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49" r:id="rId5"/>
  </p:sldMasterIdLst>
  <p:notesMasterIdLst>
    <p:notesMasterId r:id="rId40"/>
  </p:notesMasterIdLst>
  <p:handoutMasterIdLst>
    <p:handoutMasterId r:id="rId41"/>
  </p:handoutMasterIdLst>
  <p:sldIdLst>
    <p:sldId id="1242" r:id="rId6"/>
    <p:sldId id="1297" r:id="rId7"/>
    <p:sldId id="1298" r:id="rId8"/>
    <p:sldId id="1299" r:id="rId9"/>
    <p:sldId id="1348" r:id="rId10"/>
    <p:sldId id="1349" r:id="rId11"/>
    <p:sldId id="1350" r:id="rId12"/>
    <p:sldId id="1300" r:id="rId13"/>
    <p:sldId id="1319" r:id="rId14"/>
    <p:sldId id="1346" r:id="rId15"/>
    <p:sldId id="1332" r:id="rId16"/>
    <p:sldId id="1333" r:id="rId17"/>
    <p:sldId id="1339" r:id="rId18"/>
    <p:sldId id="1340" r:id="rId19"/>
    <p:sldId id="1347" r:id="rId20"/>
    <p:sldId id="1334" r:id="rId21"/>
    <p:sldId id="1335" r:id="rId22"/>
    <p:sldId id="1343" r:id="rId23"/>
    <p:sldId id="1336" r:id="rId24"/>
    <p:sldId id="1309" r:id="rId25"/>
    <p:sldId id="1351" r:id="rId26"/>
    <p:sldId id="1311" r:id="rId27"/>
    <p:sldId id="1313" r:id="rId28"/>
    <p:sldId id="1312" r:id="rId29"/>
    <p:sldId id="1314" r:id="rId30"/>
    <p:sldId id="1302" r:id="rId31"/>
    <p:sldId id="1315" r:id="rId32"/>
    <p:sldId id="1321" r:id="rId33"/>
    <p:sldId id="1322" r:id="rId34"/>
    <p:sldId id="1317" r:id="rId35"/>
    <p:sldId id="1316" r:id="rId36"/>
    <p:sldId id="1318" r:id="rId37"/>
    <p:sldId id="1275" r:id="rId38"/>
    <p:sldId id="1184" r:id="rId39"/>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87D750-615C-4F0D-BDC4-13D8F2242D3F}">
          <p14:sldIdLst>
            <p14:sldId id="1242"/>
            <p14:sldId id="1297"/>
            <p14:sldId id="1298"/>
            <p14:sldId id="1299"/>
            <p14:sldId id="1348"/>
            <p14:sldId id="1349"/>
            <p14:sldId id="1350"/>
            <p14:sldId id="1300"/>
            <p14:sldId id="1319"/>
            <p14:sldId id="1346"/>
            <p14:sldId id="1332"/>
            <p14:sldId id="1333"/>
            <p14:sldId id="1339"/>
            <p14:sldId id="1340"/>
            <p14:sldId id="1347"/>
            <p14:sldId id="1334"/>
            <p14:sldId id="1335"/>
            <p14:sldId id="1343"/>
            <p14:sldId id="1336"/>
            <p14:sldId id="1309"/>
            <p14:sldId id="1351"/>
            <p14:sldId id="1311"/>
            <p14:sldId id="1313"/>
            <p14:sldId id="1312"/>
            <p14:sldId id="1314"/>
            <p14:sldId id="1302"/>
            <p14:sldId id="1315"/>
            <p14:sldId id="1321"/>
            <p14:sldId id="1322"/>
            <p14:sldId id="1317"/>
            <p14:sldId id="1316"/>
            <p14:sldId id="1318"/>
            <p14:sldId id="1275"/>
            <p14:sldId id="1184"/>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FBE8E7"/>
    <a:srgbClr val="969696"/>
    <a:srgbClr val="0072C6"/>
    <a:srgbClr val="0088EE"/>
    <a:srgbClr val="2D82FF"/>
    <a:srgbClr val="FFFF99"/>
    <a:srgbClr val="0042AC"/>
    <a:srgbClr val="D2D2D2"/>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99" autoAdjust="0"/>
    <p:restoredTop sz="84869" autoAdjust="0"/>
  </p:normalViewPr>
  <p:slideViewPr>
    <p:cSldViewPr snapToGrid="0">
      <p:cViewPr varScale="1">
        <p:scale>
          <a:sx n="100" d="100"/>
          <a:sy n="100" d="100"/>
        </p:scale>
        <p:origin x="450" y="78"/>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2922" y="66"/>
      </p:cViewPr>
      <p:guideLst>
        <p:guide orient="horz" pos="2904"/>
        <p:guide pos="2183"/>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4014100" y="0"/>
            <a:ext cx="3070860" cy="468630"/>
          </a:xfrm>
          <a:prstGeom prst="rect">
            <a:avLst/>
          </a:prstGeom>
        </p:spPr>
        <p:txBody>
          <a:bodyPr vert="horz" lIns="94044" tIns="47022" rIns="94044" bIns="47022" rtlCol="0"/>
          <a:lstStyle>
            <a:lvl1pPr algn="r">
              <a:defRPr sz="1200"/>
            </a:lvl1pPr>
          </a:lstStyle>
          <a:p>
            <a:fld id="{DE219B1A-AE41-483B-A766-69B9363DDA6A}" type="datetimeFigureOut">
              <a:rPr lang="en-US" smtClean="0"/>
              <a:t>5/28/2015</a:t>
            </a:fld>
            <a:endParaRPr lang="en-US"/>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1" name="Date Placeholder 10"/>
          <p:cNvSpPr>
            <a:spLocks noGrp="1"/>
          </p:cNvSpPr>
          <p:nvPr>
            <p:ph type="dt" idx="1"/>
          </p:nvPr>
        </p:nvSpPr>
        <p:spPr>
          <a:xfrm>
            <a:off x="4014100" y="0"/>
            <a:ext cx="3070860" cy="468630"/>
          </a:xfrm>
          <a:prstGeom prst="rect">
            <a:avLst/>
          </a:prstGeom>
        </p:spPr>
        <p:txBody>
          <a:bodyPr vert="horz" lIns="94044" tIns="47022" rIns="94044" bIns="47022" rtlCol="0"/>
          <a:lstStyle>
            <a:lvl1pPr algn="r">
              <a:defRPr sz="1200"/>
            </a:lvl1pPr>
          </a:lstStyle>
          <a:p>
            <a:fld id="{D51B1278-D92B-4AF3-A9C1-71DD298190CE}" type="datetimeFigureOut">
              <a:rPr lang="en-US" smtClean="0"/>
              <a:t>5/28/2015</a:t>
            </a:fld>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p:txBody>
          <a:bodyPr/>
          <a:lstStyle/>
          <a:p>
            <a:fld id="{D4664A66-7F43-48D1-91D2-AE7A931D6495}" type="datetime1">
              <a:rPr lang="en-US" smtClean="0">
                <a:solidFill>
                  <a:prstClr val="black"/>
                </a:solidFill>
              </a:rPr>
              <a:pPr/>
              <a:t>5/28/2015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EE679FBF-1C32-40EC-8A8D-F696D0F011B7}" type="datetime1">
              <a:rPr lang="en-US" smtClean="0"/>
              <a:t>5/28/2015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78588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D1138656-1104-4895-916A-3F46DB26BB9D}" type="datetime1">
              <a:rPr lang="en-US" smtClean="0"/>
              <a:t>5/28/2015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4549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451D34E3-A4EB-4733-B7C0-D045AD3234C1}" type="datetime1">
              <a:rPr lang="en-US" smtClean="0"/>
              <a:t>5/28/2015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16709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AA3AF75D-25C3-42E7-9971-69168E23937F}" type="datetime1">
              <a:rPr lang="en-US" smtClean="0">
                <a:solidFill>
                  <a:prstClr val="black"/>
                </a:solidFill>
              </a:rPr>
              <a:pPr/>
              <a:t>5/28/2015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38814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AA3AF75D-25C3-42E7-9971-69168E23937F}" type="datetime1">
              <a:rPr lang="en-US" smtClean="0"/>
              <a:t>5/28/2015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896018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CDN – Content Delivery Network</a:t>
            </a:r>
            <a:endParaRPr lang="en-NZ" dirty="0"/>
          </a:p>
        </p:txBody>
      </p:sp>
      <p:sp>
        <p:nvSpPr>
          <p:cNvPr id="4" name="Date Placeholder 3"/>
          <p:cNvSpPr>
            <a:spLocks noGrp="1"/>
          </p:cNvSpPr>
          <p:nvPr>
            <p:ph type="dt" idx="10"/>
          </p:nvPr>
        </p:nvSpPr>
        <p:spPr/>
        <p:txBody>
          <a:bodyPr/>
          <a:lstStyle/>
          <a:p>
            <a:fld id="{309E6654-814A-4856-A67A-9683B5A2AE45}" type="datetime1">
              <a:rPr lang="en-US" smtClean="0">
                <a:solidFill>
                  <a:prstClr val="black"/>
                </a:solidFill>
              </a:rPr>
              <a:pPr/>
              <a:t>5/28/2015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522887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Date Placeholder 3"/>
          <p:cNvSpPr>
            <a:spLocks noGrp="1"/>
          </p:cNvSpPr>
          <p:nvPr>
            <p:ph type="dt" idx="10"/>
          </p:nvPr>
        </p:nvSpPr>
        <p:spPr/>
        <p:txBody>
          <a:bodyPr/>
          <a:lstStyle/>
          <a:p>
            <a:fld id="{0B49ECD6-2B5F-4BFE-A8F3-6C5940E5A932}" type="datetime1">
              <a:rPr lang="en-US" smtClean="0"/>
              <a:t>5/28/2015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66993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a:xfrm>
            <a:off x="6051570" y="8842030"/>
            <a:ext cx="969904" cy="465455"/>
          </a:xfrm>
          <a:prstGeom prst="rect">
            <a:avLst/>
          </a:prstGeom>
        </p:spPr>
        <p:txBody>
          <a:bodyPr/>
          <a:lstStyle/>
          <a:p>
            <a:fld id="{69A3D4EF-FC77-4542-8C22-63DD037305B0}" type="slidenum">
              <a:rPr lang="en-US" smtClean="0"/>
              <a:t>27</a:t>
            </a:fld>
            <a:endParaRPr lang="en-US" dirty="0"/>
          </a:p>
        </p:txBody>
      </p:sp>
    </p:spTree>
    <p:extLst>
      <p:ext uri="{BB962C8B-B14F-4D97-AF65-F5344CB8AC3E}">
        <p14:creationId xmlns:p14="http://schemas.microsoft.com/office/powerpoint/2010/main" val="2262342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a:p>
        </p:txBody>
      </p:sp>
      <p:sp>
        <p:nvSpPr>
          <p:cNvPr id="6" name="Date Placeholder 5"/>
          <p:cNvSpPr>
            <a:spLocks noGrp="1"/>
          </p:cNvSpPr>
          <p:nvPr>
            <p:ph type="dt" idx="10"/>
          </p:nvPr>
        </p:nvSpPr>
        <p:spPr>
          <a:xfrm>
            <a:off x="3926837" y="0"/>
            <a:ext cx="3004102" cy="460948"/>
          </a:xfrm>
          <a:prstGeom prst="rect">
            <a:avLst/>
          </a:prstGeom>
        </p:spPr>
        <p:txBody>
          <a:bodyPr/>
          <a:lstStyle/>
          <a:p>
            <a:fld id="{CF65DC99-4379-44AE-9BA7-822724421C33}" type="datetime1">
              <a:rPr lang="en-US" smtClean="0">
                <a:solidFill>
                  <a:prstClr val="black"/>
                </a:solidFill>
              </a:rPr>
              <a:pPr/>
              <a:t>5/28/2015</a:t>
            </a:fld>
            <a:endParaRPr lang="en-US" dirty="0">
              <a:solidFill>
                <a:prstClr val="black"/>
              </a:solidFill>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r>
              <a:rPr lang="en-US"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Light" pitchFamily="34" charset="0"/>
              </a:rPr>
            </a:br>
            <a:r>
              <a:rPr lang="en-US" smtClean="0">
                <a:solidFill>
                  <a:srgbClr val="000000"/>
                </a:solidFill>
                <a:latin typeface="Segoe UI Light" pitchFamily="34" charset="0"/>
              </a:rPr>
              <a:t>MICROSOFT MAKES NO WARRANTIES, EXPRESS, IMPLIED OR STATUTORY, AS TO THE INFORMATION IN THIS PRESENTATION.</a:t>
            </a:r>
            <a:endParaRPr lang="en-US" dirty="0" smtClean="0">
              <a:solidFill>
                <a:srgbClr val="000000"/>
              </a:solidFill>
              <a:latin typeface="Segoe UI Light" pitchFamily="34" charset="0"/>
            </a:endParaRP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fld id="{8B263312-38AA-4E1E-B2B5-0F8F122B24FE}" type="slidenum">
              <a:rPr lang="en-US" smtClean="0">
                <a:solidFill>
                  <a:prstClr val="black"/>
                </a:solidFill>
              </a:rPr>
              <a:pPr/>
              <a:t>34</a:t>
            </a:fld>
            <a:endParaRPr lang="en-US" dirty="0">
              <a:solidFill>
                <a:prstClr val="black"/>
              </a:solidFill>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r>
              <a:rPr lang="en-US" smtClean="0">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4229292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News alerts feature</a:t>
            </a:r>
            <a:r>
              <a:rPr lang="en-NZ" baseline="0" dirty="0" smtClean="0"/>
              <a:t> will be abandoned since Yammer can fulfil Contoso’s requirements natively.</a:t>
            </a:r>
            <a:endParaRPr lang="en-NZ" dirty="0"/>
          </a:p>
        </p:txBody>
      </p:sp>
      <p:sp>
        <p:nvSpPr>
          <p:cNvPr id="4" name="Date Placeholder 3"/>
          <p:cNvSpPr>
            <a:spLocks noGrp="1"/>
          </p:cNvSpPr>
          <p:nvPr>
            <p:ph type="dt" idx="10"/>
          </p:nvPr>
        </p:nvSpPr>
        <p:spPr/>
        <p:txBody>
          <a:bodyPr/>
          <a:lstStyle/>
          <a:p>
            <a:fld id="{610543A5-0CF9-4E2E-A715-69AA16194555}" type="datetime1">
              <a:rPr lang="en-US" smtClean="0">
                <a:solidFill>
                  <a:prstClr val="black"/>
                </a:solidFill>
              </a:rPr>
              <a:pPr/>
              <a:t>5/28/2015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68659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Migration helper solution cannot be transformed. Contoso needs to evaluate</a:t>
            </a:r>
            <a:r>
              <a:rPr lang="en-NZ" baseline="0" dirty="0" smtClean="0"/>
              <a:t> other third party offerings that make use of SharePoint web service to migrate data.</a:t>
            </a:r>
            <a:endParaRPr lang="en-NZ" dirty="0"/>
          </a:p>
        </p:txBody>
      </p:sp>
      <p:sp>
        <p:nvSpPr>
          <p:cNvPr id="4" name="Date Placeholder 3"/>
          <p:cNvSpPr>
            <a:spLocks noGrp="1"/>
          </p:cNvSpPr>
          <p:nvPr>
            <p:ph type="dt" idx="10"/>
          </p:nvPr>
        </p:nvSpPr>
        <p:spPr/>
        <p:txBody>
          <a:bodyPr/>
          <a:lstStyle/>
          <a:p>
            <a:fld id="{719B440B-D65B-4D2A-9030-577938CDA5B7}" type="datetime1">
              <a:rPr lang="en-US" smtClean="0">
                <a:solidFill>
                  <a:prstClr val="black"/>
                </a:solidFill>
              </a:rPr>
              <a:pPr/>
              <a:t>5/28/2015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48171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 numbers on the slide signify the “App Maturity Level” in the scale of (0-3)</a:t>
            </a:r>
          </a:p>
          <a:p>
            <a:r>
              <a:rPr lang="en-NZ" dirty="0" smtClean="0"/>
              <a:t>0 – For solutions that cannot be moved into the App model</a:t>
            </a:r>
          </a:p>
          <a:p>
            <a:endParaRPr lang="en-NZ" dirty="0" smtClean="0"/>
          </a:p>
          <a:p>
            <a:r>
              <a:rPr lang="en-NZ" dirty="0" smtClean="0"/>
              <a:t>From the </a:t>
            </a:r>
            <a:r>
              <a:rPr lang="en-NZ" dirty="0" smtClean="0"/>
              <a:t>kick-off</a:t>
            </a:r>
            <a:r>
              <a:rPr lang="en-NZ" baseline="0" dirty="0" smtClean="0"/>
              <a:t> </a:t>
            </a:r>
            <a:r>
              <a:rPr lang="en-NZ" baseline="0" dirty="0" smtClean="0"/>
              <a:t>meeting we have gathered that </a:t>
            </a:r>
            <a:r>
              <a:rPr lang="en-NZ" dirty="0" smtClean="0"/>
              <a:t>Contoso</a:t>
            </a:r>
            <a:r>
              <a:rPr lang="en-NZ" baseline="0" dirty="0" smtClean="0"/>
              <a:t> is prepared to transform the solutions to Office 365 friendly model. </a:t>
            </a:r>
          </a:p>
          <a:p>
            <a:endParaRPr lang="en-NZ" dirty="0" smtClean="0"/>
          </a:p>
          <a:p>
            <a:r>
              <a:rPr lang="en-NZ" dirty="0" smtClean="0"/>
              <a:t>Contoso is using full trust solutions for Branding, Provisioning. These cannot be moved to the Office 365 model as is.</a:t>
            </a:r>
            <a:r>
              <a:rPr lang="en-NZ" baseline="0" dirty="0" smtClean="0"/>
              <a:t> These solutions will have to be transformed using the proven App model techniques.</a:t>
            </a:r>
            <a:endParaRPr lang="en-NZ" dirty="0"/>
          </a:p>
        </p:txBody>
      </p:sp>
      <p:sp>
        <p:nvSpPr>
          <p:cNvPr id="4" name="Date Placeholder 3"/>
          <p:cNvSpPr>
            <a:spLocks noGrp="1"/>
          </p:cNvSpPr>
          <p:nvPr>
            <p:ph type="dt" idx="10"/>
          </p:nvPr>
        </p:nvSpPr>
        <p:spPr/>
        <p:txBody>
          <a:bodyPr/>
          <a:lstStyle/>
          <a:p>
            <a:fld id="{152427C8-1870-4D04-BF1C-4B85DC18AB6D}" type="datetime1">
              <a:rPr lang="en-US" smtClean="0"/>
              <a:t>5/28/2015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1121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 colours on the right indicate the simplicity with regards to the transformation process.</a:t>
            </a:r>
            <a:endParaRPr lang="en-NZ" dirty="0"/>
          </a:p>
        </p:txBody>
      </p:sp>
      <p:sp>
        <p:nvSpPr>
          <p:cNvPr id="4" name="Date Placeholder 3"/>
          <p:cNvSpPr>
            <a:spLocks noGrp="1"/>
          </p:cNvSpPr>
          <p:nvPr>
            <p:ph type="dt" idx="10"/>
          </p:nvPr>
        </p:nvSpPr>
        <p:spPr/>
        <p:txBody>
          <a:bodyPr/>
          <a:lstStyle/>
          <a:p>
            <a:fld id="{094F81B1-FE33-4866-9415-4EA33D10F9E8}" type="datetime1">
              <a:rPr lang="en-US" smtClean="0"/>
              <a:t>5/28/2015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56559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a:t>
            </a:r>
            <a:r>
              <a:rPr lang="en-NZ" baseline="0" dirty="0" smtClean="0"/>
              <a:t> team responsible for transforming the solution has been identified in the “Owner” section.</a:t>
            </a:r>
            <a:endParaRPr lang="en-NZ" dirty="0"/>
          </a:p>
        </p:txBody>
      </p:sp>
      <p:sp>
        <p:nvSpPr>
          <p:cNvPr id="4" name="Date Placeholder 3"/>
          <p:cNvSpPr>
            <a:spLocks noGrp="1"/>
          </p:cNvSpPr>
          <p:nvPr>
            <p:ph type="dt" idx="10"/>
          </p:nvPr>
        </p:nvSpPr>
        <p:spPr/>
        <p:txBody>
          <a:bodyPr/>
          <a:lstStyle/>
          <a:p>
            <a:fld id="{D1138656-1104-4895-916A-3F46DB26BB9D}" type="datetime1">
              <a:rPr lang="en-US" smtClean="0"/>
              <a:t>5/28/2015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38391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AE18C4A6-F14F-41E5-9C64-E690240F93F9}" type="datetime1">
              <a:rPr lang="en-US" smtClean="0"/>
              <a:t>5/28/2015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79643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4AE8C4F7-4397-4161-9F22-0B4AD96909C7}" type="datetime1">
              <a:rPr lang="en-US" smtClean="0">
                <a:solidFill>
                  <a:prstClr val="black"/>
                </a:solidFill>
              </a:rPr>
              <a:pPr/>
              <a:t>5/28/2015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59873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8E807F05-A7DA-4BF4-B992-4D1E30BA3021}" type="datetime1">
              <a:rPr lang="en-US" smtClean="0"/>
              <a:t>5/28/2015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757103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915200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Orange Bar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173506" y="228600"/>
            <a:ext cx="8494619" cy="747897"/>
          </a:xfrm>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73506" y="1447799"/>
            <a:ext cx="8494619" cy="2043636"/>
          </a:xfrm>
          <a:prstGeom prst="rect">
            <a:avLst/>
          </a:prstGeom>
        </p:spPr>
        <p:txBody>
          <a:bodyPr/>
          <a:lstStyle>
            <a:lvl1pPr marL="284163" indent="-284163">
              <a:buFont typeface="Wingdings" pitchFamily="2" charset="2"/>
              <a:buChar char=""/>
              <a:defRPr sz="3600">
                <a:solidFill>
                  <a:schemeClr val="tx2"/>
                </a:solidFill>
              </a:defRPr>
            </a:lvl1pPr>
            <a:lvl2pPr marL="517525" indent="-233363">
              <a:buFont typeface="Wingdings" pitchFamily="2" charset="2"/>
              <a:buChar char=""/>
              <a:defRPr sz="2000">
                <a:latin typeface="+mn-lt"/>
              </a:defRPr>
            </a:lvl2pPr>
            <a:lvl3pPr marL="741363" indent="-223838">
              <a:buFont typeface="Wingdings" pitchFamily="2" charset="2"/>
              <a:buChar char=""/>
              <a:tabLst/>
              <a:defRPr sz="2000">
                <a:latin typeface="+mn-lt"/>
              </a:defRPr>
            </a:lvl3pPr>
            <a:lvl4pPr marL="914400" indent="-173038">
              <a:buFont typeface="Wingdings" pitchFamily="2" charset="2"/>
              <a:buChar char=""/>
              <a:defRPr sz="1800">
                <a:latin typeface="+mn-lt"/>
              </a:defRPr>
            </a:lvl4pPr>
            <a:lvl5pPr marL="1087438" indent="-173038">
              <a:buFont typeface="Wingdings" pitchFamily="2" charset="2"/>
              <a:buChar char=""/>
              <a:tabLst/>
              <a:defRPr sz="18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6" name="Rectangle 5"/>
          <p:cNvSpPr/>
          <p:nvPr userDrawn="1"/>
        </p:nvSpPr>
        <p:spPr bwMode="white">
          <a:xfrm>
            <a:off x="0" y="0"/>
            <a:ext cx="301214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0811006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theme" Target="../theme/theme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142" r:id="rId20"/>
    <p:sldLayoutId id="2147484143" r:id="rId21"/>
    <p:sldLayoutId id="2147484092" r:id="rId22"/>
    <p:sldLayoutId id="2147484148" r:id="rId23"/>
    <p:sldLayoutId id="2147484093" r:id="rId24"/>
    <p:sldLayoutId id="2147484277" r:id="rId25"/>
    <p:sldLayoutId id="2147484094" r:id="rId26"/>
    <p:sldLayoutId id="2147484096" r:id="rId27"/>
    <p:sldLayoutId id="2147484279" r:id="rId28"/>
    <p:sldLayoutId id="2147484280" r:id="rId29"/>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hyperlink" Target="http://www.google.co.nz/url?sa=t&amp;rct=j&amp;q=&amp;esrc=s&amp;source=web&amp;cd=1&amp;cad=rja&amp;uact=8&amp;ved=0CB0QFjAA&amp;url=http://www.microsoft.com/en-nz/download/details.aspx?id%3D38182&amp;ei=yQMjVe_oDYiM8QWIpYD4CA&amp;usg=AFQjCNGTMvi7slCdTXtdkpBA8-nDV2rEmQ&amp;sig2=YAttyS3eCY5io7EtZiBEaw" TargetMode="External"/><Relationship Id="rId2" Type="http://schemas.openxmlformats.org/officeDocument/2006/relationships/notesSlide" Target="../notesSlides/notesSlide8.xml"/><Relationship Id="rId1" Type="http://schemas.openxmlformats.org/officeDocument/2006/relationships/slideLayout" Target="../slideLayouts/slideLayout29.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notesSlide" Target="../notesSlides/notesSlide15.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Layout" Target="../slideLayouts/slideLayout7.xml"/><Relationship Id="rId5" Type="http://schemas.openxmlformats.org/officeDocument/2006/relationships/tags" Target="../tags/tag10.xml"/><Relationship Id="rId4" Type="http://schemas.openxmlformats.org/officeDocument/2006/relationships/tags" Target="../tags/tag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tags" Target="../tags/tag18.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notesSlide" Target="../notesSlides/notesSlide17.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slideLayout" Target="../slideLayouts/slideLayout22.xml"/><Relationship Id="rId5" Type="http://schemas.openxmlformats.org/officeDocument/2006/relationships/tags" Target="../tags/tag1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5.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9.emf"/><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22.xml"/><Relationship Id="rId5" Type="http://schemas.openxmlformats.org/officeDocument/2006/relationships/image" Target="../media/image9.emf"/><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notesSlide" Target="../notesSlides/notesSlide4.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7.xml"/><Relationship Id="rId5" Type="http://schemas.openxmlformats.org/officeDocument/2006/relationships/tags" Target="../tags/tag5.xml"/><Relationship Id="rId4" Type="http://schemas.openxmlformats.org/officeDocument/2006/relationships/tags" Target="../tags/tag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21" name="Rectangle 1"/>
          <p:cNvSpPr/>
          <p:nvPr/>
        </p:nvSpPr>
        <p:spPr bwMode="auto">
          <a:xfrm flipH="1">
            <a:off x="0" y="-16042"/>
            <a:ext cx="11790948" cy="6874734"/>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5" name="Title 24"/>
          <p:cNvSpPr>
            <a:spLocks noGrp="1"/>
          </p:cNvSpPr>
          <p:nvPr>
            <p:ph type="title"/>
          </p:nvPr>
        </p:nvSpPr>
        <p:spPr/>
        <p:txBody>
          <a:bodyPr/>
          <a:lstStyle/>
          <a:p>
            <a:r>
              <a:rPr lang="en-US" dirty="0" smtClean="0"/>
              <a:t>Solution Design Report - Conclusion</a:t>
            </a:r>
            <a:endParaRPr lang="en-US" dirty="0"/>
          </a:p>
        </p:txBody>
      </p:sp>
      <p:pic>
        <p:nvPicPr>
          <p:cNvPr id="28" name="Picture 2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16677" y="5805922"/>
            <a:ext cx="2879016" cy="997287"/>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
        <p:nvSpPr>
          <p:cNvPr id="2" name="Text Placeholder 1"/>
          <p:cNvSpPr>
            <a:spLocks noGrp="1"/>
          </p:cNvSpPr>
          <p:nvPr>
            <p:ph type="body" sz="quarter" idx="12"/>
          </p:nvPr>
        </p:nvSpPr>
        <p:spPr/>
        <p:txBody>
          <a:bodyPr/>
          <a:lstStyle/>
          <a:p>
            <a:r>
              <a:rPr lang="fi-FI" dirty="0"/>
              <a:t>Pavel Bansky </a:t>
            </a:r>
            <a:endParaRPr lang="fi-FI" dirty="0" smtClean="0"/>
          </a:p>
          <a:p>
            <a:r>
              <a:rPr lang="fi-FI" dirty="0" smtClean="0"/>
              <a:t>Senior SharePoint Consultant</a:t>
            </a:r>
          </a:p>
          <a:p>
            <a:r>
              <a:rPr lang="fi-FI" dirty="0" smtClean="0"/>
              <a:t>Litware Inc</a:t>
            </a:r>
            <a:endParaRPr lang="en-US" dirty="0"/>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3505" y="992992"/>
            <a:ext cx="8494619" cy="747897"/>
          </a:xfrm>
        </p:spPr>
        <p:txBody>
          <a:bodyPr anchor="ctr"/>
          <a:lstStyle/>
          <a:p>
            <a:r>
              <a:rPr lang="nl-BE" dirty="0" smtClean="0"/>
              <a:t>Safety News Rollups</a:t>
            </a:r>
            <a:br>
              <a:rPr lang="nl-BE" dirty="0" smtClean="0"/>
            </a:br>
            <a:r>
              <a:rPr lang="en-US" sz="3600" dirty="0" err="1" smtClean="0">
                <a:solidFill>
                  <a:schemeClr val="accent1"/>
                </a:solidFill>
              </a:rPr>
              <a:t>contoso.sharepoint.safetynews.wsp</a:t>
            </a:r>
            <a:r>
              <a:rPr lang="en-US" sz="3600" dirty="0">
                <a:solidFill>
                  <a:schemeClr val="accent1"/>
                </a:solidFill>
              </a:rPr>
              <a:t/>
            </a:r>
            <a:br>
              <a:rPr lang="en-US" sz="3600" dirty="0">
                <a:solidFill>
                  <a:schemeClr val="accent1"/>
                </a:solidFill>
              </a:rPr>
            </a:br>
            <a:r>
              <a:rPr lang="en-US" sz="3600" dirty="0">
                <a:solidFill>
                  <a:schemeClr val="accent1"/>
                </a:solidFill>
              </a:rPr>
              <a:t/>
            </a:r>
            <a:br>
              <a:rPr lang="en-US" sz="3600" dirty="0">
                <a:solidFill>
                  <a:schemeClr val="accent1"/>
                </a:solidFill>
              </a:rPr>
            </a:br>
            <a:endParaRPr lang="nl-BE" sz="3600" dirty="0">
              <a:solidFill>
                <a:schemeClr val="accent1"/>
              </a:solidFill>
            </a:endParaRPr>
          </a:p>
        </p:txBody>
      </p:sp>
      <p:sp>
        <p:nvSpPr>
          <p:cNvPr id="11" name="Text Placeholder 10"/>
          <p:cNvSpPr>
            <a:spLocks noGrp="1"/>
          </p:cNvSpPr>
          <p:nvPr>
            <p:ph type="body" sz="quarter" idx="10"/>
          </p:nvPr>
        </p:nvSpPr>
        <p:spPr>
          <a:xfrm>
            <a:off x="3173505" y="2238374"/>
            <a:ext cx="8494619" cy="4619626"/>
          </a:xfrm>
        </p:spPr>
        <p:txBody>
          <a:bodyPr/>
          <a:lstStyle/>
          <a:p>
            <a:r>
              <a:rPr lang="en-US" dirty="0"/>
              <a:t>High level requirements:</a:t>
            </a:r>
          </a:p>
          <a:p>
            <a:pPr lvl="1"/>
            <a:r>
              <a:rPr lang="en-US" sz="1800" dirty="0" smtClean="0"/>
              <a:t>Typical </a:t>
            </a:r>
            <a:r>
              <a:rPr lang="en-US" sz="1800" dirty="0"/>
              <a:t>Intranet features:</a:t>
            </a:r>
          </a:p>
          <a:p>
            <a:pPr lvl="2"/>
            <a:r>
              <a:rPr lang="en-US" sz="1800" dirty="0" smtClean="0"/>
              <a:t>Rolls up </a:t>
            </a:r>
            <a:r>
              <a:rPr lang="en-US" sz="1800" dirty="0"/>
              <a:t>s</a:t>
            </a:r>
            <a:r>
              <a:rPr lang="en-US" sz="1800" dirty="0" smtClean="0"/>
              <a:t>afety news items from various sites and sub-sites</a:t>
            </a:r>
          </a:p>
          <a:p>
            <a:pPr lvl="2"/>
            <a:r>
              <a:rPr lang="en-US" sz="1800" dirty="0" smtClean="0"/>
              <a:t>Providing a mobile friendly view of the news item when accessed from mobile devices.</a:t>
            </a:r>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173504" y="4436317"/>
            <a:ext cx="8494619" cy="1822037"/>
          </a:xfrm>
          <a:prstGeom prst="rect">
            <a:avLst/>
          </a:prstGeom>
        </p:spPr>
        <p:txBody>
          <a:bodyPr wrap="square">
            <a:spAutoFit/>
          </a:bodyPr>
          <a:lstStyle/>
          <a:p>
            <a:pPr marL="284163" lvl="0" indent="-284163">
              <a:lnSpc>
                <a:spcPct val="90000"/>
              </a:lnSpc>
              <a:spcBef>
                <a:spcPct val="20000"/>
              </a:spcBef>
              <a:buSzPct val="80000"/>
              <a:buFont typeface="Wingdings" pitchFamily="2" charset="2"/>
              <a:buChar char=""/>
            </a:pPr>
            <a:r>
              <a:rPr lang="en-US" sz="3600" spc="-70" dirty="0" smtClean="0">
                <a:solidFill>
                  <a:srgbClr val="EB3C00"/>
                </a:solidFill>
                <a:latin typeface="Segoe UI Light"/>
              </a:rPr>
              <a:t>Design and Notes</a:t>
            </a:r>
          </a:p>
          <a:p>
            <a:pPr marL="517525" lvl="1" indent="-233363">
              <a:lnSpc>
                <a:spcPct val="90000"/>
              </a:lnSpc>
              <a:spcBef>
                <a:spcPct val="20000"/>
              </a:spcBef>
              <a:buSzPct val="90000"/>
              <a:buFont typeface="Wingdings" pitchFamily="2" charset="2"/>
              <a:buChar char=""/>
            </a:pPr>
            <a:r>
              <a:rPr lang="en-US" sz="2000" dirty="0" smtClean="0">
                <a:gradFill>
                  <a:gsLst>
                    <a:gs pos="1250">
                      <a:srgbClr val="797A7D"/>
                    </a:gs>
                    <a:gs pos="100000">
                      <a:srgbClr val="797A7D"/>
                    </a:gs>
                  </a:gsLst>
                  <a:lin ang="5400000" scaled="0"/>
                </a:gradFill>
              </a:rPr>
              <a:t>Safety news will be </a:t>
            </a:r>
            <a:r>
              <a:rPr lang="en-US" sz="2000" dirty="0" smtClean="0">
                <a:gradFill>
                  <a:gsLst>
                    <a:gs pos="1250">
                      <a:srgbClr val="797A7D"/>
                    </a:gs>
                    <a:gs pos="100000">
                      <a:srgbClr val="797A7D"/>
                    </a:gs>
                  </a:gsLst>
                  <a:lin ang="5400000" scaled="0"/>
                </a:gradFill>
              </a:rPr>
              <a:t>created as </a:t>
            </a:r>
            <a:r>
              <a:rPr lang="en-US" sz="2000" dirty="0" smtClean="0">
                <a:gradFill>
                  <a:gsLst>
                    <a:gs pos="1250">
                      <a:srgbClr val="797A7D"/>
                    </a:gs>
                    <a:gs pos="100000">
                      <a:srgbClr val="797A7D"/>
                    </a:gs>
                  </a:gsLst>
                  <a:lin ang="5400000" scaled="0"/>
                </a:gradFill>
              </a:rPr>
              <a:t>announcements within Yammer.</a:t>
            </a:r>
          </a:p>
          <a:p>
            <a:pPr marL="517525" lvl="1" indent="-233363">
              <a:lnSpc>
                <a:spcPct val="90000"/>
              </a:lnSpc>
              <a:spcBef>
                <a:spcPct val="20000"/>
              </a:spcBef>
              <a:buSzPct val="90000"/>
              <a:buFont typeface="Wingdings" pitchFamily="2" charset="2"/>
              <a:buChar char=""/>
            </a:pPr>
            <a:r>
              <a:rPr lang="en-US" sz="2000" dirty="0" smtClean="0">
                <a:gradFill>
                  <a:gsLst>
                    <a:gs pos="1250">
                      <a:srgbClr val="797A7D"/>
                    </a:gs>
                    <a:gs pos="100000">
                      <a:srgbClr val="797A7D"/>
                    </a:gs>
                  </a:gsLst>
                  <a:lin ang="5400000" scaled="0"/>
                </a:gradFill>
              </a:rPr>
              <a:t>The Yammer embedded code will replace the custom safety news web part on the homepage. The Yammer integration can also provide “sharing” and “like” options natively.</a:t>
            </a:r>
          </a:p>
        </p:txBody>
      </p:sp>
      <p:sp>
        <p:nvSpPr>
          <p:cNvPr id="5" name="Rectangle 4"/>
          <p:cNvSpPr/>
          <p:nvPr/>
        </p:nvSpPr>
        <p:spPr>
          <a:xfrm>
            <a:off x="3173505" y="5792802"/>
            <a:ext cx="6092825" cy="369332"/>
          </a:xfrm>
          <a:prstGeom prst="rect">
            <a:avLst/>
          </a:prstGeom>
        </p:spPr>
        <p:txBody>
          <a:bodyPr>
            <a:spAutoFit/>
          </a:bodyPr>
          <a:lstStyle/>
          <a:p>
            <a:pPr marL="284163" lvl="0" indent="-284163">
              <a:lnSpc>
                <a:spcPct val="90000"/>
              </a:lnSpc>
              <a:spcBef>
                <a:spcPct val="20000"/>
              </a:spcBef>
              <a:buSzPct val="80000"/>
              <a:buFont typeface="Wingdings" pitchFamily="2" charset="2"/>
              <a:buChar char=""/>
            </a:pPr>
            <a:endParaRPr lang="en-US" sz="2000" dirty="0">
              <a:gradFill>
                <a:gsLst>
                  <a:gs pos="1250">
                    <a:srgbClr val="797A7D"/>
                  </a:gs>
                  <a:gs pos="100000">
                    <a:srgbClr val="797A7D"/>
                  </a:gs>
                </a:gsLst>
                <a:lin ang="5400000" scaled="0"/>
              </a:gradFill>
            </a:endParaRPr>
          </a:p>
        </p:txBody>
      </p:sp>
    </p:spTree>
    <p:extLst>
      <p:ext uri="{BB962C8B-B14F-4D97-AF65-F5344CB8AC3E}">
        <p14:creationId xmlns:p14="http://schemas.microsoft.com/office/powerpoint/2010/main" val="301057204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Branding</a:t>
            </a:r>
            <a:endParaRPr lang="nl-BE" dirty="0"/>
          </a:p>
        </p:txBody>
      </p:sp>
      <p:sp>
        <p:nvSpPr>
          <p:cNvPr id="11" name="Text Placeholder 10"/>
          <p:cNvSpPr>
            <a:spLocks noGrp="1"/>
          </p:cNvSpPr>
          <p:nvPr>
            <p:ph type="body" sz="quarter" idx="10"/>
          </p:nvPr>
        </p:nvSpPr>
        <p:spPr>
          <a:xfrm>
            <a:off x="3173506" y="1447799"/>
            <a:ext cx="8494619" cy="4619626"/>
          </a:xfrm>
        </p:spPr>
        <p:txBody>
          <a:bodyPr/>
          <a:lstStyle/>
          <a:p>
            <a:r>
              <a:rPr lang="en-US" dirty="0"/>
              <a:t>High level requirements:</a:t>
            </a:r>
          </a:p>
          <a:p>
            <a:pPr lvl="1"/>
            <a:r>
              <a:rPr lang="en-US" sz="1800" dirty="0" smtClean="0"/>
              <a:t>Typical </a:t>
            </a:r>
            <a:r>
              <a:rPr lang="en-US" sz="1800" dirty="0"/>
              <a:t>Intranet features:</a:t>
            </a:r>
          </a:p>
          <a:p>
            <a:pPr lvl="2"/>
            <a:r>
              <a:rPr lang="en-US" sz="1800" dirty="0"/>
              <a:t>Custom web controls + page layouts to facilitate page creation</a:t>
            </a:r>
          </a:p>
          <a:p>
            <a:pPr lvl="2"/>
            <a:r>
              <a:rPr lang="en-US" sz="1800" dirty="0"/>
              <a:t>Custom branding (master page + CSS)</a:t>
            </a:r>
          </a:p>
          <a:p>
            <a:pPr lvl="2"/>
            <a:r>
              <a:rPr lang="en-US" sz="1800" dirty="0"/>
              <a:t>Social features (commenting, tag cloud)</a:t>
            </a:r>
          </a:p>
          <a:p>
            <a:pPr lvl="2"/>
            <a:r>
              <a:rPr lang="en-US" sz="1800" dirty="0"/>
              <a:t>Language specific search center site collections</a:t>
            </a:r>
          </a:p>
          <a:p>
            <a:pPr lvl="2"/>
            <a:r>
              <a:rPr lang="en-US" sz="1800" dirty="0"/>
              <a:t>Custom </a:t>
            </a:r>
            <a:r>
              <a:rPr lang="en-US" sz="1800" dirty="0" smtClean="0"/>
              <a:t>navigation</a:t>
            </a:r>
          </a:p>
          <a:p>
            <a:pPr lvl="2"/>
            <a:r>
              <a:rPr lang="en-US" sz="1800" dirty="0" smtClean="0"/>
              <a:t>Dashboards on homepage</a:t>
            </a:r>
            <a:endParaRPr lang="en-US" sz="1800" dirty="0"/>
          </a:p>
          <a:p>
            <a:pPr lvl="2"/>
            <a:r>
              <a:rPr lang="en-US" sz="1800" dirty="0"/>
              <a:t>Alerting of user </a:t>
            </a:r>
          </a:p>
          <a:p>
            <a:pPr lvl="2"/>
            <a:r>
              <a:rPr lang="en-US" sz="1800" dirty="0"/>
              <a:t>Web parts / controls are use add functionality to the created pages</a:t>
            </a:r>
          </a:p>
          <a:p>
            <a:pPr lvl="3"/>
            <a:r>
              <a:rPr lang="en-US" sz="1600" dirty="0"/>
              <a:t>Share price, world clock, weather, emergency information, image rotator</a:t>
            </a:r>
          </a:p>
          <a:p>
            <a:pPr lvl="1"/>
            <a:r>
              <a:rPr lang="en-US" sz="1800" dirty="0"/>
              <a:t>Unusual intranet features:</a:t>
            </a:r>
          </a:p>
          <a:p>
            <a:pPr lvl="2"/>
            <a:r>
              <a:rPr lang="en-US" sz="1800" dirty="0"/>
              <a:t>Site provisioning for collaborative sites</a:t>
            </a:r>
          </a:p>
          <a:p>
            <a:pPr lvl="2"/>
            <a:r>
              <a:rPr lang="en-US" sz="1800" dirty="0"/>
              <a:t>Team site metadata </a:t>
            </a:r>
            <a:r>
              <a:rPr lang="en-US" sz="1800" dirty="0" smtClean="0"/>
              <a:t>editing</a:t>
            </a:r>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23287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Branding</a:t>
            </a:r>
            <a:endParaRPr lang="nl-BE" dirty="0"/>
          </a:p>
        </p:txBody>
      </p:sp>
      <p:sp>
        <p:nvSpPr>
          <p:cNvPr id="11" name="Text Placeholder 10"/>
          <p:cNvSpPr>
            <a:spLocks noGrp="1"/>
          </p:cNvSpPr>
          <p:nvPr>
            <p:ph type="body" sz="quarter" idx="10"/>
          </p:nvPr>
        </p:nvSpPr>
        <p:spPr>
          <a:xfrm>
            <a:off x="3411630" y="1229508"/>
            <a:ext cx="8494619" cy="4619626"/>
          </a:xfrm>
        </p:spPr>
        <p:txBody>
          <a:bodyPr/>
          <a:lstStyle/>
          <a:p>
            <a:r>
              <a:rPr lang="en-US" dirty="0" smtClean="0"/>
              <a:t>Design and Notes</a:t>
            </a:r>
            <a:endParaRPr lang="en-US" dirty="0"/>
          </a:p>
          <a:p>
            <a:pPr lvl="1"/>
            <a:r>
              <a:rPr lang="en-US" dirty="0" smtClean="0"/>
              <a:t>Branding </a:t>
            </a:r>
            <a:r>
              <a:rPr lang="en-US" dirty="0"/>
              <a:t>on </a:t>
            </a:r>
            <a:r>
              <a:rPr lang="en-US" dirty="0" smtClean="0"/>
              <a:t>the master </a:t>
            </a:r>
            <a:r>
              <a:rPr lang="en-US" dirty="0"/>
              <a:t>page </a:t>
            </a:r>
            <a:r>
              <a:rPr lang="en-US" dirty="0" smtClean="0"/>
              <a:t>will </a:t>
            </a:r>
            <a:r>
              <a:rPr lang="en-US" dirty="0"/>
              <a:t>be achieved through the use of alternate CSS.</a:t>
            </a:r>
          </a:p>
          <a:p>
            <a:pPr lvl="1"/>
            <a:r>
              <a:rPr lang="en-US" dirty="0">
                <a:hlinkClick r:id="rId3"/>
              </a:rPr>
              <a:t>SP Color tool</a:t>
            </a:r>
            <a:r>
              <a:rPr lang="en-US" dirty="0"/>
              <a:t> </a:t>
            </a:r>
            <a:r>
              <a:rPr lang="en-US" dirty="0" smtClean="0"/>
              <a:t>will be used to create the “</a:t>
            </a:r>
            <a:r>
              <a:rPr lang="en-US" dirty="0" err="1" smtClean="0"/>
              <a:t>spcolor</a:t>
            </a:r>
            <a:r>
              <a:rPr lang="en-US" dirty="0" smtClean="0"/>
              <a:t>” file which can then be referenced in the Theme</a:t>
            </a:r>
            <a:r>
              <a:rPr lang="en-US" dirty="0"/>
              <a:t>. </a:t>
            </a:r>
            <a:endParaRPr lang="en-US" dirty="0" smtClean="0"/>
          </a:p>
          <a:p>
            <a:pPr lvl="1"/>
            <a:r>
              <a:rPr lang="en-US" dirty="0" smtClean="0"/>
              <a:t>Replace web </a:t>
            </a:r>
            <a:r>
              <a:rPr lang="en-US" dirty="0"/>
              <a:t>parts </a:t>
            </a:r>
            <a:r>
              <a:rPr lang="en-US" dirty="0" smtClean="0"/>
              <a:t>with </a:t>
            </a:r>
            <a:r>
              <a:rPr lang="en-US" dirty="0"/>
              <a:t>following approaches</a:t>
            </a:r>
          </a:p>
          <a:p>
            <a:pPr lvl="2"/>
            <a:r>
              <a:rPr lang="en-US" dirty="0"/>
              <a:t>Content by query and content by search OOB web parts</a:t>
            </a:r>
          </a:p>
          <a:p>
            <a:pPr lvl="2"/>
            <a:r>
              <a:rPr lang="en-US" dirty="0"/>
              <a:t>JS based reading and updating of data</a:t>
            </a:r>
          </a:p>
          <a:p>
            <a:pPr lvl="2"/>
            <a:r>
              <a:rPr lang="en-US" dirty="0" smtClean="0"/>
              <a:t>Provider </a:t>
            </a:r>
            <a:r>
              <a:rPr lang="en-US" dirty="0"/>
              <a:t>hosted apps with app parts</a:t>
            </a:r>
          </a:p>
          <a:p>
            <a:pPr lvl="1"/>
            <a:r>
              <a:rPr lang="en-US" dirty="0"/>
              <a:t>Avoid using custom master page for collaboration sites </a:t>
            </a:r>
            <a:endParaRPr lang="en-US" dirty="0" smtClean="0"/>
          </a:p>
          <a:p>
            <a:pPr lvl="2"/>
            <a:r>
              <a:rPr lang="en-US" dirty="0" smtClean="0"/>
              <a:t>Use </a:t>
            </a:r>
            <a:r>
              <a:rPr lang="en-US" dirty="0"/>
              <a:t>CSS and JS to achieve the same</a:t>
            </a:r>
          </a:p>
          <a:p>
            <a:pPr lvl="1"/>
            <a:r>
              <a:rPr lang="en-US" dirty="0"/>
              <a:t>Replace (delegate) controls with JS based implementations</a:t>
            </a:r>
          </a:p>
          <a:p>
            <a:pPr lvl="1"/>
            <a:r>
              <a:rPr lang="en-US" dirty="0" smtClean="0"/>
              <a:t>Content Query web parts will be replaced by content search web parts.</a:t>
            </a:r>
            <a:endParaRPr lang="en-US" dirty="0"/>
          </a:p>
          <a:p>
            <a:pPr lvl="1"/>
            <a:r>
              <a:rPr lang="en-US" dirty="0" smtClean="0"/>
              <a:t>Dashboards on the homepage will be developed using out of the box lists and JS Link.</a:t>
            </a:r>
          </a:p>
          <a:p>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01939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Provisioning</a:t>
            </a:r>
            <a:br>
              <a:rPr lang="nl-BE" dirty="0" smtClean="0"/>
            </a:br>
            <a:r>
              <a:rPr lang="en-US" sz="6000" dirty="0">
                <a:solidFill>
                  <a:schemeClr val="accent1"/>
                </a:solidFill>
                <a:latin typeface="Calibri" panose="020F0502020204030204" pitchFamily="34" charset="0"/>
              </a:rPr>
              <a:t/>
            </a:r>
            <a:br>
              <a:rPr lang="en-US" sz="6000" dirty="0">
                <a:solidFill>
                  <a:schemeClr val="accent1"/>
                </a:solidFill>
                <a:latin typeface="Calibri" panose="020F0502020204030204" pitchFamily="34" charset="0"/>
              </a:rPr>
            </a:br>
            <a:endParaRPr lang="nl-BE" dirty="0">
              <a:solidFill>
                <a:schemeClr val="accent1"/>
              </a:solidFill>
            </a:endParaRPr>
          </a:p>
        </p:txBody>
      </p:sp>
      <p:sp>
        <p:nvSpPr>
          <p:cNvPr id="11" name="Text Placeholder 10"/>
          <p:cNvSpPr>
            <a:spLocks noGrp="1"/>
          </p:cNvSpPr>
          <p:nvPr>
            <p:ph type="body" sz="quarter" idx="10"/>
          </p:nvPr>
        </p:nvSpPr>
        <p:spPr>
          <a:xfrm>
            <a:off x="3173505" y="1752599"/>
            <a:ext cx="8494619" cy="4619626"/>
          </a:xfrm>
        </p:spPr>
        <p:txBody>
          <a:bodyPr/>
          <a:lstStyle/>
          <a:p>
            <a:r>
              <a:rPr lang="en-US" dirty="0"/>
              <a:t>High level requirements:</a:t>
            </a:r>
          </a:p>
          <a:p>
            <a:pPr lvl="1"/>
            <a:r>
              <a:rPr lang="en-US" sz="1800" dirty="0" smtClean="0"/>
              <a:t>Typical </a:t>
            </a:r>
            <a:r>
              <a:rPr lang="en-US" sz="1800" dirty="0"/>
              <a:t>Intranet features:</a:t>
            </a:r>
          </a:p>
          <a:p>
            <a:pPr lvl="2"/>
            <a:r>
              <a:rPr lang="en-US" sz="1800" dirty="0" smtClean="0"/>
              <a:t>Prevent some custom actions</a:t>
            </a:r>
          </a:p>
          <a:p>
            <a:pPr lvl="2"/>
            <a:r>
              <a:rPr lang="en-US" sz="1800" dirty="0"/>
              <a:t>Prevents the creation of </a:t>
            </a:r>
            <a:r>
              <a:rPr lang="en-US" sz="1800" dirty="0" err="1" smtClean="0"/>
              <a:t>subsites</a:t>
            </a:r>
            <a:endParaRPr lang="en-US" sz="1800" dirty="0" smtClean="0"/>
          </a:p>
          <a:p>
            <a:pPr lvl="2"/>
            <a:r>
              <a:rPr lang="en-US" sz="1800" dirty="0" smtClean="0"/>
              <a:t>Hide </a:t>
            </a:r>
            <a:r>
              <a:rPr lang="en-US" sz="1800" dirty="0"/>
              <a:t>Sites and </a:t>
            </a:r>
            <a:r>
              <a:rPr lang="en-US" sz="1800" dirty="0" err="1" smtClean="0"/>
              <a:t>WorkSpaces</a:t>
            </a:r>
            <a:r>
              <a:rPr lang="en-US" sz="1800" dirty="0" smtClean="0"/>
              <a:t> </a:t>
            </a:r>
          </a:p>
          <a:p>
            <a:pPr lvl="2"/>
            <a:r>
              <a:rPr lang="en-US" sz="1800" dirty="0" smtClean="0"/>
              <a:t>Hide </a:t>
            </a:r>
            <a:r>
              <a:rPr lang="en-US" sz="1800" dirty="0"/>
              <a:t>Manage Site </a:t>
            </a:r>
            <a:r>
              <a:rPr lang="en-US" sz="1800" dirty="0" smtClean="0"/>
              <a:t>Features</a:t>
            </a:r>
          </a:p>
          <a:p>
            <a:pPr lvl="2"/>
            <a:endParaRPr lang="en-US" sz="1800" dirty="0"/>
          </a:p>
          <a:p>
            <a:r>
              <a:rPr lang="en-US" dirty="0" smtClean="0"/>
              <a:t>Design and Notes:</a:t>
            </a:r>
          </a:p>
          <a:p>
            <a:pPr lvl="2"/>
            <a:r>
              <a:rPr lang="en-US" altLang="en-US" sz="1800" dirty="0"/>
              <a:t>UI </a:t>
            </a:r>
            <a:r>
              <a:rPr lang="en-US" altLang="en-US" sz="1800" dirty="0" smtClean="0"/>
              <a:t>required for </a:t>
            </a:r>
            <a:r>
              <a:rPr lang="en-US" altLang="en-US" sz="1800" dirty="0"/>
              <a:t>the end users to select the type of </a:t>
            </a:r>
            <a:r>
              <a:rPr lang="en-US" altLang="en-US" sz="1800" dirty="0" smtClean="0"/>
              <a:t>the site </a:t>
            </a:r>
            <a:r>
              <a:rPr lang="en-US" altLang="en-US" sz="1800" dirty="0"/>
              <a:t>template </a:t>
            </a:r>
            <a:endParaRPr lang="en-US" altLang="en-US" sz="1800" dirty="0" smtClean="0"/>
          </a:p>
          <a:p>
            <a:pPr lvl="2"/>
            <a:r>
              <a:rPr lang="en-US" altLang="en-US" sz="1800" dirty="0" smtClean="0"/>
              <a:t>Detailed </a:t>
            </a:r>
            <a:r>
              <a:rPr lang="en-US" altLang="en-US" sz="1800" dirty="0"/>
              <a:t>configuration and options are dependent on the </a:t>
            </a:r>
            <a:r>
              <a:rPr lang="en-US" altLang="en-US" sz="1800" dirty="0" smtClean="0"/>
              <a:t>choice of the App model (SharePoint hosted vs Provider hosted). </a:t>
            </a:r>
            <a:endParaRPr lang="en-US" altLang="en-US" sz="1800" dirty="0" smtClean="0"/>
          </a:p>
          <a:p>
            <a:pPr lvl="2"/>
            <a:r>
              <a:rPr lang="en-US" altLang="en-US" sz="1800" dirty="0" smtClean="0"/>
              <a:t>Actual </a:t>
            </a:r>
            <a:r>
              <a:rPr lang="en-US" altLang="en-US" sz="1800" dirty="0"/>
              <a:t>provisioning of the site collection </a:t>
            </a:r>
            <a:r>
              <a:rPr lang="en-US" altLang="en-US" sz="1800" dirty="0" smtClean="0"/>
              <a:t>will be done using </a:t>
            </a:r>
            <a:r>
              <a:rPr lang="en-US" altLang="en-US" sz="1800" dirty="0"/>
              <a:t>CSOM. You can use CSOM or REST for additional configurations </a:t>
            </a:r>
          </a:p>
          <a:p>
            <a:endParaRPr lang="en-US" sz="1800" spc="0" dirty="0">
              <a:gradFill>
                <a:gsLst>
                  <a:gs pos="1250">
                    <a:schemeClr val="bg2"/>
                  </a:gs>
                  <a:gs pos="100000">
                    <a:schemeClr val="bg2"/>
                  </a:gs>
                </a:gsLst>
                <a:lin ang="5400000" scaled="0"/>
              </a:gradFill>
              <a:latin typeface="+mn-lt"/>
            </a:endParaRPr>
          </a:p>
          <a:p>
            <a:endParaRPr lang="en-US" sz="1800" spc="0" dirty="0">
              <a:gradFill>
                <a:gsLst>
                  <a:gs pos="1250">
                    <a:schemeClr val="bg2"/>
                  </a:gs>
                  <a:gs pos="100000">
                    <a:schemeClr val="bg2"/>
                  </a:gs>
                </a:gsLst>
                <a:lin ang="5400000" scaled="0"/>
              </a:gradFill>
              <a:latin typeface="+mn-lt"/>
            </a:endParaRPr>
          </a:p>
          <a:p>
            <a:pPr lvl="2"/>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12326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Records Management</a:t>
            </a:r>
            <a:endParaRPr lang="nl-BE" dirty="0"/>
          </a:p>
        </p:txBody>
      </p:sp>
      <p:sp>
        <p:nvSpPr>
          <p:cNvPr id="11" name="Text Placeholder 10"/>
          <p:cNvSpPr>
            <a:spLocks noGrp="1"/>
          </p:cNvSpPr>
          <p:nvPr>
            <p:ph type="body" sz="quarter" idx="10"/>
          </p:nvPr>
        </p:nvSpPr>
        <p:spPr>
          <a:xfrm>
            <a:off x="3173505" y="1243404"/>
            <a:ext cx="8494619" cy="1585140"/>
          </a:xfrm>
        </p:spPr>
        <p:txBody>
          <a:bodyPr/>
          <a:lstStyle/>
          <a:p>
            <a:r>
              <a:rPr lang="en-US" dirty="0"/>
              <a:t>High level requirements:</a:t>
            </a:r>
          </a:p>
          <a:p>
            <a:pPr lvl="1"/>
            <a:r>
              <a:rPr lang="en-US" sz="1800" dirty="0" smtClean="0"/>
              <a:t>Typical </a:t>
            </a:r>
            <a:r>
              <a:rPr lang="en-US" sz="1800" dirty="0"/>
              <a:t>Intranet features:</a:t>
            </a:r>
          </a:p>
          <a:p>
            <a:pPr lvl="2"/>
            <a:r>
              <a:rPr lang="en-US" sz="1800" dirty="0" smtClean="0"/>
              <a:t>Send notification emails when policies are due for revision.</a:t>
            </a:r>
          </a:p>
          <a:p>
            <a:pPr lvl="2"/>
            <a:r>
              <a:rPr lang="en-US" sz="1800" dirty="0" smtClean="0"/>
              <a:t>Delete records that are more than 5 years old.</a:t>
            </a:r>
          </a:p>
          <a:p>
            <a:pPr lvl="2"/>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10"/>
          <p:cNvSpPr txBox="1">
            <a:spLocks/>
          </p:cNvSpPr>
          <p:nvPr/>
        </p:nvSpPr>
        <p:spPr>
          <a:xfrm>
            <a:off x="3295425" y="3095451"/>
            <a:ext cx="8494619" cy="3341925"/>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3600" kern="1200" spc="-70" baseline="0">
                <a:solidFill>
                  <a:schemeClr val="tx2"/>
                </a:soli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Design and Notes</a:t>
            </a:r>
          </a:p>
          <a:p>
            <a:pPr lvl="1"/>
            <a:r>
              <a:rPr lang="en-US" sz="1800" dirty="0" smtClean="0"/>
              <a:t>Business </a:t>
            </a:r>
            <a:r>
              <a:rPr lang="en-US" sz="1800" dirty="0"/>
              <a:t>logic could be factored to one or more </a:t>
            </a:r>
            <a:r>
              <a:rPr lang="en-US" sz="1800" b="1" dirty="0" err="1"/>
              <a:t>oData</a:t>
            </a:r>
            <a:r>
              <a:rPr lang="en-US" sz="1800" b="1" dirty="0"/>
              <a:t> Web </a:t>
            </a:r>
            <a:r>
              <a:rPr lang="en-US" sz="1800" b="1" dirty="0" smtClean="0"/>
              <a:t>Services</a:t>
            </a:r>
          </a:p>
          <a:p>
            <a:pPr lvl="1"/>
            <a:r>
              <a:rPr lang="en-US" sz="1800" dirty="0" smtClean="0"/>
              <a:t>Scheduled </a:t>
            </a:r>
            <a:r>
              <a:rPr lang="en-US" sz="1800" dirty="0"/>
              <a:t>Web Job</a:t>
            </a:r>
            <a:r>
              <a:rPr lang="en-US" sz="1800" dirty="0" smtClean="0"/>
              <a:t> </a:t>
            </a:r>
            <a:r>
              <a:rPr lang="en-US" sz="1800" dirty="0" smtClean="0"/>
              <a:t>will be </a:t>
            </a:r>
            <a:r>
              <a:rPr lang="en-US" sz="1800" dirty="0" smtClean="0"/>
              <a:t>hosted on Azure</a:t>
            </a:r>
          </a:p>
          <a:p>
            <a:pPr lvl="1"/>
            <a:r>
              <a:rPr lang="en-US" sz="1800" dirty="0"/>
              <a:t>A</a:t>
            </a:r>
            <a:r>
              <a:rPr lang="en-US" sz="1800" dirty="0" smtClean="0"/>
              <a:t> </a:t>
            </a:r>
            <a:r>
              <a:rPr lang="en-US" sz="1800" dirty="0"/>
              <a:t>trusted service account </a:t>
            </a:r>
            <a:r>
              <a:rPr lang="en-US" sz="1800" dirty="0" smtClean="0"/>
              <a:t>may be required </a:t>
            </a:r>
            <a:r>
              <a:rPr lang="en-US" sz="1800" dirty="0"/>
              <a:t>because there would be no concept of “Elevated Privileges” in the external hosting environment. </a:t>
            </a:r>
            <a:endParaRPr lang="en-US" sz="1800" dirty="0" smtClean="0"/>
          </a:p>
          <a:p>
            <a:pPr lvl="1"/>
            <a:endParaRPr lang="en-US" dirty="0" smtClean="0"/>
          </a:p>
          <a:p>
            <a:pPr lvl="1"/>
            <a:endParaRPr lang="en-US" dirty="0"/>
          </a:p>
        </p:txBody>
      </p:sp>
    </p:spTree>
    <p:extLst>
      <p:ext uri="{BB962C8B-B14F-4D97-AF65-F5344CB8AC3E}">
        <p14:creationId xmlns:p14="http://schemas.microsoft.com/office/powerpoint/2010/main" val="134657373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3505" y="992992"/>
            <a:ext cx="8494619" cy="747897"/>
          </a:xfrm>
        </p:spPr>
        <p:txBody>
          <a:bodyPr anchor="ctr"/>
          <a:lstStyle/>
          <a:p>
            <a:r>
              <a:rPr lang="nl-BE" dirty="0" smtClean="0"/>
              <a:t>News notifications</a:t>
            </a:r>
            <a:br>
              <a:rPr lang="nl-BE" dirty="0" smtClean="0"/>
            </a:br>
            <a:r>
              <a:rPr lang="en-US" sz="3600" dirty="0" err="1" smtClean="0">
                <a:solidFill>
                  <a:schemeClr val="accent1"/>
                </a:solidFill>
              </a:rPr>
              <a:t>contoso.sharepoint.newsalerts.wsp</a:t>
            </a:r>
            <a:r>
              <a:rPr lang="en-US" sz="3600" dirty="0">
                <a:solidFill>
                  <a:schemeClr val="accent1"/>
                </a:solidFill>
              </a:rPr>
              <a:t/>
            </a:r>
            <a:br>
              <a:rPr lang="en-US" sz="3600" dirty="0">
                <a:solidFill>
                  <a:schemeClr val="accent1"/>
                </a:solidFill>
              </a:rPr>
            </a:br>
            <a:r>
              <a:rPr lang="en-US" sz="3600" dirty="0">
                <a:solidFill>
                  <a:schemeClr val="accent1"/>
                </a:solidFill>
              </a:rPr>
              <a:t/>
            </a:r>
            <a:br>
              <a:rPr lang="en-US" sz="3600" dirty="0">
                <a:solidFill>
                  <a:schemeClr val="accent1"/>
                </a:solidFill>
              </a:rPr>
            </a:br>
            <a:endParaRPr lang="nl-BE" sz="3600" dirty="0">
              <a:solidFill>
                <a:schemeClr val="accent1"/>
              </a:solidFill>
            </a:endParaRPr>
          </a:p>
        </p:txBody>
      </p:sp>
      <p:sp>
        <p:nvSpPr>
          <p:cNvPr id="11" name="Text Placeholder 10"/>
          <p:cNvSpPr>
            <a:spLocks noGrp="1"/>
          </p:cNvSpPr>
          <p:nvPr>
            <p:ph type="body" sz="quarter" idx="10"/>
          </p:nvPr>
        </p:nvSpPr>
        <p:spPr>
          <a:xfrm>
            <a:off x="3173505" y="2238374"/>
            <a:ext cx="8494619" cy="4619626"/>
          </a:xfrm>
        </p:spPr>
        <p:txBody>
          <a:bodyPr/>
          <a:lstStyle/>
          <a:p>
            <a:r>
              <a:rPr lang="en-US" dirty="0"/>
              <a:t>High level requirements:</a:t>
            </a:r>
          </a:p>
          <a:p>
            <a:pPr lvl="1"/>
            <a:r>
              <a:rPr lang="en-US" sz="1800" dirty="0" smtClean="0"/>
              <a:t>Typical </a:t>
            </a:r>
            <a:r>
              <a:rPr lang="en-US" sz="1800" dirty="0"/>
              <a:t>Intranet features:</a:t>
            </a:r>
          </a:p>
          <a:p>
            <a:pPr lvl="2"/>
            <a:r>
              <a:rPr lang="en-US" sz="1800" dirty="0" smtClean="0"/>
              <a:t>Sends notification when a “featured” news article is added</a:t>
            </a:r>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ext uri="{D42A27DB-BD31-4B8C-83A1-F6EECF244321}">
                <p14:modId xmlns:p14="http://schemas.microsoft.com/office/powerpoint/2010/main" val="2671111374"/>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Easy</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63777" y="3784525"/>
            <a:ext cx="8494619" cy="1206484"/>
          </a:xfrm>
          <a:prstGeom prst="rect">
            <a:avLst/>
          </a:prstGeom>
        </p:spPr>
        <p:txBody>
          <a:bodyPr wrap="square">
            <a:spAutoFit/>
          </a:bodyPr>
          <a:lstStyle/>
          <a:p>
            <a:pPr marL="284163" lvl="0" indent="-284163">
              <a:lnSpc>
                <a:spcPct val="90000"/>
              </a:lnSpc>
              <a:spcBef>
                <a:spcPct val="20000"/>
              </a:spcBef>
              <a:buSzPct val="80000"/>
              <a:buFont typeface="Wingdings" pitchFamily="2" charset="2"/>
              <a:buChar char=""/>
            </a:pPr>
            <a:r>
              <a:rPr lang="en-US" sz="3600" spc="-70" dirty="0" smtClean="0">
                <a:solidFill>
                  <a:srgbClr val="EB3C00"/>
                </a:solidFill>
                <a:latin typeface="Segoe UI Light"/>
              </a:rPr>
              <a:t>Migration</a:t>
            </a:r>
          </a:p>
          <a:p>
            <a:pPr marL="517525" lvl="1" indent="-233363">
              <a:lnSpc>
                <a:spcPct val="90000"/>
              </a:lnSpc>
              <a:spcBef>
                <a:spcPct val="20000"/>
              </a:spcBef>
              <a:buSzPct val="90000"/>
              <a:buFont typeface="Wingdings" pitchFamily="2" charset="2"/>
              <a:buChar char=""/>
            </a:pPr>
            <a:r>
              <a:rPr lang="en-US" sz="2000" dirty="0" smtClean="0">
                <a:gradFill>
                  <a:gsLst>
                    <a:gs pos="1250">
                      <a:srgbClr val="797A7D"/>
                    </a:gs>
                    <a:gs pos="100000">
                      <a:srgbClr val="797A7D"/>
                    </a:gs>
                  </a:gsLst>
                  <a:lin ang="5400000" scaled="0"/>
                </a:gradFill>
              </a:rPr>
              <a:t>The solution will be abandoned. Yammer sends automated emails when an announcement is added.</a:t>
            </a:r>
          </a:p>
        </p:txBody>
      </p:sp>
      <p:sp>
        <p:nvSpPr>
          <p:cNvPr id="5" name="Rectangle 4"/>
          <p:cNvSpPr/>
          <p:nvPr/>
        </p:nvSpPr>
        <p:spPr>
          <a:xfrm>
            <a:off x="3173505" y="5313341"/>
            <a:ext cx="6092825" cy="929485"/>
          </a:xfrm>
          <a:prstGeom prst="rect">
            <a:avLst/>
          </a:prstGeom>
        </p:spPr>
        <p:txBody>
          <a:bodyPr>
            <a:spAutoFit/>
          </a:bodyPr>
          <a:lstStyle/>
          <a:p>
            <a:pPr marL="284163" lvl="0" indent="-284163">
              <a:lnSpc>
                <a:spcPct val="90000"/>
              </a:lnSpc>
              <a:spcBef>
                <a:spcPct val="20000"/>
              </a:spcBef>
              <a:buSzPct val="80000"/>
              <a:buFont typeface="Wingdings" pitchFamily="2" charset="2"/>
              <a:buChar char=""/>
            </a:pPr>
            <a:r>
              <a:rPr lang="en-US" sz="3600" spc="-70" dirty="0">
                <a:solidFill>
                  <a:srgbClr val="EB3C00"/>
                </a:solidFill>
                <a:latin typeface="Segoe UI Light"/>
              </a:rPr>
              <a:t>Challenges</a:t>
            </a:r>
          </a:p>
          <a:p>
            <a:pPr marL="517525" lvl="1" indent="-233363">
              <a:lnSpc>
                <a:spcPct val="90000"/>
              </a:lnSpc>
              <a:spcBef>
                <a:spcPct val="20000"/>
              </a:spcBef>
              <a:buSzPct val="90000"/>
              <a:buFont typeface="Wingdings" pitchFamily="2" charset="2"/>
              <a:buChar char=""/>
            </a:pPr>
            <a:r>
              <a:rPr lang="en-US" sz="2000" dirty="0">
                <a:gradFill>
                  <a:gsLst>
                    <a:gs pos="1250">
                      <a:srgbClr val="797A7D"/>
                    </a:gs>
                    <a:gs pos="100000">
                      <a:srgbClr val="797A7D"/>
                    </a:gs>
                  </a:gsLst>
                  <a:lin ang="5400000" scaled="0"/>
                </a:gradFill>
              </a:rPr>
              <a:t>None</a:t>
            </a:r>
          </a:p>
        </p:txBody>
      </p:sp>
    </p:spTree>
    <p:extLst>
      <p:ext uri="{BB962C8B-B14F-4D97-AF65-F5344CB8AC3E}">
        <p14:creationId xmlns:p14="http://schemas.microsoft.com/office/powerpoint/2010/main" val="572675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Location Finder </a:t>
            </a:r>
            <a:endParaRPr lang="nl-BE" dirty="0"/>
          </a:p>
        </p:txBody>
      </p:sp>
      <p:sp>
        <p:nvSpPr>
          <p:cNvPr id="11" name="Text Placeholder 10"/>
          <p:cNvSpPr>
            <a:spLocks noGrp="1"/>
          </p:cNvSpPr>
          <p:nvPr>
            <p:ph type="body" sz="quarter" idx="10"/>
          </p:nvPr>
        </p:nvSpPr>
        <p:spPr>
          <a:xfrm>
            <a:off x="3173506" y="1447799"/>
            <a:ext cx="8494619" cy="4619626"/>
          </a:xfrm>
        </p:spPr>
        <p:txBody>
          <a:bodyPr/>
          <a:lstStyle/>
          <a:p>
            <a:r>
              <a:rPr lang="en-US" dirty="0"/>
              <a:t>High level requirements:</a:t>
            </a:r>
          </a:p>
          <a:p>
            <a:pPr lvl="1"/>
            <a:r>
              <a:rPr lang="en-US" dirty="0" smtClean="0"/>
              <a:t>Should allow users to search for </a:t>
            </a:r>
            <a:r>
              <a:rPr lang="en-US" dirty="0" err="1" smtClean="0"/>
              <a:t>Fabrikam</a:t>
            </a:r>
            <a:r>
              <a:rPr lang="en-US" dirty="0" smtClean="0"/>
              <a:t> outlets</a:t>
            </a:r>
          </a:p>
          <a:p>
            <a:pPr lvl="1"/>
            <a:r>
              <a:rPr lang="en-US" dirty="0" smtClean="0"/>
              <a:t>Should map the locations on interactive Bing Map</a:t>
            </a:r>
            <a:endParaRPr lang="en-US" dirty="0"/>
          </a:p>
          <a:p>
            <a:pPr lvl="1"/>
            <a:endParaRPr lang="en-US" dirty="0" smtClean="0"/>
          </a:p>
          <a:p>
            <a:r>
              <a:rPr lang="en-US" dirty="0"/>
              <a:t>Migration:</a:t>
            </a:r>
          </a:p>
          <a:p>
            <a:pPr lvl="1"/>
            <a:r>
              <a:rPr lang="en-US" dirty="0" smtClean="0"/>
              <a:t>Use search display templates to return search results.</a:t>
            </a:r>
            <a:endParaRPr lang="en-US" dirty="0"/>
          </a:p>
          <a:p>
            <a:pPr lvl="1"/>
            <a:endParaRPr lang="en-US" dirty="0"/>
          </a:p>
          <a:p>
            <a:r>
              <a:rPr lang="en-US" dirty="0" smtClean="0"/>
              <a:t>Design notes and status</a:t>
            </a:r>
            <a:endParaRPr lang="en-US" dirty="0"/>
          </a:p>
          <a:p>
            <a:pPr lvl="1"/>
            <a:r>
              <a:rPr lang="en-US" dirty="0" smtClean="0"/>
              <a:t>SharePoint search and display templates will be used to achieve the end goal.</a:t>
            </a:r>
          </a:p>
          <a:p>
            <a:endParaRPr lang="en-US" dirty="0"/>
          </a:p>
        </p:txBody>
      </p:sp>
      <p:graphicFrame>
        <p:nvGraphicFramePr>
          <p:cNvPr id="3" name="Table 7"/>
          <p:cNvGraphicFramePr>
            <a:graphicFrameLocks noGrp="1"/>
          </p:cNvGraphicFramePr>
          <p:nvPr>
            <p:extLst>
              <p:ext uri="{D42A27DB-BD31-4B8C-83A1-F6EECF244321}">
                <p14:modId xmlns:p14="http://schemas.microsoft.com/office/powerpoint/2010/main" val="138622558"/>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LF</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Easy</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a:t>
                      </a:r>
                      <a:r>
                        <a:rPr lang="en-US" i="1" dirty="0" err="1" smtClean="0"/>
                        <a:t>Litware</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pic>
        <p:nvPicPr>
          <p:cNvPr id="1026" name="Picture 2" descr="https://www.fabrikam.nl/images/home_75px_tit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5" y="2114550"/>
            <a:ext cx="238125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82659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Skill Finder</a:t>
            </a:r>
            <a:endParaRPr lang="nl-BE" dirty="0"/>
          </a:p>
        </p:txBody>
      </p:sp>
      <p:sp>
        <p:nvSpPr>
          <p:cNvPr id="11" name="Text Placeholder 10"/>
          <p:cNvSpPr>
            <a:spLocks noGrp="1"/>
          </p:cNvSpPr>
          <p:nvPr>
            <p:ph type="body" sz="quarter" idx="10"/>
          </p:nvPr>
        </p:nvSpPr>
        <p:spPr>
          <a:xfrm>
            <a:off x="3173506" y="1447799"/>
            <a:ext cx="8494619" cy="4619626"/>
          </a:xfrm>
        </p:spPr>
        <p:txBody>
          <a:bodyPr/>
          <a:lstStyle/>
          <a:p>
            <a:r>
              <a:rPr lang="en-US" dirty="0"/>
              <a:t>High level requirements:</a:t>
            </a:r>
          </a:p>
          <a:p>
            <a:pPr lvl="1"/>
            <a:r>
              <a:rPr lang="en-US" dirty="0" smtClean="0"/>
              <a:t>Allow users to search experts on the basis of their years of experience and past projects.</a:t>
            </a:r>
          </a:p>
          <a:p>
            <a:pPr lvl="1"/>
            <a:r>
              <a:rPr lang="en-US" dirty="0" smtClean="0"/>
              <a:t>Allow the users to be able to communicate with the experts using a tool.</a:t>
            </a:r>
            <a:endParaRPr lang="en-US" dirty="0"/>
          </a:p>
          <a:p>
            <a:pPr lvl="1"/>
            <a:endParaRPr lang="en-US" dirty="0"/>
          </a:p>
          <a:p>
            <a:r>
              <a:rPr lang="en-US" dirty="0"/>
              <a:t>Design </a:t>
            </a:r>
            <a:r>
              <a:rPr lang="en-US" dirty="0" smtClean="0"/>
              <a:t>notes and status</a:t>
            </a:r>
            <a:endParaRPr lang="en-US" dirty="0"/>
          </a:p>
          <a:p>
            <a:pPr lvl="1"/>
            <a:r>
              <a:rPr lang="en-US" dirty="0" smtClean="0"/>
              <a:t>The solution will be replaced using the SharePoint People search</a:t>
            </a:r>
          </a:p>
          <a:p>
            <a:pPr lvl="1"/>
            <a:r>
              <a:rPr lang="en-US" dirty="0" smtClean="0"/>
              <a:t>The People search will provide integration with Lync which can then be used to communicate with the expert using messaging or voice call.</a:t>
            </a:r>
            <a:endParaRPr lang="en-US" dirty="0"/>
          </a:p>
          <a:p>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6" name="Table 7"/>
          <p:cNvGraphicFramePr>
            <a:graphicFrameLocks noGrp="1"/>
          </p:cNvGraphicFramePr>
          <p:nvPr>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Skill Finder</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sp>
        <p:nvSpPr>
          <p:cNvPr id="3" name="Rectangle 2"/>
          <p:cNvSpPr/>
          <p:nvPr/>
        </p:nvSpPr>
        <p:spPr>
          <a:xfrm>
            <a:off x="230528" y="2003612"/>
            <a:ext cx="1580882" cy="523220"/>
          </a:xfrm>
          <a:prstGeom prst="rect">
            <a:avLst/>
          </a:prstGeom>
        </p:spPr>
        <p:txBody>
          <a:bodyPr wrap="none">
            <a:spAutoFit/>
          </a:bodyPr>
          <a:lstStyle/>
          <a:p>
            <a:pPr algn="ctr"/>
            <a:r>
              <a:rPr lang="en-US" sz="2800" b="1" dirty="0" err="1" smtClean="0">
                <a:solidFill>
                  <a:srgbClr val="000000"/>
                </a:solidFill>
                <a:latin typeface="Berlin Sans FB" panose="020E0602020502020306" pitchFamily="34" charset="0"/>
              </a:rPr>
              <a:t>TailSpin</a:t>
            </a:r>
            <a:endParaRPr lang="nl-BE" sz="2800" b="1" dirty="0">
              <a:solidFill>
                <a:srgbClr val="000000"/>
              </a:solidFill>
              <a:latin typeface="Berlin Sans FB" panose="020E0602020502020306" pitchFamily="34" charset="0"/>
            </a:endParaRPr>
          </a:p>
        </p:txBody>
      </p:sp>
    </p:spTree>
    <p:extLst>
      <p:ext uri="{BB962C8B-B14F-4D97-AF65-F5344CB8AC3E}">
        <p14:creationId xmlns:p14="http://schemas.microsoft.com/office/powerpoint/2010/main" val="116066599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Web Analytics</a:t>
            </a:r>
            <a:endParaRPr lang="nl-BE" dirty="0"/>
          </a:p>
        </p:txBody>
      </p:sp>
      <p:sp>
        <p:nvSpPr>
          <p:cNvPr id="11" name="Text Placeholder 10"/>
          <p:cNvSpPr>
            <a:spLocks noGrp="1"/>
          </p:cNvSpPr>
          <p:nvPr>
            <p:ph type="body" sz="quarter" idx="10"/>
          </p:nvPr>
        </p:nvSpPr>
        <p:spPr>
          <a:xfrm>
            <a:off x="3173506" y="1447799"/>
            <a:ext cx="8494619" cy="4619626"/>
          </a:xfrm>
        </p:spPr>
        <p:txBody>
          <a:bodyPr/>
          <a:lstStyle/>
          <a:p>
            <a:r>
              <a:rPr lang="en-US" dirty="0"/>
              <a:t>High level requirements:</a:t>
            </a:r>
          </a:p>
          <a:p>
            <a:pPr lvl="1"/>
            <a:r>
              <a:rPr lang="en-US" dirty="0" smtClean="0"/>
              <a:t>Discovers </a:t>
            </a:r>
            <a:r>
              <a:rPr lang="en-US" dirty="0"/>
              <a:t>keywords, phrases and the most clicked-on results</a:t>
            </a:r>
            <a:r>
              <a:rPr lang="en-US" dirty="0" smtClean="0"/>
              <a:t>.</a:t>
            </a:r>
          </a:p>
          <a:p>
            <a:pPr lvl="1"/>
            <a:r>
              <a:rPr lang="en-US" dirty="0" smtClean="0"/>
              <a:t>Provides </a:t>
            </a:r>
            <a:r>
              <a:rPr lang="en-US" dirty="0"/>
              <a:t>the session history of all </a:t>
            </a:r>
            <a:r>
              <a:rPr lang="en-US" dirty="0" smtClean="0"/>
              <a:t>SharePoint </a:t>
            </a:r>
            <a:r>
              <a:rPr lang="en-US" dirty="0"/>
              <a:t>users</a:t>
            </a:r>
            <a:r>
              <a:rPr lang="en-US" dirty="0" smtClean="0"/>
              <a:t>.</a:t>
            </a:r>
          </a:p>
          <a:p>
            <a:pPr lvl="1"/>
            <a:r>
              <a:rPr lang="en-US" dirty="0" smtClean="0"/>
              <a:t>Provides information on popular content</a:t>
            </a:r>
            <a:endParaRPr lang="en-US" dirty="0"/>
          </a:p>
          <a:p>
            <a:pPr lvl="1"/>
            <a:endParaRPr lang="en-US" dirty="0"/>
          </a:p>
          <a:p>
            <a:r>
              <a:rPr lang="en-US" dirty="0"/>
              <a:t>Design </a:t>
            </a:r>
            <a:r>
              <a:rPr lang="en-US" dirty="0" smtClean="0"/>
              <a:t>notes and status</a:t>
            </a:r>
            <a:endParaRPr lang="en-US" dirty="0"/>
          </a:p>
          <a:p>
            <a:pPr lvl="1"/>
            <a:r>
              <a:rPr lang="en-US" dirty="0" smtClean="0"/>
              <a:t>Contoso will make use of SharePoint 2013 usage Reports.</a:t>
            </a:r>
          </a:p>
          <a:p>
            <a:pPr lvl="1"/>
            <a:r>
              <a:rPr lang="en-US" dirty="0" smtClean="0"/>
              <a:t>Client side techniques will be used to inject JS using script blocks on master page.</a:t>
            </a:r>
            <a:endParaRPr lang="en-US" dirty="0"/>
          </a:p>
          <a:p>
            <a:pPr lvl="1"/>
            <a:endParaRPr lang="en-US" dirty="0"/>
          </a:p>
          <a:p>
            <a:r>
              <a:rPr lang="en-US" dirty="0" smtClean="0"/>
              <a:t>Challenges</a:t>
            </a:r>
            <a:endParaRPr lang="en-US" dirty="0"/>
          </a:p>
          <a:p>
            <a:pPr lvl="1"/>
            <a:r>
              <a:rPr lang="en-US" dirty="0" smtClean="0"/>
              <a:t>None</a:t>
            </a:r>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6" name="Table 7"/>
          <p:cNvGraphicFramePr>
            <a:graphicFrameLocks noGrp="1"/>
          </p:cNvGraphicFramePr>
          <p:nvPr>
            <p:extLst>
              <p:ext uri="{D42A27DB-BD31-4B8C-83A1-F6EECF244321}">
                <p14:modId xmlns:p14="http://schemas.microsoft.com/office/powerpoint/2010/main" val="2917202262"/>
              </p:ext>
            </p:extLst>
          </p:nvPr>
        </p:nvGraphicFramePr>
        <p:xfrm>
          <a:off x="114300" y="425159"/>
          <a:ext cx="2743200" cy="1642953"/>
        </p:xfrm>
        <a:graphic>
          <a:graphicData uri="http://schemas.openxmlformats.org/drawingml/2006/table">
            <a:tbl>
              <a:tblPr>
                <a:tableStyleId>{2D5ABB26-0587-4C30-8999-92F81FD0307C}</a:tableStyleId>
              </a:tblPr>
              <a:tblGrid>
                <a:gridCol w="2743200">
                  <a:extLst>
                    <a:ext uri="{9D8B030D-6E8A-4147-A177-3AD203B41FA5}">
                      <a16:colId xmlns:a16="http://schemas.microsoft.com/office/drawing/2014/main" xmlns="" val="20000"/>
                    </a:ext>
                  </a:extLst>
                </a:gridCol>
              </a:tblGrid>
              <a:tr h="344260">
                <a:tc>
                  <a:txBody>
                    <a:bodyPr/>
                    <a:lstStyle/>
                    <a:p>
                      <a:pPr algn="ctr"/>
                      <a:r>
                        <a:rPr lang="en-US" b="1" i="0" dirty="0" smtClean="0"/>
                        <a:t>Analytics</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4426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44260">
                <a:tc>
                  <a:txBody>
                    <a:bodyPr/>
                    <a:lstStyle/>
                    <a:p>
                      <a:pPr algn="ctr"/>
                      <a:r>
                        <a:rPr lang="en-US" dirty="0" smtClean="0">
                          <a:solidFill>
                            <a:schemeClr val="bg1"/>
                          </a:solidFill>
                        </a:rPr>
                        <a:t>Easy</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xmlns="" val="10002"/>
                  </a:ext>
                </a:extLst>
              </a:tr>
              <a:tr h="545673">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a:t>
                      </a:r>
                      <a:r>
                        <a:rPr lang="en-US" i="1" dirty="0" err="1" smtClean="0"/>
                        <a:t>Litware</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sp>
        <p:nvSpPr>
          <p:cNvPr id="3" name="Rectangle 2"/>
          <p:cNvSpPr/>
          <p:nvPr/>
        </p:nvSpPr>
        <p:spPr>
          <a:xfrm>
            <a:off x="0" y="2089337"/>
            <a:ext cx="3071675" cy="523220"/>
          </a:xfrm>
          <a:prstGeom prst="rect">
            <a:avLst/>
          </a:prstGeom>
        </p:spPr>
        <p:txBody>
          <a:bodyPr wrap="none">
            <a:spAutoFit/>
          </a:bodyPr>
          <a:lstStyle/>
          <a:p>
            <a:pPr algn="ctr"/>
            <a:r>
              <a:rPr lang="en-US" sz="2800" b="1" dirty="0" err="1" smtClean="0">
                <a:solidFill>
                  <a:schemeClr val="bg1"/>
                </a:solidFill>
                <a:latin typeface="Berlin Sans FB" panose="020E0602020502020306" pitchFamily="34" charset="0"/>
              </a:rPr>
              <a:t>AdventureWorks</a:t>
            </a:r>
            <a:endParaRPr lang="nl-BE" sz="2800" b="1"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305767537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Contoso Office 365 logical architecture</a:t>
            </a:r>
            <a:endParaRPr lang="nl-BE" dirty="0"/>
          </a:p>
        </p:txBody>
      </p:sp>
      <p:grpSp>
        <p:nvGrpSpPr>
          <p:cNvPr id="59" name="Group 58"/>
          <p:cNvGrpSpPr/>
          <p:nvPr/>
        </p:nvGrpSpPr>
        <p:grpSpPr>
          <a:xfrm>
            <a:off x="519112" y="5050623"/>
            <a:ext cx="8881742" cy="1083048"/>
            <a:chOff x="519112" y="5204736"/>
            <a:chExt cx="9416716" cy="1179096"/>
          </a:xfrm>
        </p:grpSpPr>
        <p:sp>
          <p:nvSpPr>
            <p:cNvPr id="3" name="Rectangle 2"/>
            <p:cNvSpPr/>
            <p:nvPr/>
          </p:nvSpPr>
          <p:spPr bwMode="auto">
            <a:xfrm>
              <a:off x="519112" y="5204736"/>
              <a:ext cx="9416716" cy="1179096"/>
            </a:xfrm>
            <a:prstGeom prst="rect">
              <a:avLst/>
            </a:prstGeom>
            <a:solidFill>
              <a:schemeClr val="accent1"/>
            </a:solid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2000" dirty="0" smtClean="0">
                  <a:solidFill>
                    <a:schemeClr val="bg1"/>
                  </a:solidFill>
                  <a:ea typeface="Segoe UI" pitchFamily="34" charset="0"/>
                  <a:cs typeface="Segoe UI" pitchFamily="34" charset="0"/>
                </a:rPr>
                <a:t>Contoso Framework </a:t>
              </a:r>
              <a:endParaRPr lang="nl-BE" sz="2000" dirty="0">
                <a:solidFill>
                  <a:schemeClr val="bg1"/>
                </a:solidFill>
                <a:ea typeface="Segoe UI" pitchFamily="34" charset="0"/>
                <a:cs typeface="Segoe UI" pitchFamily="34" charset="0"/>
              </a:endParaRPr>
            </a:p>
          </p:txBody>
        </p:sp>
        <p:sp>
          <p:nvSpPr>
            <p:cNvPr id="5" name="Rectangle 4"/>
            <p:cNvSpPr/>
            <p:nvPr/>
          </p:nvSpPr>
          <p:spPr bwMode="auto">
            <a:xfrm>
              <a:off x="607340" y="5738136"/>
              <a:ext cx="1764633" cy="509338"/>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Provisioning</a:t>
              </a:r>
              <a:r>
                <a:rPr lang="en-US" sz="2000" dirty="0" smtClean="0">
                  <a:gradFill>
                    <a:gsLst>
                      <a:gs pos="0">
                        <a:srgbClr val="FFFFFF"/>
                      </a:gs>
                      <a:gs pos="100000">
                        <a:srgbClr val="FFFFFF"/>
                      </a:gs>
                    </a:gsLst>
                    <a:lin ang="5400000" scaled="0"/>
                  </a:gradFill>
                  <a:ea typeface="Segoe UI" pitchFamily="34" charset="0"/>
                  <a:cs typeface="Segoe UI" pitchFamily="34" charset="0"/>
                </a:rPr>
                <a:t> </a:t>
              </a:r>
              <a:endParaRPr lang="nl-BE"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2476246" y="5738136"/>
              <a:ext cx="1764633" cy="509338"/>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Timer</a:t>
              </a:r>
              <a:r>
                <a:rPr lang="en-US" sz="2000" dirty="0" smtClean="0">
                  <a:gradFill>
                    <a:gsLst>
                      <a:gs pos="0">
                        <a:srgbClr val="FFFFFF"/>
                      </a:gs>
                      <a:gs pos="100000">
                        <a:srgbClr val="FFFFFF"/>
                      </a:gs>
                    </a:gsLst>
                    <a:lin ang="5400000" scaled="0"/>
                  </a:gradFill>
                  <a:ea typeface="Segoe UI" pitchFamily="34" charset="0"/>
                  <a:cs typeface="Segoe UI" pitchFamily="34" charset="0"/>
                </a:rPr>
                <a:t> Jobs</a:t>
              </a:r>
              <a:endParaRPr lang="nl-BE"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4345152" y="5738136"/>
              <a:ext cx="1764633" cy="509338"/>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Branding</a:t>
              </a:r>
              <a:endParaRPr lang="nl-BE"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6214058" y="5738136"/>
              <a:ext cx="1764633" cy="509338"/>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Development</a:t>
              </a:r>
              <a:endParaRPr lang="nl-BE"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8082964" y="5738136"/>
              <a:ext cx="1764633" cy="509338"/>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Transformation</a:t>
              </a:r>
              <a:endParaRPr lang="nl-BE"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34" name="Rectangle 33"/>
          <p:cNvSpPr/>
          <p:nvPr/>
        </p:nvSpPr>
        <p:spPr bwMode="auto">
          <a:xfrm>
            <a:off x="2898604" y="1626101"/>
            <a:ext cx="2319311" cy="504691"/>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Location Finder</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p:cNvSpPr/>
          <p:nvPr/>
        </p:nvSpPr>
        <p:spPr bwMode="auto">
          <a:xfrm>
            <a:off x="700677" y="1631377"/>
            <a:ext cx="1764633" cy="509338"/>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t>Skill finder</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60" name="Group 59"/>
          <p:cNvGrpSpPr/>
          <p:nvPr/>
        </p:nvGrpSpPr>
        <p:grpSpPr>
          <a:xfrm>
            <a:off x="519112" y="2861609"/>
            <a:ext cx="8881742" cy="1449024"/>
            <a:chOff x="519112" y="3051425"/>
            <a:chExt cx="9416716" cy="1567434"/>
          </a:xfrm>
        </p:grpSpPr>
        <p:sp>
          <p:nvSpPr>
            <p:cNvPr id="40" name="Rectangle 39"/>
            <p:cNvSpPr/>
            <p:nvPr/>
          </p:nvSpPr>
          <p:spPr bwMode="auto">
            <a:xfrm>
              <a:off x="519112" y="3051425"/>
              <a:ext cx="9416716" cy="1567434"/>
            </a:xfrm>
            <a:prstGeom prst="rect">
              <a:avLst/>
            </a:prstGeom>
            <a:solidFill>
              <a:schemeClr val="accent1"/>
            </a:solid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2400" dirty="0" smtClean="0">
                  <a:solidFill>
                    <a:schemeClr val="bg1"/>
                  </a:solidFill>
                  <a:ea typeface="Segoe UI" pitchFamily="34" charset="0"/>
                  <a:cs typeface="Segoe UI" pitchFamily="34" charset="0"/>
                </a:rPr>
                <a:t>Contoso services</a:t>
              </a:r>
              <a:endParaRPr lang="nl-BE" sz="2400" dirty="0">
                <a:solidFill>
                  <a:schemeClr val="bg1"/>
                </a:solidFill>
                <a:ea typeface="Segoe UI" pitchFamily="34" charset="0"/>
                <a:cs typeface="Segoe UI" pitchFamily="34" charset="0"/>
              </a:endParaRPr>
            </a:p>
          </p:txBody>
        </p:sp>
        <p:sp>
          <p:nvSpPr>
            <p:cNvPr id="35" name="Rectangle 34"/>
            <p:cNvSpPr/>
            <p:nvPr/>
          </p:nvSpPr>
          <p:spPr bwMode="auto">
            <a:xfrm>
              <a:off x="711613" y="3642699"/>
              <a:ext cx="9047754" cy="378511"/>
            </a:xfrm>
            <a:prstGeom prst="rect">
              <a:avLst/>
            </a:prstGeom>
            <a:solidFill>
              <a:schemeClr val="bg2">
                <a:lumMod val="75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Contoso Branding</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grpSp>
      <p:cxnSp>
        <p:nvCxnSpPr>
          <p:cNvPr id="43" name="Straight Arrow Connector 42"/>
          <p:cNvCxnSpPr/>
          <p:nvPr/>
        </p:nvCxnSpPr>
        <p:spPr>
          <a:xfrm flipV="1">
            <a:off x="1524624" y="4430031"/>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3367124" y="4430032"/>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5060063" y="4430031"/>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7020715" y="4430031"/>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8566341" y="4430031"/>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4127790" y="2256040"/>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1559495" y="2256042"/>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auto">
          <a:xfrm>
            <a:off x="5563057" y="1631377"/>
            <a:ext cx="2319311" cy="504691"/>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Analytics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23" name="Straight Arrow Connector 22"/>
          <p:cNvCxnSpPr/>
          <p:nvPr/>
        </p:nvCxnSpPr>
        <p:spPr>
          <a:xfrm flipV="1">
            <a:off x="6722712" y="2256041"/>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0915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8" name="Text Placeholder 7"/>
          <p:cNvSpPr>
            <a:spLocks noGrp="1"/>
          </p:cNvSpPr>
          <p:nvPr>
            <p:ph type="body" sz="quarter" idx="10"/>
          </p:nvPr>
        </p:nvSpPr>
        <p:spPr/>
        <p:txBody>
          <a:bodyPr/>
          <a:lstStyle/>
          <a:p>
            <a:r>
              <a:rPr lang="en-US" dirty="0" smtClean="0"/>
              <a:t>Assessment summary</a:t>
            </a:r>
          </a:p>
          <a:p>
            <a:r>
              <a:rPr lang="en-US" dirty="0" smtClean="0"/>
              <a:t>Solutions that will be redesigned</a:t>
            </a:r>
          </a:p>
          <a:p>
            <a:pPr lvl="1"/>
            <a:r>
              <a:rPr lang="en-US" dirty="0" smtClean="0"/>
              <a:t>Detailed approach per solution</a:t>
            </a:r>
          </a:p>
          <a:p>
            <a:r>
              <a:rPr lang="en-US" dirty="0" smtClean="0"/>
              <a:t>Support for the app transformation</a:t>
            </a:r>
          </a:p>
          <a:p>
            <a:pPr lvl="1"/>
            <a:r>
              <a:rPr lang="en-US" dirty="0" smtClean="0"/>
              <a:t>Roles and involved people</a:t>
            </a:r>
          </a:p>
          <a:p>
            <a:pPr lvl="1"/>
            <a:r>
              <a:rPr lang="en-US" dirty="0" smtClean="0"/>
              <a:t>Responsibilities on both sides</a:t>
            </a:r>
            <a:endParaRPr lang="en-US" dirty="0"/>
          </a:p>
        </p:txBody>
      </p:sp>
    </p:spTree>
    <p:extLst>
      <p:ext uri="{BB962C8B-B14F-4D97-AF65-F5344CB8AC3E}">
        <p14:creationId xmlns:p14="http://schemas.microsoft.com/office/powerpoint/2010/main" val="316867941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Framework</a:t>
            </a:r>
            <a:endParaRPr lang="en-US" dirty="0">
              <a:solidFill>
                <a:schemeClr val="bg1"/>
              </a:solidFill>
            </a:endParaRPr>
          </a:p>
        </p:txBody>
      </p:sp>
      <p:sp>
        <p:nvSpPr>
          <p:cNvPr id="3" name="Text Placeholder 2"/>
          <p:cNvSpPr>
            <a:spLocks noGrp="1"/>
          </p:cNvSpPr>
          <p:nvPr>
            <p:ph type="body" sz="quarter" idx="12"/>
          </p:nvPr>
        </p:nvSpPr>
        <p:spPr/>
        <p:txBody>
          <a:bodyPr/>
          <a:lstStyle/>
          <a:p>
            <a:r>
              <a:rPr lang="en-US" dirty="0">
                <a:solidFill>
                  <a:schemeClr val="bg1"/>
                </a:solidFill>
              </a:rPr>
              <a:t>Framework = Agreed way to implement needed capabilities to align used models to product and service roadmap</a:t>
            </a:r>
          </a:p>
          <a:p>
            <a:endParaRPr lang="nl-BE" dirty="0">
              <a:solidFill>
                <a:schemeClr val="bg1"/>
              </a:solidFill>
            </a:endParaRPr>
          </a:p>
        </p:txBody>
      </p:sp>
    </p:spTree>
    <p:extLst>
      <p:ext uri="{BB962C8B-B14F-4D97-AF65-F5344CB8AC3E}">
        <p14:creationId xmlns:p14="http://schemas.microsoft.com/office/powerpoint/2010/main" val="14987828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focus areas</a:t>
            </a:r>
            <a:endParaRPr lang="en-US" dirty="0"/>
          </a:p>
        </p:txBody>
      </p:sp>
      <p:sp>
        <p:nvSpPr>
          <p:cNvPr id="8" name="TextBox 7"/>
          <p:cNvSpPr txBox="1"/>
          <p:nvPr/>
        </p:nvSpPr>
        <p:spPr>
          <a:xfrm>
            <a:off x="536053" y="1876755"/>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Currently features are spread across multiple solutions. </a:t>
            </a:r>
          </a:p>
          <a:p>
            <a:pPr defTabSz="913951"/>
            <a:endParaRPr lang="en-US" sz="1400" dirty="0" smtClean="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Should just be one provisioning engine which takes care of the all required customizations.</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Remove usage of feature framework elements and deploy assets using remote provisioning.</a:t>
            </a:r>
            <a:endParaRPr lang="en-US" sz="1400" dirty="0">
              <a:solidFill>
                <a:srgbClr val="797A7D">
                  <a:lumMod val="50000"/>
                </a:srgbClr>
              </a:solidFill>
              <a:cs typeface="Segoe UI" panose="020B0502040204020203" pitchFamily="34" charset="0"/>
            </a:endParaRPr>
          </a:p>
        </p:txBody>
      </p:sp>
      <p:grpSp>
        <p:nvGrpSpPr>
          <p:cNvPr id="37" name="Group 36"/>
          <p:cNvGrpSpPr/>
          <p:nvPr/>
        </p:nvGrpSpPr>
        <p:grpSpPr>
          <a:xfrm>
            <a:off x="536053" y="1350649"/>
            <a:ext cx="2098010" cy="536582"/>
            <a:chOff x="536053" y="1350649"/>
            <a:chExt cx="2098010" cy="536582"/>
          </a:xfrm>
        </p:grpSpPr>
        <p:sp>
          <p:nvSpPr>
            <p:cNvPr id="7" name="Rectangle 6"/>
            <p:cNvSpPr/>
            <p:nvPr>
              <p:custDataLst>
                <p:tags r:id="rId5"/>
              </p:custDataLst>
            </p:nvPr>
          </p:nvSpPr>
          <p:spPr bwMode="auto">
            <a:xfrm>
              <a:off x="536053"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Provisioning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1" name="Rectangle 20"/>
            <p:cNvSpPr/>
            <p:nvPr/>
          </p:nvSpPr>
          <p:spPr bwMode="auto">
            <a:xfrm>
              <a:off x="2209800"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8" name="Group 37"/>
          <p:cNvGrpSpPr/>
          <p:nvPr/>
        </p:nvGrpSpPr>
        <p:grpSpPr>
          <a:xfrm>
            <a:off x="2767624" y="1350649"/>
            <a:ext cx="2098010" cy="536582"/>
            <a:chOff x="2767624" y="1350649"/>
            <a:chExt cx="2098010" cy="536582"/>
          </a:xfrm>
        </p:grpSpPr>
        <p:sp>
          <p:nvSpPr>
            <p:cNvPr id="22" name="Rectangle 21"/>
            <p:cNvSpPr/>
            <p:nvPr>
              <p:custDataLst>
                <p:tags r:id="rId4"/>
              </p:custDataLst>
            </p:nvPr>
          </p:nvSpPr>
          <p:spPr bwMode="auto">
            <a:xfrm>
              <a:off x="2767624"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Remote timer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4" name="Rectangle 23"/>
            <p:cNvSpPr/>
            <p:nvPr/>
          </p:nvSpPr>
          <p:spPr bwMode="auto">
            <a:xfrm>
              <a:off x="4441371"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9" name="Group 38"/>
          <p:cNvGrpSpPr/>
          <p:nvPr/>
        </p:nvGrpSpPr>
        <p:grpSpPr>
          <a:xfrm>
            <a:off x="5016135" y="1350649"/>
            <a:ext cx="2098010" cy="536582"/>
            <a:chOff x="5016135" y="1350649"/>
            <a:chExt cx="2098010" cy="536582"/>
          </a:xfrm>
        </p:grpSpPr>
        <p:sp>
          <p:nvSpPr>
            <p:cNvPr id="25" name="Rectangle 24"/>
            <p:cNvSpPr/>
            <p:nvPr>
              <p:custDataLst>
                <p:tags r:id="rId3"/>
              </p:custDataLst>
            </p:nvPr>
          </p:nvSpPr>
          <p:spPr bwMode="auto">
            <a:xfrm>
              <a:off x="5016135"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Branding and asset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7" name="Rectangle 26"/>
            <p:cNvSpPr/>
            <p:nvPr/>
          </p:nvSpPr>
          <p:spPr bwMode="auto">
            <a:xfrm>
              <a:off x="6689882"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0" name="Group 39"/>
          <p:cNvGrpSpPr/>
          <p:nvPr/>
        </p:nvGrpSpPr>
        <p:grpSpPr>
          <a:xfrm>
            <a:off x="7264645" y="1350649"/>
            <a:ext cx="2098011" cy="536582"/>
            <a:chOff x="7264645" y="1350649"/>
            <a:chExt cx="2098011" cy="536582"/>
          </a:xfrm>
        </p:grpSpPr>
        <p:sp>
          <p:nvSpPr>
            <p:cNvPr id="28" name="Rectangle 27"/>
            <p:cNvSpPr/>
            <p:nvPr>
              <p:custDataLst>
                <p:tags r:id="rId2"/>
              </p:custDataLst>
            </p:nvPr>
          </p:nvSpPr>
          <p:spPr bwMode="auto">
            <a:xfrm>
              <a:off x="7264645" y="1350652"/>
              <a:ext cx="1673747"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Development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30" name="Rectangle 29"/>
            <p:cNvSpPr/>
            <p:nvPr/>
          </p:nvSpPr>
          <p:spPr bwMode="auto">
            <a:xfrm>
              <a:off x="8938393"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1" name="Group 40"/>
          <p:cNvGrpSpPr/>
          <p:nvPr/>
        </p:nvGrpSpPr>
        <p:grpSpPr>
          <a:xfrm>
            <a:off x="9513157" y="1350649"/>
            <a:ext cx="2098010" cy="536582"/>
            <a:chOff x="9513157" y="1350649"/>
            <a:chExt cx="2098010" cy="536582"/>
          </a:xfrm>
        </p:grpSpPr>
        <p:sp>
          <p:nvSpPr>
            <p:cNvPr id="31" name="Rectangle 30"/>
            <p:cNvSpPr/>
            <p:nvPr>
              <p:custDataLst>
                <p:tags r:id="rId1"/>
              </p:custDataLst>
            </p:nvPr>
          </p:nvSpPr>
          <p:spPr bwMode="auto">
            <a:xfrm>
              <a:off x="9513157"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Transformation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33" name="Rectangle 32"/>
            <p:cNvSpPr/>
            <p:nvPr/>
          </p:nvSpPr>
          <p:spPr bwMode="auto">
            <a:xfrm>
              <a:off x="11186904"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4" name="TextBox 33"/>
          <p:cNvSpPr txBox="1"/>
          <p:nvPr/>
        </p:nvSpPr>
        <p:spPr>
          <a:xfrm>
            <a:off x="2767624" y="1887231"/>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Timer jobs should be replaced by Azure Web jobs.</a:t>
            </a:r>
          </a:p>
        </p:txBody>
      </p:sp>
      <p:sp>
        <p:nvSpPr>
          <p:cNvPr id="35" name="TextBox 34"/>
          <p:cNvSpPr txBox="1"/>
          <p:nvPr/>
        </p:nvSpPr>
        <p:spPr>
          <a:xfrm>
            <a:off x="5016134" y="1876755"/>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Updates to the existing functionalities to match app model techniques.</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Branding topics.</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Example: Use JavaScript for header and footer capability in the Branding solution to avoid need of custom master page</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What goes to SP, what goes to CDN?</a:t>
            </a:r>
            <a:endParaRPr lang="en-US" sz="1400" dirty="0">
              <a:solidFill>
                <a:srgbClr val="797A7D">
                  <a:lumMod val="50000"/>
                </a:srgbClr>
              </a:solidFill>
              <a:cs typeface="Segoe UI" panose="020B0502040204020203" pitchFamily="34" charset="0"/>
            </a:endParaRPr>
          </a:p>
        </p:txBody>
      </p:sp>
      <p:sp>
        <p:nvSpPr>
          <p:cNvPr id="36" name="TextBox 35"/>
          <p:cNvSpPr txBox="1"/>
          <p:nvPr/>
        </p:nvSpPr>
        <p:spPr>
          <a:xfrm>
            <a:off x="7264644" y="1887231"/>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Chosen hosting platform impacts the detailed design of the capabilities for Office 365 </a:t>
            </a:r>
            <a:r>
              <a:rPr lang="en-US" sz="1400" dirty="0">
                <a:solidFill>
                  <a:srgbClr val="797A7D">
                    <a:lumMod val="50000"/>
                  </a:srgbClr>
                </a:solidFill>
                <a:cs typeface="Segoe UI" panose="020B0502040204020203" pitchFamily="34" charset="0"/>
              </a:rPr>
              <a:t>apps </a:t>
            </a:r>
            <a:r>
              <a:rPr lang="en-US" sz="1400" dirty="0" smtClean="0">
                <a:solidFill>
                  <a:srgbClr val="797A7D">
                    <a:lumMod val="50000"/>
                  </a:srgbClr>
                </a:solidFill>
                <a:cs typeface="Segoe UI" panose="020B0502040204020203" pitchFamily="34" charset="0"/>
              </a:rPr>
              <a:t>directly. Framework needs to support both cloud and on-prem.</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General design and guidance for the provider hosted app implementation missing. Typical topics are logging and caching techniques.</a:t>
            </a:r>
            <a:endParaRPr lang="en-US" sz="1400" dirty="0">
              <a:solidFill>
                <a:srgbClr val="797A7D">
                  <a:lumMod val="50000"/>
                </a:srgbClr>
              </a:solidFill>
              <a:cs typeface="Segoe UI" panose="020B0502040204020203" pitchFamily="34" charset="0"/>
            </a:endParaRPr>
          </a:p>
        </p:txBody>
      </p:sp>
      <p:sp>
        <p:nvSpPr>
          <p:cNvPr id="42" name="TextBox 41"/>
          <p:cNvSpPr txBox="1"/>
          <p:nvPr/>
        </p:nvSpPr>
        <p:spPr>
          <a:xfrm>
            <a:off x="9513153" y="1876755"/>
            <a:ext cx="2098014"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General design on removing FTC solutions.</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Transformation tooling, like updating existing master pages or transforming custom list templates to new app model format.</a:t>
            </a:r>
            <a:endParaRPr lang="en-US" sz="1400" dirty="0">
              <a:solidFill>
                <a:srgbClr val="797A7D">
                  <a:lumMod val="50000"/>
                </a:srgbClr>
              </a:solidFill>
              <a:cs typeface="Segoe UI" panose="020B0502040204020203" pitchFamily="34" charset="0"/>
            </a:endParaRPr>
          </a:p>
        </p:txBody>
      </p:sp>
    </p:spTree>
    <p:extLst>
      <p:ext uri="{BB962C8B-B14F-4D97-AF65-F5344CB8AC3E}">
        <p14:creationId xmlns:p14="http://schemas.microsoft.com/office/powerpoint/2010/main" val="29512190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dirty="0" smtClean="0"/>
              <a:t>Key considerations</a:t>
            </a:r>
            <a:endParaRPr lang="en-GB" dirty="0"/>
          </a:p>
        </p:txBody>
      </p:sp>
      <p:sp>
        <p:nvSpPr>
          <p:cNvPr id="2" name="TextBox 1"/>
          <p:cNvSpPr txBox="1"/>
          <p:nvPr/>
        </p:nvSpPr>
        <p:spPr>
          <a:xfrm>
            <a:off x="3400425" y="4038398"/>
            <a:ext cx="7524750" cy="430887"/>
          </a:xfrm>
          <a:prstGeom prst="rect">
            <a:avLst/>
          </a:prstGeom>
          <a:noFill/>
        </p:spPr>
        <p:txBody>
          <a:bodyPr wrap="square" lIns="0" tIns="0" rIns="0" bIns="0" rtlCol="0">
            <a:spAutoFit/>
          </a:bodyPr>
          <a:lstStyle/>
          <a:p>
            <a:r>
              <a:rPr lang="en-US" sz="2800" spc="-70" dirty="0" smtClean="0">
                <a:solidFill>
                  <a:schemeClr val="bg1"/>
                </a:solidFill>
                <a:latin typeface="+mj-lt"/>
              </a:rPr>
              <a:t>Key decisions we agreed during the engagement</a:t>
            </a:r>
            <a:endParaRPr lang="en-GB" sz="2800" spc="-70" dirty="0" smtClean="0">
              <a:solidFill>
                <a:schemeClr val="bg1"/>
              </a:solidFill>
              <a:latin typeface="+mj-lt"/>
            </a:endParaRPr>
          </a:p>
        </p:txBody>
      </p:sp>
    </p:spTree>
    <p:extLst>
      <p:ext uri="{BB962C8B-B14F-4D97-AF65-F5344CB8AC3E}">
        <p14:creationId xmlns:p14="http://schemas.microsoft.com/office/powerpoint/2010/main" val="297961036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Network design and access </a:t>
            </a:r>
            <a:endParaRPr lang="en-GB" dirty="0"/>
          </a:p>
        </p:txBody>
      </p:sp>
      <p:sp>
        <p:nvSpPr>
          <p:cNvPr id="5" name="Text Placeholder 4"/>
          <p:cNvSpPr>
            <a:spLocks noGrp="1"/>
          </p:cNvSpPr>
          <p:nvPr>
            <p:ph type="body" sz="quarter" idx="10"/>
          </p:nvPr>
        </p:nvSpPr>
        <p:spPr/>
        <p:txBody>
          <a:bodyPr/>
          <a:lstStyle/>
          <a:p>
            <a:r>
              <a:rPr lang="en-US" sz="3600" dirty="0" smtClean="0"/>
              <a:t>Overall network design will have significant impact on the different opportunities and implementation details</a:t>
            </a:r>
            <a:endParaRPr lang="en-GB" sz="3600" dirty="0"/>
          </a:p>
        </p:txBody>
      </p:sp>
      <p:pic>
        <p:nvPicPr>
          <p:cNvPr id="3" name="Picture 2"/>
          <p:cNvPicPr>
            <a:picLocks noChangeAspect="1"/>
          </p:cNvPicPr>
          <p:nvPr/>
        </p:nvPicPr>
        <p:blipFill>
          <a:blip r:embed="rId2"/>
          <a:stretch>
            <a:fillRect/>
          </a:stretch>
        </p:blipFill>
        <p:spPr>
          <a:xfrm>
            <a:off x="2282927" y="2469617"/>
            <a:ext cx="3505200" cy="1990725"/>
          </a:xfrm>
          <a:prstGeom prst="rect">
            <a:avLst/>
          </a:prstGeom>
        </p:spPr>
      </p:pic>
      <p:pic>
        <p:nvPicPr>
          <p:cNvPr id="9" name="Picture 8"/>
          <p:cNvPicPr>
            <a:picLocks noChangeAspect="1"/>
          </p:cNvPicPr>
          <p:nvPr/>
        </p:nvPicPr>
        <p:blipFill>
          <a:blip r:embed="rId3"/>
          <a:stretch>
            <a:fillRect/>
          </a:stretch>
        </p:blipFill>
        <p:spPr>
          <a:xfrm>
            <a:off x="5974200" y="2469616"/>
            <a:ext cx="3505200" cy="1990725"/>
          </a:xfrm>
          <a:prstGeom prst="rect">
            <a:avLst/>
          </a:prstGeom>
        </p:spPr>
      </p:pic>
      <p:pic>
        <p:nvPicPr>
          <p:cNvPr id="10" name="Picture 9"/>
          <p:cNvPicPr>
            <a:picLocks noChangeAspect="1"/>
          </p:cNvPicPr>
          <p:nvPr/>
        </p:nvPicPr>
        <p:blipFill>
          <a:blip r:embed="rId4"/>
          <a:stretch>
            <a:fillRect/>
          </a:stretch>
        </p:blipFill>
        <p:spPr>
          <a:xfrm>
            <a:off x="2273402" y="4674208"/>
            <a:ext cx="3514725" cy="1990725"/>
          </a:xfrm>
          <a:prstGeom prst="rect">
            <a:avLst/>
          </a:prstGeom>
        </p:spPr>
      </p:pic>
      <p:pic>
        <p:nvPicPr>
          <p:cNvPr id="11" name="Picture 10"/>
          <p:cNvPicPr>
            <a:picLocks noChangeAspect="1"/>
          </p:cNvPicPr>
          <p:nvPr/>
        </p:nvPicPr>
        <p:blipFill>
          <a:blip r:embed="rId5"/>
          <a:stretch>
            <a:fillRect/>
          </a:stretch>
        </p:blipFill>
        <p:spPr>
          <a:xfrm>
            <a:off x="5974200" y="4674207"/>
            <a:ext cx="3514725" cy="1990725"/>
          </a:xfrm>
          <a:prstGeom prst="rect">
            <a:avLst/>
          </a:prstGeom>
        </p:spPr>
      </p:pic>
    </p:spTree>
    <p:extLst>
      <p:ext uri="{BB962C8B-B14F-4D97-AF65-F5344CB8AC3E}">
        <p14:creationId xmlns:p14="http://schemas.microsoft.com/office/powerpoint/2010/main" val="4269247875"/>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z="4800" dirty="0" smtClean="0"/>
              <a:t>Hosting platform for Office 365</a:t>
            </a:r>
            <a:endParaRPr lang="en-GB" sz="4800" dirty="0"/>
          </a:p>
        </p:txBody>
      </p:sp>
      <p:sp>
        <p:nvSpPr>
          <p:cNvPr id="3" name="Text Placeholder 2"/>
          <p:cNvSpPr>
            <a:spLocks noGrp="1"/>
          </p:cNvSpPr>
          <p:nvPr>
            <p:ph type="body" sz="quarter" idx="10"/>
          </p:nvPr>
        </p:nvSpPr>
        <p:spPr/>
        <p:txBody>
          <a:bodyPr/>
          <a:lstStyle/>
          <a:p>
            <a:r>
              <a:rPr lang="en-US" sz="2400" dirty="0" smtClean="0"/>
              <a:t>Office 365 has been designed to be used with Azure, so that should be the default approach</a:t>
            </a:r>
          </a:p>
          <a:p>
            <a:r>
              <a:rPr lang="en-US" sz="2400" dirty="0" smtClean="0"/>
              <a:t>Other solutions are also supported, but make the environment much more complex</a:t>
            </a:r>
            <a:endParaRPr lang="en-GB" sz="2400" dirty="0"/>
          </a:p>
        </p:txBody>
      </p:sp>
      <p:pic>
        <p:nvPicPr>
          <p:cNvPr id="6" name="Picture 5"/>
          <p:cNvPicPr>
            <a:picLocks noChangeAspect="1"/>
          </p:cNvPicPr>
          <p:nvPr/>
        </p:nvPicPr>
        <p:blipFill>
          <a:blip r:embed="rId2"/>
          <a:stretch>
            <a:fillRect/>
          </a:stretch>
        </p:blipFill>
        <p:spPr>
          <a:xfrm>
            <a:off x="1017587" y="2881271"/>
            <a:ext cx="4724400" cy="2667000"/>
          </a:xfrm>
          <a:prstGeom prst="rect">
            <a:avLst/>
          </a:prstGeom>
        </p:spPr>
      </p:pic>
      <p:pic>
        <p:nvPicPr>
          <p:cNvPr id="7" name="Picture 6"/>
          <p:cNvPicPr>
            <a:picLocks noChangeAspect="1"/>
          </p:cNvPicPr>
          <p:nvPr/>
        </p:nvPicPr>
        <p:blipFill>
          <a:blip r:embed="rId3"/>
          <a:stretch>
            <a:fillRect/>
          </a:stretch>
        </p:blipFill>
        <p:spPr>
          <a:xfrm>
            <a:off x="6240462" y="2857417"/>
            <a:ext cx="4724400" cy="2667000"/>
          </a:xfrm>
          <a:prstGeom prst="rect">
            <a:avLst/>
          </a:prstGeom>
        </p:spPr>
      </p:pic>
    </p:spTree>
    <p:extLst>
      <p:ext uri="{BB962C8B-B14F-4D97-AF65-F5344CB8AC3E}">
        <p14:creationId xmlns:p14="http://schemas.microsoft.com/office/powerpoint/2010/main" val="982374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SAML and external access</a:t>
            </a:r>
            <a:endParaRPr lang="en-GB" dirty="0"/>
          </a:p>
        </p:txBody>
      </p:sp>
      <p:sp>
        <p:nvSpPr>
          <p:cNvPr id="5" name="Text Placeholder 4"/>
          <p:cNvSpPr>
            <a:spLocks noGrp="1"/>
          </p:cNvSpPr>
          <p:nvPr>
            <p:ph type="body" sz="quarter" idx="10"/>
          </p:nvPr>
        </p:nvSpPr>
        <p:spPr/>
        <p:txBody>
          <a:bodyPr/>
          <a:lstStyle/>
          <a:p>
            <a:r>
              <a:rPr lang="en-US" sz="2400" dirty="0" smtClean="0"/>
              <a:t>External access for partners is planned to be enabled with out of the box capabilities</a:t>
            </a:r>
          </a:p>
          <a:p>
            <a:r>
              <a:rPr lang="en-US" sz="2400" dirty="0" smtClean="0"/>
              <a:t>Additional information captured in the notes from the workshop held on 24</a:t>
            </a:r>
            <a:r>
              <a:rPr lang="en-US" sz="2400" baseline="30000" dirty="0" smtClean="0"/>
              <a:t>th</a:t>
            </a:r>
            <a:r>
              <a:rPr lang="en-US" sz="2400" dirty="0" smtClean="0"/>
              <a:t> Jan 2015.</a:t>
            </a:r>
            <a:endParaRPr lang="en-GB" sz="2400" dirty="0"/>
          </a:p>
        </p:txBody>
      </p:sp>
      <p:pic>
        <p:nvPicPr>
          <p:cNvPr id="3" name="Picture 2"/>
          <p:cNvPicPr>
            <a:picLocks noChangeAspect="1"/>
          </p:cNvPicPr>
          <p:nvPr/>
        </p:nvPicPr>
        <p:blipFill>
          <a:blip r:embed="rId2"/>
          <a:stretch>
            <a:fillRect/>
          </a:stretch>
        </p:blipFill>
        <p:spPr>
          <a:xfrm>
            <a:off x="519112" y="2318334"/>
            <a:ext cx="4160130" cy="2346201"/>
          </a:xfrm>
          <a:prstGeom prst="rect">
            <a:avLst/>
          </a:prstGeom>
          <a:ln>
            <a:solidFill>
              <a:schemeClr val="bg1">
                <a:lumMod val="75000"/>
              </a:schemeClr>
            </a:solidFill>
          </a:ln>
        </p:spPr>
      </p:pic>
      <p:pic>
        <p:nvPicPr>
          <p:cNvPr id="4" name="Picture 3"/>
          <p:cNvPicPr>
            <a:picLocks noChangeAspect="1"/>
          </p:cNvPicPr>
          <p:nvPr/>
        </p:nvPicPr>
        <p:blipFill>
          <a:blip r:embed="rId3"/>
          <a:stretch>
            <a:fillRect/>
          </a:stretch>
        </p:blipFill>
        <p:spPr>
          <a:xfrm>
            <a:off x="4238624" y="4175859"/>
            <a:ext cx="4417305" cy="2491241"/>
          </a:xfrm>
          <a:prstGeom prst="rect">
            <a:avLst/>
          </a:prstGeom>
          <a:ln>
            <a:solidFill>
              <a:schemeClr val="bg1">
                <a:lumMod val="75000"/>
              </a:schemeClr>
            </a:solidFill>
          </a:ln>
        </p:spPr>
      </p:pic>
      <p:pic>
        <p:nvPicPr>
          <p:cNvPr id="6" name="Picture 5"/>
          <p:cNvPicPr>
            <a:picLocks noChangeAspect="1"/>
          </p:cNvPicPr>
          <p:nvPr/>
        </p:nvPicPr>
        <p:blipFill>
          <a:blip r:embed="rId4"/>
          <a:stretch>
            <a:fillRect/>
          </a:stretch>
        </p:blipFill>
        <p:spPr>
          <a:xfrm>
            <a:off x="7546095" y="2318334"/>
            <a:ext cx="4122030" cy="2321244"/>
          </a:xfrm>
          <a:prstGeom prst="rect">
            <a:avLst/>
          </a:prstGeom>
          <a:ln>
            <a:solidFill>
              <a:schemeClr val="bg1">
                <a:lumMod val="75000"/>
              </a:schemeClr>
            </a:solidFill>
          </a:ln>
        </p:spPr>
      </p:pic>
    </p:spTree>
    <p:extLst>
      <p:ext uri="{BB962C8B-B14F-4D97-AF65-F5344CB8AC3E}">
        <p14:creationId xmlns:p14="http://schemas.microsoft.com/office/powerpoint/2010/main" val="71547255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dirty="0" smtClean="0"/>
              <a:t>PnP Transformation assistance</a:t>
            </a:r>
            <a:endParaRPr lang="en-GB" dirty="0"/>
          </a:p>
        </p:txBody>
      </p:sp>
    </p:spTree>
    <p:extLst>
      <p:ext uri="{BB962C8B-B14F-4D97-AF65-F5344CB8AC3E}">
        <p14:creationId xmlns:p14="http://schemas.microsoft.com/office/powerpoint/2010/main" val="1088305541"/>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4060" y="170238"/>
            <a:ext cx="11149013" cy="747897"/>
          </a:xfrm>
        </p:spPr>
        <p:txBody>
          <a:bodyPr/>
          <a:lstStyle/>
          <a:p>
            <a:r>
              <a:rPr lang="en-US" sz="4800" dirty="0" smtClean="0"/>
              <a:t>Application Modernization PnP Transformation Approach</a:t>
            </a:r>
            <a:endParaRPr lang="en-US" sz="4800" dirty="0"/>
          </a:p>
        </p:txBody>
      </p:sp>
      <p:sp>
        <p:nvSpPr>
          <p:cNvPr id="16" name="Rectangle 15"/>
          <p:cNvSpPr/>
          <p:nvPr>
            <p:custDataLst>
              <p:tags r:id="rId1"/>
            </p:custDataLst>
          </p:nvPr>
        </p:nvSpPr>
        <p:spPr bwMode="auto">
          <a:xfrm>
            <a:off x="7580654" y="1692429"/>
            <a:ext cx="2316780" cy="52610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Architecture Session</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7" name="Rectangle 16"/>
          <p:cNvSpPr/>
          <p:nvPr>
            <p:custDataLst>
              <p:tags r:id="rId2"/>
            </p:custDataLst>
          </p:nvPr>
        </p:nvSpPr>
        <p:spPr bwMode="auto">
          <a:xfrm>
            <a:off x="2731742" y="1692429"/>
            <a:ext cx="2316780" cy="52610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Customer Preparedness</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8" name="Rectangle 17"/>
          <p:cNvSpPr/>
          <p:nvPr>
            <p:custDataLst>
              <p:tags r:id="rId3"/>
            </p:custDataLst>
          </p:nvPr>
        </p:nvSpPr>
        <p:spPr bwMode="auto">
          <a:xfrm>
            <a:off x="5156198" y="1692429"/>
            <a:ext cx="2316780" cy="526103"/>
          </a:xfrm>
          <a:prstGeom prst="rect">
            <a:avLst/>
          </a:prstGeom>
          <a:solidFill>
            <a:srgbClr val="007FD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Solution Assessment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9" name="TextBox 18"/>
          <p:cNvSpPr txBox="1"/>
          <p:nvPr/>
        </p:nvSpPr>
        <p:spPr>
          <a:xfrm>
            <a:off x="2714802" y="2229008"/>
            <a:ext cx="2316780" cy="885402"/>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App hosting configuration.  Leverage available resources to ramp up </a:t>
            </a:r>
            <a:r>
              <a:rPr lang="en-US" sz="1400" dirty="0" err="1" smtClean="0">
                <a:solidFill>
                  <a:schemeClr val="bg2">
                    <a:lumMod val="50000"/>
                  </a:schemeClr>
                </a:solidFill>
                <a:cs typeface="Segoe UI" panose="020B0502040204020203" pitchFamily="34" charset="0"/>
              </a:rPr>
              <a:t>dev</a:t>
            </a:r>
            <a:r>
              <a:rPr lang="en-US" sz="1400" dirty="0" smtClean="0">
                <a:solidFill>
                  <a:schemeClr val="bg2">
                    <a:lumMod val="50000"/>
                  </a:schemeClr>
                </a:solidFill>
                <a:cs typeface="Segoe UI" panose="020B0502040204020203" pitchFamily="34" charset="0"/>
              </a:rPr>
              <a:t> resources</a:t>
            </a:r>
          </a:p>
          <a:p>
            <a:pPr defTabSz="913951"/>
            <a:endParaRPr lang="en-US" sz="1400" dirty="0" smtClean="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0" name="TextBox 19"/>
          <p:cNvSpPr txBox="1"/>
          <p:nvPr/>
        </p:nvSpPr>
        <p:spPr>
          <a:xfrm>
            <a:off x="7563713" y="2229008"/>
            <a:ext cx="2316780" cy="495825"/>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Provide architecture design </a:t>
            </a:r>
            <a:r>
              <a:rPr lang="en-US" sz="1400" dirty="0">
                <a:solidFill>
                  <a:schemeClr val="bg2">
                    <a:lumMod val="50000"/>
                  </a:schemeClr>
                </a:solidFill>
                <a:cs typeface="Segoe UI" panose="020B0502040204020203" pitchFamily="34" charset="0"/>
              </a:rPr>
              <a:t>guidance </a:t>
            </a:r>
            <a:r>
              <a:rPr lang="en-US" sz="1400" dirty="0" smtClean="0">
                <a:solidFill>
                  <a:schemeClr val="bg2">
                    <a:lumMod val="50000"/>
                  </a:schemeClr>
                </a:solidFill>
                <a:cs typeface="Segoe UI" panose="020B0502040204020203" pitchFamily="34" charset="0"/>
              </a:rPr>
              <a:t>for </a:t>
            </a:r>
            <a:r>
              <a:rPr lang="en-US" sz="1400" dirty="0">
                <a:solidFill>
                  <a:schemeClr val="bg2">
                    <a:lumMod val="50000"/>
                  </a:schemeClr>
                </a:solidFill>
                <a:cs typeface="Segoe UI" panose="020B0502040204020203" pitchFamily="34" charset="0"/>
              </a:rPr>
              <a:t>selected scenarios </a:t>
            </a:r>
          </a:p>
        </p:txBody>
      </p:sp>
      <p:sp>
        <p:nvSpPr>
          <p:cNvPr id="22" name="TextBox 21"/>
          <p:cNvSpPr txBox="1"/>
          <p:nvPr/>
        </p:nvSpPr>
        <p:spPr>
          <a:xfrm>
            <a:off x="5139257" y="2229008"/>
            <a:ext cx="2316780" cy="69061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Analyze solution inventory / requirements and provide guidance on solution modernization</a:t>
            </a:r>
            <a:endParaRPr lang="en-US" sz="1400" dirty="0">
              <a:solidFill>
                <a:schemeClr val="bg2">
                  <a:lumMod val="50000"/>
                </a:schemeClr>
              </a:solidFill>
              <a:cs typeface="Segoe UI" panose="020B0502040204020203" pitchFamily="34" charset="0"/>
            </a:endParaRPr>
          </a:p>
        </p:txBody>
      </p:sp>
      <p:sp>
        <p:nvSpPr>
          <p:cNvPr id="26" name="Rectangle 25"/>
          <p:cNvSpPr/>
          <p:nvPr>
            <p:custDataLst>
              <p:tags r:id="rId4"/>
            </p:custDataLst>
          </p:nvPr>
        </p:nvSpPr>
        <p:spPr bwMode="auto">
          <a:xfrm>
            <a:off x="2746741" y="3189449"/>
            <a:ext cx="2316780" cy="762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Successful smoke test app to validate configuration</a:t>
            </a:r>
            <a:endParaRPr lang="en-US" sz="1200" dirty="0">
              <a:solidFill>
                <a:schemeClr val="bg2">
                  <a:lumMod val="50000"/>
                </a:schemeClr>
              </a:solidFill>
              <a:ea typeface="Segoe UI" pitchFamily="34" charset="0"/>
              <a:cs typeface="Segoe UI" pitchFamily="34" charset="0"/>
            </a:endParaRPr>
          </a:p>
        </p:txBody>
      </p:sp>
      <p:sp>
        <p:nvSpPr>
          <p:cNvPr id="27" name="Rectangle 26"/>
          <p:cNvSpPr/>
          <p:nvPr>
            <p:custDataLst>
              <p:tags r:id="rId5"/>
            </p:custDataLst>
          </p:nvPr>
        </p:nvSpPr>
        <p:spPr bwMode="auto">
          <a:xfrm>
            <a:off x="5156198" y="3189449"/>
            <a:ext cx="2316780" cy="7078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Assessment report</a:t>
            </a:r>
            <a:endParaRPr lang="en-US" sz="1200" dirty="0">
              <a:solidFill>
                <a:schemeClr val="bg2">
                  <a:lumMod val="50000"/>
                </a:schemeClr>
              </a:solidFill>
              <a:ea typeface="Segoe UI" pitchFamily="34" charset="0"/>
              <a:cs typeface="Segoe UI" pitchFamily="34" charset="0"/>
            </a:endParaRPr>
          </a:p>
        </p:txBody>
      </p:sp>
      <p:sp>
        <p:nvSpPr>
          <p:cNvPr id="28" name="Rectangle 27"/>
          <p:cNvSpPr/>
          <p:nvPr>
            <p:custDataLst>
              <p:tags r:id="rId6"/>
            </p:custDataLst>
          </p:nvPr>
        </p:nvSpPr>
        <p:spPr bwMode="auto">
          <a:xfrm>
            <a:off x="7580654" y="3189449"/>
            <a:ext cx="2316780" cy="6027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Architecture Design Report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Development SOW (optional)</a:t>
            </a:r>
            <a:endParaRPr lang="en-US" sz="1200" dirty="0">
              <a:solidFill>
                <a:schemeClr val="bg2">
                  <a:lumMod val="50000"/>
                </a:schemeClr>
              </a:solidFill>
              <a:ea typeface="Segoe UI" pitchFamily="34" charset="0"/>
              <a:cs typeface="Segoe UI" pitchFamily="34" charset="0"/>
            </a:endParaRPr>
          </a:p>
        </p:txBody>
      </p:sp>
      <p:sp>
        <p:nvSpPr>
          <p:cNvPr id="5" name="Rectangle 4"/>
          <p:cNvSpPr/>
          <p:nvPr/>
        </p:nvSpPr>
        <p:spPr bwMode="auto">
          <a:xfrm>
            <a:off x="2730805" y="2218532"/>
            <a:ext cx="2309455" cy="1768443"/>
          </a:xfrm>
          <a:prstGeom prst="rect">
            <a:avLst/>
          </a:prstGeom>
          <a:no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162518" y="2211129"/>
            <a:ext cx="2302212" cy="1768443"/>
          </a:xfrm>
          <a:prstGeom prst="rect">
            <a:avLst/>
          </a:prstGeom>
          <a:noFill/>
          <a:ln>
            <a:solidFill>
              <a:srgbClr val="007FD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589551" y="2218531"/>
            <a:ext cx="2300879" cy="1768443"/>
          </a:xfrm>
          <a:prstGeom prst="rect">
            <a:avLst/>
          </a:prstGeom>
          <a:noFill/>
          <a:ln>
            <a:solidFill>
              <a:srgbClr val="0082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custDataLst>
              <p:tags r:id="rId7"/>
            </p:custDataLst>
          </p:nvPr>
        </p:nvSpPr>
        <p:spPr bwMode="auto">
          <a:xfrm>
            <a:off x="2801334" y="4253915"/>
            <a:ext cx="2316578" cy="53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Development &amp; Testing</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1" name="TextBox 20"/>
          <p:cNvSpPr txBox="1"/>
          <p:nvPr/>
        </p:nvSpPr>
        <p:spPr>
          <a:xfrm>
            <a:off x="2784395" y="4798305"/>
            <a:ext cx="2316578" cy="50304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Provide funding to off-set costs associated with development and testing</a:t>
            </a:r>
          </a:p>
          <a:p>
            <a:pPr defTabSz="913951"/>
            <a:endParaRPr lang="en-US" sz="1400" dirty="0">
              <a:solidFill>
                <a:schemeClr val="bg2">
                  <a:lumMod val="50000"/>
                </a:schemeClr>
              </a:solidFill>
              <a:cs typeface="Segoe UI" panose="020B0502040204020203" pitchFamily="34" charset="0"/>
            </a:endParaRPr>
          </a:p>
        </p:txBody>
      </p:sp>
      <p:sp>
        <p:nvSpPr>
          <p:cNvPr id="23" name="Rectangle 22"/>
          <p:cNvSpPr/>
          <p:nvPr>
            <p:custDataLst>
              <p:tags r:id="rId8"/>
            </p:custDataLst>
          </p:nvPr>
        </p:nvSpPr>
        <p:spPr bwMode="auto">
          <a:xfrm>
            <a:off x="5225577" y="4253915"/>
            <a:ext cx="2299640" cy="53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Deployment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4" name="TextBox 23"/>
          <p:cNvSpPr txBox="1"/>
          <p:nvPr/>
        </p:nvSpPr>
        <p:spPr>
          <a:xfrm>
            <a:off x="5208639" y="4798305"/>
            <a:ext cx="2316578" cy="50304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Retract FTC</a:t>
            </a:r>
          </a:p>
          <a:p>
            <a:pPr defTabSz="913951"/>
            <a:r>
              <a:rPr lang="en-US" sz="1400" dirty="0" smtClean="0">
                <a:solidFill>
                  <a:schemeClr val="bg2">
                    <a:lumMod val="50000"/>
                  </a:schemeClr>
                </a:solidFill>
                <a:cs typeface="Segoe UI" panose="020B0502040204020203" pitchFamily="34" charset="0"/>
              </a:rPr>
              <a:t>Deploy App solutions</a:t>
            </a:r>
            <a:endParaRPr lang="en-US" sz="1400" dirty="0">
              <a:solidFill>
                <a:schemeClr val="bg2">
                  <a:lumMod val="50000"/>
                </a:schemeClr>
              </a:solidFill>
              <a:cs typeface="Segoe UI" panose="020B0502040204020203" pitchFamily="34" charset="0"/>
            </a:endParaRPr>
          </a:p>
        </p:txBody>
      </p:sp>
      <p:sp>
        <p:nvSpPr>
          <p:cNvPr id="29" name="Rectangle 28"/>
          <p:cNvSpPr/>
          <p:nvPr>
            <p:custDataLst>
              <p:tags r:id="rId9"/>
            </p:custDataLst>
          </p:nvPr>
        </p:nvSpPr>
        <p:spPr bwMode="auto">
          <a:xfrm>
            <a:off x="2799393" y="5766569"/>
            <a:ext cx="2316578" cy="5452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951"/>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Tested solution artifacts</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Deployment Guide</a:t>
            </a:r>
            <a:endParaRPr lang="en-US" sz="1200" dirty="0">
              <a:solidFill>
                <a:schemeClr val="bg2">
                  <a:lumMod val="50000"/>
                </a:schemeClr>
              </a:solidFill>
              <a:cs typeface="Segoe UI" panose="020B0502040204020203" pitchFamily="34" charset="0"/>
            </a:endParaRPr>
          </a:p>
        </p:txBody>
      </p:sp>
      <p:sp>
        <p:nvSpPr>
          <p:cNvPr id="30" name="Rectangle 29"/>
          <p:cNvSpPr/>
          <p:nvPr>
            <p:custDataLst>
              <p:tags r:id="rId10"/>
            </p:custDataLst>
          </p:nvPr>
        </p:nvSpPr>
        <p:spPr bwMode="auto">
          <a:xfrm>
            <a:off x="5217315" y="5766569"/>
            <a:ext cx="2316578" cy="62620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Replace FTC by APP</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Project signoff</a:t>
            </a:r>
            <a:endParaRPr lang="en-US" sz="1200" dirty="0">
              <a:solidFill>
                <a:schemeClr val="bg2">
                  <a:lumMod val="50000"/>
                </a:schemeClr>
              </a:solidFill>
              <a:ea typeface="Segoe UI" pitchFamily="34" charset="0"/>
              <a:cs typeface="Segoe UI" pitchFamily="34" charset="0"/>
            </a:endParaRPr>
          </a:p>
        </p:txBody>
      </p:sp>
      <p:sp>
        <p:nvSpPr>
          <p:cNvPr id="34" name="Rectangle 33"/>
          <p:cNvSpPr/>
          <p:nvPr/>
        </p:nvSpPr>
        <p:spPr bwMode="auto">
          <a:xfrm>
            <a:off x="2806748" y="4779787"/>
            <a:ext cx="2301875" cy="1794188"/>
          </a:xfrm>
          <a:prstGeom prst="rect">
            <a:avLst/>
          </a:prstGeom>
          <a:noFill/>
          <a:ln>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5232111" y="4785960"/>
            <a:ext cx="2285038" cy="1794188"/>
          </a:xfrm>
          <a:prstGeom prst="rect">
            <a:avLst/>
          </a:prstGeom>
          <a:noFill/>
          <a:ln>
            <a:solidFill>
              <a:srgbClr val="EB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975712" y="2170835"/>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1</a:t>
            </a:r>
          </a:p>
          <a:p>
            <a:r>
              <a:rPr lang="en-US" sz="2400" spc="-70" dirty="0" smtClean="0">
                <a:gradFill>
                  <a:gsLst>
                    <a:gs pos="2917">
                      <a:schemeClr val="bg2"/>
                    </a:gs>
                    <a:gs pos="95000">
                      <a:schemeClr val="bg2"/>
                    </a:gs>
                  </a:gsLst>
                  <a:lin ang="5400000" scaled="0"/>
                </a:gradFill>
                <a:latin typeface="+mj-lt"/>
              </a:rPr>
              <a:t>Empower    &amp; Plan</a:t>
            </a:r>
          </a:p>
        </p:txBody>
      </p:sp>
      <p:sp>
        <p:nvSpPr>
          <p:cNvPr id="43" name="TextBox 42"/>
          <p:cNvSpPr txBox="1"/>
          <p:nvPr/>
        </p:nvSpPr>
        <p:spPr>
          <a:xfrm>
            <a:off x="975712" y="4658573"/>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2</a:t>
            </a:r>
          </a:p>
          <a:p>
            <a:r>
              <a:rPr lang="en-US" sz="2400" spc="-70" dirty="0" smtClean="0">
                <a:gradFill>
                  <a:gsLst>
                    <a:gs pos="2917">
                      <a:schemeClr val="bg2"/>
                    </a:gs>
                    <a:gs pos="95000">
                      <a:schemeClr val="bg2"/>
                    </a:gs>
                  </a:gsLst>
                  <a:lin ang="5400000" scaled="0"/>
                </a:gradFill>
                <a:latin typeface="+mj-lt"/>
              </a:rPr>
              <a:t>Develop      &amp; Deploy</a:t>
            </a:r>
          </a:p>
        </p:txBody>
      </p:sp>
    </p:spTree>
    <p:extLst>
      <p:ext uri="{BB962C8B-B14F-4D97-AF65-F5344CB8AC3E}">
        <p14:creationId xmlns:p14="http://schemas.microsoft.com/office/powerpoint/2010/main" val="148135694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5"/>
          <p:cNvSpPr txBox="1">
            <a:spLocks/>
          </p:cNvSpPr>
          <p:nvPr/>
        </p:nvSpPr>
        <p:spPr>
          <a:xfrm>
            <a:off x="115490" y="184880"/>
            <a:ext cx="12008833" cy="635115"/>
          </a:xfrm>
          <a:prstGeom prst="rect">
            <a:avLst/>
          </a:prstGeom>
        </p:spPr>
        <p:txBody>
          <a:bodyPr lIns="89609" tIns="44804" rIns="89609" bIns="44804" anchor="ct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800" dirty="0" smtClean="0">
                <a:solidFill>
                  <a:srgbClr val="68217A"/>
                </a:solidFill>
              </a:rPr>
              <a:t>Development &amp; Testing</a:t>
            </a:r>
            <a:endParaRPr sz="4800" dirty="0">
              <a:solidFill>
                <a:srgbClr val="68217A"/>
              </a:solidFill>
            </a:endParaRPr>
          </a:p>
        </p:txBody>
      </p:sp>
      <p:sp>
        <p:nvSpPr>
          <p:cNvPr id="11" name="TextBox 10"/>
          <p:cNvSpPr txBox="1"/>
          <p:nvPr/>
        </p:nvSpPr>
        <p:spPr>
          <a:xfrm>
            <a:off x="139966" y="826526"/>
            <a:ext cx="11089916" cy="369204"/>
          </a:xfrm>
          <a:prstGeom prst="rect">
            <a:avLst/>
          </a:prstGeom>
          <a:noFill/>
        </p:spPr>
        <p:txBody>
          <a:bodyPr wrap="square" rtlCol="0">
            <a:spAutoFit/>
          </a:bodyPr>
          <a:lstStyle/>
          <a:p>
            <a:pPr defTabSz="914126"/>
            <a:r>
              <a:rPr lang="en-US" sz="1799" i="1" dirty="0" smtClean="0">
                <a:solidFill>
                  <a:srgbClr val="737373"/>
                </a:solidFill>
                <a:latin typeface="Segoe UI Light"/>
              </a:rPr>
              <a:t>Results </a:t>
            </a:r>
            <a:r>
              <a:rPr lang="en-US" sz="1799" i="1" dirty="0">
                <a:solidFill>
                  <a:srgbClr val="737373"/>
                </a:solidFill>
                <a:latin typeface="Segoe UI Light"/>
              </a:rPr>
              <a:t>in a </a:t>
            </a:r>
            <a:r>
              <a:rPr lang="en-US" sz="1799" i="1" dirty="0" smtClean="0">
                <a:solidFill>
                  <a:srgbClr val="737373"/>
                </a:solidFill>
                <a:latin typeface="Segoe UI Light"/>
              </a:rPr>
              <a:t>Deployment Guide and solution artifacts.</a:t>
            </a:r>
            <a:endParaRPr lang="en-US" sz="1799" i="1" dirty="0">
              <a:solidFill>
                <a:srgbClr val="737373"/>
              </a:solidFill>
              <a:latin typeface="Segoe UI Light"/>
            </a:endParaRPr>
          </a:p>
        </p:txBody>
      </p:sp>
      <p:graphicFrame>
        <p:nvGraphicFramePr>
          <p:cNvPr id="13" name="Table 12"/>
          <p:cNvGraphicFramePr>
            <a:graphicFrameLocks noGrp="1"/>
          </p:cNvGraphicFramePr>
          <p:nvPr>
            <p:extLst>
              <p:ext uri="{D42A27DB-BD31-4B8C-83A1-F6EECF244321}">
                <p14:modId xmlns:p14="http://schemas.microsoft.com/office/powerpoint/2010/main" val="1385376980"/>
              </p:ext>
            </p:extLst>
          </p:nvPr>
        </p:nvGraphicFramePr>
        <p:xfrm>
          <a:off x="193440" y="1603845"/>
          <a:ext cx="10958263" cy="1493448"/>
        </p:xfrm>
        <a:graphic>
          <a:graphicData uri="http://schemas.openxmlformats.org/drawingml/2006/table">
            <a:tbl>
              <a:tblPr firstRow="1" bandRow="1">
                <a:tableStyleId>{5C22544A-7EE6-4342-B048-85BDC9FD1C3A}</a:tableStyleId>
              </a:tblPr>
              <a:tblGrid>
                <a:gridCol w="2794925">
                  <a:extLst>
                    <a:ext uri="{9D8B030D-6E8A-4147-A177-3AD203B41FA5}">
                      <a16:colId xmlns:a16="http://schemas.microsoft.com/office/drawing/2014/main" xmlns="" val="20000"/>
                    </a:ext>
                  </a:extLst>
                </a:gridCol>
                <a:gridCol w="2683565">
                  <a:extLst>
                    <a:ext uri="{9D8B030D-6E8A-4147-A177-3AD203B41FA5}">
                      <a16:colId xmlns:a16="http://schemas.microsoft.com/office/drawing/2014/main" xmlns="" val="20001"/>
                    </a:ext>
                  </a:extLst>
                </a:gridCol>
                <a:gridCol w="2623930">
                  <a:extLst>
                    <a:ext uri="{9D8B030D-6E8A-4147-A177-3AD203B41FA5}">
                      <a16:colId xmlns:a16="http://schemas.microsoft.com/office/drawing/2014/main" xmlns="" val="20002"/>
                    </a:ext>
                  </a:extLst>
                </a:gridCol>
                <a:gridCol w="2855843">
                  <a:extLst>
                    <a:ext uri="{9D8B030D-6E8A-4147-A177-3AD203B41FA5}">
                      <a16:colId xmlns:a16="http://schemas.microsoft.com/office/drawing/2014/main" xmlns="" val="20003"/>
                    </a:ext>
                  </a:extLst>
                </a:gridCol>
              </a:tblGrid>
              <a:tr h="185372">
                <a:tc rowSpan="2">
                  <a:txBody>
                    <a:bodyPr/>
                    <a:lstStyle/>
                    <a:p>
                      <a:r>
                        <a:rPr lang="en-US" sz="1600" b="0" dirty="0" smtClean="0">
                          <a:solidFill>
                            <a:schemeClr val="bg1"/>
                          </a:solidFill>
                          <a:latin typeface="+mj-lt"/>
                        </a:rPr>
                        <a:t>Engagement Criteria</a:t>
                      </a:r>
                    </a:p>
                  </a:txBody>
                  <a:tcPr marL="91416" marR="91416" marT="45708" marB="45708" anchor="b">
                    <a:lnL w="12700" cap="flat" cmpd="sng" algn="ctr">
                      <a:solidFill>
                        <a:srgbClr val="68217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solidFill>
                      <a:srgbClr val="68217A"/>
                    </a:solidFill>
                  </a:tcPr>
                </a:tc>
                <a:tc gridSpan="2">
                  <a:txBody>
                    <a:bodyPr/>
                    <a:lstStyle/>
                    <a:p>
                      <a:pPr algn="ctr"/>
                      <a:r>
                        <a:rPr lang="en-US" sz="1600" b="0" dirty="0" smtClean="0">
                          <a:solidFill>
                            <a:schemeClr val="bg1"/>
                          </a:solidFill>
                          <a:latin typeface="+mj-lt"/>
                        </a:rPr>
                        <a:t>Roles &amp; Responsibilities</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68217A"/>
                    </a:solidFill>
                  </a:tcPr>
                </a:tc>
                <a:tc hMerge="1">
                  <a:txBody>
                    <a:bodyPr/>
                    <a:lstStyle/>
                    <a:p>
                      <a:endParaRPr lang="en-US"/>
                    </a:p>
                  </a:txBody>
                  <a:tcPr/>
                </a:tc>
                <a:tc rowSpan="2">
                  <a:txBody>
                    <a:bodyPr/>
                    <a:lstStyle/>
                    <a:p>
                      <a:r>
                        <a:rPr lang="en-US" sz="1600" b="0" dirty="0" smtClean="0">
                          <a:solidFill>
                            <a:schemeClr val="bg1"/>
                          </a:solidFill>
                          <a:latin typeface="+mj-lt"/>
                        </a:rPr>
                        <a:t>Deliverable</a:t>
                      </a:r>
                    </a:p>
                  </a:txBody>
                  <a:tcPr marL="91416" marR="91416" marT="45708" marB="45708" anchor="b">
                    <a:lnL w="12700" cap="flat" cmpd="sng" algn="ctr">
                      <a:solidFill>
                        <a:schemeClr val="bg1"/>
                      </a:solidFill>
                      <a:prstDash val="solid"/>
                      <a:round/>
                      <a:headEnd type="none" w="med" len="med"/>
                      <a:tailEnd type="none" w="med" len="med"/>
                    </a:lnL>
                    <a:lnR w="12700" cap="flat" cmpd="sng" algn="ctr">
                      <a:solidFill>
                        <a:srgbClr val="68217A"/>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solidFill>
                      <a:srgbClr val="68217A"/>
                    </a:solidFill>
                  </a:tcPr>
                </a:tc>
                <a:extLst>
                  <a:ext uri="{0D108BD9-81ED-4DB2-BD59-A6C34878D82A}">
                    <a16:rowId xmlns:a16="http://schemas.microsoft.com/office/drawing/2014/main" xmlns="" val="10000"/>
                  </a:ext>
                </a:extLst>
              </a:tr>
              <a:tr h="185372">
                <a:tc vMerge="1">
                  <a:txBody>
                    <a:bodyPr/>
                    <a:lstStyle/>
                    <a:p>
                      <a:endParaRPr lang="en-US"/>
                    </a:p>
                  </a:txBody>
                  <a:tcPr/>
                </a:tc>
                <a:tc>
                  <a:txBody>
                    <a:bodyPr/>
                    <a:lstStyle/>
                    <a:p>
                      <a:r>
                        <a:rPr lang="en-US" sz="1600" b="0" dirty="0" smtClean="0">
                          <a:solidFill>
                            <a:schemeClr val="bg1"/>
                          </a:solidFill>
                          <a:latin typeface="+mj-lt"/>
                        </a:rPr>
                        <a:t>Contoso</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solidFill>
                      <a:srgbClr val="68217A"/>
                    </a:solidFill>
                  </a:tcPr>
                </a:tc>
                <a:tc>
                  <a:txBody>
                    <a:bodyPr/>
                    <a:lstStyle/>
                    <a:p>
                      <a:r>
                        <a:rPr lang="en-US" sz="1600" b="0" dirty="0" err="1" smtClean="0">
                          <a:solidFill>
                            <a:schemeClr val="bg1"/>
                          </a:solidFill>
                          <a:latin typeface="+mj-lt"/>
                        </a:rPr>
                        <a:t>Litware</a:t>
                      </a:r>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solidFill>
                      <a:srgbClr val="68217A"/>
                    </a:solidFill>
                  </a:tcPr>
                </a:tc>
                <a:tc vMerge="1">
                  <a:txBody>
                    <a:bodyPr/>
                    <a:lstStyle/>
                    <a:p>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xmlns="" val="10001"/>
                  </a:ext>
                </a:extLst>
              </a:tr>
              <a:tr h="632296">
                <a:tc>
                  <a:txBody>
                    <a:bodyPr/>
                    <a:lstStyle/>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Requirement document</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Architecture Design document</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Completed readiness checklist</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Approved Statement of Work</a:t>
                      </a:r>
                    </a:p>
                  </a:txBody>
                  <a:tcPr marL="91416" marR="91416" marT="45708" marB="45708">
                    <a:lnL w="12700" cap="flat" cmpd="sng" algn="ctr">
                      <a:solidFill>
                        <a:srgbClr val="68217A"/>
                      </a:solidFill>
                      <a:prstDash val="solid"/>
                      <a:round/>
                      <a:headEnd type="none" w="med" len="med"/>
                      <a:tailEnd type="none" w="med" len="med"/>
                    </a:lnL>
                    <a:lnR w="12700" cap="flat" cmpd="sng" algn="ctr">
                      <a:solidFill>
                        <a:srgbClr val="68217A"/>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Project management</a:t>
                      </a:r>
                    </a:p>
                  </a:txBody>
                  <a:tcPr marL="91416" marR="91416" marT="45708" marB="45708">
                    <a:lnL w="12700" cap="flat" cmpd="sng" algn="ctr">
                      <a:solidFill>
                        <a:srgbClr val="68217A"/>
                      </a:solidFill>
                      <a:prstDash val="solid"/>
                      <a:round/>
                      <a:headEnd type="none" w="med" len="med"/>
                      <a:tailEnd type="none" w="med" len="med"/>
                    </a:lnL>
                    <a:lnR w="12700" cap="flat" cmpd="sng" algn="ctr">
                      <a:solidFill>
                        <a:srgbClr val="68217A"/>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Consultation by </a:t>
                      </a:r>
                      <a:r>
                        <a:rPr lang="en-US" sz="1200" dirty="0" err="1" smtClean="0">
                          <a:solidFill>
                            <a:srgbClr val="797A7D">
                              <a:lumMod val="50000"/>
                            </a:srgbClr>
                          </a:solidFill>
                          <a:ea typeface="Segoe UI" pitchFamily="34" charset="0"/>
                          <a:cs typeface="Segoe UI" pitchFamily="34" charset="0"/>
                        </a:rPr>
                        <a:t>Litware</a:t>
                      </a:r>
                      <a:r>
                        <a:rPr lang="en-US" sz="1200" baseline="0" dirty="0" smtClean="0">
                          <a:solidFill>
                            <a:srgbClr val="797A7D">
                              <a:lumMod val="50000"/>
                            </a:srgbClr>
                          </a:solidFill>
                          <a:ea typeface="Segoe UI" pitchFamily="34" charset="0"/>
                          <a:cs typeface="Segoe UI" pitchFamily="34" charset="0"/>
                        </a:rPr>
                        <a:t> S</a:t>
                      </a:r>
                      <a:r>
                        <a:rPr lang="en-US" sz="1200" dirty="0" smtClean="0">
                          <a:solidFill>
                            <a:srgbClr val="797A7D">
                              <a:lumMod val="50000"/>
                            </a:srgbClr>
                          </a:solidFill>
                          <a:ea typeface="Segoe UI" pitchFamily="34" charset="0"/>
                          <a:cs typeface="Segoe UI" pitchFamily="34" charset="0"/>
                        </a:rPr>
                        <a:t>MEs</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Development by </a:t>
                      </a:r>
                      <a:r>
                        <a:rPr lang="en-US" sz="1200" dirty="0" err="1" smtClean="0">
                          <a:solidFill>
                            <a:srgbClr val="797A7D">
                              <a:lumMod val="50000"/>
                            </a:srgbClr>
                          </a:solidFill>
                          <a:ea typeface="Segoe UI" pitchFamily="34" charset="0"/>
                          <a:cs typeface="Segoe UI" pitchFamily="34" charset="0"/>
                        </a:rPr>
                        <a:t>Litware</a:t>
                      </a:r>
                      <a:r>
                        <a:rPr lang="en-US" sz="1200" dirty="0" smtClean="0">
                          <a:solidFill>
                            <a:srgbClr val="797A7D">
                              <a:lumMod val="50000"/>
                            </a:srgbClr>
                          </a:solidFill>
                          <a:ea typeface="Segoe UI" pitchFamily="34" charset="0"/>
                          <a:cs typeface="Segoe UI" pitchFamily="34" charset="0"/>
                        </a:rPr>
                        <a:t> resource + SME consultation</a:t>
                      </a:r>
                      <a:endParaRPr lang="en-US" sz="1200" b="0" kern="1200" dirty="0" smtClean="0">
                        <a:solidFill>
                          <a:schemeClr val="tx2"/>
                        </a:solidFill>
                        <a:latin typeface="+mn-lt"/>
                        <a:ea typeface="+mn-ea"/>
                        <a:cs typeface="+mn-cs"/>
                      </a:endParaRPr>
                    </a:p>
                  </a:txBody>
                  <a:tcPr marL="91416" marR="91416" marT="45708" marB="45708">
                    <a:lnL w="12700" cap="flat" cmpd="sng" algn="ctr">
                      <a:solidFill>
                        <a:srgbClr val="68217A"/>
                      </a:solidFill>
                      <a:prstDash val="solid"/>
                      <a:round/>
                      <a:headEnd type="none" w="med" len="med"/>
                      <a:tailEnd type="none" w="med" len="med"/>
                    </a:lnL>
                    <a:lnR w="12700" cap="flat" cmpd="sng" algn="ctr">
                      <a:solidFill>
                        <a:srgbClr val="68217A"/>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Tested solution artifacts</a:t>
                      </a:r>
                    </a:p>
                    <a:p>
                      <a:pPr marL="171450" marR="0" indent="-171450"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Deployment Guide</a:t>
                      </a:r>
                    </a:p>
                  </a:txBody>
                  <a:tcPr marL="91416" marR="91416" marT="45708" marB="45708">
                    <a:lnL w="12700" cap="flat" cmpd="sng" algn="ctr">
                      <a:solidFill>
                        <a:srgbClr val="68217A"/>
                      </a:solidFill>
                      <a:prstDash val="solid"/>
                      <a:round/>
                      <a:headEnd type="none" w="med" len="med"/>
                      <a:tailEnd type="none" w="med" len="med"/>
                    </a:lnL>
                    <a:lnR w="12700" cap="flat" cmpd="sng" algn="ctr">
                      <a:solidFill>
                        <a:srgbClr val="68217A"/>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bl>
          </a:graphicData>
        </a:graphic>
      </p:graphicFrame>
      <p:grpSp>
        <p:nvGrpSpPr>
          <p:cNvPr id="20" name="Group 19"/>
          <p:cNvGrpSpPr/>
          <p:nvPr/>
        </p:nvGrpSpPr>
        <p:grpSpPr>
          <a:xfrm>
            <a:off x="1077351" y="3428175"/>
            <a:ext cx="9438237" cy="2433945"/>
            <a:chOff x="1468494" y="3645484"/>
            <a:chExt cx="9440696" cy="2434579"/>
          </a:xfrm>
        </p:grpSpPr>
        <p:sp>
          <p:nvSpPr>
            <p:cNvPr id="16" name="Right Arrow 15"/>
            <p:cNvSpPr/>
            <p:nvPr/>
          </p:nvSpPr>
          <p:spPr>
            <a:xfrm>
              <a:off x="1546756" y="4275117"/>
              <a:ext cx="9362434" cy="700352"/>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8" name="Rectangle 7"/>
            <p:cNvSpPr/>
            <p:nvPr/>
          </p:nvSpPr>
          <p:spPr>
            <a:xfrm>
              <a:off x="1693628"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Kickoff</a:t>
              </a:r>
              <a:endParaRPr lang="en-US" sz="1400" dirty="0">
                <a:solidFill>
                  <a:prstClr val="white"/>
                </a:solidFill>
                <a:latin typeface="Segoe UI Light"/>
              </a:endParaRPr>
            </a:p>
          </p:txBody>
        </p:sp>
        <p:sp>
          <p:nvSpPr>
            <p:cNvPr id="21" name="Rectangle 20"/>
            <p:cNvSpPr/>
            <p:nvPr/>
          </p:nvSpPr>
          <p:spPr>
            <a:xfrm>
              <a:off x="2964204"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Development support</a:t>
              </a:r>
              <a:endParaRPr lang="en-US" sz="1400" dirty="0">
                <a:solidFill>
                  <a:prstClr val="white"/>
                </a:solidFill>
                <a:latin typeface="Segoe UI Light"/>
              </a:endParaRPr>
            </a:p>
          </p:txBody>
        </p:sp>
        <p:sp>
          <p:nvSpPr>
            <p:cNvPr id="22" name="Rectangle 21"/>
            <p:cNvSpPr/>
            <p:nvPr/>
          </p:nvSpPr>
          <p:spPr>
            <a:xfrm>
              <a:off x="4234780"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Technical input</a:t>
              </a:r>
              <a:endParaRPr lang="en-US" sz="1400" dirty="0">
                <a:solidFill>
                  <a:prstClr val="white"/>
                </a:solidFill>
                <a:latin typeface="Segoe UI Light"/>
              </a:endParaRPr>
            </a:p>
          </p:txBody>
        </p:sp>
        <p:sp>
          <p:nvSpPr>
            <p:cNvPr id="23" name="Rectangle 22"/>
            <p:cNvSpPr/>
            <p:nvPr/>
          </p:nvSpPr>
          <p:spPr>
            <a:xfrm>
              <a:off x="5505356"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Reference samples</a:t>
              </a:r>
              <a:endParaRPr lang="en-US" sz="1400" dirty="0">
                <a:solidFill>
                  <a:prstClr val="white"/>
                </a:solidFill>
                <a:latin typeface="Segoe UI Light"/>
              </a:endParaRPr>
            </a:p>
          </p:txBody>
        </p:sp>
        <p:sp>
          <p:nvSpPr>
            <p:cNvPr id="24" name="Rectangle 23"/>
            <p:cNvSpPr/>
            <p:nvPr/>
          </p:nvSpPr>
          <p:spPr>
            <a:xfrm>
              <a:off x="6775932"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Technical discussions</a:t>
              </a:r>
              <a:endParaRPr lang="en-US" sz="1400" dirty="0">
                <a:solidFill>
                  <a:prstClr val="white"/>
                </a:solidFill>
                <a:latin typeface="Segoe UI Light"/>
              </a:endParaRPr>
            </a:p>
          </p:txBody>
        </p:sp>
        <p:sp>
          <p:nvSpPr>
            <p:cNvPr id="25" name="Rectangle 24"/>
            <p:cNvSpPr/>
            <p:nvPr/>
          </p:nvSpPr>
          <p:spPr>
            <a:xfrm>
              <a:off x="8046508"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Testing support</a:t>
              </a:r>
              <a:endParaRPr lang="en-US" sz="1400" dirty="0">
                <a:solidFill>
                  <a:prstClr val="white"/>
                </a:solidFill>
                <a:latin typeface="Segoe UI Light"/>
              </a:endParaRPr>
            </a:p>
          </p:txBody>
        </p:sp>
        <p:sp>
          <p:nvSpPr>
            <p:cNvPr id="26" name="Rectangle 25"/>
            <p:cNvSpPr/>
            <p:nvPr/>
          </p:nvSpPr>
          <p:spPr>
            <a:xfrm>
              <a:off x="9317082"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a:solidFill>
                    <a:prstClr val="white"/>
                  </a:solidFill>
                  <a:latin typeface="Segoe UI Light"/>
                </a:rPr>
                <a:t>Next Steps</a:t>
              </a:r>
            </a:p>
          </p:txBody>
        </p:sp>
        <p:sp>
          <p:nvSpPr>
            <p:cNvPr id="10" name="TextBox 9"/>
            <p:cNvSpPr txBox="1"/>
            <p:nvPr/>
          </p:nvSpPr>
          <p:spPr>
            <a:xfrm>
              <a:off x="1602171" y="3645484"/>
              <a:ext cx="2130950" cy="338554"/>
            </a:xfrm>
            <a:prstGeom prst="rect">
              <a:avLst/>
            </a:prstGeom>
            <a:noFill/>
          </p:spPr>
          <p:txBody>
            <a:bodyPr wrap="square" rtlCol="0">
              <a:spAutoFit/>
            </a:bodyPr>
            <a:lstStyle/>
            <a:p>
              <a:pPr defTabSz="914126"/>
              <a:r>
                <a:rPr lang="en-US" sz="1600" dirty="0" smtClean="0">
                  <a:solidFill>
                    <a:srgbClr val="68217A"/>
                  </a:solidFill>
                  <a:latin typeface="Segoe UI Light"/>
                </a:rPr>
                <a:t>Module </a:t>
              </a:r>
              <a:r>
                <a:rPr lang="en-US" sz="1600" dirty="0">
                  <a:solidFill>
                    <a:srgbClr val="68217A"/>
                  </a:solidFill>
                  <a:latin typeface="Segoe UI Light"/>
                </a:rPr>
                <a:t>Overview</a:t>
              </a:r>
            </a:p>
          </p:txBody>
        </p:sp>
        <p:sp>
          <p:nvSpPr>
            <p:cNvPr id="30" name="Left Bracket 29"/>
            <p:cNvSpPr/>
            <p:nvPr/>
          </p:nvSpPr>
          <p:spPr>
            <a:xfrm rot="16200000">
              <a:off x="2158427" y="4786850"/>
              <a:ext cx="259125" cy="1188720"/>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Getting started</a:t>
              </a:r>
              <a:endParaRPr lang="en-US" sz="1000" dirty="0">
                <a:solidFill>
                  <a:srgbClr val="737373"/>
                </a:solidFill>
                <a:latin typeface="Segoe UI Light"/>
              </a:endParaRPr>
            </a:p>
          </p:txBody>
        </p:sp>
        <p:sp>
          <p:nvSpPr>
            <p:cNvPr id="32" name="Left Bracket 31"/>
            <p:cNvSpPr/>
            <p:nvPr/>
          </p:nvSpPr>
          <p:spPr>
            <a:xfrm rot="16200000">
              <a:off x="5349439" y="2895558"/>
              <a:ext cx="259128" cy="4971300"/>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Development</a:t>
              </a:r>
              <a:endParaRPr lang="en-US" sz="1000" dirty="0">
                <a:solidFill>
                  <a:srgbClr val="737373"/>
                </a:solidFill>
                <a:latin typeface="Segoe UI Light"/>
              </a:endParaRPr>
            </a:p>
          </p:txBody>
        </p:sp>
        <p:sp>
          <p:nvSpPr>
            <p:cNvPr id="33" name="Left Bracket 32"/>
            <p:cNvSpPr/>
            <p:nvPr/>
          </p:nvSpPr>
          <p:spPr>
            <a:xfrm rot="16200000">
              <a:off x="9151631" y="4156601"/>
              <a:ext cx="249048" cy="2459295"/>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Testing and documentation</a:t>
              </a:r>
              <a:endParaRPr lang="en-US" sz="1000" dirty="0">
                <a:solidFill>
                  <a:srgbClr val="737373"/>
                </a:solidFill>
                <a:latin typeface="Segoe UI Light"/>
              </a:endParaRPr>
            </a:p>
          </p:txBody>
        </p:sp>
        <p:sp>
          <p:nvSpPr>
            <p:cNvPr id="39" name="Left Bracket 38"/>
            <p:cNvSpPr/>
            <p:nvPr/>
          </p:nvSpPr>
          <p:spPr>
            <a:xfrm rot="16200000">
              <a:off x="2144168" y="5239028"/>
              <a:ext cx="287644" cy="1188716"/>
            </a:xfrm>
            <a:prstGeom prst="leftBracket">
              <a:avLst>
                <a:gd name="adj" fmla="val 85377"/>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Everybody</a:t>
              </a:r>
            </a:p>
          </p:txBody>
        </p:sp>
        <p:sp>
          <p:nvSpPr>
            <p:cNvPr id="44" name="Left Bracket 43"/>
            <p:cNvSpPr/>
            <p:nvPr/>
          </p:nvSpPr>
          <p:spPr>
            <a:xfrm rot="16200000">
              <a:off x="5335183" y="3347737"/>
              <a:ext cx="287643" cy="4971298"/>
            </a:xfrm>
            <a:prstGeom prst="leftBracket">
              <a:avLst>
                <a:gd name="adj" fmla="val 85377"/>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Developers</a:t>
              </a:r>
            </a:p>
          </p:txBody>
        </p:sp>
        <p:sp>
          <p:nvSpPr>
            <p:cNvPr id="45" name="Left Bracket 44"/>
            <p:cNvSpPr/>
            <p:nvPr/>
          </p:nvSpPr>
          <p:spPr>
            <a:xfrm rot="16200000">
              <a:off x="8522619" y="5264601"/>
              <a:ext cx="287643" cy="1137572"/>
            </a:xfrm>
            <a:prstGeom prst="leftBracket">
              <a:avLst>
                <a:gd name="adj" fmla="val 85377"/>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Testers</a:t>
              </a:r>
              <a:endParaRPr lang="en-US" sz="1000" dirty="0">
                <a:solidFill>
                  <a:srgbClr val="737373"/>
                </a:solidFill>
                <a:latin typeface="Segoe UI Light"/>
              </a:endParaRPr>
            </a:p>
          </p:txBody>
        </p:sp>
        <p:sp>
          <p:nvSpPr>
            <p:cNvPr id="46" name="Left Bracket 45"/>
            <p:cNvSpPr/>
            <p:nvPr/>
          </p:nvSpPr>
          <p:spPr>
            <a:xfrm rot="16200000">
              <a:off x="9793195" y="5265607"/>
              <a:ext cx="287643" cy="1137572"/>
            </a:xfrm>
            <a:prstGeom prst="leftBracket">
              <a:avLst>
                <a:gd name="adj" fmla="val 85377"/>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Everybody</a:t>
              </a:r>
            </a:p>
          </p:txBody>
        </p:sp>
        <p:sp>
          <p:nvSpPr>
            <p:cNvPr id="18" name="TextBox 17"/>
            <p:cNvSpPr txBox="1"/>
            <p:nvPr/>
          </p:nvSpPr>
          <p:spPr>
            <a:xfrm>
              <a:off x="1468494" y="5055431"/>
              <a:ext cx="153928" cy="415598"/>
            </a:xfrm>
            <a:prstGeom prst="rect">
              <a:avLst/>
            </a:prstGeom>
            <a:noFill/>
          </p:spPr>
          <p:txBody>
            <a:bodyPr vert="vert270" wrap="square" lIns="0" tIns="0" rIns="0" bIns="0" rtlCol="0">
              <a:spAutoFit/>
            </a:bodyPr>
            <a:lstStyle/>
            <a:p>
              <a:pPr defTabSz="914126"/>
              <a:r>
                <a:rPr lang="en-US" sz="1000" dirty="0">
                  <a:solidFill>
                    <a:srgbClr val="737373"/>
                  </a:solidFill>
                </a:rPr>
                <a:t>Stage</a:t>
              </a:r>
            </a:p>
          </p:txBody>
        </p:sp>
        <p:sp>
          <p:nvSpPr>
            <p:cNvPr id="47" name="TextBox 46"/>
            <p:cNvSpPr txBox="1"/>
            <p:nvPr/>
          </p:nvSpPr>
          <p:spPr>
            <a:xfrm>
              <a:off x="1468494" y="5471029"/>
              <a:ext cx="153928" cy="609034"/>
            </a:xfrm>
            <a:prstGeom prst="rect">
              <a:avLst/>
            </a:prstGeom>
            <a:noFill/>
          </p:spPr>
          <p:txBody>
            <a:bodyPr vert="vert270" wrap="square" lIns="0" tIns="0" rIns="0" bIns="0" rtlCol="0">
              <a:spAutoFit/>
            </a:bodyPr>
            <a:lstStyle/>
            <a:p>
              <a:pPr defTabSz="914126"/>
              <a:r>
                <a:rPr lang="en-US" sz="1000" dirty="0">
                  <a:solidFill>
                    <a:srgbClr val="68217A"/>
                  </a:solidFill>
                </a:rPr>
                <a:t>Audience</a:t>
              </a:r>
            </a:p>
          </p:txBody>
        </p:sp>
      </p:grpSp>
      <p:sp>
        <p:nvSpPr>
          <p:cNvPr id="29" name="Rectangle 28"/>
          <p:cNvSpPr/>
          <p:nvPr/>
        </p:nvSpPr>
        <p:spPr>
          <a:xfrm>
            <a:off x="11004513" y="142132"/>
            <a:ext cx="1035379" cy="91497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solidFill>
                  <a:schemeClr val="bg1"/>
                </a:solidFill>
              </a:rPr>
              <a:t>Develop &amp; Deploy</a:t>
            </a:r>
            <a:endParaRPr lang="en-US" sz="1600" dirty="0">
              <a:solidFill>
                <a:schemeClr val="bg1"/>
              </a:solidFill>
            </a:endParaRPr>
          </a:p>
        </p:txBody>
      </p:sp>
    </p:spTree>
    <p:extLst>
      <p:ext uri="{BB962C8B-B14F-4D97-AF65-F5344CB8AC3E}">
        <p14:creationId xmlns:p14="http://schemas.microsoft.com/office/powerpoint/2010/main" val="1115346907"/>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5"/>
          <p:cNvSpPr txBox="1">
            <a:spLocks/>
          </p:cNvSpPr>
          <p:nvPr/>
        </p:nvSpPr>
        <p:spPr>
          <a:xfrm>
            <a:off x="115490" y="184880"/>
            <a:ext cx="12008833" cy="635115"/>
          </a:xfrm>
          <a:prstGeom prst="rect">
            <a:avLst/>
          </a:prstGeom>
        </p:spPr>
        <p:txBody>
          <a:bodyPr lIns="89609" tIns="44804" rIns="89609" bIns="44804" anchor="ct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800" dirty="0" smtClean="0">
                <a:solidFill>
                  <a:srgbClr val="EB3C00"/>
                </a:solidFill>
              </a:rPr>
              <a:t>Deployment</a:t>
            </a:r>
            <a:endParaRPr sz="4800" dirty="0">
              <a:solidFill>
                <a:srgbClr val="EB3C00"/>
              </a:solidFill>
            </a:endParaRPr>
          </a:p>
        </p:txBody>
      </p:sp>
      <p:sp>
        <p:nvSpPr>
          <p:cNvPr id="11" name="TextBox 10"/>
          <p:cNvSpPr txBox="1"/>
          <p:nvPr/>
        </p:nvSpPr>
        <p:spPr>
          <a:xfrm>
            <a:off x="170892" y="770494"/>
            <a:ext cx="11089916" cy="646074"/>
          </a:xfrm>
          <a:prstGeom prst="rect">
            <a:avLst/>
          </a:prstGeom>
          <a:noFill/>
        </p:spPr>
        <p:txBody>
          <a:bodyPr wrap="square" rtlCol="0">
            <a:spAutoFit/>
          </a:bodyPr>
          <a:lstStyle/>
          <a:p>
            <a:pPr defTabSz="914126"/>
            <a:r>
              <a:rPr lang="en-US" sz="1799" i="1" dirty="0" smtClean="0">
                <a:solidFill>
                  <a:srgbClr val="737373"/>
                </a:solidFill>
                <a:latin typeface="Segoe UI Light"/>
              </a:rPr>
              <a:t>Support for deployment of modern SharePoint applications.  Provide guidance for deployment of new modern applications and to retract FTC.  Results </a:t>
            </a:r>
            <a:r>
              <a:rPr lang="en-US" sz="1799" i="1" dirty="0">
                <a:solidFill>
                  <a:srgbClr val="737373"/>
                </a:solidFill>
                <a:latin typeface="Segoe UI Light"/>
              </a:rPr>
              <a:t>in </a:t>
            </a:r>
            <a:r>
              <a:rPr lang="en-US" sz="1799" i="1" dirty="0" smtClean="0">
                <a:solidFill>
                  <a:srgbClr val="737373"/>
                </a:solidFill>
                <a:latin typeface="Segoe UI Light"/>
              </a:rPr>
              <a:t>FTC applications replaced by App Model applications.</a:t>
            </a:r>
            <a:endParaRPr lang="en-US" sz="1799" i="1" dirty="0">
              <a:solidFill>
                <a:srgbClr val="737373"/>
              </a:solidFill>
              <a:latin typeface="Segoe UI Light"/>
            </a:endParaRPr>
          </a:p>
        </p:txBody>
      </p:sp>
      <p:graphicFrame>
        <p:nvGraphicFramePr>
          <p:cNvPr id="13" name="Table 12"/>
          <p:cNvGraphicFramePr>
            <a:graphicFrameLocks noGrp="1"/>
          </p:cNvGraphicFramePr>
          <p:nvPr>
            <p:extLst>
              <p:ext uri="{D42A27DB-BD31-4B8C-83A1-F6EECF244321}">
                <p14:modId xmlns:p14="http://schemas.microsoft.com/office/powerpoint/2010/main" val="3462541706"/>
              </p:ext>
            </p:extLst>
          </p:nvPr>
        </p:nvGraphicFramePr>
        <p:xfrm>
          <a:off x="193440" y="1603845"/>
          <a:ext cx="10958263" cy="1935103"/>
        </p:xfrm>
        <a:graphic>
          <a:graphicData uri="http://schemas.openxmlformats.org/drawingml/2006/table">
            <a:tbl>
              <a:tblPr firstRow="1" bandRow="1">
                <a:tableStyleId>{5C22544A-7EE6-4342-B048-85BDC9FD1C3A}</a:tableStyleId>
              </a:tblPr>
              <a:tblGrid>
                <a:gridCol w="2794925">
                  <a:extLst>
                    <a:ext uri="{9D8B030D-6E8A-4147-A177-3AD203B41FA5}">
                      <a16:colId xmlns:a16="http://schemas.microsoft.com/office/drawing/2014/main" xmlns="" val="20000"/>
                    </a:ext>
                  </a:extLst>
                </a:gridCol>
                <a:gridCol w="2683565">
                  <a:extLst>
                    <a:ext uri="{9D8B030D-6E8A-4147-A177-3AD203B41FA5}">
                      <a16:colId xmlns:a16="http://schemas.microsoft.com/office/drawing/2014/main" xmlns="" val="20001"/>
                    </a:ext>
                  </a:extLst>
                </a:gridCol>
                <a:gridCol w="2782957">
                  <a:extLst>
                    <a:ext uri="{9D8B030D-6E8A-4147-A177-3AD203B41FA5}">
                      <a16:colId xmlns:a16="http://schemas.microsoft.com/office/drawing/2014/main" xmlns="" val="20002"/>
                    </a:ext>
                  </a:extLst>
                </a:gridCol>
                <a:gridCol w="2696816">
                  <a:extLst>
                    <a:ext uri="{9D8B030D-6E8A-4147-A177-3AD203B41FA5}">
                      <a16:colId xmlns:a16="http://schemas.microsoft.com/office/drawing/2014/main" xmlns="" val="20003"/>
                    </a:ext>
                  </a:extLst>
                </a:gridCol>
              </a:tblGrid>
              <a:tr h="185372">
                <a:tc rowSpan="2">
                  <a:txBody>
                    <a:bodyPr/>
                    <a:lstStyle/>
                    <a:p>
                      <a:r>
                        <a:rPr lang="en-US" sz="1600" b="0" dirty="0" smtClean="0">
                          <a:solidFill>
                            <a:schemeClr val="bg1"/>
                          </a:solidFill>
                          <a:latin typeface="+mj-lt"/>
                        </a:rPr>
                        <a:t>Engagement Criteria</a:t>
                      </a:r>
                    </a:p>
                  </a:txBody>
                  <a:tcPr marL="91416" marR="91416" marT="45708" marB="45708" anchor="b">
                    <a:lnL w="12700" cap="flat" cmpd="sng" algn="ctr">
                      <a:solidFill>
                        <a:srgbClr val="EB3C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solidFill>
                      <a:srgbClr val="EB3C00"/>
                    </a:solidFill>
                  </a:tcPr>
                </a:tc>
                <a:tc gridSpan="2">
                  <a:txBody>
                    <a:bodyPr/>
                    <a:lstStyle/>
                    <a:p>
                      <a:pPr algn="ctr"/>
                      <a:r>
                        <a:rPr lang="en-US" sz="1600" b="0" dirty="0" smtClean="0">
                          <a:solidFill>
                            <a:schemeClr val="bg1"/>
                          </a:solidFill>
                          <a:latin typeface="+mj-lt"/>
                        </a:rPr>
                        <a:t>Roles &amp; Responsibilities</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B3C00"/>
                    </a:solidFill>
                  </a:tcPr>
                </a:tc>
                <a:tc hMerge="1">
                  <a:txBody>
                    <a:bodyPr/>
                    <a:lstStyle/>
                    <a:p>
                      <a:endParaRPr lang="en-US"/>
                    </a:p>
                  </a:txBody>
                  <a:tcPr/>
                </a:tc>
                <a:tc rowSpan="2">
                  <a:txBody>
                    <a:bodyPr/>
                    <a:lstStyle/>
                    <a:p>
                      <a:r>
                        <a:rPr lang="en-US" sz="1600" b="0" dirty="0" smtClean="0">
                          <a:solidFill>
                            <a:schemeClr val="bg1"/>
                          </a:solidFill>
                          <a:latin typeface="+mj-lt"/>
                        </a:rPr>
                        <a:t>Deliverable</a:t>
                      </a:r>
                    </a:p>
                  </a:txBody>
                  <a:tcPr marL="91416" marR="91416" marT="45708" marB="45708" anchor="b">
                    <a:lnL w="12700" cap="flat" cmpd="sng" algn="ctr">
                      <a:solidFill>
                        <a:schemeClr val="bg1"/>
                      </a:solidFill>
                      <a:prstDash val="solid"/>
                      <a:round/>
                      <a:headEnd type="none" w="med" len="med"/>
                      <a:tailEnd type="none" w="med" len="med"/>
                    </a:lnL>
                    <a:lnR w="12700" cap="flat" cmpd="sng" algn="ctr">
                      <a:solidFill>
                        <a:srgbClr val="EB3C00"/>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solidFill>
                      <a:srgbClr val="EB3C00"/>
                    </a:solidFill>
                  </a:tcPr>
                </a:tc>
                <a:extLst>
                  <a:ext uri="{0D108BD9-81ED-4DB2-BD59-A6C34878D82A}">
                    <a16:rowId xmlns:a16="http://schemas.microsoft.com/office/drawing/2014/main" xmlns="" val="10000"/>
                  </a:ext>
                </a:extLst>
              </a:tr>
              <a:tr h="185372">
                <a:tc vMerge="1">
                  <a:txBody>
                    <a:bodyPr/>
                    <a:lstStyle/>
                    <a:p>
                      <a:endParaRPr lang="en-US"/>
                    </a:p>
                  </a:txBody>
                  <a:tcPr/>
                </a:tc>
                <a:tc>
                  <a:txBody>
                    <a:bodyPr/>
                    <a:lstStyle/>
                    <a:p>
                      <a:r>
                        <a:rPr lang="en-US" sz="1600" b="0" dirty="0" smtClean="0">
                          <a:solidFill>
                            <a:schemeClr val="bg1"/>
                          </a:solidFill>
                          <a:latin typeface="+mj-lt"/>
                        </a:rPr>
                        <a:t>Contoso</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solidFill>
                      <a:srgbClr val="EB3C00"/>
                    </a:solidFill>
                  </a:tcPr>
                </a:tc>
                <a:tc>
                  <a:txBody>
                    <a:bodyPr/>
                    <a:lstStyle/>
                    <a:p>
                      <a:r>
                        <a:rPr lang="en-US" sz="1600" b="0" dirty="0" err="1" smtClean="0">
                          <a:solidFill>
                            <a:schemeClr val="bg1"/>
                          </a:solidFill>
                          <a:latin typeface="+mj-lt"/>
                        </a:rPr>
                        <a:t>Litware</a:t>
                      </a:r>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solidFill>
                      <a:srgbClr val="EB3C00"/>
                    </a:solidFill>
                  </a:tcPr>
                </a:tc>
                <a:tc vMerge="1">
                  <a:txBody>
                    <a:bodyPr/>
                    <a:lstStyle/>
                    <a:p>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xmlns="" val="10001"/>
                  </a:ext>
                </a:extLst>
              </a:tr>
              <a:tr h="1264591">
                <a:tc>
                  <a:txBody>
                    <a:bodyPr/>
                    <a:lstStyle/>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Application solution design details</a:t>
                      </a:r>
                    </a:p>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Deployment Guide</a:t>
                      </a:r>
                    </a:p>
                    <a:p>
                      <a:pPr marL="171450" indent="-171450">
                        <a:spcAft>
                          <a:spcPts val="300"/>
                        </a:spcAft>
                        <a:buFont typeface="Arial" panose="020B0604020202020204" pitchFamily="34" charset="0"/>
                        <a:buChar char="•"/>
                      </a:pPr>
                      <a:endParaRPr lang="en-US" sz="1100" b="0" dirty="0" smtClean="0">
                        <a:solidFill>
                          <a:schemeClr val="tx2"/>
                        </a:solidFill>
                      </a:endParaRPr>
                    </a:p>
                  </a:txBody>
                  <a:tcPr marL="91416" marR="91416" marT="45708" marB="45708">
                    <a:lnL w="12700" cap="flat" cmpd="sng" algn="ctr">
                      <a:solidFill>
                        <a:srgbClr val="EB3C00"/>
                      </a:solidFill>
                      <a:prstDash val="solid"/>
                      <a:round/>
                      <a:headEnd type="none" w="med" len="med"/>
                      <a:tailEnd type="none" w="med" len="med"/>
                    </a:lnL>
                    <a:lnR w="12700" cap="flat" cmpd="sng" algn="ctr">
                      <a:solidFill>
                        <a:srgbClr val="EB3C00"/>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Project</a:t>
                      </a:r>
                      <a:r>
                        <a:rPr lang="en-US" sz="1200" baseline="0" dirty="0" smtClean="0">
                          <a:solidFill>
                            <a:srgbClr val="797A7D">
                              <a:lumMod val="50000"/>
                            </a:srgbClr>
                          </a:solidFill>
                          <a:ea typeface="Segoe UI" pitchFamily="34" charset="0"/>
                          <a:cs typeface="Segoe UI" pitchFamily="34" charset="0"/>
                        </a:rPr>
                        <a:t> Management </a:t>
                      </a:r>
                    </a:p>
                    <a:p>
                      <a:pPr marL="171399" indent="-171399" defTabSz="913650" fontAlgn="base">
                        <a:buFont typeface="Arial" panose="020B0604020202020204" pitchFamily="34" charset="0"/>
                        <a:buChar char="•"/>
                      </a:pPr>
                      <a:r>
                        <a:rPr lang="en-US" sz="1200" baseline="0" dirty="0" smtClean="0">
                          <a:solidFill>
                            <a:srgbClr val="797A7D">
                              <a:lumMod val="50000"/>
                            </a:srgbClr>
                          </a:solidFill>
                          <a:ea typeface="Segoe UI" pitchFamily="34" charset="0"/>
                          <a:cs typeface="Segoe UI" pitchFamily="34" charset="0"/>
                        </a:rPr>
                        <a:t>Customer Developer Resource</a:t>
                      </a:r>
                    </a:p>
                  </a:txBody>
                  <a:tcPr marL="91416" marR="91416" marT="45708" marB="45708">
                    <a:lnL w="12700" cap="flat" cmpd="sng" algn="ctr">
                      <a:solidFill>
                        <a:srgbClr val="EB3C00"/>
                      </a:solidFill>
                      <a:prstDash val="solid"/>
                      <a:round/>
                      <a:headEnd type="none" w="med" len="med"/>
                      <a:tailEnd type="none" w="med" len="med"/>
                    </a:lnL>
                    <a:lnR w="12700" cap="flat" cmpd="sng" algn="ctr">
                      <a:solidFill>
                        <a:srgbClr val="EB3C00"/>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Consultation by </a:t>
                      </a:r>
                      <a:r>
                        <a:rPr lang="en-US" sz="1200" dirty="0" err="1" smtClean="0">
                          <a:solidFill>
                            <a:srgbClr val="797A7D">
                              <a:lumMod val="50000"/>
                            </a:srgbClr>
                          </a:solidFill>
                          <a:ea typeface="Segoe UI" pitchFamily="34" charset="0"/>
                          <a:cs typeface="Segoe UI" pitchFamily="34" charset="0"/>
                        </a:rPr>
                        <a:t>Litware</a:t>
                      </a:r>
                      <a:r>
                        <a:rPr lang="en-US" sz="1200" dirty="0" smtClean="0">
                          <a:solidFill>
                            <a:srgbClr val="797A7D">
                              <a:lumMod val="50000"/>
                            </a:srgbClr>
                          </a:solidFill>
                          <a:ea typeface="Segoe UI" pitchFamily="34" charset="0"/>
                          <a:cs typeface="Segoe UI" pitchFamily="34" charset="0"/>
                        </a:rPr>
                        <a:t> SMEs</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Deployment</a:t>
                      </a:r>
                      <a:r>
                        <a:rPr lang="en-US" sz="1200" baseline="0" dirty="0" smtClean="0">
                          <a:solidFill>
                            <a:srgbClr val="797A7D">
                              <a:lumMod val="50000"/>
                            </a:srgbClr>
                          </a:solidFill>
                          <a:ea typeface="Segoe UI" pitchFamily="34" charset="0"/>
                          <a:cs typeface="Segoe UI" pitchFamily="34" charset="0"/>
                        </a:rPr>
                        <a:t> by </a:t>
                      </a:r>
                      <a:r>
                        <a:rPr lang="en-US" sz="1200" baseline="0" dirty="0" err="1" smtClean="0">
                          <a:solidFill>
                            <a:srgbClr val="797A7D">
                              <a:lumMod val="50000"/>
                            </a:srgbClr>
                          </a:solidFill>
                          <a:ea typeface="Segoe UI" pitchFamily="34" charset="0"/>
                          <a:cs typeface="Segoe UI" pitchFamily="34" charset="0"/>
                        </a:rPr>
                        <a:t>Litware</a:t>
                      </a:r>
                      <a:r>
                        <a:rPr lang="en-US" sz="1200" baseline="0" dirty="0" smtClean="0">
                          <a:solidFill>
                            <a:srgbClr val="797A7D">
                              <a:lumMod val="50000"/>
                            </a:srgbClr>
                          </a:solidFill>
                          <a:ea typeface="Segoe UI" pitchFamily="34" charset="0"/>
                          <a:cs typeface="Segoe UI" pitchFamily="34" charset="0"/>
                        </a:rPr>
                        <a:t> resource + SME consultation</a:t>
                      </a:r>
                    </a:p>
                    <a:p>
                      <a:pPr marL="171399" indent="-171399" defTabSz="913650" fontAlgn="base">
                        <a:spcBef>
                          <a:spcPct val="0"/>
                        </a:spcBef>
                        <a:spcAft>
                          <a:spcPct val="0"/>
                        </a:spcAft>
                        <a:buFont typeface="Arial" panose="020B0604020202020204" pitchFamily="34" charset="0"/>
                        <a:buChar char="•"/>
                      </a:pPr>
                      <a:r>
                        <a:rPr lang="en-US" sz="1200" baseline="0" dirty="0" smtClean="0">
                          <a:solidFill>
                            <a:srgbClr val="797A7D">
                              <a:lumMod val="50000"/>
                            </a:srgbClr>
                          </a:solidFill>
                          <a:ea typeface="Segoe UI" pitchFamily="34" charset="0"/>
                          <a:cs typeface="Segoe UI" pitchFamily="34" charset="0"/>
                        </a:rPr>
                        <a:t>SPO-D operational support</a:t>
                      </a:r>
                    </a:p>
                    <a:p>
                      <a:pPr marL="171399" indent="-171399" defTabSz="913650" fontAlgn="base">
                        <a:spcBef>
                          <a:spcPct val="0"/>
                        </a:spcBef>
                        <a:spcAft>
                          <a:spcPct val="0"/>
                        </a:spcAft>
                        <a:buFont typeface="Arial" panose="020B0604020202020204" pitchFamily="34" charset="0"/>
                        <a:buChar char="•"/>
                      </a:pPr>
                      <a:r>
                        <a:rPr lang="en-US" sz="1200" baseline="0" dirty="0" smtClean="0">
                          <a:solidFill>
                            <a:srgbClr val="797A7D">
                              <a:lumMod val="50000"/>
                            </a:srgbClr>
                          </a:solidFill>
                          <a:ea typeface="Segoe UI" pitchFamily="34" charset="0"/>
                          <a:cs typeface="Segoe UI" pitchFamily="34" charset="0"/>
                        </a:rPr>
                        <a:t>Troubleshooting and support</a:t>
                      </a:r>
                      <a:endParaRPr lang="en-US" sz="1100" b="0" kern="1200" dirty="0" smtClean="0">
                        <a:solidFill>
                          <a:schemeClr val="tx2"/>
                        </a:solidFill>
                        <a:latin typeface="+mn-lt"/>
                        <a:ea typeface="+mn-ea"/>
                        <a:cs typeface="+mn-cs"/>
                      </a:endParaRPr>
                    </a:p>
                  </a:txBody>
                  <a:tcPr marL="91416" marR="91416" marT="45708" marB="45708">
                    <a:lnL w="12700" cap="flat" cmpd="sng" algn="ctr">
                      <a:solidFill>
                        <a:srgbClr val="EB3C00"/>
                      </a:solidFill>
                      <a:prstDash val="solid"/>
                      <a:round/>
                      <a:headEnd type="none" w="med" len="med"/>
                      <a:tailEnd type="none" w="med" len="med"/>
                    </a:lnL>
                    <a:lnR w="12700" cap="flat" cmpd="sng" algn="ctr">
                      <a:solidFill>
                        <a:srgbClr val="EB3C00"/>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Replace FTC by APP applications</a:t>
                      </a:r>
                    </a:p>
                    <a:p>
                      <a:pPr marL="171399" indent="-171399" defTabSz="913650" fontAlgn="base">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Project signoff</a:t>
                      </a:r>
                    </a:p>
                    <a:p>
                      <a:pPr marL="171450" marR="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100" kern="1200" dirty="0" smtClean="0">
                        <a:solidFill>
                          <a:srgbClr val="797A7D">
                            <a:lumMod val="50000"/>
                          </a:srgbClr>
                        </a:solidFill>
                        <a:latin typeface="+mn-lt"/>
                        <a:ea typeface="Segoe UI" pitchFamily="34" charset="0"/>
                        <a:cs typeface="Segoe UI" pitchFamily="34" charset="0"/>
                      </a:endParaRPr>
                    </a:p>
                  </a:txBody>
                  <a:tcPr marL="91416" marR="91416" marT="45708" marB="45708">
                    <a:lnL w="12700" cap="flat" cmpd="sng" algn="ctr">
                      <a:solidFill>
                        <a:srgbClr val="EB3C00"/>
                      </a:solidFill>
                      <a:prstDash val="solid"/>
                      <a:round/>
                      <a:headEnd type="none" w="med" len="med"/>
                      <a:tailEnd type="none" w="med" len="med"/>
                    </a:lnL>
                    <a:lnR w="12700" cap="flat" cmpd="sng" algn="ctr">
                      <a:solidFill>
                        <a:srgbClr val="EB3C00"/>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bl>
          </a:graphicData>
        </a:graphic>
      </p:graphicFrame>
      <p:grpSp>
        <p:nvGrpSpPr>
          <p:cNvPr id="20" name="Group 19"/>
          <p:cNvGrpSpPr/>
          <p:nvPr/>
        </p:nvGrpSpPr>
        <p:grpSpPr>
          <a:xfrm>
            <a:off x="1182126" y="3917602"/>
            <a:ext cx="9438237" cy="2433945"/>
            <a:chOff x="1468494" y="3645484"/>
            <a:chExt cx="9440696" cy="2434579"/>
          </a:xfrm>
        </p:grpSpPr>
        <p:sp>
          <p:nvSpPr>
            <p:cNvPr id="16" name="Right Arrow 15"/>
            <p:cNvSpPr/>
            <p:nvPr/>
          </p:nvSpPr>
          <p:spPr>
            <a:xfrm>
              <a:off x="1546756" y="4275117"/>
              <a:ext cx="9362434" cy="700352"/>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8" name="Rectangle 7"/>
            <p:cNvSpPr/>
            <p:nvPr/>
          </p:nvSpPr>
          <p:spPr>
            <a:xfrm>
              <a:off x="1693628"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Kickoff</a:t>
              </a:r>
              <a:endParaRPr lang="en-US" sz="1500" dirty="0">
                <a:solidFill>
                  <a:prstClr val="white"/>
                </a:solidFill>
                <a:latin typeface="Segoe UI Light"/>
              </a:endParaRPr>
            </a:p>
          </p:txBody>
        </p:sp>
        <p:sp>
          <p:nvSpPr>
            <p:cNvPr id="21" name="Rectangle 20"/>
            <p:cNvSpPr/>
            <p:nvPr/>
          </p:nvSpPr>
          <p:spPr>
            <a:xfrm>
              <a:off x="2964204"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Initial acceptance deployment</a:t>
              </a:r>
              <a:endParaRPr lang="en-US" sz="1500" dirty="0">
                <a:solidFill>
                  <a:prstClr val="white"/>
                </a:solidFill>
                <a:latin typeface="Segoe UI Light"/>
              </a:endParaRPr>
            </a:p>
          </p:txBody>
        </p:sp>
        <p:sp>
          <p:nvSpPr>
            <p:cNvPr id="22" name="Rectangle 21"/>
            <p:cNvSpPr/>
            <p:nvPr/>
          </p:nvSpPr>
          <p:spPr>
            <a:xfrm>
              <a:off x="4234780"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Customer acceptance testing  sign-off</a:t>
              </a:r>
              <a:endParaRPr lang="en-US" sz="1500" dirty="0">
                <a:solidFill>
                  <a:prstClr val="white"/>
                </a:solidFill>
                <a:latin typeface="Segoe UI Light"/>
              </a:endParaRPr>
            </a:p>
          </p:txBody>
        </p:sp>
        <p:sp>
          <p:nvSpPr>
            <p:cNvPr id="23" name="Rectangle 22"/>
            <p:cNvSpPr/>
            <p:nvPr/>
          </p:nvSpPr>
          <p:spPr>
            <a:xfrm>
              <a:off x="5505356"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Production deployment</a:t>
              </a:r>
              <a:endParaRPr lang="en-US" sz="1500" dirty="0">
                <a:solidFill>
                  <a:prstClr val="white"/>
                </a:solidFill>
                <a:latin typeface="Segoe UI Light"/>
              </a:endParaRPr>
            </a:p>
          </p:txBody>
        </p:sp>
        <p:sp>
          <p:nvSpPr>
            <p:cNvPr id="24" name="Rectangle 23"/>
            <p:cNvSpPr/>
            <p:nvPr/>
          </p:nvSpPr>
          <p:spPr>
            <a:xfrm>
              <a:off x="6775932"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Final verification</a:t>
              </a:r>
              <a:endParaRPr lang="en-US" sz="1500" dirty="0">
                <a:solidFill>
                  <a:prstClr val="white"/>
                </a:solidFill>
                <a:latin typeface="Segoe UI Light"/>
              </a:endParaRPr>
            </a:p>
          </p:txBody>
        </p:sp>
        <p:sp>
          <p:nvSpPr>
            <p:cNvPr id="25" name="Rectangle 24"/>
            <p:cNvSpPr/>
            <p:nvPr/>
          </p:nvSpPr>
          <p:spPr>
            <a:xfrm>
              <a:off x="8046508"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FTC  retraction</a:t>
              </a:r>
              <a:endParaRPr lang="en-US" sz="1500" dirty="0">
                <a:solidFill>
                  <a:prstClr val="white"/>
                </a:solidFill>
                <a:latin typeface="Segoe UI Light"/>
              </a:endParaRPr>
            </a:p>
          </p:txBody>
        </p:sp>
        <p:sp>
          <p:nvSpPr>
            <p:cNvPr id="26" name="Rectangle 25"/>
            <p:cNvSpPr/>
            <p:nvPr/>
          </p:nvSpPr>
          <p:spPr>
            <a:xfrm>
              <a:off x="9317082"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a:solidFill>
                    <a:prstClr val="white"/>
                  </a:solidFill>
                  <a:latin typeface="Segoe UI Light"/>
                </a:rPr>
                <a:t>Next Steps</a:t>
              </a:r>
            </a:p>
          </p:txBody>
        </p:sp>
        <p:sp>
          <p:nvSpPr>
            <p:cNvPr id="10" name="TextBox 9"/>
            <p:cNvSpPr txBox="1"/>
            <p:nvPr/>
          </p:nvSpPr>
          <p:spPr>
            <a:xfrm>
              <a:off x="1602171" y="3645484"/>
              <a:ext cx="2130950" cy="338554"/>
            </a:xfrm>
            <a:prstGeom prst="rect">
              <a:avLst/>
            </a:prstGeom>
            <a:noFill/>
          </p:spPr>
          <p:txBody>
            <a:bodyPr wrap="square" rtlCol="0">
              <a:spAutoFit/>
            </a:bodyPr>
            <a:lstStyle/>
            <a:p>
              <a:pPr defTabSz="914126"/>
              <a:r>
                <a:rPr lang="en-US" sz="1600" dirty="0" smtClean="0">
                  <a:solidFill>
                    <a:srgbClr val="EB3C00"/>
                  </a:solidFill>
                  <a:latin typeface="Segoe UI Light"/>
                </a:rPr>
                <a:t>Module </a:t>
              </a:r>
              <a:r>
                <a:rPr lang="en-US" sz="1600" dirty="0">
                  <a:solidFill>
                    <a:srgbClr val="EB3C00"/>
                  </a:solidFill>
                  <a:latin typeface="Segoe UI Light"/>
                </a:rPr>
                <a:t>Overview</a:t>
              </a:r>
            </a:p>
          </p:txBody>
        </p:sp>
        <p:sp>
          <p:nvSpPr>
            <p:cNvPr id="32" name="Left Bracket 31"/>
            <p:cNvSpPr/>
            <p:nvPr/>
          </p:nvSpPr>
          <p:spPr>
            <a:xfrm rot="16200000">
              <a:off x="3429000" y="3516272"/>
              <a:ext cx="259128" cy="3729870"/>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PPE testing</a:t>
              </a:r>
              <a:endParaRPr lang="en-US" sz="1100" dirty="0">
                <a:solidFill>
                  <a:srgbClr val="737373"/>
                </a:solidFill>
                <a:latin typeface="Segoe UI Light"/>
              </a:endParaRPr>
            </a:p>
          </p:txBody>
        </p:sp>
        <p:sp>
          <p:nvSpPr>
            <p:cNvPr id="33" name="Left Bracket 32"/>
            <p:cNvSpPr/>
            <p:nvPr/>
          </p:nvSpPr>
          <p:spPr>
            <a:xfrm rot="16200000">
              <a:off x="6615842" y="4151878"/>
              <a:ext cx="249048" cy="2448577"/>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Production Deployment</a:t>
              </a:r>
              <a:endParaRPr lang="en-US" sz="1100" dirty="0">
                <a:solidFill>
                  <a:srgbClr val="737373"/>
                </a:solidFill>
                <a:latin typeface="Segoe UI Light"/>
              </a:endParaRPr>
            </a:p>
          </p:txBody>
        </p:sp>
        <p:sp>
          <p:nvSpPr>
            <p:cNvPr id="39" name="Left Bracket 38"/>
            <p:cNvSpPr/>
            <p:nvPr/>
          </p:nvSpPr>
          <p:spPr>
            <a:xfrm rot="16200000">
              <a:off x="5955894" y="1427301"/>
              <a:ext cx="287644" cy="8812169"/>
            </a:xfrm>
            <a:prstGeom prst="leftBracket">
              <a:avLst>
                <a:gd name="adj" fmla="val 85377"/>
              </a:avLst>
            </a:prstGeom>
            <a:ln>
              <a:solidFill>
                <a:srgbClr val="EB3C00"/>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a:solidFill>
                    <a:srgbClr val="737373"/>
                  </a:solidFill>
                  <a:latin typeface="Segoe UI Light"/>
                </a:rPr>
                <a:t>Everybody</a:t>
              </a:r>
            </a:p>
          </p:txBody>
        </p:sp>
        <p:sp>
          <p:nvSpPr>
            <p:cNvPr id="18" name="TextBox 17"/>
            <p:cNvSpPr txBox="1"/>
            <p:nvPr/>
          </p:nvSpPr>
          <p:spPr>
            <a:xfrm>
              <a:off x="1468494" y="5055431"/>
              <a:ext cx="153928" cy="415598"/>
            </a:xfrm>
            <a:prstGeom prst="rect">
              <a:avLst/>
            </a:prstGeom>
            <a:noFill/>
          </p:spPr>
          <p:txBody>
            <a:bodyPr vert="vert270" wrap="square" lIns="0" tIns="0" rIns="0" bIns="0" rtlCol="0">
              <a:spAutoFit/>
            </a:bodyPr>
            <a:lstStyle/>
            <a:p>
              <a:pPr defTabSz="914126"/>
              <a:r>
                <a:rPr lang="en-US" sz="1000" dirty="0">
                  <a:solidFill>
                    <a:srgbClr val="737373"/>
                  </a:solidFill>
                </a:rPr>
                <a:t>Stage</a:t>
              </a:r>
            </a:p>
          </p:txBody>
        </p:sp>
        <p:sp>
          <p:nvSpPr>
            <p:cNvPr id="47" name="TextBox 46"/>
            <p:cNvSpPr txBox="1"/>
            <p:nvPr/>
          </p:nvSpPr>
          <p:spPr>
            <a:xfrm>
              <a:off x="1468494" y="5471029"/>
              <a:ext cx="153928" cy="609034"/>
            </a:xfrm>
            <a:prstGeom prst="rect">
              <a:avLst/>
            </a:prstGeom>
            <a:noFill/>
          </p:spPr>
          <p:txBody>
            <a:bodyPr vert="vert270" wrap="square" lIns="0" tIns="0" rIns="0" bIns="0" rtlCol="0">
              <a:spAutoFit/>
            </a:bodyPr>
            <a:lstStyle/>
            <a:p>
              <a:pPr defTabSz="914126"/>
              <a:r>
                <a:rPr lang="en-US" sz="1000" dirty="0">
                  <a:solidFill>
                    <a:srgbClr val="EB3C00"/>
                  </a:solidFill>
                </a:rPr>
                <a:t>Audience</a:t>
              </a:r>
            </a:p>
          </p:txBody>
        </p:sp>
        <p:sp>
          <p:nvSpPr>
            <p:cNvPr id="28" name="Rectangle 27"/>
            <p:cNvSpPr/>
            <p:nvPr/>
          </p:nvSpPr>
          <p:spPr>
            <a:xfrm>
              <a:off x="1704347"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Kickoff</a:t>
              </a:r>
              <a:endParaRPr lang="en-US" sz="1500" dirty="0">
                <a:solidFill>
                  <a:prstClr val="white"/>
                </a:solidFill>
                <a:latin typeface="Segoe UI Light"/>
              </a:endParaRPr>
            </a:p>
          </p:txBody>
        </p:sp>
        <p:sp>
          <p:nvSpPr>
            <p:cNvPr id="30" name="Rectangle 29"/>
            <p:cNvSpPr/>
            <p:nvPr/>
          </p:nvSpPr>
          <p:spPr>
            <a:xfrm>
              <a:off x="2974923"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Initial acceptance deployment</a:t>
              </a:r>
              <a:endParaRPr lang="en-US" sz="1500" dirty="0">
                <a:solidFill>
                  <a:prstClr val="white"/>
                </a:solidFill>
                <a:latin typeface="Segoe UI Light"/>
              </a:endParaRPr>
            </a:p>
          </p:txBody>
        </p:sp>
        <p:sp>
          <p:nvSpPr>
            <p:cNvPr id="31" name="Rectangle 30"/>
            <p:cNvSpPr/>
            <p:nvPr/>
          </p:nvSpPr>
          <p:spPr>
            <a:xfrm>
              <a:off x="4245499"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Customer acceptance testing  sign-off</a:t>
              </a:r>
              <a:endParaRPr lang="en-US" sz="1500" dirty="0">
                <a:solidFill>
                  <a:prstClr val="white"/>
                </a:solidFill>
                <a:latin typeface="Segoe UI Light"/>
              </a:endParaRPr>
            </a:p>
          </p:txBody>
        </p:sp>
        <p:sp>
          <p:nvSpPr>
            <p:cNvPr id="35" name="Rectangle 34"/>
            <p:cNvSpPr/>
            <p:nvPr/>
          </p:nvSpPr>
          <p:spPr>
            <a:xfrm>
              <a:off x="5516076"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Production deployment</a:t>
              </a:r>
              <a:endParaRPr lang="en-US" sz="1500" dirty="0">
                <a:solidFill>
                  <a:prstClr val="white"/>
                </a:solidFill>
                <a:latin typeface="Segoe UI Light"/>
              </a:endParaRPr>
            </a:p>
          </p:txBody>
        </p:sp>
        <p:sp>
          <p:nvSpPr>
            <p:cNvPr id="36" name="Rectangle 35"/>
            <p:cNvSpPr/>
            <p:nvPr/>
          </p:nvSpPr>
          <p:spPr>
            <a:xfrm>
              <a:off x="6786652"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Final verification</a:t>
              </a:r>
              <a:endParaRPr lang="en-US" sz="1500" dirty="0">
                <a:solidFill>
                  <a:prstClr val="white"/>
                </a:solidFill>
                <a:latin typeface="Segoe UI Light"/>
              </a:endParaRPr>
            </a:p>
          </p:txBody>
        </p:sp>
        <p:sp>
          <p:nvSpPr>
            <p:cNvPr id="37" name="Rectangle 36"/>
            <p:cNvSpPr/>
            <p:nvPr/>
          </p:nvSpPr>
          <p:spPr>
            <a:xfrm>
              <a:off x="8046507"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FTC  retraction</a:t>
              </a:r>
              <a:endParaRPr lang="en-US" sz="1400" dirty="0">
                <a:solidFill>
                  <a:prstClr val="white"/>
                </a:solidFill>
                <a:latin typeface="Segoe UI Light"/>
              </a:endParaRPr>
            </a:p>
          </p:txBody>
        </p:sp>
        <p:sp>
          <p:nvSpPr>
            <p:cNvPr id="38" name="Rectangle 37"/>
            <p:cNvSpPr/>
            <p:nvPr/>
          </p:nvSpPr>
          <p:spPr>
            <a:xfrm>
              <a:off x="9317081"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a:solidFill>
                    <a:prstClr val="white"/>
                  </a:solidFill>
                  <a:latin typeface="Segoe UI Light"/>
                </a:rPr>
                <a:t>Next Steps</a:t>
              </a:r>
            </a:p>
          </p:txBody>
        </p:sp>
        <p:sp>
          <p:nvSpPr>
            <p:cNvPr id="40" name="Rectangle 39"/>
            <p:cNvSpPr/>
            <p:nvPr/>
          </p:nvSpPr>
          <p:spPr>
            <a:xfrm>
              <a:off x="1704346"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Kickoff</a:t>
              </a:r>
              <a:endParaRPr lang="en-US" sz="1400" dirty="0">
                <a:solidFill>
                  <a:prstClr val="white"/>
                </a:solidFill>
                <a:latin typeface="Segoe UI Light"/>
              </a:endParaRPr>
            </a:p>
          </p:txBody>
        </p:sp>
        <p:sp>
          <p:nvSpPr>
            <p:cNvPr id="41" name="Rectangle 40"/>
            <p:cNvSpPr/>
            <p:nvPr/>
          </p:nvSpPr>
          <p:spPr>
            <a:xfrm>
              <a:off x="2974922"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Initial acceptance deployment</a:t>
              </a:r>
              <a:endParaRPr lang="en-US" sz="1400" dirty="0">
                <a:solidFill>
                  <a:prstClr val="white"/>
                </a:solidFill>
                <a:latin typeface="Segoe UI Light"/>
              </a:endParaRPr>
            </a:p>
          </p:txBody>
        </p:sp>
        <p:sp>
          <p:nvSpPr>
            <p:cNvPr id="42" name="Rectangle 41"/>
            <p:cNvSpPr/>
            <p:nvPr/>
          </p:nvSpPr>
          <p:spPr>
            <a:xfrm>
              <a:off x="4245498"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Customer acceptance testing  sign-off</a:t>
              </a:r>
              <a:endParaRPr lang="en-US" sz="1400" dirty="0">
                <a:solidFill>
                  <a:prstClr val="white"/>
                </a:solidFill>
                <a:latin typeface="Segoe UI Light"/>
              </a:endParaRPr>
            </a:p>
          </p:txBody>
        </p:sp>
        <p:sp>
          <p:nvSpPr>
            <p:cNvPr id="43" name="Rectangle 42"/>
            <p:cNvSpPr/>
            <p:nvPr/>
          </p:nvSpPr>
          <p:spPr>
            <a:xfrm>
              <a:off x="5516075"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Production deployment</a:t>
              </a:r>
              <a:endParaRPr lang="en-US" sz="1400" dirty="0">
                <a:solidFill>
                  <a:prstClr val="white"/>
                </a:solidFill>
                <a:latin typeface="Segoe UI Light"/>
              </a:endParaRPr>
            </a:p>
          </p:txBody>
        </p:sp>
        <p:sp>
          <p:nvSpPr>
            <p:cNvPr id="44" name="Rectangle 43"/>
            <p:cNvSpPr/>
            <p:nvPr/>
          </p:nvSpPr>
          <p:spPr>
            <a:xfrm>
              <a:off x="6786651"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Final verification</a:t>
              </a:r>
              <a:endParaRPr lang="en-US" sz="1400" dirty="0">
                <a:solidFill>
                  <a:prstClr val="white"/>
                </a:solidFill>
                <a:latin typeface="Segoe UI Light"/>
              </a:endParaRPr>
            </a:p>
          </p:txBody>
        </p:sp>
      </p:grpSp>
      <p:sp>
        <p:nvSpPr>
          <p:cNvPr id="29" name="Rectangle 28"/>
          <p:cNvSpPr/>
          <p:nvPr/>
        </p:nvSpPr>
        <p:spPr>
          <a:xfrm>
            <a:off x="11004513" y="142132"/>
            <a:ext cx="1035379" cy="91497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solidFill>
                  <a:schemeClr val="bg1"/>
                </a:solidFill>
              </a:rPr>
              <a:t>Develop &amp; Deploy</a:t>
            </a:r>
            <a:endParaRPr lang="en-US" sz="1600" dirty="0">
              <a:solidFill>
                <a:schemeClr val="bg1"/>
              </a:solidFill>
            </a:endParaRPr>
          </a:p>
        </p:txBody>
      </p:sp>
      <p:sp>
        <p:nvSpPr>
          <p:cNvPr id="27" name="Left Bracket 26"/>
          <p:cNvSpPr/>
          <p:nvPr/>
        </p:nvSpPr>
        <p:spPr>
          <a:xfrm rot="16200000">
            <a:off x="8863261" y="4418507"/>
            <a:ext cx="248983" cy="2458652"/>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Post deployment activities</a:t>
            </a:r>
            <a:endParaRPr lang="en-US" sz="1100" dirty="0">
              <a:solidFill>
                <a:srgbClr val="737373"/>
              </a:solidFill>
              <a:latin typeface="Segoe UI Light"/>
            </a:endParaRPr>
          </a:p>
        </p:txBody>
      </p:sp>
    </p:spTree>
    <p:extLst>
      <p:ext uri="{BB962C8B-B14F-4D97-AF65-F5344CB8AC3E}">
        <p14:creationId xmlns:p14="http://schemas.microsoft.com/office/powerpoint/2010/main" val="139269728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dirty="0" smtClean="0"/>
              <a:t>Assessment summary</a:t>
            </a:r>
            <a:endParaRPr lang="en-GB" dirty="0"/>
          </a:p>
        </p:txBody>
      </p:sp>
    </p:spTree>
    <p:extLst>
      <p:ext uri="{BB962C8B-B14F-4D97-AF65-F5344CB8AC3E}">
        <p14:creationId xmlns:p14="http://schemas.microsoft.com/office/powerpoint/2010/main" val="286037791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650" y="228600"/>
            <a:ext cx="11839575" cy="747897"/>
          </a:xfrm>
        </p:spPr>
        <p:txBody>
          <a:bodyPr/>
          <a:lstStyle/>
          <a:p>
            <a:r>
              <a:rPr lang="fi-FI" dirty="0" smtClean="0"/>
              <a:t>PnP Transformation support for Contoso</a:t>
            </a:r>
            <a:endParaRPr lang="en-GB" dirty="0"/>
          </a:p>
        </p:txBody>
      </p:sp>
      <p:sp>
        <p:nvSpPr>
          <p:cNvPr id="3" name="Text Placeholder 2"/>
          <p:cNvSpPr>
            <a:spLocks noGrp="1"/>
          </p:cNvSpPr>
          <p:nvPr>
            <p:ph type="body" sz="quarter" idx="10"/>
          </p:nvPr>
        </p:nvSpPr>
        <p:spPr/>
        <p:txBody>
          <a:bodyPr/>
          <a:lstStyle/>
          <a:p>
            <a:r>
              <a:rPr lang="fi-FI" sz="3600" dirty="0" smtClean="0"/>
              <a:t>Focus on every solution that needs to be converted</a:t>
            </a:r>
          </a:p>
          <a:p>
            <a:pPr lvl="1"/>
            <a:r>
              <a:rPr lang="fi-FI" sz="2000" dirty="0" smtClean="0"/>
              <a:t>Identify the focus areas where Contoso would require help from Litware resources.</a:t>
            </a:r>
          </a:p>
          <a:p>
            <a:pPr lvl="1"/>
            <a:r>
              <a:rPr lang="fi-FI" sz="2000" dirty="0" smtClean="0"/>
              <a:t>Assigned SME to help with the needed actions and to work as a single point of contact for any additional information for the app transformation</a:t>
            </a:r>
          </a:p>
          <a:p>
            <a:pPr lvl="1"/>
            <a:r>
              <a:rPr lang="fi-FI" sz="2000" dirty="0" smtClean="0"/>
              <a:t>Separate </a:t>
            </a:r>
            <a:r>
              <a:rPr lang="fi-FI" sz="2000" dirty="0" smtClean="0"/>
              <a:t>weekly </a:t>
            </a:r>
            <a:r>
              <a:rPr lang="fi-FI" sz="2000" dirty="0" smtClean="0"/>
              <a:t>meetings with third party providers</a:t>
            </a:r>
            <a:endParaRPr lang="fi-FI" sz="2000" dirty="0" smtClean="0"/>
          </a:p>
          <a:p>
            <a:r>
              <a:rPr lang="fi-FI" sz="3600" dirty="0" smtClean="0"/>
              <a:t>PnP transformation focuses on the customization migration</a:t>
            </a:r>
          </a:p>
          <a:p>
            <a:pPr lvl="1"/>
            <a:r>
              <a:rPr lang="fi-FI" sz="2000" dirty="0" smtClean="0"/>
              <a:t>Content migration will be completed by Litware as part of  the service transformation actions</a:t>
            </a:r>
            <a:endParaRPr lang="en-GB" sz="2000" dirty="0"/>
          </a:p>
        </p:txBody>
      </p:sp>
    </p:spTree>
    <p:extLst>
      <p:ext uri="{BB962C8B-B14F-4D97-AF65-F5344CB8AC3E}">
        <p14:creationId xmlns:p14="http://schemas.microsoft.com/office/powerpoint/2010/main" val="2522433627"/>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Key Contacts</a:t>
            </a:r>
            <a:endParaRPr lang="en-GB" dirty="0"/>
          </a:p>
        </p:txBody>
      </p:sp>
      <p:sp>
        <p:nvSpPr>
          <p:cNvPr id="3" name="Text Placeholder 2"/>
          <p:cNvSpPr>
            <a:spLocks noGrp="1"/>
          </p:cNvSpPr>
          <p:nvPr>
            <p:ph type="body" sz="quarter" idx="10"/>
          </p:nvPr>
        </p:nvSpPr>
        <p:spPr/>
        <p:txBody>
          <a:bodyPr/>
          <a:lstStyle/>
          <a:p>
            <a:r>
              <a:rPr lang="fi-FI" dirty="0" smtClean="0"/>
              <a:t>PnP Transformation Program</a:t>
            </a:r>
          </a:p>
          <a:p>
            <a:pPr lvl="1"/>
            <a:r>
              <a:rPr lang="fi-FI" dirty="0"/>
              <a:t>Pavel Bansky </a:t>
            </a:r>
            <a:r>
              <a:rPr lang="fi-FI" dirty="0" smtClean="0"/>
              <a:t>– EMEA lead and SME support for assigned project</a:t>
            </a:r>
          </a:p>
          <a:p>
            <a:pPr lvl="1"/>
            <a:r>
              <a:rPr lang="fi-FI" dirty="0" smtClean="0"/>
              <a:t>Belinda Newman – SME support for assigned projects </a:t>
            </a:r>
          </a:p>
          <a:p>
            <a:pPr lvl="1"/>
            <a:r>
              <a:rPr lang="fi-FI" dirty="0" smtClean="0"/>
              <a:t>Rob Young – Global technical lead</a:t>
            </a:r>
          </a:p>
          <a:p>
            <a:r>
              <a:rPr lang="fi-FI" dirty="0" smtClean="0"/>
              <a:t>Project Manager</a:t>
            </a:r>
          </a:p>
          <a:p>
            <a:pPr lvl="1"/>
            <a:r>
              <a:rPr lang="en-GB" dirty="0"/>
              <a:t>Denis </a:t>
            </a:r>
            <a:r>
              <a:rPr lang="en-GB" dirty="0" err="1" smtClean="0"/>
              <a:t>Dehenne</a:t>
            </a:r>
            <a:r>
              <a:rPr lang="fi-FI" dirty="0" smtClean="0"/>
              <a:t> –project manager for the Office 365 releated task </a:t>
            </a:r>
          </a:p>
          <a:p>
            <a:r>
              <a:rPr lang="fi-FI" dirty="0" smtClean="0"/>
              <a:t>Other</a:t>
            </a:r>
          </a:p>
          <a:p>
            <a:pPr lvl="1"/>
            <a:r>
              <a:rPr lang="fi-FI" dirty="0"/>
              <a:t>Pavel Bansky works </a:t>
            </a:r>
            <a:r>
              <a:rPr lang="fi-FI" dirty="0" smtClean="0"/>
              <a:t>as the technical lead for the Office 365 transformation</a:t>
            </a:r>
            <a:endParaRPr lang="en-GB" dirty="0"/>
          </a:p>
        </p:txBody>
      </p:sp>
    </p:spTree>
    <p:extLst>
      <p:ext uri="{BB962C8B-B14F-4D97-AF65-F5344CB8AC3E}">
        <p14:creationId xmlns:p14="http://schemas.microsoft.com/office/powerpoint/2010/main" val="3207921996"/>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Other Office 365 </a:t>
            </a:r>
            <a:r>
              <a:rPr lang="fi-FI" dirty="0" smtClean="0"/>
              <a:t>related information</a:t>
            </a:r>
            <a:endParaRPr lang="en-GB" dirty="0"/>
          </a:p>
        </p:txBody>
      </p:sp>
      <p:sp>
        <p:nvSpPr>
          <p:cNvPr id="3" name="Text Placeholder 2"/>
          <p:cNvSpPr>
            <a:spLocks noGrp="1"/>
          </p:cNvSpPr>
          <p:nvPr>
            <p:ph type="body" sz="quarter" idx="10"/>
          </p:nvPr>
        </p:nvSpPr>
        <p:spPr/>
        <p:txBody>
          <a:bodyPr/>
          <a:lstStyle/>
          <a:p>
            <a:r>
              <a:rPr lang="fi-FI" dirty="0" smtClean="0"/>
              <a:t>Workshops which were agreed during executive briefing session have been started</a:t>
            </a:r>
          </a:p>
          <a:p>
            <a:pPr lvl="1"/>
            <a:r>
              <a:rPr lang="fi-FI" dirty="0" smtClean="0"/>
              <a:t>Compliance Center, Record Management and MMS sync with Contoso was held last week</a:t>
            </a:r>
          </a:p>
          <a:p>
            <a:pPr lvl="1"/>
            <a:r>
              <a:rPr lang="fi-FI" dirty="0" smtClean="0"/>
              <a:t>SAML and external access workshop is scheduled to be held this week</a:t>
            </a:r>
          </a:p>
          <a:p>
            <a:pPr lvl="1"/>
            <a:endParaRPr lang="fi-FI" dirty="0"/>
          </a:p>
          <a:p>
            <a:r>
              <a:rPr lang="fi-FI" dirty="0" smtClean="0"/>
              <a:t>Monthly Meetings</a:t>
            </a:r>
          </a:p>
          <a:p>
            <a:pPr lvl="1"/>
            <a:r>
              <a:rPr lang="fi-FI" dirty="0" smtClean="0"/>
              <a:t>Monthly meetings will be schedules to track progress </a:t>
            </a:r>
          </a:p>
          <a:p>
            <a:pPr lvl="1"/>
            <a:r>
              <a:rPr lang="fi-FI" dirty="0" smtClean="0"/>
              <a:t>Denis Dehenne will drive the meeting based on the inputs from project team</a:t>
            </a:r>
            <a:endParaRPr lang="en-GB" dirty="0"/>
          </a:p>
        </p:txBody>
      </p:sp>
    </p:spTree>
    <p:extLst>
      <p:ext uri="{BB962C8B-B14F-4D97-AF65-F5344CB8AC3E}">
        <p14:creationId xmlns:p14="http://schemas.microsoft.com/office/powerpoint/2010/main" val="1034848032"/>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882" b="8477"/>
          <a:stretch/>
        </p:blipFill>
        <p:spPr>
          <a:xfrm>
            <a:off x="0" y="-14514"/>
            <a:ext cx="12188825" cy="6872514"/>
          </a:xfrm>
          <a:prstGeom prst="rect">
            <a:avLst/>
          </a:prstGeom>
        </p:spPr>
      </p:pic>
      <p:sp>
        <p:nvSpPr>
          <p:cNvPr id="6" name="Rectangle 5"/>
          <p:cNvSpPr/>
          <p:nvPr/>
        </p:nvSpPr>
        <p:spPr bwMode="auto">
          <a:xfrm rot="16200000" flipH="1" flipV="1">
            <a:off x="2637992" y="-2689919"/>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7"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2266294191"/>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solidFill>
                  <a:srgbClr val="000000">
                    <a:lumMod val="65000"/>
                    <a:lumOff val="35000"/>
                  </a:srgbClr>
                </a:solidFill>
                <a:ea typeface="Segoe UI" pitchFamily="34" charset="0"/>
                <a:cs typeface="Segoe UI" pitchFamily="34" charset="0"/>
              </a:rPr>
              <a:t>© </a:t>
            </a:r>
            <a:r>
              <a:rPr lang="en-US" sz="700" dirty="0" smtClean="0">
                <a:solidFill>
                  <a:srgbClr val="000000">
                    <a:lumMod val="65000"/>
                    <a:lumOff val="35000"/>
                  </a:srgbClr>
                </a:solidFill>
                <a:ea typeface="Segoe UI" pitchFamily="34" charset="0"/>
                <a:cs typeface="Segoe UI" pitchFamily="34" charset="0"/>
              </a:rPr>
              <a:t>2014 Microsoft </a:t>
            </a:r>
            <a:r>
              <a:rPr lang="en-US" sz="700" dirty="0">
                <a:solidFill>
                  <a:srgbClr val="000000">
                    <a:lumMod val="65000"/>
                    <a:lumOff val="35000"/>
                  </a:srgbClr>
                </a:solidFill>
                <a:ea typeface="Segoe UI" pitchFamily="34" charset="0"/>
                <a:cs typeface="Segoe UI" pitchFamily="34" charset="0"/>
              </a:rPr>
              <a:t>Corporation. All rights reserved. Microsoft, Windows, </a:t>
            </a:r>
            <a:r>
              <a:rPr lang="en-US" sz="700" dirty="0" smtClean="0">
                <a:solidFill>
                  <a:srgbClr val="000000">
                    <a:lumMod val="65000"/>
                    <a:lumOff val="35000"/>
                  </a:srgbClr>
                </a:solidFill>
                <a:ea typeface="Segoe UI" pitchFamily="34" charset="0"/>
                <a:cs typeface="Segoe UI" pitchFamily="34" charset="0"/>
              </a:rPr>
              <a:t>and </a:t>
            </a:r>
            <a:r>
              <a:rPr lang="en-US" sz="700" dirty="0">
                <a:solidFill>
                  <a:srgbClr val="000000">
                    <a:lumMod val="65000"/>
                    <a:lumOff val="35000"/>
                  </a:srgbClr>
                </a:solidFill>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solidFill>
                  <a:srgbClr val="000000">
                    <a:lumMod val="65000"/>
                    <a:lumOff val="35000"/>
                  </a:srgbClr>
                </a:soli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solidFill>
                  <a:srgbClr val="000000">
                    <a:lumMod val="65000"/>
                    <a:lumOff val="35000"/>
                  </a:srgbClr>
                </a:solidFill>
                <a:ea typeface="Segoe UI" pitchFamily="34" charset="0"/>
                <a:cs typeface="Segoe UI" pitchFamily="34" charset="0"/>
              </a:rPr>
              <a:t/>
            </a:r>
            <a:br>
              <a:rPr lang="en-US" sz="700" dirty="0" smtClean="0">
                <a:solidFill>
                  <a:srgbClr val="000000">
                    <a:lumMod val="65000"/>
                    <a:lumOff val="35000"/>
                  </a:srgbClr>
                </a:solidFill>
                <a:ea typeface="Segoe UI" pitchFamily="34" charset="0"/>
                <a:cs typeface="Segoe UI" pitchFamily="34" charset="0"/>
              </a:rPr>
            </a:br>
            <a:r>
              <a:rPr lang="en-US" sz="700" dirty="0" smtClean="0">
                <a:solidFill>
                  <a:srgbClr val="000000">
                    <a:lumMod val="65000"/>
                    <a:lumOff val="35000"/>
                  </a:srgbClr>
                </a:solidFill>
                <a:ea typeface="Segoe UI" pitchFamily="34" charset="0"/>
                <a:cs typeface="Segoe UI" pitchFamily="34" charset="0"/>
              </a:rPr>
              <a:t>part </a:t>
            </a:r>
            <a:r>
              <a:rPr lang="en-US" sz="700" dirty="0">
                <a:solidFill>
                  <a:srgbClr val="000000">
                    <a:lumMod val="65000"/>
                    <a:lumOff val="35000"/>
                  </a:srgbClr>
                </a:solidFill>
                <a:ea typeface="Segoe UI" pitchFamily="34" charset="0"/>
                <a:cs typeface="Segoe UI" pitchFamily="34" charset="0"/>
              </a:rPr>
              <a:t>of </a:t>
            </a:r>
            <a:r>
              <a:rPr lang="en-US" sz="700" dirty="0" smtClean="0">
                <a:solidFill>
                  <a:srgbClr val="000000">
                    <a:lumMod val="65000"/>
                    <a:lumOff val="35000"/>
                  </a:srgbClr>
                </a:solidFill>
                <a:ea typeface="Segoe UI" pitchFamily="34" charset="0"/>
                <a:cs typeface="Segoe UI" pitchFamily="34" charset="0"/>
              </a:rPr>
              <a:t>Microsoft</a:t>
            </a:r>
            <a:r>
              <a:rPr lang="en-US" sz="700" dirty="0">
                <a:solidFill>
                  <a:srgbClr val="000000">
                    <a:lumMod val="65000"/>
                    <a:lumOff val="35000"/>
                  </a:srgbClr>
                </a:solidFill>
                <a:ea typeface="Segoe UI" pitchFamily="34" charset="0"/>
                <a:cs typeface="Segoe UI" pitchFamily="34" charset="0"/>
              </a:rPr>
              <a:t>, and Microsoft cannot guarantee the accuracy of any information provided after the date of this presentation</a:t>
            </a:r>
            <a:r>
              <a:rPr lang="en-US" sz="700" dirty="0" smtClean="0">
                <a:solidFill>
                  <a:srgbClr val="000000">
                    <a:lumMod val="65000"/>
                    <a:lumOff val="35000"/>
                  </a:srgbClr>
                </a:solidFill>
                <a:ea typeface="Segoe UI" pitchFamily="34" charset="0"/>
                <a:cs typeface="Segoe UI" pitchFamily="34" charset="0"/>
              </a:rPr>
              <a:t>. MICROSOFT </a:t>
            </a:r>
            <a:r>
              <a:rPr lang="en-US" sz="700" dirty="0">
                <a:solidFill>
                  <a:srgbClr val="000000">
                    <a:lumMod val="65000"/>
                    <a:lumOff val="35000"/>
                  </a:srgbClr>
                </a:solidFill>
                <a:ea typeface="Segoe UI" pitchFamily="34" charset="0"/>
                <a:cs typeface="Segoe UI" pitchFamily="34" charset="0"/>
              </a:rPr>
              <a:t>MAKES NO WARRANTIES, EXPRESS, IMPLIED OR STATUTORY, AS TO THE INFORMATION IN THIS PRESENTATION.</a:t>
            </a:r>
          </a:p>
        </p:txBody>
      </p:sp>
      <p:pic>
        <p:nvPicPr>
          <p:cNvPr id="6" name="Picture 2" descr="W:\Open Engagements\Microsoft\Resources\Design\New Microsoft Logo\MSFT_logo_rgb_W-Wht_D.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206449"/>
            <a:ext cx="624205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arah\Documents\_SSD_Business\Clients\BuzzBee\1211_AUG_2012\#1649_ProductivityDays\Art_client supplied\Logos_shapes\Microsoft_logo_All_colors\MSFT_logo_rgb_C-Gray.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6050" y="2197100"/>
            <a:ext cx="63881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713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Summary on findings</a:t>
            </a:r>
            <a:endParaRPr lang="en-GB" dirty="0"/>
          </a:p>
        </p:txBody>
      </p:sp>
      <p:sp>
        <p:nvSpPr>
          <p:cNvPr id="3" name="Text Placeholder 2"/>
          <p:cNvSpPr>
            <a:spLocks noGrp="1"/>
          </p:cNvSpPr>
          <p:nvPr>
            <p:ph type="body" sz="quarter" idx="10"/>
          </p:nvPr>
        </p:nvSpPr>
        <p:spPr/>
        <p:txBody>
          <a:bodyPr/>
          <a:lstStyle/>
          <a:p>
            <a:r>
              <a:rPr lang="en-US" dirty="0" smtClean="0"/>
              <a:t>Majority of the existing solutions in the farm can be transformed into the Office 365 platform</a:t>
            </a:r>
          </a:p>
          <a:p>
            <a:pPr lvl="1"/>
            <a:r>
              <a:rPr lang="en-US" dirty="0" smtClean="0"/>
              <a:t>Will be replaced with out of the box capabilities or combined to existing solutions</a:t>
            </a:r>
          </a:p>
          <a:p>
            <a:r>
              <a:rPr lang="en-US" dirty="0" smtClean="0"/>
              <a:t>Required solutions can be implemented with known capabilities with in the app model</a:t>
            </a:r>
          </a:p>
          <a:p>
            <a:pPr lvl="1"/>
            <a:r>
              <a:rPr lang="en-US" dirty="0" smtClean="0"/>
              <a:t>No known gaps based on reported business requirements</a:t>
            </a:r>
            <a:endParaRPr lang="en-US" dirty="0"/>
          </a:p>
        </p:txBody>
      </p:sp>
    </p:spTree>
    <p:extLst>
      <p:ext uri="{BB962C8B-B14F-4D97-AF65-F5344CB8AC3E}">
        <p14:creationId xmlns:p14="http://schemas.microsoft.com/office/powerpoint/2010/main" val="1316865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8404615" cy="747897"/>
          </a:xfrm>
        </p:spPr>
        <p:txBody>
          <a:bodyPr/>
          <a:lstStyle/>
          <a:p>
            <a:r>
              <a:rPr lang="en-US" dirty="0" smtClean="0"/>
              <a:t>Contoso solutions</a:t>
            </a:r>
            <a:endParaRPr lang="en-US" dirty="0"/>
          </a:p>
        </p:txBody>
      </p:sp>
      <p:graphicFrame>
        <p:nvGraphicFramePr>
          <p:cNvPr id="7" name="Table 6"/>
          <p:cNvGraphicFramePr>
            <a:graphicFrameLocks noGrp="1"/>
          </p:cNvGraphicFramePr>
          <p:nvPr>
            <p:extLst/>
          </p:nvPr>
        </p:nvGraphicFramePr>
        <p:xfrm>
          <a:off x="1368000" y="1205566"/>
          <a:ext cx="7574528" cy="2895600"/>
        </p:xfrm>
        <a:graphic>
          <a:graphicData uri="http://schemas.openxmlformats.org/drawingml/2006/table">
            <a:tbl>
              <a:tblPr firstRow="1">
                <a:tableStyleId>{5C22544A-7EE6-4342-B048-85BDC9FD1C3A}</a:tableStyleId>
              </a:tblPr>
              <a:tblGrid>
                <a:gridCol w="5965345">
                  <a:extLst>
                    <a:ext uri="{9D8B030D-6E8A-4147-A177-3AD203B41FA5}">
                      <a16:colId xmlns="" xmlns:a16="http://schemas.microsoft.com/office/drawing/2014/main" val="20000"/>
                    </a:ext>
                  </a:extLst>
                </a:gridCol>
                <a:gridCol w="568903">
                  <a:extLst>
                    <a:ext uri="{9D8B030D-6E8A-4147-A177-3AD203B41FA5}">
                      <a16:colId xmlns="" xmlns:a16="http://schemas.microsoft.com/office/drawing/2014/main" val="20001"/>
                    </a:ext>
                  </a:extLst>
                </a:gridCol>
                <a:gridCol w="520140">
                  <a:extLst>
                    <a:ext uri="{9D8B030D-6E8A-4147-A177-3AD203B41FA5}">
                      <a16:colId xmlns="" xmlns:a16="http://schemas.microsoft.com/office/drawing/2014/main" val="20002"/>
                    </a:ext>
                  </a:extLst>
                </a:gridCol>
                <a:gridCol w="520140">
                  <a:extLst>
                    <a:ext uri="{9D8B030D-6E8A-4147-A177-3AD203B41FA5}">
                      <a16:colId xmlns="" xmlns:a16="http://schemas.microsoft.com/office/drawing/2014/main" val="2588272693"/>
                    </a:ext>
                  </a:extLst>
                </a:gridCol>
              </a:tblGrid>
              <a:tr h="492525">
                <a:tc>
                  <a:txBody>
                    <a:bodyPr/>
                    <a:lstStyle/>
                    <a:p>
                      <a:pPr algn="l" fontAlgn="b"/>
                      <a:r>
                        <a:rPr lang="en-US" sz="2800" b="1" i="0" u="none" strike="noStrike" dirty="0" smtClean="0">
                          <a:solidFill>
                            <a:schemeClr val="bg1"/>
                          </a:solidFill>
                          <a:effectLst/>
                          <a:latin typeface="Calibri" panose="020F0502020204030204" pitchFamily="34" charset="0"/>
                        </a:rPr>
                        <a:t>Solution</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C</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E</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 xmlns:a16="http://schemas.microsoft.com/office/drawing/2014/main" val="10000"/>
                  </a:ext>
                </a:extLst>
              </a:tr>
              <a:tr h="389688">
                <a:tc>
                  <a:txBody>
                    <a:bodyPr/>
                    <a:lstStyle/>
                    <a:p>
                      <a:pPr fontAlgn="b"/>
                      <a:r>
                        <a:rPr lang="en-US" sz="2000" kern="1200" dirty="0" err="1" smtClean="0">
                          <a:solidFill>
                            <a:schemeClr val="dk1"/>
                          </a:solidFill>
                          <a:effectLst/>
                          <a:latin typeface="+mn-lt"/>
                          <a:ea typeface="+mn-ea"/>
                          <a:cs typeface="+mn-cs"/>
                        </a:rPr>
                        <a:t>contoso.sharepoint.safetynews.wsp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1"/>
                  </a:ext>
                </a:extLst>
              </a:tr>
              <a:tr h="389688">
                <a:tc>
                  <a:txBody>
                    <a:bodyPr/>
                    <a:lstStyle/>
                    <a:p>
                      <a:pPr fontAlgn="b"/>
                      <a:r>
                        <a:rPr lang="en-US" sz="2000" kern="1200" dirty="0" err="1" smtClean="0">
                          <a:solidFill>
                            <a:schemeClr val="dk1"/>
                          </a:solidFill>
                          <a:effectLst/>
                          <a:latin typeface="+mn-lt"/>
                          <a:ea typeface="+mn-ea"/>
                          <a:cs typeface="+mn-cs"/>
                        </a:rPr>
                        <a:t>contoso.sharepoint.branding.wsp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2"/>
                  </a:ext>
                </a:extLst>
              </a:tr>
              <a:tr h="389688">
                <a:tc>
                  <a:txBody>
                    <a:bodyPr/>
                    <a:lstStyle/>
                    <a:p>
                      <a:pPr fontAlgn="b"/>
                      <a:r>
                        <a:rPr lang="en-US" sz="2000" kern="1200" dirty="0" err="1" smtClean="0">
                          <a:solidFill>
                            <a:schemeClr val="dk1"/>
                          </a:solidFill>
                          <a:effectLst/>
                          <a:latin typeface="+mn-lt"/>
                          <a:ea typeface="+mn-ea"/>
                          <a:cs typeface="+mn-cs"/>
                        </a:rPr>
                        <a:t>contoso.sharepoint.provisioning.wsp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3"/>
                  </a:ext>
                </a:extLst>
              </a:tr>
              <a:tr h="389688">
                <a:tc>
                  <a:txBody>
                    <a:bodyPr/>
                    <a:lstStyle/>
                    <a:p>
                      <a:pPr fontAlgn="b"/>
                      <a:r>
                        <a:rPr lang="en-US" sz="2000" kern="1200" dirty="0" err="1" smtClean="0">
                          <a:solidFill>
                            <a:schemeClr val="dk1"/>
                          </a:solidFill>
                          <a:effectLst/>
                          <a:latin typeface="+mn-lt"/>
                          <a:ea typeface="+mn-ea"/>
                          <a:cs typeface="+mn-cs"/>
                        </a:rPr>
                        <a:t>contoso.sharepoint.docretention.wsp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4"/>
                  </a:ext>
                </a:extLst>
              </a:tr>
              <a:tr h="389688">
                <a:tc>
                  <a:txBody>
                    <a:bodyPr/>
                    <a:lstStyle/>
                    <a:p>
                      <a:pPr fontAlgn="b"/>
                      <a:r>
                        <a:rPr lang="en-US" sz="2000" kern="1200" dirty="0" err="1" smtClean="0">
                          <a:solidFill>
                            <a:schemeClr val="dk1"/>
                          </a:solidFill>
                          <a:effectLst/>
                          <a:latin typeface="+mn-lt"/>
                          <a:ea typeface="+mn-ea"/>
                          <a:cs typeface="+mn-cs"/>
                        </a:rPr>
                        <a:t>contoso.sharepoint.libraryreceivers.wsp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5"/>
                  </a:ext>
                </a:extLst>
              </a:tr>
              <a:tr h="389688">
                <a:tc>
                  <a:txBody>
                    <a:bodyPr/>
                    <a:lstStyle/>
                    <a:p>
                      <a:pPr fontAlgn="b"/>
                      <a:r>
                        <a:rPr lang="en-US" sz="2000" kern="1200" dirty="0" err="1" smtClean="0">
                          <a:solidFill>
                            <a:schemeClr val="dk1"/>
                          </a:solidFill>
                          <a:effectLst/>
                          <a:latin typeface="+mn-lt"/>
                          <a:ea typeface="+mn-ea"/>
                          <a:cs typeface="+mn-cs"/>
                        </a:rPr>
                        <a:t>contoso.sharepoint.newsalerts.wsp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6"/>
                  </a:ext>
                </a:extLst>
              </a:tr>
            </a:tbl>
          </a:graphicData>
        </a:graphic>
      </p:graphicFrame>
      <p:grpSp>
        <p:nvGrpSpPr>
          <p:cNvPr id="19" name="Group 18"/>
          <p:cNvGrpSpPr/>
          <p:nvPr/>
        </p:nvGrpSpPr>
        <p:grpSpPr>
          <a:xfrm>
            <a:off x="10497006" y="228600"/>
            <a:ext cx="1460019" cy="2851447"/>
            <a:chOff x="10430331" y="1224717"/>
            <a:chExt cx="1460019" cy="2851447"/>
          </a:xfrm>
        </p:grpSpPr>
        <p:grpSp>
          <p:nvGrpSpPr>
            <p:cNvPr id="20" name="Group 19"/>
            <p:cNvGrpSpPr/>
            <p:nvPr/>
          </p:nvGrpSpPr>
          <p:grpSpPr>
            <a:xfrm>
              <a:off x="10430331" y="1224717"/>
              <a:ext cx="1460019" cy="2851447"/>
              <a:chOff x="10574709" y="1256801"/>
              <a:chExt cx="1460019" cy="2851447"/>
            </a:xfrm>
          </p:grpSpPr>
          <p:sp>
            <p:nvSpPr>
              <p:cNvPr id="29" name="Rectangle 28"/>
              <p:cNvSpPr/>
              <p:nvPr/>
            </p:nvSpPr>
            <p:spPr bwMode="auto">
              <a:xfrm>
                <a:off x="10599034" y="1256801"/>
                <a:ext cx="1435694" cy="2851447"/>
              </a:xfrm>
              <a:prstGeom prst="rect">
                <a:avLst/>
              </a:prstGeom>
              <a:solidFill>
                <a:schemeClr val="accent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endParaRPr lang="en-US" sz="1200" b="1"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b="1"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C</a:t>
                </a:r>
                <a:r>
                  <a:rPr lang="en-US" sz="1200" dirty="0" smtClean="0">
                    <a:gradFill>
                      <a:gsLst>
                        <a:gs pos="0">
                          <a:srgbClr val="FFFFFF"/>
                        </a:gs>
                        <a:gs pos="100000">
                          <a:srgbClr val="FFFFFF"/>
                        </a:gs>
                      </a:gsLst>
                      <a:lin ang="5400000" scaled="0"/>
                    </a:gradFill>
                    <a:ea typeface="Segoe UI" pitchFamily="34" charset="0"/>
                    <a:cs typeface="Segoe UI" pitchFamily="34" charset="0"/>
                  </a:rPr>
                  <a:t> – Complexity</a:t>
                </a: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E</a:t>
                </a:r>
                <a:r>
                  <a:rPr lang="en-US" sz="1200" dirty="0" smtClean="0">
                    <a:gradFill>
                      <a:gsLst>
                        <a:gs pos="0">
                          <a:srgbClr val="FFFFFF"/>
                        </a:gs>
                        <a:gs pos="100000">
                          <a:srgbClr val="FFFFFF"/>
                        </a:gs>
                      </a:gsLst>
                      <a:lin ang="5400000" scaled="0"/>
                    </a:gradFill>
                    <a:ea typeface="Segoe UI" pitchFamily="34" charset="0"/>
                    <a:cs typeface="Segoe UI" pitchFamily="34" charset="0"/>
                  </a:rPr>
                  <a:t> – Effort to move</a:t>
                </a:r>
              </a:p>
              <a:p>
                <a:pPr defTabSz="914099"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10599034" y="1256801"/>
                <a:ext cx="1435694" cy="330180"/>
              </a:xfrm>
              <a:prstGeom prst="rect">
                <a:avLst/>
              </a:prstGeom>
              <a:solidFill>
                <a:schemeClr val="bg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solidFill>
                      <a:srgbClr val="797A7D"/>
                    </a:solidFill>
                    <a:ea typeface="Segoe UI" pitchFamily="34" charset="0"/>
                    <a:cs typeface="Segoe UI" pitchFamily="34" charset="0"/>
                  </a:rPr>
                  <a:t>Legend</a:t>
                </a:r>
                <a:endParaRPr lang="nl-BE" dirty="0" smtClean="0">
                  <a:solidFill>
                    <a:srgbClr val="797A7D"/>
                  </a:solidFill>
                  <a:ea typeface="Segoe UI" pitchFamily="34" charset="0"/>
                  <a:cs typeface="Segoe UI" pitchFamily="34" charset="0"/>
                </a:endParaRPr>
              </a:p>
            </p:txBody>
          </p:sp>
          <p:pic>
            <p:nvPicPr>
              <p:cNvPr id="31" name="Picture 30"/>
              <p:cNvPicPr>
                <a:picLocks noChangeAspect="1"/>
              </p:cNvPicPr>
              <p:nvPr/>
            </p:nvPicPr>
            <p:blipFill>
              <a:blip r:embed="rId3"/>
              <a:stretch>
                <a:fillRect/>
              </a:stretch>
            </p:blipFill>
            <p:spPr>
              <a:xfrm>
                <a:off x="10630481" y="2495195"/>
                <a:ext cx="218842" cy="219078"/>
              </a:xfrm>
              <a:prstGeom prst="rect">
                <a:avLst/>
              </a:prstGeom>
            </p:spPr>
          </p:pic>
          <p:pic>
            <p:nvPicPr>
              <p:cNvPr id="32" name="Picture 31"/>
              <p:cNvPicPr>
                <a:picLocks noChangeAspect="1"/>
              </p:cNvPicPr>
              <p:nvPr/>
            </p:nvPicPr>
            <p:blipFill>
              <a:blip r:embed="rId4"/>
              <a:stretch>
                <a:fillRect/>
              </a:stretch>
            </p:blipFill>
            <p:spPr>
              <a:xfrm>
                <a:off x="10609877" y="2186803"/>
                <a:ext cx="260051" cy="234933"/>
              </a:xfrm>
              <a:prstGeom prst="rect">
                <a:avLst/>
              </a:prstGeom>
            </p:spPr>
          </p:pic>
          <p:pic>
            <p:nvPicPr>
              <p:cNvPr id="33" name="Picture 32"/>
              <p:cNvPicPr>
                <a:picLocks noChangeAspect="1"/>
              </p:cNvPicPr>
              <p:nvPr/>
            </p:nvPicPr>
            <p:blipFill>
              <a:blip r:embed="rId5"/>
              <a:stretch>
                <a:fillRect/>
              </a:stretch>
            </p:blipFill>
            <p:spPr>
              <a:xfrm>
                <a:off x="10574709" y="2688296"/>
                <a:ext cx="330386" cy="473691"/>
              </a:xfrm>
              <a:prstGeom prst="rect">
                <a:avLst/>
              </a:prstGeom>
            </p:spPr>
          </p:pic>
          <p:sp>
            <p:nvSpPr>
              <p:cNvPr id="34" name="TextBox 33"/>
              <p:cNvSpPr txBox="1"/>
              <p:nvPr/>
            </p:nvSpPr>
            <p:spPr>
              <a:xfrm>
                <a:off x="10985790" y="2186803"/>
                <a:ext cx="677814" cy="184666"/>
              </a:xfrm>
              <a:prstGeom prst="rect">
                <a:avLst/>
              </a:prstGeom>
              <a:noFill/>
            </p:spPr>
            <p:txBody>
              <a:bodyPr wrap="none" lIns="0" tIns="0" rIns="0" bIns="0" rtlCol="0">
                <a:spAutoFit/>
              </a:bodyPr>
              <a:lstStyle/>
              <a:p>
                <a:r>
                  <a:rPr lang="en-US" sz="1200" spc="-70" dirty="0">
                    <a:solidFill>
                      <a:srgbClr val="FFFFFF"/>
                    </a:solidFill>
                  </a:rPr>
                  <a:t>- Transform</a:t>
                </a:r>
                <a:endParaRPr lang="nl-BE" sz="1200" spc="-70" dirty="0">
                  <a:solidFill>
                    <a:srgbClr val="FFFFFF"/>
                  </a:solidFill>
                </a:endParaRPr>
              </a:p>
            </p:txBody>
          </p:sp>
          <p:sp>
            <p:nvSpPr>
              <p:cNvPr id="35" name="TextBox 34"/>
              <p:cNvSpPr txBox="1"/>
              <p:nvPr/>
            </p:nvSpPr>
            <p:spPr>
              <a:xfrm>
                <a:off x="10976412" y="2477045"/>
                <a:ext cx="641714" cy="184666"/>
              </a:xfrm>
              <a:prstGeom prst="rect">
                <a:avLst/>
              </a:prstGeom>
              <a:noFill/>
            </p:spPr>
            <p:txBody>
              <a:bodyPr wrap="none" lIns="0" tIns="0" rIns="0" bIns="0" rtlCol="0">
                <a:spAutoFit/>
              </a:bodyPr>
              <a:lstStyle/>
              <a:p>
                <a:r>
                  <a:rPr lang="en-US" sz="1200" spc="-70" dirty="0" smtClean="0">
                    <a:solidFill>
                      <a:srgbClr val="FFFFFF"/>
                    </a:solidFill>
                  </a:rPr>
                  <a:t>- Abandon</a:t>
                </a:r>
                <a:endParaRPr lang="nl-BE" sz="1200" spc="-70" dirty="0" smtClean="0">
                  <a:solidFill>
                    <a:srgbClr val="FFFFFF"/>
                  </a:solidFill>
                </a:endParaRPr>
              </a:p>
            </p:txBody>
          </p:sp>
          <p:sp>
            <p:nvSpPr>
              <p:cNvPr id="36" name="TextBox 35"/>
              <p:cNvSpPr txBox="1"/>
              <p:nvPr/>
            </p:nvSpPr>
            <p:spPr>
              <a:xfrm>
                <a:off x="10985790" y="2792538"/>
                <a:ext cx="533159" cy="184666"/>
              </a:xfrm>
              <a:prstGeom prst="rect">
                <a:avLst/>
              </a:prstGeom>
              <a:noFill/>
            </p:spPr>
            <p:txBody>
              <a:bodyPr wrap="none" lIns="0" tIns="0" rIns="0" bIns="0" rtlCol="0">
                <a:spAutoFit/>
              </a:bodyPr>
              <a:lstStyle/>
              <a:p>
                <a:r>
                  <a:rPr lang="en-US" sz="1200" spc="-70" dirty="0" smtClean="0">
                    <a:solidFill>
                      <a:srgbClr val="FFFFFF"/>
                    </a:solidFill>
                  </a:rPr>
                  <a:t>- Unclear</a:t>
                </a:r>
                <a:endParaRPr lang="nl-BE" sz="1200" spc="-70" dirty="0" smtClean="0">
                  <a:solidFill>
                    <a:srgbClr val="FFFFFF"/>
                  </a:solidFill>
                </a:endParaRPr>
              </a:p>
            </p:txBody>
          </p:sp>
        </p:grpSp>
        <p:sp>
          <p:nvSpPr>
            <p:cNvPr id="23" name="Rectangle 22"/>
            <p:cNvSpPr/>
            <p:nvPr/>
          </p:nvSpPr>
          <p:spPr bwMode="auto">
            <a:xfrm>
              <a:off x="10514678" y="3780384"/>
              <a:ext cx="299542" cy="209861"/>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10507095" y="3460631"/>
              <a:ext cx="299542" cy="209861"/>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10507095" y="3162378"/>
              <a:ext cx="299542" cy="209861"/>
            </a:xfrm>
            <a:prstGeom prst="rect">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TextBox 25"/>
            <p:cNvSpPr txBox="1"/>
            <p:nvPr/>
          </p:nvSpPr>
          <p:spPr>
            <a:xfrm>
              <a:off x="10882239" y="3162378"/>
              <a:ext cx="697370" cy="184666"/>
            </a:xfrm>
            <a:prstGeom prst="rect">
              <a:avLst/>
            </a:prstGeom>
            <a:noFill/>
          </p:spPr>
          <p:txBody>
            <a:bodyPr wrap="none" lIns="0" tIns="0" rIns="0" bIns="0" rtlCol="0">
              <a:spAutoFit/>
            </a:bodyPr>
            <a:lstStyle/>
            <a:p>
              <a:r>
                <a:rPr lang="en-US" sz="1200" spc="-70" dirty="0" smtClean="0">
                  <a:solidFill>
                    <a:srgbClr val="FFFFFF"/>
                  </a:solidFill>
                </a:rPr>
                <a:t>- Easy to do</a:t>
              </a:r>
              <a:endParaRPr lang="nl-BE" sz="1200" spc="-70" dirty="0" smtClean="0">
                <a:solidFill>
                  <a:srgbClr val="FFFFFF"/>
                </a:solidFill>
              </a:endParaRPr>
            </a:p>
          </p:txBody>
        </p:sp>
        <p:sp>
          <p:nvSpPr>
            <p:cNvPr id="27" name="TextBox 26"/>
            <p:cNvSpPr txBox="1"/>
            <p:nvPr/>
          </p:nvSpPr>
          <p:spPr>
            <a:xfrm>
              <a:off x="10873773" y="3459300"/>
              <a:ext cx="606641" cy="184666"/>
            </a:xfrm>
            <a:prstGeom prst="rect">
              <a:avLst/>
            </a:prstGeom>
            <a:noFill/>
          </p:spPr>
          <p:txBody>
            <a:bodyPr wrap="none" lIns="0" tIns="0" rIns="0" bIns="0" rtlCol="0">
              <a:spAutoFit/>
            </a:bodyPr>
            <a:lstStyle/>
            <a:p>
              <a:r>
                <a:rPr lang="en-US" sz="1200" spc="-70" dirty="0" smtClean="0">
                  <a:solidFill>
                    <a:srgbClr val="FFFFFF"/>
                  </a:solidFill>
                </a:rPr>
                <a:t>- Average </a:t>
              </a:r>
              <a:endParaRPr lang="nl-BE" sz="1200" spc="-70" dirty="0" smtClean="0">
                <a:solidFill>
                  <a:srgbClr val="FFFFFF"/>
                </a:solidFill>
              </a:endParaRPr>
            </a:p>
          </p:txBody>
        </p:sp>
        <p:sp>
          <p:nvSpPr>
            <p:cNvPr id="28" name="TextBox 27"/>
            <p:cNvSpPr txBox="1"/>
            <p:nvPr/>
          </p:nvSpPr>
          <p:spPr>
            <a:xfrm>
              <a:off x="10873328" y="3763661"/>
              <a:ext cx="640753" cy="184666"/>
            </a:xfrm>
            <a:prstGeom prst="rect">
              <a:avLst/>
            </a:prstGeom>
            <a:noFill/>
          </p:spPr>
          <p:txBody>
            <a:bodyPr wrap="none" lIns="0" tIns="0" rIns="0" bIns="0" rtlCol="0">
              <a:spAutoFit/>
            </a:bodyPr>
            <a:lstStyle/>
            <a:p>
              <a:r>
                <a:rPr lang="en-US" sz="1200" spc="-70" dirty="0" smtClean="0">
                  <a:solidFill>
                    <a:srgbClr val="FFFFFF"/>
                  </a:solidFill>
                </a:rPr>
                <a:t>- Hard one</a:t>
              </a:r>
              <a:endParaRPr lang="nl-BE" sz="1200" spc="-70" dirty="0" smtClean="0">
                <a:solidFill>
                  <a:srgbClr val="FFFFFF"/>
                </a:solidFill>
              </a:endParaRPr>
            </a:p>
          </p:txBody>
        </p:sp>
      </p:grpSp>
      <p:pic>
        <p:nvPicPr>
          <p:cNvPr id="39" name="Picture 38"/>
          <p:cNvPicPr>
            <a:picLocks noChangeAspect="1"/>
          </p:cNvPicPr>
          <p:nvPr/>
        </p:nvPicPr>
        <p:blipFill>
          <a:blip r:embed="rId4"/>
          <a:stretch>
            <a:fillRect/>
          </a:stretch>
        </p:blipFill>
        <p:spPr>
          <a:xfrm>
            <a:off x="8417082" y="3303237"/>
            <a:ext cx="472733" cy="427072"/>
          </a:xfrm>
          <a:prstGeom prst="rect">
            <a:avLst/>
          </a:prstGeom>
        </p:spPr>
      </p:pic>
      <p:pic>
        <p:nvPicPr>
          <p:cNvPr id="38" name="Picture 37"/>
          <p:cNvPicPr>
            <a:picLocks noChangeAspect="1"/>
          </p:cNvPicPr>
          <p:nvPr/>
        </p:nvPicPr>
        <p:blipFill>
          <a:blip r:embed="rId4"/>
          <a:stretch>
            <a:fillRect/>
          </a:stretch>
        </p:blipFill>
        <p:spPr>
          <a:xfrm>
            <a:off x="8427842" y="2510516"/>
            <a:ext cx="472733" cy="427072"/>
          </a:xfrm>
          <a:prstGeom prst="rect">
            <a:avLst/>
          </a:prstGeom>
        </p:spPr>
      </p:pic>
      <p:pic>
        <p:nvPicPr>
          <p:cNvPr id="40" name="Picture 39"/>
          <p:cNvPicPr>
            <a:picLocks noChangeAspect="1"/>
          </p:cNvPicPr>
          <p:nvPr/>
        </p:nvPicPr>
        <p:blipFill>
          <a:blip r:embed="rId4"/>
          <a:stretch>
            <a:fillRect/>
          </a:stretch>
        </p:blipFill>
        <p:spPr>
          <a:xfrm>
            <a:off x="8445591" y="2076040"/>
            <a:ext cx="472733" cy="427072"/>
          </a:xfrm>
          <a:prstGeom prst="rect">
            <a:avLst/>
          </a:prstGeom>
        </p:spPr>
      </p:pic>
      <p:pic>
        <p:nvPicPr>
          <p:cNvPr id="37" name="Picture 36"/>
          <p:cNvPicPr>
            <a:picLocks noChangeAspect="1"/>
          </p:cNvPicPr>
          <p:nvPr/>
        </p:nvPicPr>
        <p:blipFill>
          <a:blip r:embed="rId3"/>
          <a:stretch>
            <a:fillRect/>
          </a:stretch>
        </p:blipFill>
        <p:spPr>
          <a:xfrm>
            <a:off x="8465297" y="3697708"/>
            <a:ext cx="397821" cy="398250"/>
          </a:xfrm>
          <a:prstGeom prst="rect">
            <a:avLst/>
          </a:prstGeom>
        </p:spPr>
      </p:pic>
      <p:pic>
        <p:nvPicPr>
          <p:cNvPr id="41" name="Picture 40"/>
          <p:cNvPicPr>
            <a:picLocks noChangeAspect="1"/>
          </p:cNvPicPr>
          <p:nvPr/>
        </p:nvPicPr>
        <p:blipFill>
          <a:blip r:embed="rId4"/>
          <a:stretch>
            <a:fillRect/>
          </a:stretch>
        </p:blipFill>
        <p:spPr>
          <a:xfrm>
            <a:off x="8432933" y="2894307"/>
            <a:ext cx="472733" cy="427072"/>
          </a:xfrm>
          <a:prstGeom prst="rect">
            <a:avLst/>
          </a:prstGeom>
        </p:spPr>
      </p:pic>
      <p:pic>
        <p:nvPicPr>
          <p:cNvPr id="42" name="Picture 41"/>
          <p:cNvPicPr>
            <a:picLocks noChangeAspect="1"/>
          </p:cNvPicPr>
          <p:nvPr/>
        </p:nvPicPr>
        <p:blipFill>
          <a:blip r:embed="rId4"/>
          <a:stretch>
            <a:fillRect/>
          </a:stretch>
        </p:blipFill>
        <p:spPr>
          <a:xfrm>
            <a:off x="8465297" y="1706714"/>
            <a:ext cx="472733" cy="427072"/>
          </a:xfrm>
          <a:prstGeom prst="rect">
            <a:avLst/>
          </a:prstGeom>
        </p:spPr>
      </p:pic>
    </p:spTree>
    <p:extLst>
      <p:ext uri="{BB962C8B-B14F-4D97-AF65-F5344CB8AC3E}">
        <p14:creationId xmlns:p14="http://schemas.microsoft.com/office/powerpoint/2010/main" val="14718115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Party solutions</a:t>
            </a:r>
            <a:endParaRPr lang="en-US" dirty="0"/>
          </a:p>
        </p:txBody>
      </p:sp>
      <p:graphicFrame>
        <p:nvGraphicFramePr>
          <p:cNvPr id="5" name="Table 4"/>
          <p:cNvGraphicFramePr>
            <a:graphicFrameLocks noGrp="1"/>
          </p:cNvGraphicFramePr>
          <p:nvPr>
            <p:extLst/>
          </p:nvPr>
        </p:nvGraphicFramePr>
        <p:xfrm>
          <a:off x="1347024" y="1596289"/>
          <a:ext cx="7574528" cy="2103120"/>
        </p:xfrm>
        <a:graphic>
          <a:graphicData uri="http://schemas.openxmlformats.org/drawingml/2006/table">
            <a:tbl>
              <a:tblPr firstRow="1">
                <a:tableStyleId>{5C22544A-7EE6-4342-B048-85BDC9FD1C3A}</a:tableStyleId>
              </a:tblPr>
              <a:tblGrid>
                <a:gridCol w="5965345">
                  <a:extLst>
                    <a:ext uri="{9D8B030D-6E8A-4147-A177-3AD203B41FA5}">
                      <a16:colId xmlns="" xmlns:a16="http://schemas.microsoft.com/office/drawing/2014/main" val="20000"/>
                    </a:ext>
                  </a:extLst>
                </a:gridCol>
                <a:gridCol w="568903">
                  <a:extLst>
                    <a:ext uri="{9D8B030D-6E8A-4147-A177-3AD203B41FA5}">
                      <a16:colId xmlns="" xmlns:a16="http://schemas.microsoft.com/office/drawing/2014/main" val="20001"/>
                    </a:ext>
                  </a:extLst>
                </a:gridCol>
                <a:gridCol w="520140">
                  <a:extLst>
                    <a:ext uri="{9D8B030D-6E8A-4147-A177-3AD203B41FA5}">
                      <a16:colId xmlns="" xmlns:a16="http://schemas.microsoft.com/office/drawing/2014/main" val="20002"/>
                    </a:ext>
                  </a:extLst>
                </a:gridCol>
                <a:gridCol w="520140">
                  <a:extLst>
                    <a:ext uri="{9D8B030D-6E8A-4147-A177-3AD203B41FA5}">
                      <a16:colId xmlns="" xmlns:a16="http://schemas.microsoft.com/office/drawing/2014/main" val="1173184688"/>
                    </a:ext>
                  </a:extLst>
                </a:gridCol>
              </a:tblGrid>
              <a:tr h="492525">
                <a:tc>
                  <a:txBody>
                    <a:bodyPr/>
                    <a:lstStyle/>
                    <a:p>
                      <a:pPr algn="l" fontAlgn="b"/>
                      <a:r>
                        <a:rPr lang="en-US" sz="2800" b="1" i="0" u="none" strike="noStrike" dirty="0" smtClean="0">
                          <a:solidFill>
                            <a:schemeClr val="bg1"/>
                          </a:solidFill>
                          <a:effectLst/>
                          <a:latin typeface="Calibri" panose="020F0502020204030204" pitchFamily="34" charset="0"/>
                        </a:rPr>
                        <a:t>Solution</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C</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E</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 xmlns:a16="http://schemas.microsoft.com/office/drawing/2014/main" val="10000"/>
                  </a:ext>
                </a:extLst>
              </a:tr>
              <a:tr h="389688">
                <a:tc>
                  <a:txBody>
                    <a:bodyPr/>
                    <a:lstStyle/>
                    <a:p>
                      <a:r>
                        <a:rPr lang="en-US" sz="2000" kern="1200" dirty="0" err="1" smtClean="0">
                          <a:solidFill>
                            <a:schemeClr val="dk1"/>
                          </a:solidFill>
                          <a:effectLst/>
                          <a:latin typeface="+mn-lt"/>
                          <a:ea typeface="+mn-ea"/>
                          <a:cs typeface="+mn-cs"/>
                        </a:rPr>
                        <a:t>wingtip.migrationhelper.wsp</a:t>
                      </a:r>
                      <a:endParaRPr lang="en-NZ"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tx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tx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2"/>
                  </a:ext>
                </a:extLst>
              </a:tr>
              <a:tr h="389688">
                <a:tc>
                  <a:txBody>
                    <a:bodyPr/>
                    <a:lstStyle/>
                    <a:p>
                      <a:r>
                        <a:rPr lang="en-US" sz="2000" kern="1200" dirty="0" err="1" smtClean="0">
                          <a:solidFill>
                            <a:schemeClr val="dk1"/>
                          </a:solidFill>
                          <a:effectLst/>
                          <a:latin typeface="+mn-lt"/>
                          <a:ea typeface="+mn-ea"/>
                          <a:cs typeface="+mn-cs"/>
                        </a:rPr>
                        <a:t>adventureworks.analytics.wsp</a:t>
                      </a:r>
                      <a:endParaRPr lang="en-NZ"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3"/>
                  </a:ext>
                </a:extLst>
              </a:tr>
              <a:tr h="389688">
                <a:tc>
                  <a:txBody>
                    <a:bodyPr/>
                    <a:lstStyle/>
                    <a:p>
                      <a:pPr algn="l" fontAlgn="b"/>
                      <a:r>
                        <a:rPr lang="en-US" sz="2000" kern="1200" dirty="0" err="1" smtClean="0">
                          <a:solidFill>
                            <a:schemeClr val="dk1"/>
                          </a:solidFill>
                          <a:effectLst/>
                          <a:latin typeface="+mn-lt"/>
                          <a:ea typeface="+mn-ea"/>
                          <a:cs typeface="+mn-cs"/>
                        </a:rPr>
                        <a:t>fabricam.locationfinder.wsp</a:t>
                      </a:r>
                      <a:endParaRPr lang="en-US"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B05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4"/>
                  </a:ext>
                </a:extLst>
              </a:tr>
              <a:tr h="389688">
                <a:tc>
                  <a:txBody>
                    <a:bodyPr/>
                    <a:lstStyle/>
                    <a:p>
                      <a:pPr marL="0" marR="0" indent="0" algn="l" defTabSz="914363" rtl="0" eaLnBrk="1" fontAlgn="b" latinLnBrk="0" hangingPunct="1">
                        <a:lnSpc>
                          <a:spcPct val="100000"/>
                        </a:lnSpc>
                        <a:spcBef>
                          <a:spcPts val="0"/>
                        </a:spcBef>
                        <a:spcAft>
                          <a:spcPts val="0"/>
                        </a:spcAft>
                        <a:buClrTx/>
                        <a:buSzTx/>
                        <a:buFontTx/>
                        <a:buNone/>
                        <a:tabLst/>
                        <a:defRPr/>
                      </a:pPr>
                      <a:r>
                        <a:rPr lang="en-US" sz="2000" kern="1200" dirty="0" err="1" smtClean="0">
                          <a:solidFill>
                            <a:schemeClr val="dk1"/>
                          </a:solidFill>
                          <a:effectLst/>
                          <a:latin typeface="+mn-lt"/>
                          <a:ea typeface="+mn-ea"/>
                          <a:cs typeface="+mn-cs"/>
                        </a:rPr>
                        <a:t>tailspin.skillfinder.wsp</a:t>
                      </a:r>
                      <a:endParaRPr lang="en-US" sz="2000" kern="1200" dirty="0" smtClean="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5"/>
                  </a:ext>
                </a:extLst>
              </a:tr>
            </a:tbl>
          </a:graphicData>
        </a:graphic>
      </p:graphicFrame>
      <p:pic>
        <p:nvPicPr>
          <p:cNvPr id="8" name="Picture 7"/>
          <p:cNvPicPr>
            <a:picLocks noChangeAspect="1"/>
          </p:cNvPicPr>
          <p:nvPr/>
        </p:nvPicPr>
        <p:blipFill>
          <a:blip r:embed="rId3"/>
          <a:stretch>
            <a:fillRect/>
          </a:stretch>
        </p:blipFill>
        <p:spPr>
          <a:xfrm>
            <a:off x="8448820" y="2906334"/>
            <a:ext cx="472733" cy="427072"/>
          </a:xfrm>
          <a:prstGeom prst="rect">
            <a:avLst/>
          </a:prstGeom>
        </p:spPr>
      </p:pic>
      <p:grpSp>
        <p:nvGrpSpPr>
          <p:cNvPr id="12" name="Group 11"/>
          <p:cNvGrpSpPr/>
          <p:nvPr/>
        </p:nvGrpSpPr>
        <p:grpSpPr>
          <a:xfrm>
            <a:off x="10497006" y="228600"/>
            <a:ext cx="1460019" cy="2851447"/>
            <a:chOff x="10430331" y="1224717"/>
            <a:chExt cx="1460019" cy="2851447"/>
          </a:xfrm>
        </p:grpSpPr>
        <p:grpSp>
          <p:nvGrpSpPr>
            <p:cNvPr id="13" name="Group 12"/>
            <p:cNvGrpSpPr/>
            <p:nvPr/>
          </p:nvGrpSpPr>
          <p:grpSpPr>
            <a:xfrm>
              <a:off x="10430331" y="1224717"/>
              <a:ext cx="1460019" cy="2851447"/>
              <a:chOff x="10574709" y="1256801"/>
              <a:chExt cx="1460019" cy="2851447"/>
            </a:xfrm>
          </p:grpSpPr>
          <p:sp>
            <p:nvSpPr>
              <p:cNvPr id="20" name="Rectangle 19"/>
              <p:cNvSpPr/>
              <p:nvPr/>
            </p:nvSpPr>
            <p:spPr bwMode="auto">
              <a:xfrm>
                <a:off x="10599034" y="1256801"/>
                <a:ext cx="1435694" cy="2851447"/>
              </a:xfrm>
              <a:prstGeom prst="rect">
                <a:avLst/>
              </a:prstGeom>
              <a:solidFill>
                <a:schemeClr val="accent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endParaRPr lang="en-US" sz="1200" b="1"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b="1"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C</a:t>
                </a:r>
                <a:r>
                  <a:rPr lang="en-US" sz="1200" dirty="0" smtClean="0">
                    <a:gradFill>
                      <a:gsLst>
                        <a:gs pos="0">
                          <a:srgbClr val="FFFFFF"/>
                        </a:gs>
                        <a:gs pos="100000">
                          <a:srgbClr val="FFFFFF"/>
                        </a:gs>
                      </a:gsLst>
                      <a:lin ang="5400000" scaled="0"/>
                    </a:gradFill>
                    <a:ea typeface="Segoe UI" pitchFamily="34" charset="0"/>
                    <a:cs typeface="Segoe UI" pitchFamily="34" charset="0"/>
                  </a:rPr>
                  <a:t> – Complexity</a:t>
                </a: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E</a:t>
                </a:r>
                <a:r>
                  <a:rPr lang="en-US" sz="1200" dirty="0" smtClean="0">
                    <a:gradFill>
                      <a:gsLst>
                        <a:gs pos="0">
                          <a:srgbClr val="FFFFFF"/>
                        </a:gs>
                        <a:gs pos="100000">
                          <a:srgbClr val="FFFFFF"/>
                        </a:gs>
                      </a:gsLst>
                      <a:lin ang="5400000" scaled="0"/>
                    </a:gradFill>
                    <a:ea typeface="Segoe UI" pitchFamily="34" charset="0"/>
                    <a:cs typeface="Segoe UI" pitchFamily="34" charset="0"/>
                  </a:rPr>
                  <a:t> – Effort to move</a:t>
                </a:r>
              </a:p>
              <a:p>
                <a:pPr defTabSz="914099"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0599034" y="1256801"/>
                <a:ext cx="1435694" cy="330180"/>
              </a:xfrm>
              <a:prstGeom prst="rect">
                <a:avLst/>
              </a:prstGeom>
              <a:solidFill>
                <a:schemeClr val="bg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solidFill>
                      <a:srgbClr val="797A7D"/>
                    </a:solidFill>
                    <a:ea typeface="Segoe UI" pitchFamily="34" charset="0"/>
                    <a:cs typeface="Segoe UI" pitchFamily="34" charset="0"/>
                  </a:rPr>
                  <a:t>Legend</a:t>
                </a:r>
                <a:endParaRPr lang="nl-BE" dirty="0" smtClean="0">
                  <a:solidFill>
                    <a:srgbClr val="797A7D"/>
                  </a:solidFill>
                  <a:ea typeface="Segoe UI" pitchFamily="34" charset="0"/>
                  <a:cs typeface="Segoe UI" pitchFamily="34" charset="0"/>
                </a:endParaRPr>
              </a:p>
            </p:txBody>
          </p:sp>
          <p:pic>
            <p:nvPicPr>
              <p:cNvPr id="22" name="Picture 21"/>
              <p:cNvPicPr>
                <a:picLocks noChangeAspect="1"/>
              </p:cNvPicPr>
              <p:nvPr/>
            </p:nvPicPr>
            <p:blipFill>
              <a:blip r:embed="rId4"/>
              <a:stretch>
                <a:fillRect/>
              </a:stretch>
            </p:blipFill>
            <p:spPr>
              <a:xfrm>
                <a:off x="10630481" y="2495195"/>
                <a:ext cx="218842" cy="219078"/>
              </a:xfrm>
              <a:prstGeom prst="rect">
                <a:avLst/>
              </a:prstGeom>
            </p:spPr>
          </p:pic>
          <p:pic>
            <p:nvPicPr>
              <p:cNvPr id="23" name="Picture 22"/>
              <p:cNvPicPr>
                <a:picLocks noChangeAspect="1"/>
              </p:cNvPicPr>
              <p:nvPr/>
            </p:nvPicPr>
            <p:blipFill>
              <a:blip r:embed="rId3"/>
              <a:stretch>
                <a:fillRect/>
              </a:stretch>
            </p:blipFill>
            <p:spPr>
              <a:xfrm>
                <a:off x="10609877" y="2186803"/>
                <a:ext cx="260051" cy="234933"/>
              </a:xfrm>
              <a:prstGeom prst="rect">
                <a:avLst/>
              </a:prstGeom>
            </p:spPr>
          </p:pic>
          <p:pic>
            <p:nvPicPr>
              <p:cNvPr id="24" name="Picture 23"/>
              <p:cNvPicPr>
                <a:picLocks noChangeAspect="1"/>
              </p:cNvPicPr>
              <p:nvPr/>
            </p:nvPicPr>
            <p:blipFill>
              <a:blip r:embed="rId5"/>
              <a:stretch>
                <a:fillRect/>
              </a:stretch>
            </p:blipFill>
            <p:spPr>
              <a:xfrm>
                <a:off x="10574709" y="2688296"/>
                <a:ext cx="330386" cy="473691"/>
              </a:xfrm>
              <a:prstGeom prst="rect">
                <a:avLst/>
              </a:prstGeom>
            </p:spPr>
          </p:pic>
          <p:sp>
            <p:nvSpPr>
              <p:cNvPr id="25" name="TextBox 24"/>
              <p:cNvSpPr txBox="1"/>
              <p:nvPr/>
            </p:nvSpPr>
            <p:spPr>
              <a:xfrm>
                <a:off x="10985790" y="2186803"/>
                <a:ext cx="677814" cy="184666"/>
              </a:xfrm>
              <a:prstGeom prst="rect">
                <a:avLst/>
              </a:prstGeom>
              <a:noFill/>
            </p:spPr>
            <p:txBody>
              <a:bodyPr wrap="none" lIns="0" tIns="0" rIns="0" bIns="0" rtlCol="0">
                <a:spAutoFit/>
              </a:bodyPr>
              <a:lstStyle/>
              <a:p>
                <a:r>
                  <a:rPr lang="en-US" sz="1200" spc="-70" dirty="0" smtClean="0">
                    <a:solidFill>
                      <a:srgbClr val="FFFFFF"/>
                    </a:solidFill>
                  </a:rPr>
                  <a:t>- Transform</a:t>
                </a:r>
                <a:endParaRPr lang="nl-BE" sz="1200" spc="-70" dirty="0" smtClean="0">
                  <a:solidFill>
                    <a:srgbClr val="FFFFFF"/>
                  </a:solidFill>
                </a:endParaRPr>
              </a:p>
            </p:txBody>
          </p:sp>
          <p:sp>
            <p:nvSpPr>
              <p:cNvPr id="26" name="TextBox 25"/>
              <p:cNvSpPr txBox="1"/>
              <p:nvPr/>
            </p:nvSpPr>
            <p:spPr>
              <a:xfrm>
                <a:off x="10976412" y="2477045"/>
                <a:ext cx="641714" cy="184666"/>
              </a:xfrm>
              <a:prstGeom prst="rect">
                <a:avLst/>
              </a:prstGeom>
              <a:noFill/>
            </p:spPr>
            <p:txBody>
              <a:bodyPr wrap="none" lIns="0" tIns="0" rIns="0" bIns="0" rtlCol="0">
                <a:spAutoFit/>
              </a:bodyPr>
              <a:lstStyle/>
              <a:p>
                <a:r>
                  <a:rPr lang="en-US" sz="1200" spc="-70" dirty="0" smtClean="0">
                    <a:solidFill>
                      <a:srgbClr val="FFFFFF"/>
                    </a:solidFill>
                  </a:rPr>
                  <a:t>- Abandon</a:t>
                </a:r>
                <a:endParaRPr lang="nl-BE" sz="1200" spc="-70" dirty="0" smtClean="0">
                  <a:solidFill>
                    <a:srgbClr val="FFFFFF"/>
                  </a:solidFill>
                </a:endParaRPr>
              </a:p>
            </p:txBody>
          </p:sp>
          <p:sp>
            <p:nvSpPr>
              <p:cNvPr id="27" name="TextBox 26"/>
              <p:cNvSpPr txBox="1"/>
              <p:nvPr/>
            </p:nvSpPr>
            <p:spPr>
              <a:xfrm>
                <a:off x="10985790" y="2792538"/>
                <a:ext cx="533159" cy="184666"/>
              </a:xfrm>
              <a:prstGeom prst="rect">
                <a:avLst/>
              </a:prstGeom>
              <a:noFill/>
            </p:spPr>
            <p:txBody>
              <a:bodyPr wrap="none" lIns="0" tIns="0" rIns="0" bIns="0" rtlCol="0">
                <a:spAutoFit/>
              </a:bodyPr>
              <a:lstStyle/>
              <a:p>
                <a:r>
                  <a:rPr lang="en-US" sz="1200" spc="-70" dirty="0" smtClean="0">
                    <a:solidFill>
                      <a:srgbClr val="FFFFFF"/>
                    </a:solidFill>
                  </a:rPr>
                  <a:t>- Unclear</a:t>
                </a:r>
                <a:endParaRPr lang="nl-BE" sz="1200" spc="-70" dirty="0" smtClean="0">
                  <a:solidFill>
                    <a:srgbClr val="FFFFFF"/>
                  </a:solidFill>
                </a:endParaRPr>
              </a:p>
            </p:txBody>
          </p:sp>
        </p:grpSp>
        <p:sp>
          <p:nvSpPr>
            <p:cNvPr id="14" name="Rectangle 13"/>
            <p:cNvSpPr/>
            <p:nvPr/>
          </p:nvSpPr>
          <p:spPr bwMode="auto">
            <a:xfrm>
              <a:off x="10514678" y="3780384"/>
              <a:ext cx="299542" cy="209861"/>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10507095" y="3460631"/>
              <a:ext cx="299542" cy="209861"/>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10507095" y="3162378"/>
              <a:ext cx="299542" cy="209861"/>
            </a:xfrm>
            <a:prstGeom prst="rect">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p:cNvSpPr txBox="1"/>
            <p:nvPr/>
          </p:nvSpPr>
          <p:spPr>
            <a:xfrm>
              <a:off x="10882239" y="3162378"/>
              <a:ext cx="697370" cy="184666"/>
            </a:xfrm>
            <a:prstGeom prst="rect">
              <a:avLst/>
            </a:prstGeom>
            <a:noFill/>
          </p:spPr>
          <p:txBody>
            <a:bodyPr wrap="none" lIns="0" tIns="0" rIns="0" bIns="0" rtlCol="0">
              <a:spAutoFit/>
            </a:bodyPr>
            <a:lstStyle/>
            <a:p>
              <a:r>
                <a:rPr lang="en-US" sz="1200" spc="-70" dirty="0" smtClean="0">
                  <a:solidFill>
                    <a:srgbClr val="FFFFFF"/>
                  </a:solidFill>
                </a:rPr>
                <a:t>- Easy to do</a:t>
              </a:r>
              <a:endParaRPr lang="nl-BE" sz="1200" spc="-70" dirty="0" smtClean="0">
                <a:solidFill>
                  <a:srgbClr val="FFFFFF"/>
                </a:solidFill>
              </a:endParaRPr>
            </a:p>
          </p:txBody>
        </p:sp>
        <p:sp>
          <p:nvSpPr>
            <p:cNvPr id="18" name="TextBox 17"/>
            <p:cNvSpPr txBox="1"/>
            <p:nvPr/>
          </p:nvSpPr>
          <p:spPr>
            <a:xfrm>
              <a:off x="10873773" y="3459300"/>
              <a:ext cx="606641" cy="184666"/>
            </a:xfrm>
            <a:prstGeom prst="rect">
              <a:avLst/>
            </a:prstGeom>
            <a:noFill/>
          </p:spPr>
          <p:txBody>
            <a:bodyPr wrap="none" lIns="0" tIns="0" rIns="0" bIns="0" rtlCol="0">
              <a:spAutoFit/>
            </a:bodyPr>
            <a:lstStyle/>
            <a:p>
              <a:r>
                <a:rPr lang="en-US" sz="1200" spc="-70" dirty="0" smtClean="0">
                  <a:solidFill>
                    <a:srgbClr val="FFFFFF"/>
                  </a:solidFill>
                </a:rPr>
                <a:t>- Average </a:t>
              </a:r>
              <a:endParaRPr lang="nl-BE" sz="1200" spc="-70" dirty="0" smtClean="0">
                <a:solidFill>
                  <a:srgbClr val="FFFFFF"/>
                </a:solidFill>
              </a:endParaRPr>
            </a:p>
          </p:txBody>
        </p:sp>
        <p:sp>
          <p:nvSpPr>
            <p:cNvPr id="19" name="TextBox 18"/>
            <p:cNvSpPr txBox="1"/>
            <p:nvPr/>
          </p:nvSpPr>
          <p:spPr>
            <a:xfrm>
              <a:off x="10873328" y="3763661"/>
              <a:ext cx="640753" cy="184666"/>
            </a:xfrm>
            <a:prstGeom prst="rect">
              <a:avLst/>
            </a:prstGeom>
            <a:noFill/>
          </p:spPr>
          <p:txBody>
            <a:bodyPr wrap="none" lIns="0" tIns="0" rIns="0" bIns="0" rtlCol="0">
              <a:spAutoFit/>
            </a:bodyPr>
            <a:lstStyle/>
            <a:p>
              <a:r>
                <a:rPr lang="en-US" sz="1200" spc="-70" dirty="0" smtClean="0">
                  <a:solidFill>
                    <a:srgbClr val="FFFFFF"/>
                  </a:solidFill>
                </a:rPr>
                <a:t>- Hard one</a:t>
              </a:r>
              <a:endParaRPr lang="nl-BE" sz="1200" spc="-70" dirty="0" smtClean="0">
                <a:solidFill>
                  <a:srgbClr val="FFFFFF"/>
                </a:solidFill>
              </a:endParaRPr>
            </a:p>
          </p:txBody>
        </p:sp>
      </p:grpSp>
      <p:pic>
        <p:nvPicPr>
          <p:cNvPr id="29" name="Picture 28"/>
          <p:cNvPicPr>
            <a:picLocks noChangeAspect="1"/>
          </p:cNvPicPr>
          <p:nvPr/>
        </p:nvPicPr>
        <p:blipFill>
          <a:blip r:embed="rId3"/>
          <a:stretch>
            <a:fillRect/>
          </a:stretch>
        </p:blipFill>
        <p:spPr>
          <a:xfrm>
            <a:off x="8430084" y="2463183"/>
            <a:ext cx="472733" cy="427072"/>
          </a:xfrm>
          <a:prstGeom prst="rect">
            <a:avLst/>
          </a:prstGeom>
        </p:spPr>
      </p:pic>
      <p:pic>
        <p:nvPicPr>
          <p:cNvPr id="30" name="Picture 29"/>
          <p:cNvPicPr>
            <a:picLocks noChangeAspect="1"/>
          </p:cNvPicPr>
          <p:nvPr/>
        </p:nvPicPr>
        <p:blipFill>
          <a:blip r:embed="rId4"/>
          <a:stretch>
            <a:fillRect/>
          </a:stretch>
        </p:blipFill>
        <p:spPr>
          <a:xfrm>
            <a:off x="8446757" y="2097055"/>
            <a:ext cx="397821" cy="398250"/>
          </a:xfrm>
          <a:prstGeom prst="rect">
            <a:avLst/>
          </a:prstGeom>
        </p:spPr>
      </p:pic>
      <p:pic>
        <p:nvPicPr>
          <p:cNvPr id="32" name="Picture 31"/>
          <p:cNvPicPr>
            <a:picLocks noChangeAspect="1"/>
          </p:cNvPicPr>
          <p:nvPr/>
        </p:nvPicPr>
        <p:blipFill>
          <a:blip r:embed="rId3"/>
          <a:stretch>
            <a:fillRect/>
          </a:stretch>
        </p:blipFill>
        <p:spPr>
          <a:xfrm>
            <a:off x="8446757" y="3256383"/>
            <a:ext cx="472733" cy="427072"/>
          </a:xfrm>
          <a:prstGeom prst="rect">
            <a:avLst/>
          </a:prstGeom>
        </p:spPr>
      </p:pic>
    </p:spTree>
    <p:extLst>
      <p:ext uri="{BB962C8B-B14F-4D97-AF65-F5344CB8AC3E}">
        <p14:creationId xmlns:p14="http://schemas.microsoft.com/office/powerpoint/2010/main" val="19819866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Maturity Level</a:t>
            </a:r>
            <a:endParaRPr lang="en-US" dirty="0"/>
          </a:p>
        </p:txBody>
      </p:sp>
      <p:sp>
        <p:nvSpPr>
          <p:cNvPr id="8" name="TextBox 7"/>
          <p:cNvSpPr txBox="1"/>
          <p:nvPr/>
        </p:nvSpPr>
        <p:spPr>
          <a:xfrm>
            <a:off x="536053" y="1876754"/>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Readiness from infrastructure and process perspective to move to app model?</a:t>
            </a:r>
          </a:p>
          <a:p>
            <a:pPr defTabSz="913951"/>
            <a:endParaRPr lang="en-US" sz="1400" dirty="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Hosting environment decision done with needed testing towards the SP farm</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Hosting environment available</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Deployment process in place for SharePoint apps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p:txBody>
      </p:sp>
      <p:grpSp>
        <p:nvGrpSpPr>
          <p:cNvPr id="37" name="Group 36"/>
          <p:cNvGrpSpPr/>
          <p:nvPr/>
        </p:nvGrpSpPr>
        <p:grpSpPr>
          <a:xfrm>
            <a:off x="536053" y="1350649"/>
            <a:ext cx="2098010" cy="536582"/>
            <a:chOff x="536053" y="1350649"/>
            <a:chExt cx="2098010" cy="536582"/>
          </a:xfrm>
        </p:grpSpPr>
        <p:sp>
          <p:nvSpPr>
            <p:cNvPr id="7" name="Rectangle 6"/>
            <p:cNvSpPr/>
            <p:nvPr>
              <p:custDataLst>
                <p:tags r:id="rId5"/>
              </p:custDataLst>
            </p:nvPr>
          </p:nvSpPr>
          <p:spPr bwMode="auto">
            <a:xfrm>
              <a:off x="536053"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Customer Preparedness</a:t>
              </a:r>
              <a:endParaRPr lang="en-US" sz="1700" dirty="0">
                <a:solidFill>
                  <a:sysClr val="windowText" lastClr="000000"/>
                </a:solidFill>
                <a:ea typeface="Segoe UI" pitchFamily="34" charset="0"/>
                <a:cs typeface="Segoe UI Semibold" panose="020B0702040204020203" pitchFamily="34" charset="0"/>
              </a:endParaRPr>
            </a:p>
          </p:txBody>
        </p:sp>
        <p:sp>
          <p:nvSpPr>
            <p:cNvPr id="21" name="Rectangle 20"/>
            <p:cNvSpPr/>
            <p:nvPr/>
          </p:nvSpPr>
          <p:spPr bwMode="auto">
            <a:xfrm>
              <a:off x="2209800" y="1350649"/>
              <a:ext cx="424263" cy="53658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1</a:t>
              </a:r>
            </a:p>
          </p:txBody>
        </p:sp>
      </p:grpSp>
      <p:grpSp>
        <p:nvGrpSpPr>
          <p:cNvPr id="38" name="Group 37"/>
          <p:cNvGrpSpPr/>
          <p:nvPr/>
        </p:nvGrpSpPr>
        <p:grpSpPr>
          <a:xfrm>
            <a:off x="2767624" y="1350649"/>
            <a:ext cx="2098010" cy="536582"/>
            <a:chOff x="2767624" y="1350649"/>
            <a:chExt cx="2098010" cy="536582"/>
          </a:xfrm>
        </p:grpSpPr>
        <p:sp>
          <p:nvSpPr>
            <p:cNvPr id="22" name="Rectangle 21"/>
            <p:cNvSpPr/>
            <p:nvPr>
              <p:custDataLst>
                <p:tags r:id="rId4"/>
              </p:custDataLst>
            </p:nvPr>
          </p:nvSpPr>
          <p:spPr bwMode="auto">
            <a:xfrm>
              <a:off x="2767624"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Branding</a:t>
              </a:r>
              <a:endParaRPr lang="en-US" sz="1700" dirty="0">
                <a:solidFill>
                  <a:sysClr val="windowText" lastClr="000000"/>
                </a:solidFill>
                <a:ea typeface="Segoe UI" pitchFamily="34" charset="0"/>
                <a:cs typeface="Segoe UI Semibold" panose="020B0702040204020203" pitchFamily="34" charset="0"/>
              </a:endParaRPr>
            </a:p>
          </p:txBody>
        </p:sp>
        <p:sp>
          <p:nvSpPr>
            <p:cNvPr id="24" name="Rectangle 23"/>
            <p:cNvSpPr/>
            <p:nvPr/>
          </p:nvSpPr>
          <p:spPr bwMode="auto">
            <a:xfrm>
              <a:off x="4441371"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0</a:t>
              </a:r>
            </a:p>
          </p:txBody>
        </p:sp>
      </p:grpSp>
      <p:grpSp>
        <p:nvGrpSpPr>
          <p:cNvPr id="39" name="Group 38"/>
          <p:cNvGrpSpPr/>
          <p:nvPr/>
        </p:nvGrpSpPr>
        <p:grpSpPr>
          <a:xfrm>
            <a:off x="5016135" y="1350649"/>
            <a:ext cx="2098010" cy="536582"/>
            <a:chOff x="5016135" y="1350649"/>
            <a:chExt cx="2098010" cy="536582"/>
          </a:xfrm>
        </p:grpSpPr>
        <p:sp>
          <p:nvSpPr>
            <p:cNvPr id="25" name="Rectangle 24"/>
            <p:cNvSpPr/>
            <p:nvPr>
              <p:custDataLst>
                <p:tags r:id="rId3"/>
              </p:custDataLst>
            </p:nvPr>
          </p:nvSpPr>
          <p:spPr bwMode="auto">
            <a:xfrm>
              <a:off x="5016135"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Remote provisioning</a:t>
              </a:r>
              <a:endParaRPr lang="en-US" sz="1700" dirty="0">
                <a:solidFill>
                  <a:sysClr val="windowText" lastClr="000000"/>
                </a:solidFill>
                <a:ea typeface="Segoe UI" pitchFamily="34" charset="0"/>
                <a:cs typeface="Segoe UI Semibold" panose="020B0702040204020203" pitchFamily="34" charset="0"/>
              </a:endParaRPr>
            </a:p>
          </p:txBody>
        </p:sp>
        <p:sp>
          <p:nvSpPr>
            <p:cNvPr id="27" name="Rectangle 26"/>
            <p:cNvSpPr/>
            <p:nvPr/>
          </p:nvSpPr>
          <p:spPr bwMode="auto">
            <a:xfrm>
              <a:off x="6689882"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0</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0" name="Group 39"/>
          <p:cNvGrpSpPr/>
          <p:nvPr/>
        </p:nvGrpSpPr>
        <p:grpSpPr>
          <a:xfrm>
            <a:off x="7264645" y="1350649"/>
            <a:ext cx="2098011" cy="536582"/>
            <a:chOff x="7264645" y="1350649"/>
            <a:chExt cx="2098011" cy="536582"/>
          </a:xfrm>
        </p:grpSpPr>
        <p:sp>
          <p:nvSpPr>
            <p:cNvPr id="28" name="Rectangle 27"/>
            <p:cNvSpPr/>
            <p:nvPr>
              <p:custDataLst>
                <p:tags r:id="rId2"/>
              </p:custDataLst>
            </p:nvPr>
          </p:nvSpPr>
          <p:spPr bwMode="auto">
            <a:xfrm>
              <a:off x="7264645" y="1350652"/>
              <a:ext cx="1673747"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Composites and bus apps</a:t>
              </a:r>
              <a:endParaRPr lang="en-US" sz="1700" dirty="0">
                <a:solidFill>
                  <a:sysClr val="windowText" lastClr="000000"/>
                </a:solidFill>
                <a:ea typeface="Segoe UI" pitchFamily="34" charset="0"/>
                <a:cs typeface="Segoe UI Semibold" panose="020B0702040204020203" pitchFamily="34" charset="0"/>
              </a:endParaRPr>
            </a:p>
          </p:txBody>
        </p:sp>
        <p:sp>
          <p:nvSpPr>
            <p:cNvPr id="30" name="Rectangle 29"/>
            <p:cNvSpPr/>
            <p:nvPr/>
          </p:nvSpPr>
          <p:spPr bwMode="auto">
            <a:xfrm>
              <a:off x="8938393"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0</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1" name="Group 40"/>
          <p:cNvGrpSpPr/>
          <p:nvPr/>
        </p:nvGrpSpPr>
        <p:grpSpPr>
          <a:xfrm>
            <a:off x="9513157" y="1350649"/>
            <a:ext cx="2098010" cy="536582"/>
            <a:chOff x="9513157" y="1350649"/>
            <a:chExt cx="2098010" cy="536582"/>
          </a:xfrm>
        </p:grpSpPr>
        <p:sp>
          <p:nvSpPr>
            <p:cNvPr id="31" name="Rectangle 30"/>
            <p:cNvSpPr/>
            <p:nvPr>
              <p:custDataLst>
                <p:tags r:id="rId1"/>
              </p:custDataLst>
            </p:nvPr>
          </p:nvSpPr>
          <p:spPr bwMode="auto">
            <a:xfrm>
              <a:off x="9513157"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Governance</a:t>
              </a:r>
              <a:endParaRPr lang="en-US" sz="1700" dirty="0">
                <a:solidFill>
                  <a:sysClr val="windowText" lastClr="000000"/>
                </a:solidFill>
                <a:ea typeface="Segoe UI" pitchFamily="34" charset="0"/>
                <a:cs typeface="Segoe UI Semibold" panose="020B0702040204020203" pitchFamily="34" charset="0"/>
              </a:endParaRPr>
            </a:p>
          </p:txBody>
        </p:sp>
        <p:sp>
          <p:nvSpPr>
            <p:cNvPr id="33" name="Rectangle 32"/>
            <p:cNvSpPr/>
            <p:nvPr/>
          </p:nvSpPr>
          <p:spPr bwMode="auto">
            <a:xfrm>
              <a:off x="11186904"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0</a:t>
              </a:r>
            </a:p>
          </p:txBody>
        </p:sp>
      </p:grpSp>
      <p:sp>
        <p:nvSpPr>
          <p:cNvPr id="34" name="TextBox 33"/>
          <p:cNvSpPr txBox="1"/>
          <p:nvPr/>
        </p:nvSpPr>
        <p:spPr>
          <a:xfrm>
            <a:off x="2767624" y="1876956"/>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Branding model impact to customizations?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defTabSz="913951"/>
            <a:endParaRPr lang="en-US" sz="1400" dirty="0" smtClean="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Non-FTC deployment of branding</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No custom master page (theme and JS injection)</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Documented process and guidance for projects on how to deal with branding</a:t>
            </a:r>
            <a:endParaRPr lang="en-US" sz="1400" dirty="0">
              <a:solidFill>
                <a:srgbClr val="797A7D">
                  <a:lumMod val="50000"/>
                </a:srgbClr>
              </a:solidFill>
              <a:cs typeface="Segoe UI" panose="020B0502040204020203" pitchFamily="34" charset="0"/>
            </a:endParaRPr>
          </a:p>
        </p:txBody>
      </p:sp>
      <p:sp>
        <p:nvSpPr>
          <p:cNvPr id="35" name="TextBox 34"/>
          <p:cNvSpPr txBox="1"/>
          <p:nvPr/>
        </p:nvSpPr>
        <p:spPr>
          <a:xfrm>
            <a:off x="5016134" y="1876754"/>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Remote provisioning model existence and maturity level?</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Site collections created using remove process</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Assets (+content types) deployed during provisioning</a:t>
            </a:r>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Sub site creation managed via the provisioning solution</a:t>
            </a:r>
          </a:p>
          <a:p>
            <a:pPr defTabSz="913951"/>
            <a:endParaRPr lang="en-US" sz="1400" dirty="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p:txBody>
      </p:sp>
      <p:sp>
        <p:nvSpPr>
          <p:cNvPr id="36" name="TextBox 35"/>
          <p:cNvSpPr txBox="1"/>
          <p:nvPr/>
        </p:nvSpPr>
        <p:spPr>
          <a:xfrm>
            <a:off x="7264644" y="1876956"/>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Maturity of the composite and business app structures?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smtClean="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Agreed patterns for cloud and on-premises app connectivity</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Tested and verified models with reference implementation</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Infrastructure and process existence for composite and business apps.</a:t>
            </a:r>
            <a:endParaRPr lang="en-US" sz="1400" dirty="0">
              <a:solidFill>
                <a:srgbClr val="797A7D">
                  <a:lumMod val="50000"/>
                </a:srgbClr>
              </a:solidFill>
              <a:cs typeface="Segoe UI" panose="020B0502040204020203" pitchFamily="34" charset="0"/>
            </a:endParaRPr>
          </a:p>
        </p:txBody>
      </p:sp>
      <p:sp>
        <p:nvSpPr>
          <p:cNvPr id="42" name="TextBox 41"/>
          <p:cNvSpPr txBox="1"/>
          <p:nvPr/>
        </p:nvSpPr>
        <p:spPr>
          <a:xfrm>
            <a:off x="9513153" y="1876754"/>
            <a:ext cx="2098014"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How do we control customizations in SharePoint?</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Existence of generic guidance and architecture principals for app model.</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ALM process documented and available</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Standardized model to design and control customizations: consistency between solutions</a:t>
            </a:r>
            <a:endParaRPr lang="en-US" sz="1400" dirty="0">
              <a:solidFill>
                <a:srgbClr val="797A7D">
                  <a:lumMod val="50000"/>
                </a:srgbClr>
              </a:solidFill>
              <a:cs typeface="Segoe UI" panose="020B0502040204020203" pitchFamily="34" charset="0"/>
            </a:endParaRPr>
          </a:p>
        </p:txBody>
      </p:sp>
      <p:sp>
        <p:nvSpPr>
          <p:cNvPr id="4" name="Rectangular Callout 3"/>
          <p:cNvSpPr/>
          <p:nvPr/>
        </p:nvSpPr>
        <p:spPr bwMode="auto">
          <a:xfrm>
            <a:off x="8101448" y="682232"/>
            <a:ext cx="3237112" cy="405264"/>
          </a:xfrm>
          <a:prstGeom prst="wedgeRectCallout">
            <a:avLst>
              <a:gd name="adj1" fmla="val -32463"/>
              <a:gd name="adj2" fmla="val 117919"/>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Currently not used by Contoso</a:t>
            </a:r>
            <a:endParaRPr lang="nl-BE"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7538097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dirty="0" smtClean="0"/>
              <a:t>Solution transformation</a:t>
            </a:r>
            <a:endParaRPr lang="en-GB" dirty="0"/>
          </a:p>
        </p:txBody>
      </p:sp>
      <p:sp>
        <p:nvSpPr>
          <p:cNvPr id="2" name="TextBox 1"/>
          <p:cNvSpPr txBox="1"/>
          <p:nvPr/>
        </p:nvSpPr>
        <p:spPr>
          <a:xfrm>
            <a:off x="4396635" y="3800404"/>
            <a:ext cx="7603299" cy="738664"/>
          </a:xfrm>
          <a:prstGeom prst="rect">
            <a:avLst/>
          </a:prstGeom>
          <a:noFill/>
        </p:spPr>
        <p:txBody>
          <a:bodyPr wrap="square" lIns="0" tIns="0" rIns="0" bIns="0" rtlCol="0">
            <a:spAutoFit/>
          </a:bodyPr>
          <a:lstStyle/>
          <a:p>
            <a:r>
              <a:rPr lang="en-US" sz="2400" spc="-70" dirty="0" smtClean="0">
                <a:solidFill>
                  <a:schemeClr val="bg1"/>
                </a:solidFill>
                <a:latin typeface="+mj-lt"/>
              </a:rPr>
              <a:t>What will be now actually done for the Office 365 to enable app model based solutions…</a:t>
            </a:r>
            <a:endParaRPr lang="en-GB" sz="2400" spc="-70" dirty="0" smtClean="0">
              <a:solidFill>
                <a:schemeClr val="bg1"/>
              </a:solidFill>
              <a:latin typeface="+mj-lt"/>
            </a:endParaRPr>
          </a:p>
        </p:txBody>
      </p:sp>
    </p:spTree>
    <p:extLst>
      <p:ext uri="{BB962C8B-B14F-4D97-AF65-F5344CB8AC3E}">
        <p14:creationId xmlns:p14="http://schemas.microsoft.com/office/powerpoint/2010/main" val="206398101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i-FI" dirty="0" smtClean="0"/>
              <a:t>Solution Summary</a:t>
            </a:r>
            <a:endParaRPr lang="en-GB" dirty="0"/>
          </a:p>
        </p:txBody>
      </p:sp>
      <p:sp>
        <p:nvSpPr>
          <p:cNvPr id="4" name="Text Placeholder 3"/>
          <p:cNvSpPr>
            <a:spLocks noGrp="1"/>
          </p:cNvSpPr>
          <p:nvPr>
            <p:ph type="body" sz="quarter" idx="10"/>
          </p:nvPr>
        </p:nvSpPr>
        <p:spPr>
          <a:xfrm>
            <a:off x="519113" y="1447799"/>
            <a:ext cx="5062538" cy="2043636"/>
          </a:xfrm>
        </p:spPr>
        <p:txBody>
          <a:bodyPr/>
          <a:lstStyle/>
          <a:p>
            <a:r>
              <a:rPr lang="en-US" sz="2800" dirty="0" smtClean="0"/>
              <a:t>Many of the solutions </a:t>
            </a:r>
            <a:r>
              <a:rPr lang="en-US" sz="2800" dirty="0" smtClean="0"/>
              <a:t>can be transformed to the new App model using proven techniques</a:t>
            </a:r>
            <a:endParaRPr lang="en-US" sz="2800" dirty="0" smtClean="0"/>
          </a:p>
          <a:p>
            <a:pPr marL="284162" lvl="1" indent="0">
              <a:buNone/>
            </a:pPr>
            <a:r>
              <a:rPr lang="en-US" sz="1600" dirty="0" smtClean="0"/>
              <a:t>   (Branding, Location Finder, Staff Finder)</a:t>
            </a:r>
          </a:p>
          <a:p>
            <a:r>
              <a:rPr lang="en-US" sz="2800" dirty="0" smtClean="0"/>
              <a:t>Only limited set of solutions have been abandoned because they can be implemented using </a:t>
            </a:r>
            <a:r>
              <a:rPr lang="en-US" sz="2800" dirty="0" smtClean="0"/>
              <a:t>CSOM techniques</a:t>
            </a:r>
            <a:endParaRPr lang="en-US" sz="2800" dirty="0" smtClean="0"/>
          </a:p>
          <a:p>
            <a:pPr marL="0" indent="0">
              <a:buNone/>
            </a:pPr>
            <a:r>
              <a:rPr lang="en-US" sz="1600" spc="0" dirty="0" smtClean="0">
                <a:latin typeface="+mn-lt"/>
              </a:rPr>
              <a:t>          (Analytics</a:t>
            </a:r>
            <a:r>
              <a:rPr lang="en-US" sz="1600" spc="0" dirty="0">
                <a:latin typeface="+mn-lt"/>
              </a:rPr>
              <a:t>, News </a:t>
            </a:r>
            <a:r>
              <a:rPr lang="en-US" sz="1600" spc="0" dirty="0" smtClean="0">
                <a:latin typeface="+mn-lt"/>
              </a:rPr>
              <a:t>Alerts)</a:t>
            </a:r>
            <a:endParaRPr lang="en-US" sz="1600" spc="0" dirty="0">
              <a:latin typeface="+mn-lt"/>
            </a:endParaRPr>
          </a:p>
          <a:p>
            <a:r>
              <a:rPr lang="en-US" sz="2800" dirty="0" smtClean="0"/>
              <a:t>No known CAM blockers based on the analyses</a:t>
            </a:r>
            <a:endParaRPr lang="en-GB" sz="2800" dirty="0"/>
          </a:p>
          <a:p>
            <a:pPr lvl="1"/>
            <a:r>
              <a:rPr lang="en-US" sz="1600" dirty="0" smtClean="0"/>
              <a:t>All known requirements can be implemented using the known APIs in the Office 365</a:t>
            </a:r>
          </a:p>
        </p:txBody>
      </p:sp>
      <p:graphicFrame>
        <p:nvGraphicFramePr>
          <p:cNvPr id="5" name="Table 4"/>
          <p:cNvGraphicFramePr>
            <a:graphicFrameLocks noGrp="1"/>
          </p:cNvGraphicFramePr>
          <p:nvPr>
            <p:extLst>
              <p:ext uri="{D42A27DB-BD31-4B8C-83A1-F6EECF244321}">
                <p14:modId xmlns:p14="http://schemas.microsoft.com/office/powerpoint/2010/main" val="4178149338"/>
              </p:ext>
            </p:extLst>
          </p:nvPr>
        </p:nvGraphicFramePr>
        <p:xfrm>
          <a:off x="6019800" y="1447799"/>
          <a:ext cx="4772026" cy="4151496"/>
        </p:xfrm>
        <a:graphic>
          <a:graphicData uri="http://schemas.openxmlformats.org/drawingml/2006/table">
            <a:tbl>
              <a:tblPr firstRow="1">
                <a:tableStyleId>{5C22544A-7EE6-4342-B048-85BDC9FD1C3A}</a:tableStyleId>
              </a:tblPr>
              <a:tblGrid>
                <a:gridCol w="4229100">
                  <a:extLst>
                    <a:ext uri="{9D8B030D-6E8A-4147-A177-3AD203B41FA5}">
                      <a16:colId xmlns:a16="http://schemas.microsoft.com/office/drawing/2014/main" xmlns="" val="20000"/>
                    </a:ext>
                  </a:extLst>
                </a:gridCol>
                <a:gridCol w="542926">
                  <a:extLst>
                    <a:ext uri="{9D8B030D-6E8A-4147-A177-3AD203B41FA5}">
                      <a16:colId xmlns:a16="http://schemas.microsoft.com/office/drawing/2014/main" xmlns="" val="20001"/>
                    </a:ext>
                  </a:extLst>
                </a:gridCol>
              </a:tblGrid>
              <a:tr h="526683">
                <a:tc>
                  <a:txBody>
                    <a:bodyPr/>
                    <a:lstStyle/>
                    <a:p>
                      <a:pPr algn="l" fontAlgn="b"/>
                      <a:r>
                        <a:rPr lang="en-US" sz="2800" b="1" i="0" u="none" strike="noStrike" dirty="0" smtClean="0">
                          <a:solidFill>
                            <a:schemeClr val="bg1"/>
                          </a:solidFill>
                          <a:effectLst/>
                          <a:latin typeface="Calibri" panose="020F0502020204030204" pitchFamily="34" charset="0"/>
                        </a:rPr>
                        <a:t>Solutions for app model</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S</a:t>
                      </a:r>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a16="http://schemas.microsoft.com/office/drawing/2014/main" xmlns="" val="10000"/>
                  </a:ext>
                </a:extLst>
              </a:tr>
              <a:tr h="402757">
                <a:tc>
                  <a:txBody>
                    <a:bodyPr/>
                    <a:lstStyle/>
                    <a:p>
                      <a:pPr algn="l" fontAlgn="b"/>
                      <a:r>
                        <a:rPr lang="en-US" sz="2000" u="none" strike="noStrike" dirty="0" smtClean="0">
                          <a:effectLst/>
                          <a:latin typeface="+mn-lt"/>
                        </a:rPr>
                        <a:t>Contoso Branding</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xmlns="" val="10001"/>
                  </a:ext>
                </a:extLst>
              </a:tr>
              <a:tr h="402757">
                <a:tc>
                  <a:txBody>
                    <a:bodyPr/>
                    <a:lstStyle/>
                    <a:p>
                      <a:pPr algn="l" fontAlgn="b"/>
                      <a:r>
                        <a:rPr lang="en-US" sz="2000" u="none" strike="noStrike" dirty="0" err="1" smtClean="0">
                          <a:effectLst/>
                          <a:latin typeface="+mn-lt"/>
                        </a:rPr>
                        <a:t>Fabrikam</a:t>
                      </a:r>
                      <a:r>
                        <a:rPr lang="en-US" sz="2000" u="none" strike="noStrike" dirty="0" smtClean="0">
                          <a:effectLst/>
                          <a:latin typeface="+mn-lt"/>
                        </a:rPr>
                        <a:t> Location Finder</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T w="12700" cap="flat" cmpd="sng" algn="ctr">
                      <a:solidFill>
                        <a:schemeClr val="lt1"/>
                      </a:solidFill>
                      <a:prstDash val="solid"/>
                      <a:round/>
                      <a:headEnd type="none" w="med" len="med"/>
                      <a:tailEnd type="none" w="med" len="med"/>
                    </a:lnT>
                    <a:solidFill>
                      <a:srgbClr val="00B050"/>
                    </a:solidFill>
                  </a:tcPr>
                </a:tc>
                <a:extLst>
                  <a:ext uri="{0D108BD9-81ED-4DB2-BD59-A6C34878D82A}">
                    <a16:rowId xmlns:a16="http://schemas.microsoft.com/office/drawing/2014/main" xmlns="" val="10002"/>
                  </a:ext>
                </a:extLst>
              </a:tr>
              <a:tr h="402757">
                <a:tc>
                  <a:txBody>
                    <a:bodyPr/>
                    <a:lstStyle/>
                    <a:p>
                      <a:pPr algn="l" fontAlgn="b"/>
                      <a:r>
                        <a:rPr lang="en-US" sz="2000" b="0" i="0" u="none" strike="noStrike" dirty="0" smtClean="0">
                          <a:solidFill>
                            <a:srgbClr val="000000"/>
                          </a:solidFill>
                          <a:effectLst/>
                          <a:latin typeface="+mn-lt"/>
                        </a:rPr>
                        <a:t>Tailspin Skill Finder</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xmlns="" val="10003"/>
                  </a:ext>
                </a:extLst>
              </a:tr>
              <a:tr h="402757">
                <a:tc>
                  <a:txBody>
                    <a:bodyPr/>
                    <a:lstStyle/>
                    <a:p>
                      <a:pPr algn="l" fontAlgn="b"/>
                      <a:r>
                        <a:rPr lang="en-US" sz="2000" b="0" i="0" u="none" strike="noStrike" dirty="0" smtClean="0">
                          <a:solidFill>
                            <a:srgbClr val="000000"/>
                          </a:solidFill>
                          <a:effectLst/>
                          <a:latin typeface="+mn-lt"/>
                        </a:rPr>
                        <a:t>Contoso Records Management</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xmlns="" val="10004"/>
                  </a:ext>
                </a:extLst>
              </a:tr>
              <a:tr h="402757">
                <a:tc>
                  <a:txBody>
                    <a:bodyPr/>
                    <a:lstStyle/>
                    <a:p>
                      <a:pPr algn="l" fontAlgn="b"/>
                      <a:r>
                        <a:rPr lang="en-US" sz="2000" b="0" i="0" u="none" strike="noStrike" dirty="0" smtClean="0">
                          <a:solidFill>
                            <a:srgbClr val="000000"/>
                          </a:solidFill>
                          <a:effectLst/>
                          <a:latin typeface="+mn-lt"/>
                        </a:rPr>
                        <a:t>Safety News</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r>
              <a:tr h="402757">
                <a:tc>
                  <a:txBody>
                    <a:bodyPr/>
                    <a:lstStyle/>
                    <a:p>
                      <a:pPr algn="l" fontAlgn="b"/>
                      <a:r>
                        <a:rPr lang="en-US" sz="2000" b="0" i="0" u="none" strike="noStrike" dirty="0" smtClean="0">
                          <a:solidFill>
                            <a:srgbClr val="000000"/>
                          </a:solidFill>
                          <a:effectLst/>
                          <a:latin typeface="+mn-lt"/>
                        </a:rPr>
                        <a:t>News Alerts</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r>
              <a:tr h="402757">
                <a:tc>
                  <a:txBody>
                    <a:bodyPr/>
                    <a:lstStyle/>
                    <a:p>
                      <a:pPr algn="l" fontAlgn="b"/>
                      <a:r>
                        <a:rPr lang="en-US" sz="2000" b="0" i="0" u="none" strike="noStrike" dirty="0" smtClean="0">
                          <a:solidFill>
                            <a:srgbClr val="000000"/>
                          </a:solidFill>
                          <a:effectLst/>
                          <a:latin typeface="+mn-lt"/>
                        </a:rPr>
                        <a:t>Contoso Provisioning Framework</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402757">
                <a:tc>
                  <a:txBody>
                    <a:bodyPr/>
                    <a:lstStyle/>
                    <a:p>
                      <a:pPr algn="l" fontAlgn="b"/>
                      <a:r>
                        <a:rPr lang="en-US" sz="2000" b="0" i="0" u="none" strike="noStrike" dirty="0" smtClean="0">
                          <a:solidFill>
                            <a:srgbClr val="000000"/>
                          </a:solidFill>
                          <a:effectLst/>
                          <a:latin typeface="+mn-lt"/>
                        </a:rPr>
                        <a:t>Contoso Event Handlers</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402757">
                <a:tc>
                  <a:txBody>
                    <a:bodyPr/>
                    <a:lstStyle/>
                    <a:p>
                      <a:pPr algn="l" fontAlgn="b"/>
                      <a:r>
                        <a:rPr lang="en-US" sz="2000" b="0" i="0" u="none" strike="noStrike" dirty="0" smtClean="0">
                          <a:solidFill>
                            <a:srgbClr val="000000"/>
                          </a:solidFill>
                          <a:effectLst/>
                          <a:latin typeface="+mn-lt"/>
                        </a:rPr>
                        <a:t>Analytics</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r>
            </a:tbl>
          </a:graphicData>
        </a:graphic>
      </p:graphicFrame>
    </p:spTree>
    <p:extLst>
      <p:ext uri="{BB962C8B-B14F-4D97-AF65-F5344CB8AC3E}">
        <p14:creationId xmlns:p14="http://schemas.microsoft.com/office/powerpoint/2010/main" val="3469222831"/>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5B2CD89C57E654B9987E9AA8CA4BF0D" ma:contentTypeVersion="0" ma:contentTypeDescription="Create a new document." ma:contentTypeScope="" ma:versionID="18de93eb0ee0f4f315a1ec1a884e13c6">
  <xsd:schema xmlns:xsd="http://www.w3.org/2001/XMLSchema" xmlns:xs="http://www.w3.org/2001/XMLSchema" xmlns:p="http://schemas.microsoft.com/office/2006/metadata/properties" targetNamespace="http://schemas.microsoft.com/office/2006/metadata/properties" ma:root="true" ma:fieldsID="a7c9ea3003598ff63be50cfc9788e6e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2F29384-BD65-45EE-AC22-B03A76D49F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1AEA8A7-A694-4DB0-82AB-EF48F2E9B6F9}">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B4606E04-852E-4880-8CD1-0B186F408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4484</Words>
  <Application>Microsoft Office PowerPoint</Application>
  <PresentationFormat>Custom</PresentationFormat>
  <Paragraphs>545</Paragraphs>
  <Slides>34</Slides>
  <Notes>18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34</vt:i4>
      </vt:variant>
    </vt:vector>
  </HeadingPairs>
  <TitlesOfParts>
    <vt:vector size="44" baseType="lpstr">
      <vt:lpstr>Arial</vt:lpstr>
      <vt:lpstr>Berlin Sans FB</vt:lpstr>
      <vt:lpstr>Calibri</vt:lpstr>
      <vt:lpstr>Consolas</vt:lpstr>
      <vt:lpstr>Segoe UI</vt:lpstr>
      <vt:lpstr>Segoe UI Light</vt:lpstr>
      <vt:lpstr>Segoe UI Semibold</vt:lpstr>
      <vt:lpstr>Wingdings</vt:lpstr>
      <vt:lpstr>5-30055_Office Template 2012 - 16x9 - White Background</vt:lpstr>
      <vt:lpstr>5-30055_Office365 Template 2012 - 16x9 - Colored Accent Slides</vt:lpstr>
      <vt:lpstr>Solution Design Report - Conclusion</vt:lpstr>
      <vt:lpstr>Agenda</vt:lpstr>
      <vt:lpstr>Assessment summary</vt:lpstr>
      <vt:lpstr>Summary on findings</vt:lpstr>
      <vt:lpstr>Contoso solutions</vt:lpstr>
      <vt:lpstr>Third Party solutions</vt:lpstr>
      <vt:lpstr>App Maturity Level</vt:lpstr>
      <vt:lpstr>Solution transformation</vt:lpstr>
      <vt:lpstr>Solution Summary</vt:lpstr>
      <vt:lpstr>Safety News Rollups contoso.sharepoint.safetynews.wsp  </vt:lpstr>
      <vt:lpstr>Branding</vt:lpstr>
      <vt:lpstr>Branding</vt:lpstr>
      <vt:lpstr>Provisioning  </vt:lpstr>
      <vt:lpstr>Records Management</vt:lpstr>
      <vt:lpstr>News notifications contoso.sharepoint.newsalerts.wsp  </vt:lpstr>
      <vt:lpstr>Location Finder </vt:lpstr>
      <vt:lpstr>Skill Finder</vt:lpstr>
      <vt:lpstr>Web Analytics</vt:lpstr>
      <vt:lpstr>Contoso Office 365 logical architecture</vt:lpstr>
      <vt:lpstr>Framework</vt:lpstr>
      <vt:lpstr>Development focus areas</vt:lpstr>
      <vt:lpstr>Key considerations</vt:lpstr>
      <vt:lpstr>Network design and access </vt:lpstr>
      <vt:lpstr>Hosting platform for Office 365</vt:lpstr>
      <vt:lpstr>SAML and external access</vt:lpstr>
      <vt:lpstr>PnP Transformation assistance</vt:lpstr>
      <vt:lpstr>Application Modernization PnP Transformation Approach</vt:lpstr>
      <vt:lpstr>PowerPoint Presentation</vt:lpstr>
      <vt:lpstr>PowerPoint Presentation</vt:lpstr>
      <vt:lpstr>PnP Transformation support for Contoso</vt:lpstr>
      <vt:lpstr>Key Contacts</vt:lpstr>
      <vt:lpstr>Other Office 365 related information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new Office - Enterprise Pitch Deck - Jan2013 edition</dc:title>
  <dc:creator/>
  <cp:keywords/>
  <cp:lastModifiedBy/>
  <cp:revision>1</cp:revision>
  <dcterms:created xsi:type="dcterms:W3CDTF">2012-12-01T01:18:40Z</dcterms:created>
  <dcterms:modified xsi:type="dcterms:W3CDTF">2015-05-27T23:30:45Z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0x01010055B2CD89C57E654B9987E9AA8CA4BF0D</vt:lpwstr>
  </property>
  <property fmtid="{D5CDD505-2E9C-101B-9397-08002B2CF9AE}" pid="3" name="IsMyDocuments">
    <vt:bool>true</vt:bool>
  </property>
  <property fmtid="{D5CDD505-2E9C-101B-9397-08002B2CF9AE}" pid="4" name="TaxKeyword">
    <vt:lpwstr/>
  </property>
  <property fmtid="{D5CDD505-2E9C-101B-9397-08002B2CF9AE}" pid="5" name="_dlc_policyId">
    <vt:lpwstr/>
  </property>
  <property fmtid="{D5CDD505-2E9C-101B-9397-08002B2CF9AE}" pid="6" name="Region">
    <vt:lpwstr/>
  </property>
  <property fmtid="{D5CDD505-2E9C-101B-9397-08002B2CF9AE}" pid="7" name="Confidentiality">
    <vt:lpwstr>80;#customer ready|b225dced-5dab-45d2-8576-577b3c96fa78</vt:lpwstr>
  </property>
  <property fmtid="{D5CDD505-2E9C-101B-9397-08002B2CF9AE}" pid="8" name="ItemType">
    <vt:lpwstr/>
  </property>
  <property fmtid="{D5CDD505-2E9C-101B-9397-08002B2CF9AE}" pid="9" name="Industries">
    <vt:lpwstr/>
  </property>
  <property fmtid="{D5CDD505-2E9C-101B-9397-08002B2CF9AE}" pid="10" name="Roles">
    <vt:lpwstr/>
  </property>
  <property fmtid="{D5CDD505-2E9C-101B-9397-08002B2CF9AE}" pid="11" name="SMSGDomain">
    <vt:lpwstr>13357;#Microsoft Office Division|998d7cd0-7f52-4d06-a505-529ce4856340</vt:lpwstr>
  </property>
  <property fmtid="{D5CDD505-2E9C-101B-9397-08002B2CF9AE}" pid="12" name="Competitors">
    <vt:lpwstr/>
  </property>
  <property fmtid="{D5CDD505-2E9C-101B-9397-08002B2CF9AE}" pid="13" name="ItemRetentionFormula">
    <vt:lpwstr/>
  </property>
  <property fmtid="{D5CDD505-2E9C-101B-9397-08002B2CF9AE}" pid="14" name="BusinessArchitecture">
    <vt:lpwstr/>
  </property>
  <property fmtid="{D5CDD505-2E9C-101B-9397-08002B2CF9AE}" pid="15" name="SMSGTags">
    <vt:lpwstr/>
  </property>
  <property fmtid="{D5CDD505-2E9C-101B-9397-08002B2CF9AE}" pid="16" name="Products">
    <vt:lpwstr>10899;#Microsoft Office|3a4e9862-cdce-4bdc-8664-91038e3eb1e9;#12441;#Microsoft Office 365|79b3b58e-e806-4c92-b1ab-8c086f06098a;#16039;#Microsoft Office future versions|b77148c7-a73d-44bc-a163-bb7920270559</vt:lpwstr>
  </property>
  <property fmtid="{D5CDD505-2E9C-101B-9397-08002B2CF9AE}" pid="17" name="_dlc_DocIdItemGuid">
    <vt:lpwstr>2b30cc46-d013-4593-ac2c-e72d829fa566</vt:lpwstr>
  </property>
  <property fmtid="{D5CDD505-2E9C-101B-9397-08002B2CF9AE}" pid="18" name="EnterpriseDomainTags">
    <vt:lpwstr/>
  </property>
  <property fmtid="{D5CDD505-2E9C-101B-9397-08002B2CF9AE}" pid="19" name="Partners">
    <vt:lpwstr/>
  </property>
  <property fmtid="{D5CDD505-2E9C-101B-9397-08002B2CF9AE}" pid="20" name="Segments">
    <vt:lpwstr/>
  </property>
  <property fmtid="{D5CDD505-2E9C-101B-9397-08002B2CF9AE}" pid="21" name="ActivitiesAndPrograms">
    <vt:lpwstr/>
  </property>
  <property fmtid="{D5CDD505-2E9C-101B-9397-08002B2CF9AE}" pid="22" name="WorkflowChangePath">
    <vt:lpwstr>d3765c0c-e2b5-4307-934b-d5d862e93ab3,3;d3765c0c-e2b5-4307-934b-d5d862e93ab3,3;d3765c0c-e2b5-4307-934b-d5d862e93ab3,23;d3765c0c-e2b5-4307-934b-d5d862e93ab3,28;</vt:lpwstr>
  </property>
  <property fmtid="{D5CDD505-2E9C-101B-9397-08002B2CF9AE}" pid="23" name="Groups">
    <vt:lpwstr>17863;#Office Marketing Group|a07bee86-ad38-44ef-877b-5c34e894c7ed;#19297;#Office Technical Product Marketing|16ddb889-3b91-489d-80f8-c96b7caf7099</vt:lpwstr>
  </property>
  <property fmtid="{D5CDD505-2E9C-101B-9397-08002B2CF9AE}" pid="24" name="Topics">
    <vt:lpwstr/>
  </property>
  <property fmtid="{D5CDD505-2E9C-101B-9397-08002B2CF9AE}" pid="25" name="EnterpriseDomainTagsTaxHTField0">
    <vt:lpwstr/>
  </property>
  <property fmtid="{D5CDD505-2E9C-101B-9397-08002B2CF9AE}" pid="26" name="messageframeworktype">
    <vt:lpwstr>18995;#Office Unmanaged Hub|1e1bb7f5-58a5-4fa2-8263-f1d695d0726e;#18996;#Office Futures|b2b85a55-3707-41f7-bddc-6744ccb5e51c</vt:lpwstr>
  </property>
  <property fmtid="{D5CDD505-2E9C-101B-9397-08002B2CF9AE}" pid="27" name="LastUpdatedByBatchTagging">
    <vt:bool>false</vt:bool>
  </property>
  <property fmtid="{D5CDD505-2E9C-101B-9397-08002B2CF9AE}" pid="28" name="Languages">
    <vt:lpwstr/>
  </property>
  <property fmtid="{D5CDD505-2E9C-101B-9397-08002B2CF9AE}" pid="29" name="_docset_NoMedatataSyncRequired">
    <vt:lpwstr>False</vt:lpwstr>
  </property>
  <property fmtid="{D5CDD505-2E9C-101B-9397-08002B2CF9AE}" pid="30" name="SMSGTagsTaxHTField0">
    <vt:lpwstr/>
  </property>
  <property fmtid="{D5CDD505-2E9C-101B-9397-08002B2CF9AE}" pid="31" name="Audiences">
    <vt:lpwstr>10254;#enterprise|7be59b63-9a97-4305-8844-189a14408896</vt:lpwstr>
  </property>
</Properties>
</file>