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63"/>
  </p:notesMasterIdLst>
  <p:handoutMasterIdLst>
    <p:handoutMasterId r:id="rId64"/>
  </p:handoutMasterIdLst>
  <p:sldIdLst>
    <p:sldId id="1242" r:id="rId9"/>
    <p:sldId id="1351" r:id="rId10"/>
    <p:sldId id="1352" r:id="rId11"/>
    <p:sldId id="1353" r:id="rId12"/>
    <p:sldId id="1354" r:id="rId13"/>
    <p:sldId id="1355" r:id="rId14"/>
    <p:sldId id="1356" r:id="rId15"/>
    <p:sldId id="1492" r:id="rId16"/>
    <p:sldId id="1493" r:id="rId17"/>
    <p:sldId id="1494" r:id="rId18"/>
    <p:sldId id="1495" r:id="rId19"/>
    <p:sldId id="1383" r:id="rId20"/>
    <p:sldId id="1386" r:id="rId21"/>
    <p:sldId id="1463" r:id="rId22"/>
    <p:sldId id="1499" r:id="rId23"/>
    <p:sldId id="1466" r:id="rId24"/>
    <p:sldId id="1467" r:id="rId25"/>
    <p:sldId id="1468" r:id="rId26"/>
    <p:sldId id="1460" r:id="rId27"/>
    <p:sldId id="1469" r:id="rId28"/>
    <p:sldId id="1470" r:id="rId29"/>
    <p:sldId id="1496" r:id="rId30"/>
    <p:sldId id="1497" r:id="rId31"/>
    <p:sldId id="1498" r:id="rId32"/>
    <p:sldId id="1503" r:id="rId33"/>
    <p:sldId id="1500" r:id="rId34"/>
    <p:sldId id="1501" r:id="rId35"/>
    <p:sldId id="1461" r:id="rId36"/>
    <p:sldId id="1459" r:id="rId37"/>
    <p:sldId id="1502" r:id="rId38"/>
    <p:sldId id="1471" r:id="rId39"/>
    <p:sldId id="1431" r:id="rId40"/>
    <p:sldId id="1437" r:id="rId41"/>
    <p:sldId id="1472" r:id="rId42"/>
    <p:sldId id="1473" r:id="rId43"/>
    <p:sldId id="1450" r:id="rId44"/>
    <p:sldId id="1474" r:id="rId45"/>
    <p:sldId id="1475" r:id="rId46"/>
    <p:sldId id="1476" r:id="rId47"/>
    <p:sldId id="1477" r:id="rId48"/>
    <p:sldId id="1478" r:id="rId49"/>
    <p:sldId id="1479" r:id="rId50"/>
    <p:sldId id="1480" r:id="rId51"/>
    <p:sldId id="1481" r:id="rId52"/>
    <p:sldId id="1482" r:id="rId53"/>
    <p:sldId id="1483" r:id="rId54"/>
    <p:sldId id="1488" r:id="rId55"/>
    <p:sldId id="1489" r:id="rId56"/>
    <p:sldId id="1490" r:id="rId57"/>
    <p:sldId id="1491" r:id="rId58"/>
    <p:sldId id="1414" r:id="rId59"/>
    <p:sldId id="1462" r:id="rId60"/>
    <p:sldId id="1417" r:id="rId61"/>
    <p:sldId id="1418" r:id="rId6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66894" autoAdjust="0"/>
  </p:normalViewPr>
  <p:slideViewPr>
    <p:cSldViewPr snapToGrid="0">
      <p:cViewPr varScale="1">
        <p:scale>
          <a:sx n="60" d="100"/>
          <a:sy n="60" d="100"/>
        </p:scale>
        <p:origin x="1392" y="6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6/3/2015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6/3/2015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53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IMP: Information Management Policy</a:t>
            </a:r>
            <a:endParaRPr lang="en-NZ" dirty="0"/>
          </a:p>
        </p:txBody>
      </p:sp>
      <p:sp>
        <p:nvSpPr>
          <p:cNvPr id="4" name="Date Placeholder 3"/>
          <p:cNvSpPr>
            <a:spLocks noGrp="1"/>
          </p:cNvSpPr>
          <p:nvPr>
            <p:ph type="dt" idx="10"/>
          </p:nvPr>
        </p:nvSpPr>
        <p:spPr/>
        <p:txBody>
          <a:bodyPr/>
          <a:lstStyle/>
          <a:p>
            <a:fld id="{A7F9AB31-AA49-4548-9DAE-99E46893F7A3}"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9380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198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766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688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E6AF0E1-8DCE-4BBE-B246-BFB736357904}"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2077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638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8A7FB5A-0EC6-493F-BBA2-9886F4EE2DA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0496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FTC: Full Trust Code</a:t>
            </a:r>
            <a:endParaRPr lang="en-NZ" dirty="0"/>
          </a:p>
        </p:txBody>
      </p:sp>
      <p:sp>
        <p:nvSpPr>
          <p:cNvPr id="4" name="Date Placeholder 3"/>
          <p:cNvSpPr>
            <a:spLocks noGrp="1"/>
          </p:cNvSpPr>
          <p:nvPr>
            <p:ph type="dt" idx="10"/>
          </p:nvPr>
        </p:nvSpPr>
        <p:spPr/>
        <p:txBody>
          <a:bodyPr/>
          <a:lstStyle/>
          <a:p>
            <a:fld id="{CE1B21AF-5CDF-4A97-B0F4-5C0D3A9A2110}"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473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52</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6/3/2015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Scale up/out application without affecting the SP farm</a:t>
            </a:r>
          </a:p>
          <a:p>
            <a:pPr marL="228600" indent="-228600">
              <a:buAutoNum type="alphaUcPeriod"/>
            </a:pPr>
            <a:endParaRPr lang="en-US" baseline="0" dirty="0" smtClean="0"/>
          </a:p>
          <a:p>
            <a:pPr marL="0" indent="0">
              <a:buNone/>
            </a:pPr>
            <a:r>
              <a:rPr lang="en-US" baseline="0" dirty="0" smtClean="0"/>
              <a:t>App model has advantage over FTC for model app design</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features with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6/3/2015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6/3/2015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20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641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a:t>
            </a:r>
            <a:r>
              <a:rPr lang="en-NZ" dirty="0" smtClean="0"/>
              <a:t>transformed since it requires installation on SharePoint farm. </a:t>
            </a:r>
            <a:r>
              <a:rPr lang="en-NZ" dirty="0" smtClean="0"/>
              <a:t>Contoso needs to evaluate</a:t>
            </a:r>
            <a:r>
              <a:rPr lang="en-NZ" baseline="0" dirty="0" smtClean="0"/>
              <a:t> other third party offerings that </a:t>
            </a:r>
            <a:r>
              <a:rPr lang="en-NZ" baseline="0" dirty="0" smtClean="0"/>
              <a:t>can be installed on a client machine and make </a:t>
            </a:r>
            <a:r>
              <a:rPr lang="en-NZ" baseline="0" dirty="0" smtClean="0"/>
              <a:t>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4474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1.emf"/><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OfficeDev/PnP/tree/master/Scenarios/Provisioning.PublishingFeatures"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https://github.com/OfficeDev/PnP/tree/master/Samples/Core.AppScriptPar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br>
              <a:rPr lang="en-US" dirty="0" smtClean="0"/>
            </a:br>
            <a:r>
              <a:rPr lang="en-US" dirty="0" smtClean="0"/>
              <a:t>for Contoso</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9" name="Text Placeholder 2"/>
          <p:cNvSpPr txBox="1">
            <a:spLocks/>
          </p:cNvSpPr>
          <p:nvPr/>
        </p:nvSpPr>
        <p:spPr>
          <a:xfrm>
            <a:off x="646113" y="5459724"/>
            <a:ext cx="4212197" cy="498598"/>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0"/>
              </a:spcBef>
              <a:spcAft>
                <a:spcPts val="0"/>
              </a:spcAft>
              <a:buClrTx/>
              <a:buSzPct val="80000"/>
              <a:buFont typeface="Arial" pitchFamily="34" charset="0"/>
              <a:buNone/>
              <a:tabLst/>
              <a:defRPr sz="2800" kern="1200" spc="-70" baseline="0">
                <a:gradFill>
                  <a:gsLst>
                    <a:gs pos="0">
                      <a:schemeClr val="bg1"/>
                    </a:gs>
                    <a:gs pos="100000">
                      <a:schemeClr val="bg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Pavel </a:t>
            </a:r>
            <a:r>
              <a:rPr lang="en-US" dirty="0" err="1" smtClean="0"/>
              <a:t>Bansky</a:t>
            </a:r>
            <a:endParaRPr lang="en-US" dirty="0" smtClean="0"/>
          </a:p>
          <a:p>
            <a:r>
              <a:rPr lang="fi-FI" dirty="0" smtClean="0"/>
              <a:t>Senior SharePoint Consultant</a:t>
            </a:r>
          </a:p>
          <a:p>
            <a:r>
              <a:rPr lang="fi-FI" dirty="0" smtClean="0"/>
              <a:t>Litware Inc</a:t>
            </a:r>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change on current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30948728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overall customizations</a:t>
            </a:r>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16256073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3724096"/>
          </a:xfrm>
        </p:spPr>
        <p:txBody>
          <a:bodyPr/>
          <a:lstStyle/>
          <a:p>
            <a:pPr fontAlgn="b"/>
            <a:r>
              <a:rPr lang="en-US" sz="2000" b="1" dirty="0" err="1" smtClean="0"/>
              <a:t>contoso.sharepoint.safetynews.wsp</a:t>
            </a:r>
            <a:endParaRPr lang="en-US" sz="2000" b="1" dirty="0" smtClean="0"/>
          </a:p>
          <a:p>
            <a:pPr fontAlgn="b"/>
            <a:r>
              <a:rPr lang="en-US" sz="2000" b="1" dirty="0" err="1" smtClean="0"/>
              <a:t>contoso.sharepoint.newsalerts.wsp</a:t>
            </a:r>
            <a:endParaRPr lang="en-US" sz="2000" b="1" dirty="0"/>
          </a:p>
          <a:p>
            <a:pPr fontAlgn="b"/>
            <a:r>
              <a:rPr lang="en-US" sz="2000" b="1" dirty="0" err="1" smtClean="0"/>
              <a:t>contoso.sharepoint.branding.wsp</a:t>
            </a:r>
            <a:endParaRPr lang="en-US" sz="2000" b="1" dirty="0" smtClean="0"/>
          </a:p>
          <a:p>
            <a:pPr fontAlgn="b"/>
            <a:r>
              <a:rPr lang="en-US" sz="2000" b="1" dirty="0" err="1" smtClean="0"/>
              <a:t>contoso.sharepoint.provisioning.wsp</a:t>
            </a:r>
            <a:endParaRPr lang="en-US" sz="2000" b="1" dirty="0" smtClean="0"/>
          </a:p>
          <a:p>
            <a:pPr fontAlgn="b"/>
            <a:r>
              <a:rPr lang="en-US" sz="2000" b="1" dirty="0" err="1" smtClean="0"/>
              <a:t>contoso.sharepoint.eventreceivers.wsp</a:t>
            </a:r>
            <a:endParaRPr lang="en-US" sz="2000" b="1" dirty="0" smtClean="0"/>
          </a:p>
          <a:p>
            <a:pPr fontAlgn="b"/>
            <a:r>
              <a:rPr lang="en-US" sz="2000" b="1" dirty="0" err="1" smtClean="0"/>
              <a:t>contoso.sharePoint.docretention.wsp</a:t>
            </a:r>
            <a:endParaRPr lang="en-US" sz="2000" b="1" dirty="0" smtClean="0"/>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000548"/>
          </a:xfrm>
        </p:spPr>
        <p:txBody>
          <a:bodyPr/>
          <a:lstStyle/>
          <a:p>
            <a:pPr fontAlgn="b"/>
            <a:r>
              <a:rPr lang="en-NZ" sz="2000" dirty="0" err="1" smtClean="0"/>
              <a:t>wingtip.migrationhelper.wsp</a:t>
            </a:r>
            <a:endParaRPr lang="en-NZ" sz="2000" dirty="0" smtClean="0"/>
          </a:p>
          <a:p>
            <a:pPr fontAlgn="b"/>
            <a:r>
              <a:rPr lang="en-NZ" sz="2000" dirty="0" err="1" smtClean="0"/>
              <a:t>adventureworks.analytics.wsp</a:t>
            </a:r>
            <a:endParaRPr lang="en-NZ" sz="2000" dirty="0"/>
          </a:p>
          <a:p>
            <a:pPr fontAlgn="b"/>
            <a:r>
              <a:rPr lang="en-US" sz="2000" dirty="0" err="1" smtClean="0"/>
              <a:t>fabrikam.locationfinder.wsp</a:t>
            </a:r>
            <a:endParaRPr lang="en-NZ" sz="2000" dirty="0"/>
          </a:p>
          <a:p>
            <a:pPr fontAlgn="b"/>
            <a:r>
              <a:rPr lang="en-US" sz="2000" dirty="0" err="1"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3" fontAlgn="b"/>
            <a:r>
              <a:rPr lang="en-US" sz="2400" dirty="0"/>
              <a:t>contoso.sharepoint.solution7.wsp</a:t>
            </a:r>
            <a:endParaRPr lang="en-NZ" sz="2400" dirty="0"/>
          </a:p>
          <a:p>
            <a:pPr lvl="3" fontAlgn="b"/>
            <a:r>
              <a:rPr lang="en-US" sz="2400" dirty="0" smtClean="0"/>
              <a:t>contoso.sharepoint.solution8.wsp</a:t>
            </a:r>
            <a:endParaRPr lang="en-US" sz="3200" dirty="0" smtClean="0"/>
          </a:p>
          <a:p>
            <a:r>
              <a:rPr lang="en-US" sz="3200" dirty="0" smtClean="0"/>
              <a:t>Currently Site provisioning is blended with the intranet solution</a:t>
            </a:r>
          </a:p>
          <a:p>
            <a:pPr lvl="3"/>
            <a:r>
              <a:rPr lang="en-US" sz="2400" dirty="0" smtClean="0"/>
              <a:t>Should be separate solution</a:t>
            </a:r>
          </a:p>
          <a:p>
            <a:r>
              <a:rPr lang="en-US" sz="3200" dirty="0" smtClean="0"/>
              <a:t>There are lots of list templates, which all have to be migrated before transitioning to Office 365</a:t>
            </a:r>
          </a:p>
          <a:p>
            <a:pPr lvl="3"/>
            <a:r>
              <a:rPr lang="en-US" sz="2400" dirty="0"/>
              <a:t>Almost </a:t>
            </a:r>
            <a:r>
              <a:rPr lang="en-US" sz="2400" dirty="0" smtClean="0"/>
              <a:t>200 </a:t>
            </a:r>
            <a:r>
              <a:rPr lang="en-US" sz="2400" dirty="0"/>
              <a:t>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30205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802836"/>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contoso.sharepoint.eventreceivers.wsp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
        <p:nvSpPr>
          <p:cNvPr id="43" name="TextBox 4"/>
          <p:cNvSpPr txBox="1"/>
          <p:nvPr/>
        </p:nvSpPr>
        <p:spPr>
          <a:xfrm>
            <a:off x="1438899" y="4645186"/>
            <a:ext cx="7674730" cy="369332"/>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spc="-70" dirty="0" smtClean="0">
                <a:gradFill>
                  <a:gsLst>
                    <a:gs pos="2917">
                      <a:schemeClr val="bg2"/>
                    </a:gs>
                    <a:gs pos="95000">
                      <a:schemeClr val="bg2"/>
                    </a:gs>
                  </a:gsLst>
                  <a:lin ang="5400000" scaled="0"/>
                </a:gradFill>
              </a:rPr>
              <a:t>(*) Excludes the WSP packages that are not needed anymore</a:t>
            </a:r>
            <a:endParaRPr lang="nl-BE"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9006981"/>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dirty="0" err="1" smtClean="0">
                          <a:solidFill>
                            <a:schemeClr val="dk1"/>
                          </a:solidFill>
                          <a:effectLst/>
                          <a:latin typeface="+mn-lt"/>
                          <a:ea typeface="+mn-ea"/>
                          <a:cs typeface="+mn-cs"/>
                        </a:rPr>
                        <a:t>fabrikam.locationfinder.wsp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nl-BE" dirty="0" smtClean="0"/>
              <a:t>Branding </a:t>
            </a:r>
            <a:br>
              <a:rPr lang="nl-BE" dirty="0" smtClean="0"/>
            </a:br>
            <a:r>
              <a:rPr lang="en-US" sz="3600" dirty="0" err="1">
                <a:solidFill>
                  <a:schemeClr val="accent1"/>
                </a:solidFill>
              </a:rPr>
              <a:t>contoso.sharepoint.branding.wsp</a:t>
            </a:r>
            <a:endParaRPr lang="nl-BE" sz="3600" dirty="0">
              <a:solidFill>
                <a:schemeClr val="accent1"/>
              </a:solidFill>
            </a:endParaRPr>
          </a:p>
        </p:txBody>
      </p:sp>
      <p:sp>
        <p:nvSpPr>
          <p:cNvPr id="11" name="Text Placeholder 10"/>
          <p:cNvSpPr>
            <a:spLocks noGrp="1"/>
          </p:cNvSpPr>
          <p:nvPr>
            <p:ph type="body" sz="quarter" idx="10"/>
          </p:nvPr>
        </p:nvSpPr>
        <p:spPr>
          <a:xfrm>
            <a:off x="3173506" y="1447799"/>
            <a:ext cx="8494619" cy="4619626"/>
          </a:xfrm>
        </p:spPr>
        <p:txBody>
          <a:bodyPr/>
          <a:lstStyle/>
          <a:p>
            <a:r>
              <a:rPr lang="en-US" smtClean="0"/>
              <a:t>Requirements and Current </a:t>
            </a:r>
            <a:r>
              <a:rPr lang="en-US" dirty="0" smtClean="0"/>
              <a:t>Implementation:</a:t>
            </a:r>
            <a:endParaRPr lang="en-US" dirty="0"/>
          </a:p>
          <a:p>
            <a:pPr lvl="1"/>
            <a:r>
              <a:rPr lang="en-US" sz="1800" dirty="0" smtClean="0"/>
              <a:t>The branding solution provides the following features:</a:t>
            </a:r>
            <a:endParaRPr lang="en-US" sz="1800" dirty="0"/>
          </a:p>
          <a:p>
            <a:pPr lvl="2"/>
            <a:r>
              <a:rPr lang="en-US" sz="1800" dirty="0" smtClean="0"/>
              <a:t>Custom web </a:t>
            </a:r>
            <a:r>
              <a:rPr lang="en-US" sz="1800" dirty="0"/>
              <a:t>controls + page layouts </a:t>
            </a:r>
            <a:endParaRPr lang="en-US" sz="1800" dirty="0" smtClean="0"/>
          </a:p>
          <a:p>
            <a:pPr lvl="2"/>
            <a:r>
              <a:rPr lang="en-US" sz="1800" dirty="0" smtClean="0"/>
              <a:t>Custom </a:t>
            </a:r>
            <a:r>
              <a:rPr lang="en-US" sz="1800" dirty="0"/>
              <a:t>branding </a:t>
            </a:r>
            <a:r>
              <a:rPr lang="en-US" sz="1800" dirty="0" smtClean="0"/>
              <a:t>(using master </a:t>
            </a:r>
            <a:r>
              <a:rPr lang="en-US" sz="1800" dirty="0"/>
              <a:t>page + CSS)</a:t>
            </a:r>
          </a:p>
          <a:p>
            <a:pPr lvl="2"/>
            <a:r>
              <a:rPr lang="en-US" sz="1800" dirty="0"/>
              <a:t>Social features (commenting, tag cloud)</a:t>
            </a:r>
          </a:p>
          <a:p>
            <a:pPr lvl="2"/>
            <a:r>
              <a:rPr lang="en-US" sz="1800" dirty="0" smtClean="0"/>
              <a:t>Custom </a:t>
            </a:r>
            <a:r>
              <a:rPr lang="en-US" sz="1800" dirty="0"/>
              <a:t>navigation</a:t>
            </a:r>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a:t>
            </a:r>
            <a:r>
              <a:rPr lang="en-US" sz="1800" dirty="0" smtClean="0"/>
              <a:t>sites</a:t>
            </a:r>
          </a:p>
          <a:p>
            <a:pPr lvl="2"/>
            <a:r>
              <a:rPr lang="en-US" sz="1800" dirty="0" err="1" smtClean="0"/>
              <a:t>MySite</a:t>
            </a:r>
            <a:r>
              <a:rPr lang="en-US" sz="1800" dirty="0" smtClean="0"/>
              <a:t> customizations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70105941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Custom web controls and delegate controls will be replaced by SharePoint apps wherever it is possible</a:t>
            </a:r>
          </a:p>
          <a:p>
            <a:pPr lvl="1"/>
            <a:r>
              <a:rPr lang="en-US" dirty="0" smtClean="0"/>
              <a:t>Custom features that are rarely used will be abandoned. </a:t>
            </a:r>
          </a:p>
          <a:p>
            <a:pPr lvl="1"/>
            <a:r>
              <a:rPr lang="en-US" dirty="0" smtClean="0"/>
              <a:t>Branding </a:t>
            </a:r>
            <a:r>
              <a:rPr lang="en-US" dirty="0"/>
              <a:t>on master page can be achieved through the use of alternate </a:t>
            </a:r>
            <a:r>
              <a:rPr lang="en-US" dirty="0" smtClean="0"/>
              <a:t>stylesheet and a custom Office 365 theme.</a:t>
            </a:r>
            <a:endParaRPr lang="en-US" dirty="0"/>
          </a:p>
          <a:p>
            <a:pPr lvl="1"/>
            <a:r>
              <a:rPr lang="en-US" dirty="0">
                <a:hlinkClick r:id="rId3"/>
              </a:rPr>
              <a:t>SP Color tool</a:t>
            </a:r>
            <a:r>
              <a:rPr lang="en-US" dirty="0"/>
              <a:t> provides color palette functionality for use with SharePoint designs. </a:t>
            </a:r>
            <a:endParaRPr lang="en-US" dirty="0" smtClean="0"/>
          </a:p>
          <a:p>
            <a:pPr lvl="1"/>
            <a:r>
              <a:rPr lang="en-US" dirty="0" smtClean="0"/>
              <a:t>Use out of the box structural </a:t>
            </a:r>
            <a:r>
              <a:rPr lang="en-US" dirty="0" smtClean="0"/>
              <a:t>navigation with a custom stylesheet</a:t>
            </a:r>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35433975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smtClean="0"/>
              <a:t>Too </a:t>
            </a:r>
            <a:r>
              <a:rPr lang="en-US" dirty="0"/>
              <a:t>many list definitions for the project sites will have a big migration impact (will take time to process)</a:t>
            </a:r>
          </a:p>
          <a:p>
            <a:pPr lvl="1"/>
            <a:r>
              <a:rPr lang="en-US" dirty="0"/>
              <a:t>Need 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302890150"/>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3600" dirty="0" err="1">
                <a:solidFill>
                  <a:schemeClr val="accent1"/>
                </a:solidFill>
              </a:rPr>
              <a:t>contoso.sharepoint.provisioning.wsp</a:t>
            </a: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smtClean="0"/>
              <a:t>Requirements and Current </a:t>
            </a:r>
            <a:r>
              <a:rPr lang="en-US" dirty="0" smtClean="0"/>
              <a:t>implementation:</a:t>
            </a:r>
            <a:endParaRPr lang="en-US" dirty="0"/>
          </a:p>
          <a:p>
            <a:pPr lvl="1"/>
            <a:r>
              <a:rPr lang="en-US" sz="1800" dirty="0" smtClean="0"/>
              <a:t>The existing farm solution has been designed to:</a:t>
            </a:r>
            <a:endParaRPr lang="en-US" sz="1800" dirty="0"/>
          </a:p>
          <a:p>
            <a:pPr lvl="2"/>
            <a:r>
              <a:rPr lang="en-US" sz="1800" dirty="0" smtClean="0"/>
              <a:t>Prevent custom user actions</a:t>
            </a:r>
          </a:p>
          <a:p>
            <a:pPr lvl="2"/>
            <a:r>
              <a:rPr lang="en-US" sz="1800" dirty="0" smtClean="0"/>
              <a:t>Prevent </a:t>
            </a:r>
            <a:r>
              <a:rPr lang="en-US" sz="1800" dirty="0"/>
              <a:t>the </a:t>
            </a:r>
            <a:r>
              <a:rPr lang="en-US" sz="1800" dirty="0" smtClean="0"/>
              <a:t>users from using certain site templates </a:t>
            </a:r>
          </a:p>
          <a:p>
            <a:pPr lvl="2"/>
            <a:r>
              <a:rPr lang="en-US" sz="1800" dirty="0" smtClean="0"/>
              <a:t>Allows users to create sub sites through electronic requests</a:t>
            </a:r>
          </a:p>
          <a:p>
            <a:pPr lvl="2"/>
            <a:r>
              <a:rPr lang="en-US" sz="1800" dirty="0" smtClean="0"/>
              <a:t>Hides the sites </a:t>
            </a:r>
            <a:r>
              <a:rPr lang="en-US" sz="1800" dirty="0" smtClean="0"/>
              <a:t>provisioned or requested </a:t>
            </a:r>
            <a:r>
              <a:rPr lang="en-US" sz="1800" dirty="0" smtClean="0"/>
              <a:t>by other users</a:t>
            </a:r>
          </a:p>
          <a:p>
            <a:pPr lvl="2"/>
            <a:r>
              <a:rPr lang="en-US" sz="1800" dirty="0" smtClean="0"/>
              <a:t>Allows auto activation of some site features during site provision</a:t>
            </a:r>
          </a:p>
          <a:p>
            <a:pPr lvl="2"/>
            <a:r>
              <a:rPr lang="en-US" sz="1800" dirty="0" smtClean="0"/>
              <a:t>My Sites </a:t>
            </a:r>
            <a:r>
              <a:rPr lang="en-US" sz="1800" dirty="0"/>
              <a:t>are </a:t>
            </a:r>
            <a:r>
              <a:rPr lang="en-US" sz="1800" dirty="0" smtClean="0"/>
              <a:t>set to expire </a:t>
            </a:r>
            <a:r>
              <a:rPr lang="en-US" sz="1800" dirty="0"/>
              <a:t>after one year</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946021627"/>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808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Provisioning</a:t>
            </a:r>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Client side object model (jQuery) can be used to hide custom actions</a:t>
            </a:r>
          </a:p>
          <a:p>
            <a:pPr lvl="1"/>
            <a:r>
              <a:rPr lang="en-US" dirty="0" smtClean="0"/>
              <a:t>Remote provisioning technique can be used to create sites using App Model.</a:t>
            </a:r>
          </a:p>
          <a:p>
            <a:pPr lvl="1"/>
            <a:r>
              <a:rPr lang="en-US" dirty="0" smtClean="0"/>
              <a:t>Site </a:t>
            </a:r>
            <a:r>
              <a:rPr lang="en-US" dirty="0"/>
              <a:t>provisioning work can be done using </a:t>
            </a:r>
            <a:r>
              <a:rPr lang="en-US" dirty="0" smtClean="0"/>
              <a:t>a </a:t>
            </a:r>
            <a:r>
              <a:rPr lang="en-US" b="1" dirty="0" smtClean="0"/>
              <a:t>Remote</a:t>
            </a:r>
            <a:r>
              <a:rPr lang="en-US" dirty="0" smtClean="0"/>
              <a:t> </a:t>
            </a:r>
            <a:r>
              <a:rPr lang="en-US" b="1" dirty="0" smtClean="0"/>
              <a:t>Event </a:t>
            </a:r>
            <a:r>
              <a:rPr lang="en-US" b="1" dirty="0"/>
              <a:t>Receiver</a:t>
            </a:r>
            <a:endParaRPr lang="en-US" dirty="0" smtClean="0"/>
          </a:p>
          <a:p>
            <a:pPr lvl="1"/>
            <a:r>
              <a:rPr lang="en-US" dirty="0"/>
              <a:t>Redirection </a:t>
            </a:r>
            <a:r>
              <a:rPr lang="en-US" dirty="0" smtClean="0"/>
              <a:t>on site creation page may </a:t>
            </a:r>
            <a:r>
              <a:rPr lang="en-US" dirty="0"/>
              <a:t>be implemented through a </a:t>
            </a:r>
            <a:r>
              <a:rPr lang="en-US" b="1" dirty="0"/>
              <a:t>Custom Action</a:t>
            </a:r>
            <a:endParaRPr lang="en-US" dirty="0"/>
          </a:p>
          <a:p>
            <a:pPr lvl="1"/>
            <a:endParaRPr lang="en-US" dirty="0" smtClean="0"/>
          </a:p>
          <a:p>
            <a:pPr lvl="1"/>
            <a:endParaRPr lang="en-US" dirty="0" smtClean="0"/>
          </a:p>
          <a:p>
            <a:pPr lvl="1"/>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04535282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173505" y="4049270"/>
            <a:ext cx="8494619" cy="1098879"/>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Challenges:</a:t>
            </a:r>
          </a:p>
          <a:p>
            <a:r>
              <a:rPr lang="en-US" sz="2000" spc="0" dirty="0" smtClean="0">
                <a:gradFill>
                  <a:gsLst>
                    <a:gs pos="1250">
                      <a:schemeClr val="bg2"/>
                    </a:gs>
                    <a:gs pos="100000">
                      <a:schemeClr val="bg2"/>
                    </a:gs>
                  </a:gsLst>
                  <a:lin ang="5400000" scaled="0"/>
                </a:gradFill>
                <a:latin typeface="+mn-lt"/>
              </a:rPr>
              <a:t>Some site provisioning requirements might require an externally hosted web job on azure leveraging CSOM.</a:t>
            </a:r>
            <a:endParaRPr lang="en-US" sz="2000" spc="0" dirty="0">
              <a:gradFill>
                <a:gsLst>
                  <a:gs pos="1250">
                    <a:schemeClr val="bg2"/>
                  </a:gs>
                  <a:gs pos="100000">
                    <a:schemeClr val="bg2"/>
                  </a:gs>
                </a:gsLst>
                <a:lin ang="5400000" scaled="0"/>
              </a:gradFill>
              <a:latin typeface="+mn-lt"/>
            </a:endParaRPr>
          </a:p>
        </p:txBody>
      </p:sp>
    </p:spTree>
    <p:extLst>
      <p:ext uri="{BB962C8B-B14F-4D97-AF65-F5344CB8AC3E}">
        <p14:creationId xmlns:p14="http://schemas.microsoft.com/office/powerpoint/2010/main" val="238964648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
              <a:lnSpc>
                <a:spcPct val="100000"/>
              </a:lnSpc>
              <a:spcBef>
                <a:spcPts val="0"/>
              </a:spcBef>
            </a:pPr>
            <a:r>
              <a:rPr lang="nl-BE" dirty="0" smtClean="0"/>
              <a:t>Records Management</a:t>
            </a:r>
            <a:br>
              <a:rPr lang="nl-BE" dirty="0" smtClean="0"/>
            </a:br>
            <a:r>
              <a:rPr lang="en-US" sz="3600" dirty="0" err="1">
                <a:solidFill>
                  <a:schemeClr val="accent1"/>
                </a:solidFill>
              </a:rPr>
              <a:t>contoso.sharepoint.docretention.wsp</a:t>
            </a:r>
            <a:r>
              <a:rPr lang="en-US" sz="2000" spc="0" dirty="0" smtClean="0">
                <a:ln>
                  <a:noFill/>
                </a:ln>
                <a:solidFill>
                  <a:srgbClr val="000000"/>
                </a:solidFill>
                <a:latin typeface="Segoe UI"/>
                <a:cs typeface="+mn-cs"/>
              </a:rPr>
              <a:t/>
            </a:r>
            <a:br>
              <a:rPr lang="en-US" sz="2000" spc="0" dirty="0" smtClean="0">
                <a:ln>
                  <a:noFill/>
                </a:ln>
                <a:solidFill>
                  <a:srgbClr val="000000"/>
                </a:solidFill>
                <a:latin typeface="Segoe UI"/>
                <a:cs typeface="+mn-cs"/>
              </a:rPr>
            </a:br>
            <a:r>
              <a:rPr lang="en-US" sz="2400" spc="0" dirty="0">
                <a:ln>
                  <a:noFill/>
                </a:ln>
                <a:solidFill>
                  <a:srgbClr val="000000"/>
                </a:solidFill>
                <a:latin typeface="Calibri" panose="020F0502020204030204" pitchFamily="34" charset="0"/>
                <a:cs typeface="+mn-cs"/>
              </a:rPr>
              <a:t/>
            </a:r>
            <a:br>
              <a:rPr lang="en-US" sz="2400" spc="0" dirty="0">
                <a:ln>
                  <a:noFill/>
                </a:ln>
                <a:solidFill>
                  <a:srgbClr val="000000"/>
                </a:solidFill>
                <a:latin typeface="Calibri" panose="020F0502020204030204" pitchFamily="34" charset="0"/>
                <a:cs typeface="+mn-cs"/>
              </a:rPr>
            </a:br>
            <a:endParaRPr lang="nl-BE" dirty="0"/>
          </a:p>
        </p:txBody>
      </p:sp>
      <p:sp>
        <p:nvSpPr>
          <p:cNvPr id="11" name="Text Placeholder 10"/>
          <p:cNvSpPr>
            <a:spLocks noGrp="1"/>
          </p:cNvSpPr>
          <p:nvPr>
            <p:ph type="body" sz="quarter" idx="10"/>
          </p:nvPr>
        </p:nvSpPr>
        <p:spPr>
          <a:xfrm>
            <a:off x="3173504" y="1701900"/>
            <a:ext cx="8494619" cy="1585140"/>
          </a:xfrm>
        </p:spPr>
        <p:txBody>
          <a:bodyPr/>
          <a:lstStyle/>
          <a:p>
            <a:r>
              <a:rPr lang="en-US" dirty="0" smtClean="0"/>
              <a:t>Requirements and Current </a:t>
            </a:r>
            <a:r>
              <a:rPr lang="en-US" dirty="0" smtClean="0"/>
              <a:t>Implementation:</a:t>
            </a:r>
            <a:endParaRPr lang="en-US" dirty="0"/>
          </a:p>
          <a:p>
            <a:pPr lvl="1"/>
            <a:r>
              <a:rPr lang="en-US" sz="1800" dirty="0" smtClean="0"/>
              <a:t>The farm solution does the following:</a:t>
            </a:r>
            <a:endParaRPr lang="en-US" sz="1800" dirty="0"/>
          </a:p>
          <a:p>
            <a:pPr lvl="2"/>
            <a:r>
              <a:rPr lang="en-US" sz="1800" dirty="0" smtClean="0"/>
              <a:t>Sends notification emails when policies are due for revision.</a:t>
            </a:r>
          </a:p>
          <a:p>
            <a:pPr lvl="2"/>
            <a:r>
              <a:rPr lang="en-US" sz="1800" dirty="0" smtClean="0"/>
              <a:t>Deletes records that are more than 7 years old.</a:t>
            </a:r>
          </a:p>
          <a:p>
            <a:pPr lvl="2"/>
            <a:r>
              <a:rPr lang="en-US" sz="1800" dirty="0" smtClean="0"/>
              <a:t>Action taken on expiring documents is logged for audit purposes.</a:t>
            </a:r>
          </a:p>
          <a:p>
            <a:pPr lvl="2"/>
            <a:r>
              <a:rPr lang="en-US" sz="1800" dirty="0" smtClean="0"/>
              <a:t>Kicks off </a:t>
            </a:r>
            <a:r>
              <a:rPr lang="en-US" sz="1800" dirty="0" smtClean="0"/>
              <a:t>a IMP workflow </a:t>
            </a:r>
            <a:r>
              <a:rPr lang="en-US" sz="1800" dirty="0" smtClean="0"/>
              <a:t>when the document </a:t>
            </a:r>
            <a:r>
              <a:rPr lang="en-US" sz="1800" dirty="0" smtClean="0"/>
              <a:t>expires</a:t>
            </a:r>
          </a:p>
          <a:p>
            <a:pPr lvl="2"/>
            <a:r>
              <a:rPr lang="en-US" sz="1800" dirty="0" smtClean="0"/>
              <a:t>Discovers </a:t>
            </a:r>
            <a:r>
              <a:rPr lang="en-US" sz="1800" dirty="0"/>
              <a:t>content in electronic </a:t>
            </a:r>
            <a:r>
              <a:rPr lang="en-US" sz="1800" dirty="0" smtClean="0"/>
              <a:t>format (websites, documents, emails)</a:t>
            </a:r>
            <a:endParaRPr lang="en-US" sz="1800" dirty="0" smtClean="0"/>
          </a:p>
          <a:p>
            <a:r>
              <a:rPr lang="en-US" dirty="0"/>
              <a:t>Migration</a:t>
            </a:r>
          </a:p>
          <a:p>
            <a:pPr lvl="1"/>
            <a:r>
              <a:rPr lang="en-US" dirty="0"/>
              <a:t>Business logic could be factored to one or more </a:t>
            </a:r>
            <a:r>
              <a:rPr lang="en-US" b="1" dirty="0" err="1"/>
              <a:t>oData</a:t>
            </a:r>
            <a:r>
              <a:rPr lang="en-US" b="1" dirty="0"/>
              <a:t> Web Services</a:t>
            </a:r>
          </a:p>
          <a:p>
            <a:pPr lvl="1"/>
            <a:r>
              <a:rPr lang="en-US" dirty="0"/>
              <a:t>May leverage eDiscovery capabilities of Office 365.</a:t>
            </a:r>
          </a:p>
          <a:p>
            <a:r>
              <a:rPr lang="en-US" dirty="0"/>
              <a:t>Challenges</a:t>
            </a:r>
          </a:p>
          <a:p>
            <a:pPr lvl="1"/>
            <a:r>
              <a:rPr lang="en-US" dirty="0"/>
              <a:t>Although SharePoint 2013 is backwards compatible with 2010 workflows, the call to HTTP Web Service action is only available for workflows built using SharePoint 2013 declarative workflows </a:t>
            </a:r>
          </a:p>
          <a:p>
            <a:pPr lvl="1"/>
            <a:endParaRPr lang="en-US" dirty="0"/>
          </a:p>
          <a:p>
            <a:pPr lvl="1"/>
            <a:endParaRPr lang="en-US" dirty="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31477069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Rec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28369" y="3516075"/>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8403511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err="1" smtClean="0">
                <a:solidFill>
                  <a:schemeClr val="accent1"/>
                </a:solidFill>
              </a:rPr>
              <a:t>contoso.sharepoint.eventreceivers.wsp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smtClean="0"/>
              <a:t>Requirements and Current </a:t>
            </a:r>
            <a:r>
              <a:rPr lang="en-US" dirty="0"/>
              <a:t>Implementation</a:t>
            </a:r>
            <a:endParaRPr lang="en-US" dirty="0" smtClean="0"/>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a:t>
            </a:r>
            <a:r>
              <a:rPr lang="en-US" sz="2000" spc="0" dirty="0" smtClean="0">
                <a:gradFill>
                  <a:gsLst>
                    <a:gs pos="1250">
                      <a:srgbClr val="797A7D"/>
                    </a:gs>
                    <a:gs pos="100000">
                      <a:srgbClr val="797A7D"/>
                    </a:gs>
                  </a:gsLst>
                  <a:lin ang="5400000" scaled="0"/>
                </a:gradFill>
                <a:latin typeface="+mn-lt"/>
              </a:rPr>
              <a:t>have been created to capture </a:t>
            </a:r>
            <a:r>
              <a:rPr lang="en-US" sz="2000" spc="0" dirty="0" smtClean="0">
                <a:gradFill>
                  <a:gsLst>
                    <a:gs pos="1250">
                      <a:srgbClr val="797A7D"/>
                    </a:gs>
                    <a:gs pos="100000">
                      <a:srgbClr val="797A7D"/>
                    </a:gs>
                  </a:gsLst>
                  <a:lin ang="5400000" scaled="0"/>
                </a:gradFill>
                <a:latin typeface="+mn-lt"/>
              </a:rPr>
              <a:t>list metadata on document uploads</a:t>
            </a:r>
            <a:endParaRPr lang="en-NZ" sz="2000" spc="0" dirty="0">
              <a:gradFill>
                <a:gsLst>
                  <a:gs pos="1250">
                    <a:srgbClr val="797A7D"/>
                  </a:gs>
                  <a:gs pos="100000">
                    <a:srgbClr val="797A7D"/>
                  </a:gs>
                </a:gsLst>
                <a:lin ang="5400000" scaled="0"/>
              </a:gradFill>
              <a:latin typeface="+mn-lt"/>
            </a:endParaRPr>
          </a:p>
          <a:p>
            <a:pPr lvl="0"/>
            <a:r>
              <a:rPr lang="en-US" sz="2000" spc="0" dirty="0" smtClean="0">
                <a:gradFill>
                  <a:gsLst>
                    <a:gs pos="1250">
                      <a:srgbClr val="797A7D"/>
                    </a:gs>
                    <a:gs pos="100000">
                      <a:srgbClr val="797A7D"/>
                    </a:gs>
                  </a:gsLst>
                  <a:lin ang="5400000" scaled="0"/>
                </a:gradFill>
                <a:latin typeface="+mn-lt"/>
              </a:rPr>
              <a:t>Custom security is applied on </a:t>
            </a:r>
            <a:r>
              <a:rPr lang="en-US" sz="2000" spc="0" dirty="0" smtClean="0">
                <a:gradFill>
                  <a:gsLst>
                    <a:gs pos="1250">
                      <a:srgbClr val="797A7D"/>
                    </a:gs>
                    <a:gs pos="100000">
                      <a:srgbClr val="797A7D"/>
                    </a:gs>
                  </a:gsLst>
                  <a:lin ang="5400000" scaled="0"/>
                </a:gradFill>
                <a:latin typeface="+mn-lt"/>
              </a:rPr>
              <a:t>site creation</a:t>
            </a:r>
            <a:endParaRPr lang="en-US" sz="2000" spc="0" dirty="0" smtClean="0">
              <a:gradFill>
                <a:gsLst>
                  <a:gs pos="1250">
                    <a:srgbClr val="797A7D"/>
                  </a:gs>
                  <a:gs pos="100000">
                    <a:srgbClr val="797A7D"/>
                  </a:gs>
                </a:gsLst>
                <a:lin ang="5400000" scaled="0"/>
              </a:gradFill>
              <a:latin typeface="+mn-lt"/>
            </a:endParaRPr>
          </a:p>
          <a:p>
            <a:pPr lvl="0"/>
            <a:r>
              <a:rPr lang="en-US" sz="2000" spc="0" dirty="0" smtClean="0">
                <a:gradFill>
                  <a:gsLst>
                    <a:gs pos="1250">
                      <a:srgbClr val="797A7D"/>
                    </a:gs>
                    <a:gs pos="100000">
                      <a:srgbClr val="797A7D"/>
                    </a:gs>
                  </a:gsLst>
                  <a:lin ang="5400000" scaled="0"/>
                </a:gradFill>
                <a:latin typeface="+mn-lt"/>
              </a:rPr>
              <a:t>Site deletion events captured the information for audit purposes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are provisioned using feature activation</a:t>
            </a:r>
            <a:endParaRPr lang="en-US" sz="2000" spc="0" dirty="0">
              <a:gradFill>
                <a:gsLst>
                  <a:gs pos="1250">
                    <a:srgbClr val="797A7D"/>
                  </a:gs>
                  <a:gs pos="100000">
                    <a:srgbClr val="797A7D"/>
                  </a:gs>
                </a:gsLst>
                <a:lin ang="5400000" scaled="0"/>
              </a:gradFill>
              <a:latin typeface="+mn-lt"/>
            </a:endParaRPr>
          </a:p>
          <a:p>
            <a:pPr lvl="0"/>
            <a:r>
              <a:rPr lang="en-US" dirty="0">
                <a:solidFill>
                  <a:srgbClr val="EB3C00"/>
                </a:solidFill>
              </a:rPr>
              <a:t>Migration</a:t>
            </a:r>
          </a:p>
          <a:p>
            <a:pPr lvl="1"/>
            <a:r>
              <a:rPr lang="en-US" dirty="0" smtClean="0">
                <a:gradFill>
                  <a:gsLst>
                    <a:gs pos="1250">
                      <a:srgbClr val="797A7D"/>
                    </a:gs>
                    <a:gs pos="100000">
                      <a:srgbClr val="797A7D"/>
                    </a:gs>
                  </a:gsLst>
                  <a:lin ang="5400000" scaled="0"/>
                </a:gradFill>
              </a:rPr>
              <a:t>Remote event receivers can be used that can be invoked through a provider hosted app</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276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3" y="1774079"/>
            <a:ext cx="8494619" cy="4619626"/>
          </a:xfrm>
        </p:spPr>
        <p:txBody>
          <a:bodyPr/>
          <a:lstStyle/>
          <a:p>
            <a:r>
              <a:rPr lang="en-US" dirty="0" smtClean="0"/>
              <a:t>Requirements and Current </a:t>
            </a:r>
            <a:r>
              <a:rPr lang="en-US" dirty="0" smtClean="0"/>
              <a:t>Implementation:</a:t>
            </a:r>
            <a:endParaRPr lang="en-US" dirty="0"/>
          </a:p>
          <a:p>
            <a:pPr lvl="1"/>
            <a:r>
              <a:rPr lang="en-US" dirty="0" smtClean="0"/>
              <a:t>The custom web part has been designed to:</a:t>
            </a:r>
            <a:endParaRPr lang="en-US" dirty="0"/>
          </a:p>
          <a:p>
            <a:pPr lvl="2"/>
            <a:r>
              <a:rPr lang="en-US" dirty="0" smtClean="0"/>
              <a:t>Displays news related to safety incidents </a:t>
            </a:r>
          </a:p>
          <a:p>
            <a:pPr lvl="2"/>
            <a:r>
              <a:rPr lang="en-US" dirty="0" smtClean="0"/>
              <a:t>Web part can be configured to see safety incidents even from other units/departments</a:t>
            </a:r>
            <a:endParaRPr lang="en-US" dirty="0" smtClean="0"/>
          </a:p>
          <a:p>
            <a:pPr lvl="2"/>
            <a:r>
              <a:rPr lang="en-US" dirty="0" smtClean="0"/>
              <a:t>Allow users to view safety news from </a:t>
            </a:r>
            <a:r>
              <a:rPr lang="en-US" dirty="0" smtClean="0"/>
              <a:t>mobile devices</a:t>
            </a:r>
            <a:r>
              <a:rPr lang="en-US" dirty="0" smtClean="0"/>
              <a:t>.</a:t>
            </a:r>
          </a:p>
          <a:p>
            <a:pPr lvl="0"/>
            <a:r>
              <a:rPr lang="en-US" dirty="0" smtClean="0">
                <a:solidFill>
                  <a:srgbClr val="EB3C00"/>
                </a:solidFill>
              </a:rPr>
              <a:t>Migration</a:t>
            </a:r>
            <a:endParaRPr lang="en-US" dirty="0">
              <a:solidFill>
                <a:srgbClr val="EB3C00"/>
              </a:solidFill>
            </a:endParaRPr>
          </a:p>
          <a:p>
            <a:pPr lvl="1"/>
            <a:r>
              <a:rPr lang="en-US" dirty="0" smtClean="0">
                <a:gradFill>
                  <a:gsLst>
                    <a:gs pos="1250">
                      <a:srgbClr val="797A7D"/>
                    </a:gs>
                    <a:gs pos="100000">
                      <a:srgbClr val="797A7D"/>
                    </a:gs>
                  </a:gsLst>
                  <a:lin ang="5400000" scaled="0"/>
                </a:gradFill>
              </a:rPr>
              <a:t>Yammer safety groups can be created at units and department sites.</a:t>
            </a:r>
          </a:p>
          <a:p>
            <a:pPr lvl="1"/>
            <a:r>
              <a:rPr lang="en-US" dirty="0" smtClean="0">
                <a:gradFill>
                  <a:gsLst>
                    <a:gs pos="1250">
                      <a:srgbClr val="797A7D"/>
                    </a:gs>
                    <a:gs pos="100000">
                      <a:srgbClr val="797A7D"/>
                    </a:gs>
                  </a:gsLst>
                  <a:lin ang="5400000" scaled="0"/>
                </a:gradFill>
              </a:rPr>
              <a:t>Users can subscribe to the relevant groups to get safety updates.</a:t>
            </a:r>
            <a:endParaRPr lang="en-US" dirty="0">
              <a:gradFill>
                <a:gsLst>
                  <a:gs pos="1250">
                    <a:srgbClr val="797A7D"/>
                  </a:gs>
                  <a:gs pos="100000">
                    <a:srgbClr val="797A7D"/>
                  </a:gs>
                </a:gsLst>
                <a:lin ang="5400000" scaled="0"/>
              </a:gradFill>
            </a:endParaRPr>
          </a:p>
          <a:p>
            <a:pPr lvl="1"/>
            <a:r>
              <a:rPr lang="en-US" dirty="0">
                <a:gradFill>
                  <a:gsLst>
                    <a:gs pos="1250">
                      <a:srgbClr val="797A7D"/>
                    </a:gs>
                    <a:gs pos="100000">
                      <a:srgbClr val="797A7D"/>
                    </a:gs>
                  </a:gsLst>
                  <a:lin ang="5400000" scaled="0"/>
                </a:gradFill>
              </a:rPr>
              <a:t>The Yammer embedded code can replace the custom safety news web part</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smtClean="0">
                <a:gradFill>
                  <a:gsLst>
                    <a:gs pos="1250">
                      <a:srgbClr val="797A7D"/>
                    </a:gs>
                    <a:gs pos="100000">
                      <a:srgbClr val="797A7D"/>
                    </a:gs>
                  </a:gsLst>
                  <a:lin ang="5400000" scaled="0"/>
                </a:gradFill>
              </a:rPr>
              <a:t>None</a:t>
            </a:r>
            <a:endParaRPr lang="en-US" dirty="0">
              <a:gradFill>
                <a:gsLst>
                  <a:gs pos="1250">
                    <a:srgbClr val="797A7D"/>
                  </a:gs>
                  <a:gs pos="100000">
                    <a:srgbClr val="797A7D"/>
                  </a:gs>
                </a:gsLst>
                <a:lin ang="5400000" scaled="0"/>
              </a:gradFill>
            </a:endParaRPr>
          </a:p>
          <a:p>
            <a:pPr lvl="1"/>
            <a:endParaRPr lang="en-US" dirty="0">
              <a:gradFill>
                <a:gsLst>
                  <a:gs pos="1250">
                    <a:srgbClr val="797A7D"/>
                  </a:gs>
                  <a:gs pos="100000">
                    <a:srgbClr val="797A7D"/>
                  </a:gs>
                </a:gsLst>
                <a:lin ang="5400000" scaled="0"/>
              </a:gradFill>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181862290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Safety News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219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3841584"/>
          </a:xfrm>
        </p:spPr>
        <p:txBody>
          <a:bodyPr/>
          <a:lstStyle/>
          <a:p>
            <a:r>
              <a:rPr lang="en-US" dirty="0" smtClean="0"/>
              <a:t>Requirements and Current </a:t>
            </a:r>
            <a:r>
              <a:rPr lang="en-US" dirty="0" smtClean="0"/>
              <a:t>Implementation:</a:t>
            </a:r>
            <a:endParaRPr lang="en-US" dirty="0"/>
          </a:p>
          <a:p>
            <a:pPr lvl="2"/>
            <a:r>
              <a:rPr lang="en-US" dirty="0">
                <a:gradFill>
                  <a:gsLst>
                    <a:gs pos="1250">
                      <a:srgbClr val="797A7D"/>
                    </a:gs>
                    <a:gs pos="100000">
                      <a:srgbClr val="797A7D"/>
                    </a:gs>
                  </a:gsLst>
                  <a:lin ang="5400000" scaled="0"/>
                </a:gradFill>
              </a:rPr>
              <a:t>Email notification is sent to employees in the event of a major </a:t>
            </a:r>
            <a:r>
              <a:rPr lang="en-US" dirty="0">
                <a:gradFill>
                  <a:gsLst>
                    <a:gs pos="1250">
                      <a:srgbClr val="797A7D"/>
                    </a:gs>
                    <a:gs pos="100000">
                      <a:srgbClr val="797A7D"/>
                    </a:gs>
                  </a:gsLst>
                  <a:lin ang="5400000" scaled="0"/>
                </a:gradFill>
              </a:rPr>
              <a:t>safety </a:t>
            </a:r>
            <a:r>
              <a:rPr lang="en-US" dirty="0">
                <a:gradFill>
                  <a:gsLst>
                    <a:gs pos="1250">
                      <a:srgbClr val="797A7D"/>
                    </a:gs>
                    <a:gs pos="100000">
                      <a:srgbClr val="797A7D"/>
                    </a:gs>
                  </a:gsLst>
                  <a:lin ang="5400000" scaled="0"/>
                </a:gradFill>
              </a:rPr>
              <a:t>incident</a:t>
            </a:r>
          </a:p>
          <a:p>
            <a:pPr lvl="2"/>
            <a:r>
              <a:rPr lang="en-US" dirty="0">
                <a:gradFill>
                  <a:gsLst>
                    <a:gs pos="1250">
                      <a:srgbClr val="797A7D"/>
                    </a:gs>
                    <a:gs pos="100000">
                      <a:srgbClr val="797A7D"/>
                    </a:gs>
                  </a:gsLst>
                  <a:lin ang="5400000" scaled="0"/>
                </a:gradFill>
              </a:rPr>
              <a:t>A timer job </a:t>
            </a:r>
            <a:r>
              <a:rPr lang="en-US" dirty="0" smtClean="0">
                <a:gradFill>
                  <a:gsLst>
                    <a:gs pos="1250">
                      <a:srgbClr val="797A7D"/>
                    </a:gs>
                    <a:gs pos="100000">
                      <a:srgbClr val="797A7D"/>
                    </a:gs>
                  </a:gsLst>
                  <a:lin ang="5400000" scaled="0"/>
                </a:gradFill>
              </a:rPr>
              <a:t>runs </a:t>
            </a:r>
            <a:r>
              <a:rPr lang="en-US" dirty="0">
                <a:gradFill>
                  <a:gsLst>
                    <a:gs pos="1250">
                      <a:srgbClr val="797A7D"/>
                    </a:gs>
                    <a:gs pos="100000">
                      <a:srgbClr val="797A7D"/>
                    </a:gs>
                  </a:gsLst>
                  <a:lin ang="5400000" scaled="0"/>
                </a:gradFill>
              </a:rPr>
              <a:t>daily </a:t>
            </a:r>
            <a:r>
              <a:rPr lang="en-US" dirty="0" smtClean="0">
                <a:gradFill>
                  <a:gsLst>
                    <a:gs pos="1250">
                      <a:srgbClr val="797A7D"/>
                    </a:gs>
                    <a:gs pos="100000">
                      <a:srgbClr val="797A7D"/>
                    </a:gs>
                  </a:gsLst>
                  <a:lin ang="5400000" scaled="0"/>
                </a:gradFill>
              </a:rPr>
              <a:t>and sends </a:t>
            </a:r>
            <a:r>
              <a:rPr lang="en-US" dirty="0">
                <a:gradFill>
                  <a:gsLst>
                    <a:gs pos="1250">
                      <a:srgbClr val="797A7D"/>
                    </a:gs>
                    <a:gs pos="100000">
                      <a:srgbClr val="797A7D"/>
                    </a:gs>
                  </a:gsLst>
                  <a:lin ang="5400000" scaled="0"/>
                </a:gradFill>
              </a:rPr>
              <a:t>an email </a:t>
            </a:r>
            <a:r>
              <a:rPr lang="en-US" dirty="0" smtClean="0">
                <a:gradFill>
                  <a:gsLst>
                    <a:gs pos="1250">
                      <a:srgbClr val="797A7D"/>
                    </a:gs>
                    <a:gs pos="100000">
                      <a:srgbClr val="797A7D"/>
                    </a:gs>
                  </a:gsLst>
                  <a:lin ang="5400000" scaled="0"/>
                </a:gradFill>
              </a:rPr>
              <a:t>notification if a major incident is reported</a:t>
            </a:r>
            <a:endParaRPr lang="en-US" dirty="0">
              <a:gradFill>
                <a:gsLst>
                  <a:gs pos="1250">
                    <a:srgbClr val="797A7D"/>
                  </a:gs>
                  <a:gs pos="100000">
                    <a:srgbClr val="797A7D"/>
                  </a:gs>
                </a:gsLst>
                <a:lin ang="5400000" scaled="0"/>
              </a:gradFill>
            </a:endParaRPr>
          </a:p>
          <a:p>
            <a:pPr lvl="0"/>
            <a:r>
              <a:rPr lang="en-US" dirty="0" smtClean="0">
                <a:solidFill>
                  <a:srgbClr val="EB3C00"/>
                </a:solidFill>
              </a:rPr>
              <a:t>Migration</a:t>
            </a:r>
            <a:endParaRPr lang="en-US" dirty="0">
              <a:solidFill>
                <a:srgbClr val="EB3C00"/>
              </a:solidFill>
            </a:endParaRPr>
          </a:p>
          <a:p>
            <a:pPr lvl="1"/>
            <a:r>
              <a:rPr lang="en-US" dirty="0">
                <a:gradFill>
                  <a:gsLst>
                    <a:gs pos="1250">
                      <a:srgbClr val="797A7D"/>
                    </a:gs>
                    <a:gs pos="100000">
                      <a:srgbClr val="797A7D"/>
                    </a:gs>
                  </a:gsLst>
                  <a:lin ang="5400000" scaled="0"/>
                </a:gradFill>
              </a:rPr>
              <a:t>The solution will be abandoned. </a:t>
            </a:r>
          </a:p>
          <a:p>
            <a:pPr lvl="1"/>
            <a:r>
              <a:rPr lang="en-US" dirty="0">
                <a:gradFill>
                  <a:gsLst>
                    <a:gs pos="1250">
                      <a:srgbClr val="797A7D"/>
                    </a:gs>
                    <a:gs pos="100000">
                      <a:srgbClr val="797A7D"/>
                    </a:gs>
                  </a:gsLst>
                  <a:lin ang="5400000" scaled="0"/>
                </a:gradFill>
              </a:rPr>
              <a:t>A major safety incident will be created as a Yammer announcement</a:t>
            </a:r>
          </a:p>
          <a:p>
            <a:pPr lvl="1"/>
            <a:r>
              <a:rPr lang="en-US" dirty="0">
                <a:gradFill>
                  <a:gsLst>
                    <a:gs pos="1250">
                      <a:srgbClr val="797A7D"/>
                    </a:gs>
                    <a:gs pos="100000">
                      <a:srgbClr val="797A7D"/>
                    </a:gs>
                  </a:gsLst>
                  <a:lin ang="5400000" scaled="0"/>
                </a:gradFill>
              </a:rPr>
              <a:t>Yammer sends automated emails when an announcement is added</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8312559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170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br>
              <a:rPr lang="nl-BE" dirty="0" smtClean="0"/>
            </a:br>
            <a:r>
              <a:rPr lang="en-US" sz="3600" dirty="0" err="1">
                <a:solidFill>
                  <a:schemeClr val="accent1"/>
                </a:solidFill>
              </a:rPr>
              <a:t>tailspin.skillfinder.wsp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1531859"/>
            <a:ext cx="8825990" cy="4596225"/>
          </a:xfrm>
        </p:spPr>
        <p:txBody>
          <a:bodyPr/>
          <a:lstStyle/>
          <a:p>
            <a:r>
              <a:rPr lang="en-US" dirty="0" smtClean="0"/>
              <a:t>Current Implementation</a:t>
            </a:r>
            <a:endParaRPr lang="en-US" dirty="0"/>
          </a:p>
          <a:p>
            <a:pPr lvl="1"/>
            <a:r>
              <a:rPr lang="en-US" dirty="0" smtClean="0"/>
              <a:t>The solution has been designed to:</a:t>
            </a:r>
          </a:p>
          <a:p>
            <a:pPr lvl="1"/>
            <a:r>
              <a:rPr lang="en-US" dirty="0" smtClean="0"/>
              <a:t>Allow users to search experts based on their years of experience and past projects</a:t>
            </a:r>
            <a:r>
              <a:rPr lang="en-US" dirty="0" smtClean="0"/>
              <a:t>.</a:t>
            </a:r>
          </a:p>
          <a:p>
            <a:pPr lvl="1"/>
            <a:r>
              <a:rPr lang="en-US" dirty="0" smtClean="0"/>
              <a:t>The custom web part queries the SharePoint user profile,</a:t>
            </a:r>
            <a:endParaRPr lang="en-US" dirty="0" smtClean="0"/>
          </a:p>
          <a:p>
            <a:pPr lvl="1"/>
            <a:r>
              <a:rPr lang="en-US" dirty="0" smtClean="0"/>
              <a:t>Allow the users to be able to communicate with the experts using </a:t>
            </a:r>
            <a:r>
              <a:rPr lang="en-US" dirty="0" smtClean="0"/>
              <a:t>SharePoint social.</a:t>
            </a:r>
            <a:endParaRPr lang="en-US" dirty="0"/>
          </a:p>
          <a:p>
            <a:r>
              <a:rPr lang="en-US" dirty="0" smtClean="0"/>
              <a:t>Migration</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a:t>
            </a:r>
            <a:r>
              <a:rPr lang="en-US" dirty="0" smtClean="0"/>
              <a:t>experts </a:t>
            </a:r>
            <a:r>
              <a:rPr lang="en-US" dirty="0" smtClean="0"/>
              <a:t>using messaging or voice call.</a:t>
            </a:r>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39922554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br>
              <a:rPr lang="nl-BE" dirty="0" smtClean="0"/>
            </a:br>
            <a:r>
              <a:rPr lang="en-US" sz="3600" dirty="0" err="1">
                <a:solidFill>
                  <a:schemeClr val="accent1"/>
                </a:solidFill>
              </a:rPr>
              <a:t>fabricam.locationfinder.wsp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2114550"/>
            <a:ext cx="8494619" cy="4619626"/>
          </a:xfrm>
        </p:spPr>
        <p:txBody>
          <a:bodyPr/>
          <a:lstStyle/>
          <a:p>
            <a:r>
              <a:rPr lang="en-US" dirty="0" smtClean="0"/>
              <a:t>Requirements and Current </a:t>
            </a:r>
            <a:r>
              <a:rPr lang="en-US" dirty="0" smtClean="0"/>
              <a:t>Implementation:</a:t>
            </a:r>
          </a:p>
          <a:p>
            <a:r>
              <a:rPr lang="en-US" sz="2000" spc="0" dirty="0">
                <a:gradFill>
                  <a:gsLst>
                    <a:gs pos="1250">
                      <a:schemeClr val="bg2"/>
                    </a:gs>
                    <a:gs pos="100000">
                      <a:schemeClr val="bg2"/>
                    </a:gs>
                  </a:gsLst>
                  <a:lin ang="5400000" scaled="0"/>
                </a:gradFill>
                <a:latin typeface="+mn-lt"/>
              </a:rPr>
              <a:t>The location finder solution allows:</a:t>
            </a:r>
          </a:p>
          <a:p>
            <a:pPr lvl="1"/>
            <a:r>
              <a:rPr lang="en-US" dirty="0" smtClean="0"/>
              <a:t>Users to search for </a:t>
            </a:r>
            <a:r>
              <a:rPr lang="en-US" dirty="0" err="1" smtClean="0"/>
              <a:t>Fabrikam</a:t>
            </a:r>
            <a:r>
              <a:rPr lang="en-US" dirty="0" smtClean="0"/>
              <a:t> </a:t>
            </a:r>
            <a:r>
              <a:rPr lang="en-US" dirty="0" smtClean="0"/>
              <a:t>outlets</a:t>
            </a:r>
          </a:p>
          <a:p>
            <a:pPr lvl="1"/>
            <a:r>
              <a:rPr lang="en-US" dirty="0" smtClean="0"/>
              <a:t>The outlet locations are stored in a list</a:t>
            </a:r>
            <a:endParaRPr lang="en-US" dirty="0" smtClean="0"/>
          </a:p>
          <a:p>
            <a:pPr lvl="1"/>
            <a:r>
              <a:rPr lang="en-US" dirty="0" smtClean="0"/>
              <a:t>Maps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r>
              <a:rPr lang="en-US" dirty="0" smtClean="0"/>
              <a:t>.</a:t>
            </a:r>
          </a:p>
          <a:p>
            <a:pPr lvl="1"/>
            <a:r>
              <a:rPr lang="en-US" dirty="0" smtClean="0"/>
              <a:t>Use stylesheet to retain the current look and feel.</a:t>
            </a:r>
            <a:endParaRPr lang="en-US" dirty="0"/>
          </a:p>
          <a:p>
            <a:pPr lvl="1"/>
            <a:endParaRPr lang="en-US" dirty="0"/>
          </a:p>
          <a:p>
            <a:r>
              <a:rPr lang="en-US" dirty="0" smtClean="0"/>
              <a:t>Challenges</a:t>
            </a:r>
            <a:endParaRPr lang="en-US" dirty="0"/>
          </a:p>
          <a:p>
            <a:pPr lvl="1"/>
            <a:r>
              <a:rPr lang="en-US" dirty="0" smtClean="0"/>
              <a:t>None</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6279884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br>
              <a:rPr lang="nl-BE" dirty="0" smtClean="0"/>
            </a:br>
            <a:r>
              <a:rPr lang="en-US" sz="3600" dirty="0" err="1">
                <a:solidFill>
                  <a:schemeClr val="accent1"/>
                </a:solidFill>
              </a:rPr>
              <a:t>adventureworks.analytics.wsp</a:t>
            </a:r>
            <a:r>
              <a:rPr lang="en-NZ" dirty="0">
                <a:solidFill>
                  <a:schemeClr val="dk1"/>
                </a:solidFill>
              </a:rPr>
              <a:t/>
            </a:r>
            <a:br>
              <a:rPr lang="en-NZ" dirty="0">
                <a:solidFill>
                  <a:schemeClr val="dk1"/>
                </a:solidFill>
              </a:rPr>
            </a:br>
            <a:r>
              <a:rPr lang="nl-BE" dirty="0" smtClean="0"/>
              <a:t/>
            </a:r>
            <a:br>
              <a:rPr lang="nl-BE" dirty="0" smtClean="0"/>
            </a:br>
            <a:endParaRPr lang="nl-BE" dirty="0"/>
          </a:p>
        </p:txBody>
      </p:sp>
      <p:sp>
        <p:nvSpPr>
          <p:cNvPr id="11" name="Text Placeholder 10"/>
          <p:cNvSpPr>
            <a:spLocks noGrp="1"/>
          </p:cNvSpPr>
          <p:nvPr>
            <p:ph type="body" sz="quarter" idx="10"/>
          </p:nvPr>
        </p:nvSpPr>
        <p:spPr>
          <a:xfrm>
            <a:off x="3173504" y="1698056"/>
            <a:ext cx="8494619" cy="4619626"/>
          </a:xfrm>
        </p:spPr>
        <p:txBody>
          <a:bodyPr/>
          <a:lstStyle/>
          <a:p>
            <a:r>
              <a:rPr lang="en-US" dirty="0" smtClean="0"/>
              <a:t>Current Implementation:</a:t>
            </a:r>
          </a:p>
          <a:p>
            <a:r>
              <a:rPr lang="en-US" sz="2000" spc="0" dirty="0">
                <a:gradFill>
                  <a:gsLst>
                    <a:gs pos="1250">
                      <a:schemeClr val="bg2"/>
                    </a:gs>
                    <a:gs pos="100000">
                      <a:schemeClr val="bg2"/>
                    </a:gs>
                  </a:gsLst>
                  <a:lin ang="5400000" scaled="0"/>
                </a:gradFill>
                <a:latin typeface="+mn-lt"/>
              </a:rPr>
              <a:t>The solution does the following:</a:t>
            </a: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a:t>
            </a:r>
            <a:r>
              <a:rPr lang="en-US" dirty="0" smtClean="0"/>
              <a:t>content</a:t>
            </a:r>
          </a:p>
          <a:p>
            <a:pPr lvl="1"/>
            <a:r>
              <a:rPr lang="en-US" dirty="0" smtClean="0"/>
              <a:t>Requires a custom JavaScript on master page.</a:t>
            </a:r>
            <a:endParaRPr lang="en-US" dirty="0"/>
          </a:p>
          <a:p>
            <a:r>
              <a:rPr lang="en-US" dirty="0" smtClean="0"/>
              <a:t>Migration</a:t>
            </a:r>
            <a:endParaRPr lang="en-US" dirty="0"/>
          </a:p>
          <a:p>
            <a:pPr lvl="1"/>
            <a:r>
              <a:rPr lang="en-US" dirty="0" smtClean="0"/>
              <a:t>Make use of SharePoint 2013 analytics.</a:t>
            </a:r>
          </a:p>
          <a:p>
            <a:pPr lvl="1"/>
            <a:r>
              <a:rPr lang="en-US" dirty="0" smtClean="0"/>
              <a:t>Use Client side techniques to inject JS using script blocks on master page.</a:t>
            </a:r>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smtClean="0"/>
          </a:p>
        </p:txBody>
      </p:sp>
      <p:graphicFrame>
        <p:nvGraphicFramePr>
          <p:cNvPr id="6" name="Table 7"/>
          <p:cNvGraphicFramePr>
            <a:graphicFrameLocks noGrp="1"/>
          </p:cNvGraphicFramePr>
          <p:nvPr>
            <p:extLst>
              <p:ext uri="{D42A27DB-BD31-4B8C-83A1-F6EECF244321}">
                <p14:modId xmlns:p14="http://schemas.microsoft.com/office/powerpoint/2010/main" val="152494131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00873" y="2003612"/>
            <a:ext cx="1640194"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WingTip</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1196747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a:t>
            </a:r>
            <a:r>
              <a:rPr lang="en-US" sz="4800"/>
              <a:t>for what</a:t>
            </a:r>
            <a:r>
              <a:rPr lang="en-US" sz="4800" dirty="0"/>
              <a:t>+</a:t>
            </a:r>
            <a:r>
              <a:rPr lang="en-US" sz="4800"/>
              <a:t> dependencies </a:t>
            </a:r>
            <a:endParaRPr lang="nl-BE" dirty="0"/>
          </a:p>
        </p:txBody>
      </p:sp>
      <p:sp>
        <p:nvSpPr>
          <p:cNvPr id="4" name="Oval 3"/>
          <p:cNvSpPr/>
          <p:nvPr/>
        </p:nvSpPr>
        <p:spPr bwMode="auto">
          <a:xfrm>
            <a:off x="4824451" y="2601843"/>
            <a:ext cx="2527325" cy="1194099"/>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Library Receivers</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7606202" y="1891270"/>
            <a:ext cx="2305235"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Provisioning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4112646" y="2117751"/>
            <a:ext cx="2506894"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Doc Management</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4122514" y="3581445"/>
            <a:ext cx="2589166" cy="892233"/>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Notification Email</a:t>
            </a: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err="1"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Tailspin</a:t>
            </a:r>
            <a:endParaRPr lang="nl-BE" sz="2200" dirty="0">
              <a:solidFill>
                <a:schemeClr val="tx1"/>
              </a:solidFill>
              <a:ea typeface="Segoe UI" pitchFamily="34" charset="0"/>
              <a:cs typeface="Segoe UI" pitchFamily="34" charset="0"/>
            </a:endParaRPr>
          </a:p>
        </p:txBody>
      </p:sp>
      <p:sp>
        <p:nvSpPr>
          <p:cNvPr id="17" name="Oval 18"/>
          <p:cNvSpPr/>
          <p:nvPr/>
        </p:nvSpPr>
        <p:spPr bwMode="auto">
          <a:xfrm>
            <a:off x="6075026" y="2827187"/>
            <a:ext cx="3425334" cy="1627422"/>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1987505" y="1798835"/>
            <a:ext cx="1353658" cy="74680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1932905" y="2612601"/>
            <a:ext cx="1757010"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a:t>
            </a:r>
            <a:endParaRPr lang="nl-BE" dirty="0"/>
          </a:p>
        </p:txBody>
      </p:sp>
      <p:sp>
        <p:nvSpPr>
          <p:cNvPr id="3" name="Oval 2"/>
          <p:cNvSpPr/>
          <p:nvPr/>
        </p:nvSpPr>
        <p:spPr bwMode="auto">
          <a:xfrm>
            <a:off x="85360" y="254484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Document Management</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591445" y="1895754"/>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Yammer notifications</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033483" y="2945235"/>
            <a:ext cx="4271137"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(Branding/Provisioning)</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7007152" y="2537269"/>
            <a:ext cx="3026864" cy="1531320"/>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Remote event receivers /Logging Framework </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Provisioning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Timer 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21353" y="1957792"/>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56972" y="2683215"/>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t>
            </a:r>
            <a:r>
              <a:rPr lang="en-US" dirty="0" smtClean="0"/>
              <a:t>using a </a:t>
            </a:r>
            <a:r>
              <a:rPr lang="en-US" dirty="0"/>
              <a:t>provider hosted app </a:t>
            </a:r>
            <a:r>
              <a:rPr lang="en-US" dirty="0" smtClean="0"/>
              <a:t>to remotely </a:t>
            </a:r>
            <a:r>
              <a:rPr lang="en-US" dirty="0"/>
              <a:t>create site collections and </a:t>
            </a:r>
            <a:r>
              <a:rPr lang="en-US" dirty="0" smtClean="0"/>
              <a:t>sub sites using </a:t>
            </a:r>
            <a:r>
              <a:rPr lang="en-US" dirty="0"/>
              <a:t>CSOM </a:t>
            </a:r>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This is one proven solution model for remote timer jobs</a:t>
            </a:r>
          </a:p>
          <a:p>
            <a:pPr lvl="1"/>
            <a:r>
              <a:rPr lang="en-US" dirty="0" smtClean="0"/>
              <a:t>Agreed pattern on how to implement remote timer jobs at Contoso</a:t>
            </a:r>
          </a:p>
          <a:p>
            <a:pPr lvl="1"/>
            <a:r>
              <a:rPr lang="en-US" dirty="0" smtClean="0"/>
              <a:t>Sharing implementation and knowledge around the used patterns</a:t>
            </a:r>
          </a:p>
          <a:p>
            <a:pPr lvl="1"/>
            <a:endParaRPr lang="en-US" dirty="0" smtClean="0"/>
          </a:p>
          <a:p>
            <a:r>
              <a:rPr lang="en-US" dirty="0" smtClean="0"/>
              <a:t>Each project should make use of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Make use of documented patterns on asset deployment</a:t>
            </a:r>
          </a:p>
          <a:p>
            <a:r>
              <a:rPr lang="en-US" dirty="0" smtClean="0"/>
              <a:t>Guidance on how assets will have to be updated and what are the rules to follow</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framework</a:t>
            </a:r>
            <a:endParaRPr lang="en-US" dirty="0"/>
          </a:p>
        </p:txBody>
      </p:sp>
      <p:sp>
        <p:nvSpPr>
          <p:cNvPr id="3" name="Text Placeholder 2"/>
          <p:cNvSpPr>
            <a:spLocks noGrp="1"/>
          </p:cNvSpPr>
          <p:nvPr>
            <p:ph type="body" sz="quarter" idx="10"/>
          </p:nvPr>
        </p:nvSpPr>
        <p:spPr>
          <a:xfrm>
            <a:off x="519112" y="1447799"/>
            <a:ext cx="11294936" cy="2043636"/>
          </a:xfrm>
        </p:spPr>
        <p:txBody>
          <a:bodyPr/>
          <a:lstStyle/>
          <a:p>
            <a:r>
              <a:rPr lang="en-US" dirty="0" smtClean="0"/>
              <a:t>Application life cycle model(ALM</a:t>
            </a:r>
            <a:r>
              <a:rPr lang="en-US" dirty="0"/>
              <a:t>)  </a:t>
            </a:r>
            <a:r>
              <a:rPr lang="en-US" dirty="0" smtClean="0"/>
              <a:t>for app model implementation</a:t>
            </a:r>
          </a:p>
          <a:p>
            <a:pPr lvl="1"/>
            <a:r>
              <a:rPr lang="en-US" dirty="0" smtClean="0"/>
              <a:t>Development model standardization, like not providing actual VMs to developers in order to promote the app model development practices</a:t>
            </a:r>
          </a:p>
          <a:p>
            <a:r>
              <a:rPr lang="en-US" dirty="0" smtClean="0"/>
              <a:t>General design and guidance for the provider hosted app implementation like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 long project, rather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Intranet</a:t>
            </a:r>
            <a:endParaRPr lang="en-US" dirty="0">
              <a:solidFill>
                <a:schemeClr val="bg1"/>
              </a:solidFill>
            </a:endParaRPr>
          </a:p>
        </p:txBody>
      </p:sp>
    </p:spTree>
    <p:extLst>
      <p:ext uri="{BB962C8B-B14F-4D97-AF65-F5344CB8AC3E}">
        <p14:creationId xmlns:p14="http://schemas.microsoft.com/office/powerpoint/2010/main" val="383815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by OOB / Blocker / Abandon</a:t>
            </a:r>
            <a:endParaRPr lang="en-US" dirty="0"/>
          </a:p>
        </p:txBody>
      </p:sp>
      <p:sp>
        <p:nvSpPr>
          <p:cNvPr id="3" name="Text Placeholder 2"/>
          <p:cNvSpPr>
            <a:spLocks noGrp="1"/>
          </p:cNvSpPr>
          <p:nvPr>
            <p:ph type="body" sz="quarter" idx="10"/>
          </p:nvPr>
        </p:nvSpPr>
        <p:spPr>
          <a:xfrm>
            <a:off x="519112" y="1463844"/>
            <a:ext cx="5488656" cy="2043636"/>
          </a:xfrm>
        </p:spPr>
        <p:txBody>
          <a:bodyPr vert="horz" lIns="0" tIns="0" rIns="0" bIns="0" rtlCol="0">
            <a:noAutofit/>
          </a:bodyPr>
          <a:lstStyle/>
          <a:p>
            <a:r>
              <a:rPr lang="en-US" sz="3600" dirty="0" smtClean="0"/>
              <a:t>Replace by OOB:</a:t>
            </a:r>
          </a:p>
          <a:p>
            <a:pPr lvl="1"/>
            <a:r>
              <a:rPr lang="en-US" sz="2000" dirty="0"/>
              <a:t>Password reset capability using OS capability</a:t>
            </a:r>
          </a:p>
          <a:p>
            <a:pPr lvl="1"/>
            <a:r>
              <a:rPr lang="en-US" sz="2000" dirty="0"/>
              <a:t>Video playing using OOB Video </a:t>
            </a:r>
            <a:r>
              <a:rPr lang="en-US" sz="2000" dirty="0" smtClean="0"/>
              <a:t>Portal</a:t>
            </a:r>
            <a:endParaRPr lang="en-US" sz="2000" dirty="0"/>
          </a:p>
          <a:p>
            <a:pPr lvl="1"/>
            <a:r>
              <a:rPr lang="en-US" sz="2000" dirty="0"/>
              <a:t>One search center for all languages </a:t>
            </a:r>
            <a:endParaRPr lang="en-US" sz="2000" dirty="0" smtClean="0"/>
          </a:p>
          <a:p>
            <a:pPr lvl="1"/>
            <a:r>
              <a:rPr lang="en-US" sz="2000" dirty="0" smtClean="0"/>
              <a:t>News </a:t>
            </a:r>
            <a:r>
              <a:rPr lang="en-US" sz="2000" dirty="0"/>
              <a:t>forum rollup via </a:t>
            </a:r>
            <a:r>
              <a:rPr lang="en-US" sz="2000" dirty="0" smtClean="0"/>
              <a:t>Yammer embedded code</a:t>
            </a:r>
            <a:endParaRPr lang="en-US" sz="2000" dirty="0"/>
          </a:p>
          <a:p>
            <a:pPr lvl="1"/>
            <a:r>
              <a:rPr lang="en-US" sz="2000" dirty="0"/>
              <a:t>Discussion forum via </a:t>
            </a:r>
            <a:r>
              <a:rPr lang="en-US" sz="2000" dirty="0" smtClean="0"/>
              <a:t>Yammer</a:t>
            </a:r>
            <a:endParaRPr lang="en-US" sz="2000" dirty="0"/>
          </a:p>
          <a:p>
            <a:pPr lvl="1"/>
            <a:r>
              <a:rPr lang="en-US" sz="2000" dirty="0" smtClean="0">
                <a:sym typeface="Wingdings" panose="05000000000000000000" pitchFamily="2" charset="2"/>
              </a:rPr>
              <a:t>The </a:t>
            </a:r>
            <a:r>
              <a:rPr lang="en-US" sz="2000" dirty="0">
                <a:sym typeface="Wingdings" panose="05000000000000000000" pitchFamily="2" charset="2"/>
              </a:rPr>
              <a:t>news notification functionality will be replaced by </a:t>
            </a:r>
            <a:r>
              <a:rPr lang="en-US" sz="2000" dirty="0" smtClean="0">
                <a:sym typeface="Wingdings" panose="05000000000000000000" pitchFamily="2" charset="2"/>
              </a:rPr>
              <a:t>Yammer</a:t>
            </a:r>
            <a:endParaRPr lang="en-US" sz="2000" dirty="0">
              <a:sym typeface="Wingdings" panose="05000000000000000000" pitchFamily="2" charset="2"/>
            </a:endParaRPr>
          </a:p>
          <a:p>
            <a:pPr lvl="1"/>
            <a:endParaRPr lang="en-US" sz="2000" dirty="0"/>
          </a:p>
        </p:txBody>
      </p:sp>
      <p:sp>
        <p:nvSpPr>
          <p:cNvPr id="4" name="Text Placeholder 2"/>
          <p:cNvSpPr txBox="1">
            <a:spLocks/>
          </p:cNvSpPr>
          <p:nvPr/>
        </p:nvSpPr>
        <p:spPr>
          <a:xfrm>
            <a:off x="6898104" y="1463844"/>
            <a:ext cx="4598319"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Blockers: </a:t>
            </a:r>
          </a:p>
          <a:p>
            <a:pPr lvl="1"/>
            <a:r>
              <a:rPr lang="en-US" sz="2000" dirty="0" smtClean="0"/>
              <a:t>None</a:t>
            </a:r>
          </a:p>
          <a:p>
            <a:pPr lvl="1"/>
            <a:endParaRPr lang="en-US" sz="1050" dirty="0" smtClean="0"/>
          </a:p>
          <a:p>
            <a:pPr lvl="1"/>
            <a:endParaRPr lang="en-US" sz="1050" dirty="0" smtClean="0"/>
          </a:p>
          <a:p>
            <a:r>
              <a:rPr lang="en-US" sz="3600" dirty="0" smtClean="0"/>
              <a:t>Abandon:</a:t>
            </a:r>
          </a:p>
          <a:p>
            <a:pPr lvl="1"/>
            <a:r>
              <a:rPr lang="en-US" sz="2000" dirty="0" smtClean="0"/>
              <a:t>The </a:t>
            </a:r>
            <a:r>
              <a:rPr lang="en-US" sz="2000" dirty="0" err="1" smtClean="0"/>
              <a:t>WingTip</a:t>
            </a:r>
            <a:r>
              <a:rPr lang="en-US" sz="2000" dirty="0" smtClean="0"/>
              <a:t> migration API will no longer used </a:t>
            </a:r>
            <a:r>
              <a:rPr lang="en-US" sz="2000" smtClean="0"/>
              <a:t>in Office 365.</a:t>
            </a:r>
            <a:endParaRPr lang="en-US" sz="2000" dirty="0" smtClean="0"/>
          </a:p>
          <a:p>
            <a:pPr lvl="1"/>
            <a:r>
              <a:rPr lang="en-US" sz="2000" dirty="0" smtClean="0">
                <a:sym typeface="Wingdings" panose="05000000000000000000" pitchFamily="2" charset="2"/>
              </a:rPr>
              <a:t>News notification feature will be abandoned because Yammer provides similar capability natively.</a:t>
            </a:r>
          </a:p>
          <a:p>
            <a:pPr lvl="1"/>
            <a:endParaRPr lang="en-US" sz="2000" dirty="0"/>
          </a:p>
        </p:txBody>
      </p:sp>
    </p:spTree>
    <p:extLst>
      <p:ext uri="{BB962C8B-B14F-4D97-AF65-F5344CB8AC3E}">
        <p14:creationId xmlns:p14="http://schemas.microsoft.com/office/powerpoint/2010/main" val="2824075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a:t>
            </a:r>
            <a:endParaRPr lang="en-US" dirty="0"/>
          </a:p>
        </p:txBody>
      </p:sp>
      <p:sp>
        <p:nvSpPr>
          <p:cNvPr id="3" name="Text Placeholder 2"/>
          <p:cNvSpPr>
            <a:spLocks noGrp="1"/>
          </p:cNvSpPr>
          <p:nvPr>
            <p:ph type="body" sz="quarter" idx="10"/>
          </p:nvPr>
        </p:nvSpPr>
        <p:spPr/>
        <p:txBody>
          <a:bodyPr/>
          <a:lstStyle/>
          <a:p>
            <a:r>
              <a:rPr lang="en-US" sz="3600" dirty="0" smtClean="0"/>
              <a:t>Currently 19 page layouts and accompanying content types and site columns in solution (are all in use?)</a:t>
            </a:r>
          </a:p>
          <a:p>
            <a:r>
              <a:rPr lang="en-US" sz="3600" dirty="0" smtClean="0"/>
              <a:t>Create site columns and content types using code</a:t>
            </a:r>
          </a:p>
          <a:p>
            <a:r>
              <a:rPr lang="en-US" sz="3600" dirty="0" smtClean="0"/>
              <a:t>Create ‘new’ page layouts without FTC references:</a:t>
            </a:r>
          </a:p>
          <a:p>
            <a:pPr lvl="1"/>
            <a:r>
              <a:rPr lang="en-US" sz="2000" dirty="0" smtClean="0"/>
              <a:t>Code behind</a:t>
            </a:r>
          </a:p>
          <a:p>
            <a:pPr lvl="1"/>
            <a:r>
              <a:rPr lang="en-US" sz="2000" dirty="0" smtClean="0"/>
              <a:t>Web controls referenced in page layout markup</a:t>
            </a:r>
          </a:p>
          <a:p>
            <a:r>
              <a:rPr lang="en-US" sz="3600" dirty="0" smtClean="0"/>
              <a:t>Perform customizations in page layouts using:</a:t>
            </a:r>
          </a:p>
          <a:p>
            <a:pPr lvl="1"/>
            <a:r>
              <a:rPr lang="en-US" sz="2000" dirty="0" smtClean="0"/>
              <a:t>Embedded JavaScript (e.g</a:t>
            </a:r>
            <a:r>
              <a:rPr lang="en-US" sz="2000" dirty="0"/>
              <a:t>. </a:t>
            </a:r>
            <a:r>
              <a:rPr lang="en-US" sz="2000" dirty="0">
                <a:hlinkClick r:id="rId3"/>
              </a:rPr>
              <a:t>https://</a:t>
            </a:r>
            <a:r>
              <a:rPr lang="en-US" sz="2000" dirty="0" smtClean="0">
                <a:hlinkClick r:id="rId3"/>
              </a:rPr>
              <a:t>github.com/OfficeDev/PnP/tree/master/Scenarios/Provisioning.PublishingFeatures</a:t>
            </a:r>
            <a:r>
              <a:rPr lang="en-US" sz="2000" dirty="0" smtClean="0"/>
              <a:t>) </a:t>
            </a:r>
          </a:p>
          <a:p>
            <a:pPr lvl="1"/>
            <a:r>
              <a:rPr lang="en-US" sz="2000" dirty="0" smtClean="0"/>
              <a:t>Embedded OOB web parts</a:t>
            </a:r>
          </a:p>
          <a:p>
            <a:pPr lvl="1"/>
            <a:r>
              <a:rPr lang="en-US" sz="2000" dirty="0" smtClean="0"/>
              <a:t>Design configurable web parts as script parts (</a:t>
            </a:r>
            <a:r>
              <a:rPr lang="en-US" sz="2000" dirty="0"/>
              <a:t>see </a:t>
            </a:r>
            <a:r>
              <a:rPr lang="en-US" sz="2000" dirty="0">
                <a:hlinkClick r:id="rId4"/>
              </a:rPr>
              <a:t>https://</a:t>
            </a:r>
            <a:r>
              <a:rPr lang="en-US" sz="2000" dirty="0" smtClean="0">
                <a:hlinkClick r:id="rId4"/>
              </a:rPr>
              <a:t>github.com/OfficeDev/PnP/tree/master/Samples/Core.AppScriptPart</a:t>
            </a:r>
            <a:r>
              <a:rPr lang="en-US" sz="2000" dirty="0" smtClean="0"/>
              <a:t>) </a:t>
            </a:r>
          </a:p>
          <a:p>
            <a:endParaRPr lang="en-US" sz="3600" dirty="0" smtClean="0"/>
          </a:p>
          <a:p>
            <a:endParaRPr lang="en-US" sz="2000" dirty="0"/>
          </a:p>
        </p:txBody>
      </p:sp>
    </p:spTree>
    <p:extLst>
      <p:ext uri="{BB962C8B-B14F-4D97-AF65-F5344CB8AC3E}">
        <p14:creationId xmlns:p14="http://schemas.microsoft.com/office/powerpoint/2010/main" val="187807942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Custom site navigation </a:t>
            </a:r>
            <a:r>
              <a:rPr lang="en-US" sz="3600" dirty="0" smtClean="0"/>
              <a:t>(Replace using Global </a:t>
            </a:r>
            <a:r>
              <a:rPr lang="en-US" sz="3600" dirty="0" err="1" smtClean="0"/>
              <a:t>Nav</a:t>
            </a:r>
            <a:r>
              <a:rPr lang="en-US" sz="3600" dirty="0" smtClean="0"/>
              <a:t>)</a:t>
            </a:r>
            <a:endParaRPr lang="en-US" sz="3600" dirty="0"/>
          </a:p>
          <a:p>
            <a:r>
              <a:rPr lang="en-US" sz="3600" dirty="0" smtClean="0"/>
              <a:t>Footer Branding (Use Alternate CSS)</a:t>
            </a:r>
            <a:endParaRPr lang="en-US" sz="3600" dirty="0"/>
          </a:p>
          <a:p>
            <a:endParaRPr lang="en-US" sz="3600" dirty="0" smtClean="0"/>
          </a:p>
          <a:p>
            <a:r>
              <a:rPr lang="en-US" sz="3600" dirty="0" smtClean="0"/>
              <a:t>Branding will be applied by injecting the needed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169951067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Provider hosted apps / services:</a:t>
            </a:r>
          </a:p>
          <a:p>
            <a:pPr lvl="1"/>
            <a:r>
              <a:rPr lang="en-US" sz="2000" dirty="0" smtClean="0"/>
              <a:t>Weather Widget (App </a:t>
            </a:r>
            <a:r>
              <a:rPr lang="en-US" sz="2000" dirty="0"/>
              <a:t>part)</a:t>
            </a:r>
          </a:p>
          <a:p>
            <a:pPr lvl="1"/>
            <a:r>
              <a:rPr lang="en-US" sz="2000" dirty="0" smtClean="0"/>
              <a:t>Stock Ticker (JS </a:t>
            </a:r>
            <a:r>
              <a:rPr lang="en-US" sz="2000" dirty="0"/>
              <a:t>calling a backend service) </a:t>
            </a:r>
            <a:endParaRPr lang="en-US" sz="2000" dirty="0" smtClean="0"/>
          </a:p>
          <a:p>
            <a:r>
              <a:rPr lang="en-US" sz="3600" dirty="0" smtClean="0"/>
              <a:t>JavaScript based implementations that read from site list and show data:</a:t>
            </a:r>
          </a:p>
          <a:p>
            <a:pPr lvl="1"/>
            <a:r>
              <a:rPr lang="en-US" sz="2000" dirty="0" smtClean="0"/>
              <a:t>Weather information, Emergency information, Image rotator, Best bet suggestions, Comment board, World clock, my site memberships</a:t>
            </a:r>
          </a:p>
          <a:p>
            <a:r>
              <a:rPr lang="en-US" sz="3600" dirty="0" smtClean="0"/>
              <a:t>OOB web part customizations:</a:t>
            </a:r>
          </a:p>
          <a:p>
            <a:pPr lvl="1"/>
            <a:r>
              <a:rPr lang="en-US" sz="2000" dirty="0" smtClean="0"/>
              <a:t>Use Content By Search web parts with custom display templates to show content</a:t>
            </a:r>
          </a:p>
          <a:p>
            <a:pPr lvl="1"/>
            <a:r>
              <a:rPr lang="en-US" sz="2000" dirty="0" smtClean="0"/>
              <a:t>If needed combine with JavaScript (e.g. to implement pagination)</a:t>
            </a:r>
          </a:p>
          <a:p>
            <a:pPr lvl="1"/>
            <a:endParaRPr lang="en-US" sz="2000" dirty="0"/>
          </a:p>
          <a:p>
            <a:endParaRPr lang="en-US" sz="3600" dirty="0"/>
          </a:p>
        </p:txBody>
      </p:sp>
    </p:spTree>
    <p:extLst>
      <p:ext uri="{BB962C8B-B14F-4D97-AF65-F5344CB8AC3E}">
        <p14:creationId xmlns:p14="http://schemas.microsoft.com/office/powerpoint/2010/main" val="4030412865"/>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Collaboration</a:t>
            </a:r>
            <a:endParaRPr lang="en-US" dirty="0">
              <a:solidFill>
                <a:schemeClr val="bg1"/>
              </a:solidFill>
            </a:endParaRPr>
          </a:p>
        </p:txBody>
      </p:sp>
    </p:spTree>
    <p:extLst>
      <p:ext uri="{BB962C8B-B14F-4D97-AF65-F5344CB8AC3E}">
        <p14:creationId xmlns:p14="http://schemas.microsoft.com/office/powerpoint/2010/main" val="2593688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by OOB / Blocker / Abandon</a:t>
            </a:r>
          </a:p>
        </p:txBody>
      </p:sp>
      <p:sp>
        <p:nvSpPr>
          <p:cNvPr id="3" name="Text Placeholder 2"/>
          <p:cNvSpPr>
            <a:spLocks noGrp="1"/>
          </p:cNvSpPr>
          <p:nvPr>
            <p:ph type="body" sz="quarter" idx="10"/>
          </p:nvPr>
        </p:nvSpPr>
        <p:spPr/>
        <p:txBody>
          <a:bodyPr vert="horz" lIns="0" tIns="0" rIns="0" bIns="0" rtlCol="0">
            <a:noAutofit/>
          </a:bodyPr>
          <a:lstStyle/>
          <a:p>
            <a:r>
              <a:rPr lang="en-US" sz="3600" dirty="0"/>
              <a:t>Replace by OOB:</a:t>
            </a:r>
          </a:p>
          <a:p>
            <a:pPr lvl="1"/>
            <a:r>
              <a:rPr lang="en-US" sz="2000" dirty="0"/>
              <a:t>Use OOB site expiration which replaces the </a:t>
            </a:r>
            <a:r>
              <a:rPr lang="en-US" sz="2000" dirty="0" smtClean="0"/>
              <a:t>Timer job (currently used as a notification system)</a:t>
            </a:r>
            <a:endParaRPr lang="en-US" sz="2000" dirty="0"/>
          </a:p>
          <a:p>
            <a:r>
              <a:rPr lang="en-US" sz="2000" spc="0" dirty="0">
                <a:latin typeface="+mn-lt"/>
              </a:rPr>
              <a:t>    </a:t>
            </a:r>
            <a:r>
              <a:rPr lang="en-US" sz="2000" spc="0" dirty="0" smtClean="0">
                <a:latin typeface="+mn-lt"/>
              </a:rPr>
              <a:t>Use Yammer to replace the News Notification service.</a:t>
            </a:r>
          </a:p>
          <a:p>
            <a:r>
              <a:rPr lang="en-US" sz="2000" spc="0" dirty="0">
                <a:latin typeface="+mn-lt"/>
              </a:rPr>
              <a:t> </a:t>
            </a:r>
            <a:r>
              <a:rPr lang="en-US" sz="2000" spc="0" dirty="0" smtClean="0">
                <a:latin typeface="+mn-lt"/>
              </a:rPr>
              <a:t>   Use search and display templates to replace location finder and skill finder.</a:t>
            </a:r>
          </a:p>
          <a:p>
            <a:pPr lvl="1"/>
            <a:endParaRPr lang="en-US" sz="400" spc="0" dirty="0">
              <a:latin typeface="+mn-lt"/>
            </a:endParaRPr>
          </a:p>
          <a:p>
            <a:endParaRPr lang="en-US" sz="3600" dirty="0" smtClean="0"/>
          </a:p>
          <a:p>
            <a:r>
              <a:rPr lang="en-US" sz="3600" dirty="0" smtClean="0"/>
              <a:t>Blockers</a:t>
            </a:r>
            <a:r>
              <a:rPr lang="en-US" sz="3600" dirty="0"/>
              <a:t>: </a:t>
            </a:r>
          </a:p>
          <a:p>
            <a:pPr lvl="1"/>
            <a:r>
              <a:rPr lang="en-US" sz="2000" dirty="0"/>
              <a:t>None</a:t>
            </a:r>
          </a:p>
          <a:p>
            <a:endParaRPr lang="en-US" sz="3600" dirty="0" smtClean="0"/>
          </a:p>
          <a:p>
            <a:r>
              <a:rPr lang="en-US" sz="3600" dirty="0" smtClean="0"/>
              <a:t>Abandon</a:t>
            </a:r>
            <a:r>
              <a:rPr lang="en-US" sz="3600" dirty="0"/>
              <a:t>:</a:t>
            </a:r>
          </a:p>
          <a:p>
            <a:pPr lvl="1"/>
            <a:r>
              <a:rPr lang="en-US" sz="2000" dirty="0" smtClean="0"/>
              <a:t>Migration Helper API will be abandoned. A third party migration tool that uses SharePoint Web services will be evaluated.</a:t>
            </a:r>
            <a:endParaRPr lang="en-US" sz="2000" dirty="0">
              <a:sym typeface="Wingdings" panose="05000000000000000000" pitchFamily="2" charset="2"/>
            </a:endParaRPr>
          </a:p>
          <a:p>
            <a:pPr lvl="1"/>
            <a:endParaRPr lang="en-US" sz="2000" dirty="0"/>
          </a:p>
        </p:txBody>
      </p:sp>
    </p:spTree>
    <p:extLst>
      <p:ext uri="{BB962C8B-B14F-4D97-AF65-F5344CB8AC3E}">
        <p14:creationId xmlns:p14="http://schemas.microsoft.com/office/powerpoint/2010/main" val="338306695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Collaboration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Site collections and </a:t>
            </a:r>
            <a:r>
              <a:rPr lang="en-US" sz="3600" smtClean="0"/>
              <a:t>sub sites </a:t>
            </a:r>
            <a:r>
              <a:rPr lang="en-US" sz="3600" dirty="0" smtClean="0"/>
              <a:t>will be created via the provisioning platform</a:t>
            </a:r>
          </a:p>
          <a:p>
            <a:pPr lvl="1"/>
            <a:r>
              <a:rPr lang="en-US" sz="2000" dirty="0" smtClean="0"/>
              <a:t>All sites start from the OOB </a:t>
            </a:r>
            <a:r>
              <a:rPr lang="en-US" sz="2000" dirty="0"/>
              <a:t>team site </a:t>
            </a:r>
            <a:r>
              <a:rPr lang="en-US" sz="2000" dirty="0" smtClean="0"/>
              <a:t>(STS#0)</a:t>
            </a:r>
          </a:p>
          <a:p>
            <a:pPr lvl="1"/>
            <a:endParaRPr lang="en-US" sz="2000" dirty="0"/>
          </a:p>
          <a:p>
            <a:r>
              <a:rPr lang="en-US" sz="3600" dirty="0" smtClean="0"/>
              <a:t>Custom lists are created via the provisioning platform</a:t>
            </a:r>
          </a:p>
        </p:txBody>
      </p:sp>
    </p:spTree>
    <p:extLst>
      <p:ext uri="{BB962C8B-B14F-4D97-AF65-F5344CB8AC3E}">
        <p14:creationId xmlns:p14="http://schemas.microsoft.com/office/powerpoint/2010/main" val="4170602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91315881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Custom site navigation (can this be replaced by Global Navigation?)</a:t>
            </a:r>
          </a:p>
          <a:p>
            <a:r>
              <a:rPr lang="en-US" sz="3600" dirty="0" smtClean="0"/>
              <a:t>Footer Branding</a:t>
            </a:r>
            <a:endParaRPr lang="en-US" sz="3600" dirty="0"/>
          </a:p>
          <a:p>
            <a:endParaRPr lang="en-US" sz="3600" dirty="0" smtClean="0"/>
          </a:p>
          <a:p>
            <a:r>
              <a:rPr lang="en-US" sz="3600" dirty="0" smtClean="0"/>
              <a:t>Branding will be applied by injecting the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300617141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smtClean="0">
                <a:solidFill>
                  <a:schemeClr val="bg2">
                    <a:lumMod val="50000"/>
                  </a:schemeClr>
                </a:solidFill>
                <a:cs typeface="Segoe UI" panose="020B0502040204020203" pitchFamily="34" charset="0"/>
              </a:rPr>
              <a:t>App </a:t>
            </a:r>
            <a:r>
              <a:rPr lang="en-US" sz="1400" dirty="0" smtClean="0">
                <a:solidFill>
                  <a:schemeClr val="bg2">
                    <a:lumMod val="50000"/>
                  </a:schemeClr>
                </a:solidFill>
                <a:cs typeface="Segoe UI" panose="020B0502040204020203" pitchFamily="34" charset="0"/>
              </a:rPr>
              <a:t>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407424" cy="361977"/>
          </a:xfrm>
          <a:prstGeom prst="rect">
            <a:avLst/>
          </a:prstGeom>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176184"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623441"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729967"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1" y="5484055"/>
            <a:ext cx="925254" cy="363818"/>
          </a:xfrm>
          <a:prstGeom prst="rect">
            <a:avLst/>
          </a:prstGeom>
        </p:spPr>
        <p:txBody>
          <a:bodyPr wrap="non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deployment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5747407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Reduced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60586414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6.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2.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4.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5.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6.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5783</Words>
  <Application>Microsoft Office PowerPoint</Application>
  <PresentationFormat>Custom</PresentationFormat>
  <Paragraphs>724</Paragraphs>
  <Slides>54</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 for Contoso</vt:lpstr>
      <vt:lpstr>Agenda</vt:lpstr>
      <vt:lpstr>Positioning in the PnP Transformation approach</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SharePoint Assessment report</vt:lpstr>
      <vt:lpstr>FTC solutions analyzed</vt:lpstr>
      <vt:lpstr>High level findings</vt:lpstr>
      <vt:lpstr>App Maturity Level</vt:lpstr>
      <vt:lpstr>Customization overview</vt:lpstr>
      <vt:lpstr>Contoso solutions</vt:lpstr>
      <vt:lpstr>Third Party solutions</vt:lpstr>
      <vt:lpstr>Branding  contoso.sharepoint.branding.wsp</vt:lpstr>
      <vt:lpstr>Branding</vt:lpstr>
      <vt:lpstr>Branding</vt:lpstr>
      <vt:lpstr>Provisioning contoso.sharepoint.provisioning.wsp </vt:lpstr>
      <vt:lpstr>Provisioning</vt:lpstr>
      <vt:lpstr>Records Management contoso.sharepoint.docretention.wsp  </vt:lpstr>
      <vt:lpstr>Event handlers contoso.sharepoint.eventreceivers.wsp  </vt:lpstr>
      <vt:lpstr>Safety News Rollups contoso.sharepoint.safetynews.wsp  </vt:lpstr>
      <vt:lpstr>News notifications contoso.sharepoint.newsalerts.wsp  </vt:lpstr>
      <vt:lpstr>Skill Finder tailspin.skillfinder.wsp </vt:lpstr>
      <vt:lpstr>Location Finder  fabricam.locationfinder.wsp </vt:lpstr>
      <vt:lpstr>Web Analytics adventureworks.analytics.wsp  </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Contoso Intranet</vt:lpstr>
      <vt:lpstr>Replace by OOB / Blocker / Abandon</vt:lpstr>
      <vt:lpstr>Page customizations</vt:lpstr>
      <vt:lpstr>Page customizations from branding</vt:lpstr>
      <vt:lpstr>Other required customizations</vt:lpstr>
      <vt:lpstr>Contoso Collaboration</vt:lpstr>
      <vt:lpstr>Replace by OOB / Blocker / Abandon</vt:lpstr>
      <vt:lpstr>Contoso Collaboration customizations</vt:lpstr>
      <vt:lpstr>Page customizations from branding</vt:lpstr>
      <vt:lpstr>Next steps</vt:lpstr>
      <vt:lpstr>Application Modernization  PnP Transformation Approach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2015-06-02T23:41:01Z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https://d.docs.live.net/301272906e806a26/O365/PnP%20Transformation/Phase%202%20Docs/PnP%20Transformation%20-%20Solution%20Assessment%20Report%20-%20Contoso.pptx</vt:lpwstr>
  </property>
</Properties>
</file>