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7"/>
    <p:sldMasterId id="2147484149" r:id="rId8"/>
  </p:sldMasterIdLst>
  <p:notesMasterIdLst>
    <p:notesMasterId r:id="rId76"/>
  </p:notesMasterIdLst>
  <p:handoutMasterIdLst>
    <p:handoutMasterId r:id="rId77"/>
  </p:handoutMasterIdLst>
  <p:sldIdLst>
    <p:sldId id="1242" r:id="rId9"/>
    <p:sldId id="1350" r:id="rId10"/>
    <p:sldId id="1351" r:id="rId11"/>
    <p:sldId id="1352" r:id="rId12"/>
    <p:sldId id="1492" r:id="rId13"/>
    <p:sldId id="1353" r:id="rId14"/>
    <p:sldId id="1354" r:id="rId15"/>
    <p:sldId id="1355" r:id="rId16"/>
    <p:sldId id="1356" r:id="rId17"/>
    <p:sldId id="1357" r:id="rId18"/>
    <p:sldId id="1358" r:id="rId19"/>
    <p:sldId id="1359" r:id="rId20"/>
    <p:sldId id="1360" r:id="rId21"/>
    <p:sldId id="1495" r:id="rId22"/>
    <p:sldId id="1496" r:id="rId23"/>
    <p:sldId id="1497" r:id="rId24"/>
    <p:sldId id="1498" r:id="rId25"/>
    <p:sldId id="1499" r:id="rId26"/>
    <p:sldId id="1500" r:id="rId27"/>
    <p:sldId id="1501" r:id="rId28"/>
    <p:sldId id="1502" r:id="rId29"/>
    <p:sldId id="1503" r:id="rId30"/>
    <p:sldId id="1504" r:id="rId31"/>
    <p:sldId id="1505" r:id="rId32"/>
    <p:sldId id="1506" r:id="rId33"/>
    <p:sldId id="1507" r:id="rId34"/>
    <p:sldId id="1508" r:id="rId35"/>
    <p:sldId id="1509" r:id="rId36"/>
    <p:sldId id="1510" r:id="rId37"/>
    <p:sldId id="1511" r:id="rId38"/>
    <p:sldId id="1512" r:id="rId39"/>
    <p:sldId id="1513" r:id="rId40"/>
    <p:sldId id="1514" r:id="rId41"/>
    <p:sldId id="1515" r:id="rId42"/>
    <p:sldId id="1516" r:id="rId43"/>
    <p:sldId id="1383" r:id="rId44"/>
    <p:sldId id="1493" r:id="rId45"/>
    <p:sldId id="1386" r:id="rId46"/>
    <p:sldId id="1463" r:id="rId47"/>
    <p:sldId id="1518" r:id="rId48"/>
    <p:sldId id="1465" r:id="rId49"/>
    <p:sldId id="1434" r:id="rId50"/>
    <p:sldId id="1466" r:id="rId51"/>
    <p:sldId id="1494" r:id="rId52"/>
    <p:sldId id="1467" r:id="rId53"/>
    <p:sldId id="1468" r:id="rId54"/>
    <p:sldId id="1460" r:id="rId55"/>
    <p:sldId id="1469" r:id="rId56"/>
    <p:sldId id="1470" r:id="rId57"/>
    <p:sldId id="1459" r:id="rId58"/>
    <p:sldId id="1461" r:id="rId59"/>
    <p:sldId id="1471" r:id="rId60"/>
    <p:sldId id="1431" r:id="rId61"/>
    <p:sldId id="1437" r:id="rId62"/>
    <p:sldId id="1472" r:id="rId63"/>
    <p:sldId id="1473" r:id="rId64"/>
    <p:sldId id="1450" r:id="rId65"/>
    <p:sldId id="1474" r:id="rId66"/>
    <p:sldId id="1475" r:id="rId67"/>
    <p:sldId id="1476" r:id="rId68"/>
    <p:sldId id="1477" r:id="rId69"/>
    <p:sldId id="1478" r:id="rId70"/>
    <p:sldId id="1414" r:id="rId71"/>
    <p:sldId id="1462" r:id="rId72"/>
    <p:sldId id="1517" r:id="rId73"/>
    <p:sldId id="1417" r:id="rId74"/>
    <p:sldId id="1418" r:id="rId75"/>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969696"/>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77" autoAdjust="0"/>
    <p:restoredTop sz="55518" autoAdjust="0"/>
  </p:normalViewPr>
  <p:slideViewPr>
    <p:cSldViewPr snapToGrid="0">
      <p:cViewPr varScale="1">
        <p:scale>
          <a:sx n="65" d="100"/>
          <a:sy n="65" d="100"/>
        </p:scale>
        <p:origin x="2124" y="72"/>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slide" Target="slides/slide55.xml"/><Relationship Id="rId68" Type="http://schemas.openxmlformats.org/officeDocument/2006/relationships/slide" Target="slides/slide60.xml"/><Relationship Id="rId76" Type="http://schemas.openxmlformats.org/officeDocument/2006/relationships/notesMaster" Target="notesMasters/notesMaster1.xml"/><Relationship Id="rId7" Type="http://schemas.openxmlformats.org/officeDocument/2006/relationships/slideMaster" Target="slideMasters/slideMaster1.xml"/><Relationship Id="rId71" Type="http://schemas.openxmlformats.org/officeDocument/2006/relationships/slide" Target="slides/slide63.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slide" Target="slides/slide58.xml"/><Relationship Id="rId74" Type="http://schemas.openxmlformats.org/officeDocument/2006/relationships/slide" Target="slides/slide66.xml"/><Relationship Id="rId79" Type="http://schemas.openxmlformats.org/officeDocument/2006/relationships/presProps" Target="presProps.xml"/><Relationship Id="rId5" Type="http://schemas.openxmlformats.org/officeDocument/2006/relationships/customXml" Target="../customXml/item5.xml"/><Relationship Id="rId61" Type="http://schemas.openxmlformats.org/officeDocument/2006/relationships/slide" Target="slides/slide53.xml"/><Relationship Id="rId82"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77" Type="http://schemas.openxmlformats.org/officeDocument/2006/relationships/handoutMaster" Target="handoutMasters/handoutMaster1.xml"/><Relationship Id="rId8" Type="http://schemas.openxmlformats.org/officeDocument/2006/relationships/slideMaster" Target="slideMasters/slideMaster2.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5/27/2015</a:t>
            </a:fld>
            <a:endParaRPr lang="en-US" dirty="0"/>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dirty="0"/>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5/27/2015</a:t>
            </a:fld>
            <a:endParaRPr lang="en-US" dirty="0"/>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5/27/2015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Tree>
    <p:extLst>
      <p:ext uri="{BB962C8B-B14F-4D97-AF65-F5344CB8AC3E}">
        <p14:creationId xmlns:p14="http://schemas.microsoft.com/office/powerpoint/2010/main" val="3934456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Old section:</a:t>
            </a:r>
            <a:r>
              <a:rPr lang="en-US" baseline="0" dirty="0" smtClean="0"/>
              <a:t> ALM</a:t>
            </a:r>
            <a:endParaRPr lang="nl-BE" dirty="0" smtClean="0"/>
          </a:p>
          <a:p>
            <a:endParaRPr lang="nl-BE" dirty="0"/>
          </a:p>
        </p:txBody>
      </p:sp>
    </p:spTree>
    <p:extLst>
      <p:ext uri="{BB962C8B-B14F-4D97-AF65-F5344CB8AC3E}">
        <p14:creationId xmlns:p14="http://schemas.microsoft.com/office/powerpoint/2010/main" val="3639754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SNI: Server Name Indication</a:t>
            </a:r>
            <a:endParaRPr lang="nl-BE" dirty="0"/>
          </a:p>
        </p:txBody>
      </p:sp>
    </p:spTree>
    <p:extLst>
      <p:ext uri="{BB962C8B-B14F-4D97-AF65-F5344CB8AC3E}">
        <p14:creationId xmlns:p14="http://schemas.microsoft.com/office/powerpoint/2010/main" val="181510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Tree>
    <p:extLst>
      <p:ext uri="{BB962C8B-B14F-4D97-AF65-F5344CB8AC3E}">
        <p14:creationId xmlns:p14="http://schemas.microsoft.com/office/powerpoint/2010/main" val="813562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68473890-5369-4E69-B44C-90DD4CAB69AD}" type="datetime1">
              <a:rPr lang="en-US" smtClean="0"/>
              <a:t>5/27/2015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38</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77970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85306D5F-351F-4846-AFC3-6489193B7E70}" type="datetime1">
              <a:rPr lang="en-US" smtClean="0"/>
              <a:t>5/27/2015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41</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17938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numbers on the slide signify the “App Maturity Level” in the scale of (0-3)</a:t>
            </a:r>
          </a:p>
          <a:p>
            <a:r>
              <a:rPr lang="en-NZ" dirty="0" smtClean="0"/>
              <a:t>0 – For solutions that cannot be moved into the App model</a:t>
            </a:r>
          </a:p>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3 - For solutions that are already using App model techniques</a:t>
            </a:r>
          </a:p>
        </p:txBody>
      </p:sp>
      <p:sp>
        <p:nvSpPr>
          <p:cNvPr id="4" name="Date Placeholder 3"/>
          <p:cNvSpPr>
            <a:spLocks noGrp="1"/>
          </p:cNvSpPr>
          <p:nvPr>
            <p:ph type="dt" idx="10"/>
          </p:nvPr>
        </p:nvSpPr>
        <p:spPr/>
        <p:txBody>
          <a:bodyPr/>
          <a:lstStyle/>
          <a:p>
            <a:fld id="{78983742-E41A-4F0B-AB80-F7CCE9F04312}" type="datetime1">
              <a:rPr lang="en-US" smtClean="0"/>
              <a:t>5/27/2015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42</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58979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4AE8C4F7-4397-4161-9F22-0B4AD96909C7}" type="datetime1">
              <a:rPr lang="en-US" smtClean="0"/>
              <a:t>5/27/2015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48</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2120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4AE8C4F7-4397-4161-9F22-0B4AD96909C7}" type="datetime1">
              <a:rPr lang="en-US" smtClean="0"/>
              <a:t>5/27/2015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49</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14422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AA3AF75D-25C3-42E7-9971-69168E23937F}" type="datetime1">
              <a:rPr lang="en-US" smtClean="0"/>
              <a:t>5/27/2015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51</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2876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FTC: Full Trust Code</a:t>
            </a:r>
          </a:p>
          <a:p>
            <a:r>
              <a:rPr lang="en-US" baseline="0" dirty="0" smtClean="0"/>
              <a:t>SOW: Statement of Work</a:t>
            </a:r>
          </a:p>
          <a:p>
            <a:endParaRPr lang="en-US" baseline="0" dirty="0" smtClean="0"/>
          </a:p>
        </p:txBody>
      </p:sp>
      <p:sp>
        <p:nvSpPr>
          <p:cNvPr id="4" name="Slide Number Placeholder 3"/>
          <p:cNvSpPr>
            <a:spLocks noGrp="1"/>
          </p:cNvSpPr>
          <p:nvPr>
            <p:ph type="sldNum" sz="quarter" idx="10"/>
          </p:nvPr>
        </p:nvSpPr>
        <p:spPr>
          <a:xfrm>
            <a:off x="6051570" y="8842030"/>
            <a:ext cx="969904" cy="465455"/>
          </a:xfrm>
          <a:prstGeom prst="rect">
            <a:avLst/>
          </a:prstGeom>
        </p:spPr>
        <p:txBody>
          <a:bodyPr/>
          <a:lstStyle/>
          <a:p>
            <a:fld id="{69A3D4EF-FC77-4542-8C22-63DD037305B0}" type="slidenum">
              <a:rPr lang="en-US" smtClean="0"/>
              <a:t>6</a:t>
            </a:fld>
            <a:endParaRPr lang="en-US" dirty="0"/>
          </a:p>
        </p:txBody>
      </p:sp>
    </p:spTree>
    <p:extLst>
      <p:ext uri="{BB962C8B-B14F-4D97-AF65-F5344CB8AC3E}">
        <p14:creationId xmlns:p14="http://schemas.microsoft.com/office/powerpoint/2010/main" val="925124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CDN – Content Delivery Network</a:t>
            </a:r>
            <a:endParaRPr lang="en-NZ" dirty="0"/>
          </a:p>
        </p:txBody>
      </p:sp>
      <p:sp>
        <p:nvSpPr>
          <p:cNvPr id="4" name="Date Placeholder 3"/>
          <p:cNvSpPr>
            <a:spLocks noGrp="1"/>
          </p:cNvSpPr>
          <p:nvPr>
            <p:ph type="dt" idx="10"/>
          </p:nvPr>
        </p:nvSpPr>
        <p:spPr/>
        <p:txBody>
          <a:bodyPr/>
          <a:lstStyle/>
          <a:p>
            <a:fld id="{309E6654-814A-4856-A67A-9683B5A2AE45}" type="datetime1">
              <a:rPr lang="en-US" smtClean="0"/>
              <a:t>5/27/2015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57</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45386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FTC: Full Trust Code</a:t>
            </a:r>
          </a:p>
          <a:p>
            <a:r>
              <a:rPr lang="en-US" baseline="0" dirty="0" smtClean="0"/>
              <a:t>SOW: Statement of Work</a:t>
            </a:r>
          </a:p>
          <a:p>
            <a:endParaRPr lang="en-US" baseline="0" dirty="0" smtClean="0"/>
          </a:p>
        </p:txBody>
      </p:sp>
      <p:sp>
        <p:nvSpPr>
          <p:cNvPr id="4" name="Slide Number Placeholder 3"/>
          <p:cNvSpPr>
            <a:spLocks noGrp="1"/>
          </p:cNvSpPr>
          <p:nvPr>
            <p:ph type="sldNum" sz="quarter" idx="10"/>
          </p:nvPr>
        </p:nvSpPr>
        <p:spPr>
          <a:xfrm>
            <a:off x="6051570" y="8842030"/>
            <a:ext cx="969904" cy="465455"/>
          </a:xfrm>
          <a:prstGeom prst="rect">
            <a:avLst/>
          </a:prstGeom>
        </p:spPr>
        <p:txBody>
          <a:bodyPr/>
          <a:lstStyle/>
          <a:p>
            <a:fld id="{69A3D4EF-FC77-4542-8C22-63DD037305B0}" type="slidenum">
              <a:rPr lang="en-US" smtClean="0"/>
              <a:t>64</a:t>
            </a:fld>
            <a:endParaRPr lang="en-US" dirty="0"/>
          </a:p>
        </p:txBody>
      </p:sp>
    </p:spTree>
    <p:extLst>
      <p:ext uri="{BB962C8B-B14F-4D97-AF65-F5344CB8AC3E}">
        <p14:creationId xmlns:p14="http://schemas.microsoft.com/office/powerpoint/2010/main" val="28999382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136582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06378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Evaluate</a:t>
            </a:r>
            <a:r>
              <a:rPr lang="en-US" baseline="0" dirty="0" smtClean="0"/>
              <a:t> the inventory reports, discuss and prioritize requirements, identify blockers,  reference sample implementation guidance and determine the overall transition roadmap</a:t>
            </a:r>
            <a:endParaRPr lang="en-US" dirty="0"/>
          </a:p>
        </p:txBody>
      </p:sp>
      <p:sp>
        <p:nvSpPr>
          <p:cNvPr id="4" name="Date Placeholder 3"/>
          <p:cNvSpPr>
            <a:spLocks noGrp="1"/>
          </p:cNvSpPr>
          <p:nvPr>
            <p:ph type="dt" idx="10"/>
          </p:nvPr>
        </p:nvSpPr>
        <p:spPr>
          <a:xfrm>
            <a:off x="3978132" y="0"/>
            <a:ext cx="3043343" cy="465455"/>
          </a:xfrm>
          <a:prstGeom prst="rect">
            <a:avLst/>
          </a:prstGeom>
        </p:spPr>
        <p:txBody>
          <a:bodyPr/>
          <a:lstStyle/>
          <a:p>
            <a:fld id="{296C1CD7-3CE0-494C-9AEC-31D6728171B4}" type="datetime1">
              <a:rPr lang="en-US" smtClean="0"/>
              <a:t>5/27/2015</a:t>
            </a:fld>
            <a:endParaRPr lang="en-US" dirty="0"/>
          </a:p>
        </p:txBody>
      </p:sp>
      <p:sp>
        <p:nvSpPr>
          <p:cNvPr id="5" name="Slide Number Placeholder 4"/>
          <p:cNvSpPr>
            <a:spLocks noGrp="1"/>
          </p:cNvSpPr>
          <p:nvPr>
            <p:ph type="sldNum" sz="quarter" idx="11"/>
          </p:nvPr>
        </p:nvSpPr>
        <p:spPr>
          <a:xfrm>
            <a:off x="6051570" y="8842030"/>
            <a:ext cx="969904" cy="465455"/>
          </a:xfrm>
          <a:prstGeom prst="rect">
            <a:avLst/>
          </a:prstGeom>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a:xfrm>
            <a:off x="0" y="0"/>
            <a:ext cx="3043343" cy="465455"/>
          </a:xfrm>
          <a:prstGeom prst="rect">
            <a:avLst/>
          </a:prstGeom>
        </p:spPr>
        <p:txBody>
          <a:bodyPr/>
          <a:lstStyle/>
          <a:p>
            <a:r>
              <a:rPr lang="en-US" dirty="0" smtClean="0"/>
              <a:t>Microsoft Office</a:t>
            </a:r>
            <a:endParaRPr lang="en-US" dirty="0"/>
          </a:p>
        </p:txBody>
      </p:sp>
      <p:sp>
        <p:nvSpPr>
          <p:cNvPr id="7" name="Footer Placeholder 6"/>
          <p:cNvSpPr>
            <a:spLocks noGrp="1"/>
          </p:cNvSpPr>
          <p:nvPr>
            <p:ph type="ftr" sz="quarter" idx="13"/>
          </p:nvPr>
        </p:nvSpPr>
        <p:spPr>
          <a:xfrm>
            <a:off x="0" y="8842029"/>
            <a:ext cx="5934520" cy="372803"/>
          </a:xfrm>
          <a:prstGeom prst="rect">
            <a:avLst/>
          </a:prstGeom>
        </p:spPr>
        <p:txBody>
          <a:bodyPr/>
          <a:lstStyle/>
          <a:p>
            <a:pPr marL="236516" defTabSz="932797"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16" defTabSz="932797"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98586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is the advantage of the </a:t>
            </a:r>
            <a:r>
              <a:rPr lang="en-US" dirty="0" smtClean="0"/>
              <a:t>App</a:t>
            </a:r>
            <a:r>
              <a:rPr lang="en-US" baseline="0" dirty="0" smtClean="0"/>
              <a:t> Model?</a:t>
            </a:r>
          </a:p>
          <a:p>
            <a:pPr marL="228600" indent="-228600">
              <a:buAutoNum type="alphaUcPeriod"/>
            </a:pPr>
            <a:r>
              <a:rPr lang="en-US" baseline="0" dirty="0" smtClean="0"/>
              <a:t>Self service agility</a:t>
            </a:r>
          </a:p>
          <a:p>
            <a:pPr marL="228600" indent="-228600">
              <a:buAutoNum type="alphaUcPeriod"/>
            </a:pPr>
            <a:r>
              <a:rPr lang="en-US" baseline="0" dirty="0" smtClean="0"/>
              <a:t>Process efficiency</a:t>
            </a:r>
          </a:p>
          <a:p>
            <a:pPr marL="228600" indent="-228600">
              <a:buAutoNum type="alphaUcPeriod"/>
            </a:pPr>
            <a:r>
              <a:rPr lang="en-US" baseline="0" dirty="0" smtClean="0"/>
              <a:t>Ability to scale up/out application without affecting the SP farm</a:t>
            </a:r>
          </a:p>
          <a:p>
            <a:pPr marL="228600" indent="-228600">
              <a:buAutoNum type="alphaUcPeriod"/>
            </a:pPr>
            <a:endParaRPr lang="en-US" baseline="0" dirty="0" smtClean="0"/>
          </a:p>
          <a:p>
            <a:pPr marL="0" indent="0">
              <a:buNone/>
            </a:pPr>
            <a:r>
              <a:rPr lang="en-US" baseline="0" dirty="0" smtClean="0"/>
              <a:t>App model has following advantages over FTC</a:t>
            </a:r>
          </a:p>
          <a:p>
            <a:pPr marL="228600" indent="-228600">
              <a:buFont typeface="+mj-lt"/>
              <a:buAutoNum type="alphaUcPeriod"/>
            </a:pPr>
            <a:r>
              <a:rPr lang="en-US" baseline="0" dirty="0" smtClean="0"/>
              <a:t>Responsive Design for cross device support</a:t>
            </a:r>
          </a:p>
          <a:p>
            <a:pPr marL="228600" indent="-228600">
              <a:buFont typeface="+mj-lt"/>
              <a:buAutoNum type="alphaUcPeriod"/>
            </a:pPr>
            <a:r>
              <a:rPr lang="en-US" baseline="0" dirty="0" smtClean="0"/>
              <a:t>Open APIs to empower business solutions and mobile apps</a:t>
            </a:r>
          </a:p>
          <a:p>
            <a:pPr marL="228600" indent="-228600">
              <a:buFont typeface="+mj-lt"/>
              <a:buAutoNum type="alphaUcPeriod"/>
            </a:pPr>
            <a:r>
              <a:rPr lang="en-US" baseline="0" dirty="0" smtClean="0"/>
              <a:t>Similar capabilities but with a simpler design</a:t>
            </a:r>
          </a:p>
          <a:p>
            <a:pPr marL="228600" indent="-228600">
              <a:buFont typeface="+mj-lt"/>
              <a:buAutoNum type="alphaUcPeriod"/>
            </a:pPr>
            <a:endParaRPr lang="en-US" baseline="0" dirty="0" smtClean="0"/>
          </a:p>
          <a:p>
            <a:pPr marL="0" indent="0">
              <a:buNone/>
            </a:pPr>
            <a:endParaRPr lang="en-US" baseline="0" dirty="0" smtClean="0"/>
          </a:p>
        </p:txBody>
      </p:sp>
      <p:sp>
        <p:nvSpPr>
          <p:cNvPr id="4" name="Date Placeholder 3"/>
          <p:cNvSpPr>
            <a:spLocks noGrp="1"/>
          </p:cNvSpPr>
          <p:nvPr>
            <p:ph type="dt" idx="10"/>
          </p:nvPr>
        </p:nvSpPr>
        <p:spPr>
          <a:xfrm>
            <a:off x="3978132" y="0"/>
            <a:ext cx="3043343" cy="465455"/>
          </a:xfrm>
          <a:prstGeom prst="rect">
            <a:avLst/>
          </a:prstGeom>
        </p:spPr>
        <p:txBody>
          <a:bodyPr/>
          <a:lstStyle/>
          <a:p>
            <a:fld id="{374D8680-9FDE-45BD-89DC-85FB6DA54DDA}" type="datetime1">
              <a:rPr lang="en-US" smtClean="0"/>
              <a:t>5/27/2015</a:t>
            </a:fld>
            <a:endParaRPr lang="en-US" dirty="0"/>
          </a:p>
        </p:txBody>
      </p:sp>
      <p:sp>
        <p:nvSpPr>
          <p:cNvPr id="5" name="Slide Number Placeholder 4"/>
          <p:cNvSpPr>
            <a:spLocks noGrp="1"/>
          </p:cNvSpPr>
          <p:nvPr>
            <p:ph type="sldNum" sz="quarter" idx="11"/>
          </p:nvPr>
        </p:nvSpPr>
        <p:spPr>
          <a:xfrm>
            <a:off x="6051570" y="8842030"/>
            <a:ext cx="969904" cy="465455"/>
          </a:xfrm>
          <a:prstGeom prst="rect">
            <a:avLst/>
          </a:prstGeom>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a:xfrm>
            <a:off x="0" y="0"/>
            <a:ext cx="3043343" cy="465455"/>
          </a:xfrm>
          <a:prstGeom prst="rect">
            <a:avLst/>
          </a:prstGeom>
        </p:spPr>
        <p:txBody>
          <a:bodyPr/>
          <a:lstStyle/>
          <a:p>
            <a:r>
              <a:rPr lang="en-US" dirty="0" smtClean="0"/>
              <a:t>Microsoft Office</a:t>
            </a:r>
            <a:endParaRPr lang="en-US" dirty="0"/>
          </a:p>
        </p:txBody>
      </p:sp>
      <p:sp>
        <p:nvSpPr>
          <p:cNvPr id="7" name="Footer Placeholder 6"/>
          <p:cNvSpPr>
            <a:spLocks noGrp="1"/>
          </p:cNvSpPr>
          <p:nvPr>
            <p:ph type="ftr" sz="quarter" idx="13"/>
          </p:nvPr>
        </p:nvSpPr>
        <p:spPr>
          <a:xfrm>
            <a:off x="0" y="8842029"/>
            <a:ext cx="5934520" cy="372803"/>
          </a:xfrm>
          <a:prstGeom prst="rect">
            <a:avLst/>
          </a:prstGeom>
        </p:spPr>
        <p:txBody>
          <a:bodyPr/>
          <a:lstStyle/>
          <a:p>
            <a:pPr marL="236516" defTabSz="932797"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16" defTabSz="932797"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00834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ROI - Return on Investment</a:t>
            </a:r>
            <a:endParaRPr lang="en-NZ" dirty="0"/>
          </a:p>
        </p:txBody>
      </p:sp>
      <p:sp>
        <p:nvSpPr>
          <p:cNvPr id="4" name="Date Placeholder 3"/>
          <p:cNvSpPr>
            <a:spLocks noGrp="1"/>
          </p:cNvSpPr>
          <p:nvPr>
            <p:ph type="dt" idx="10"/>
          </p:nvPr>
        </p:nvSpPr>
        <p:spPr/>
        <p:txBody>
          <a:bodyPr/>
          <a:lstStyle/>
          <a:p>
            <a:fld id="{E52A3622-CF2A-4CD0-83D5-292746669CDE}" type="datetime1">
              <a:rPr lang="en-US" smtClean="0"/>
              <a:t>5/27/2015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06610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Tree>
    <p:extLst>
      <p:ext uri="{BB962C8B-B14F-4D97-AF65-F5344CB8AC3E}">
        <p14:creationId xmlns:p14="http://schemas.microsoft.com/office/powerpoint/2010/main" val="2228400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Tree>
    <p:extLst>
      <p:ext uri="{BB962C8B-B14F-4D97-AF65-F5344CB8AC3E}">
        <p14:creationId xmlns:p14="http://schemas.microsoft.com/office/powerpoint/2010/main" val="2247735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Tree>
    <p:extLst>
      <p:ext uri="{BB962C8B-B14F-4D97-AF65-F5344CB8AC3E}">
        <p14:creationId xmlns:p14="http://schemas.microsoft.com/office/powerpoint/2010/main" val="4281421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Old section:</a:t>
            </a:r>
            <a:r>
              <a:rPr lang="en-US" baseline="0" dirty="0" smtClean="0"/>
              <a:t> ALM</a:t>
            </a:r>
            <a:endParaRPr lang="nl-BE" dirty="0" smtClean="0"/>
          </a:p>
          <a:p>
            <a:endParaRPr lang="nl-BE" dirty="0"/>
          </a:p>
        </p:txBody>
      </p:sp>
    </p:spTree>
    <p:extLst>
      <p:ext uri="{BB962C8B-B14F-4D97-AF65-F5344CB8AC3E}">
        <p14:creationId xmlns:p14="http://schemas.microsoft.com/office/powerpoint/2010/main" val="42347409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Bar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173506" y="228600"/>
            <a:ext cx="8494619" cy="747897"/>
          </a:xfrm>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73506" y="1447799"/>
            <a:ext cx="8494619" cy="2043636"/>
          </a:xfrm>
          <a:prstGeom prst="rect">
            <a:avLst/>
          </a:prstGeom>
        </p:spPr>
        <p:txBody>
          <a:bodyPr/>
          <a:lstStyle>
            <a:lvl1pPr marL="284163" indent="-284163">
              <a:buFont typeface="Wingdings" pitchFamily="2" charset="2"/>
              <a:buChar char=""/>
              <a:defRPr sz="3600">
                <a:solidFill>
                  <a:schemeClr val="tx2"/>
                </a:solidFill>
              </a:defRPr>
            </a:lvl1pPr>
            <a:lvl2pPr marL="517525" indent="-233363">
              <a:buFont typeface="Wingdings" pitchFamily="2" charset="2"/>
              <a:buChar char=""/>
              <a:defRPr sz="2000">
                <a:latin typeface="+mn-lt"/>
              </a:defRPr>
            </a:lvl2pPr>
            <a:lvl3pPr marL="741363" indent="-223838">
              <a:buFont typeface="Wingdings" pitchFamily="2" charset="2"/>
              <a:buChar char=""/>
              <a:tabLst/>
              <a:defRPr sz="2000">
                <a:latin typeface="+mn-lt"/>
              </a:defRPr>
            </a:lvl3pPr>
            <a:lvl4pPr marL="914400" indent="-173038">
              <a:buFont typeface="Wingdings" pitchFamily="2" charset="2"/>
              <a:buChar char=""/>
              <a:defRPr sz="1800">
                <a:latin typeface="+mn-lt"/>
              </a:defRPr>
            </a:lvl4pPr>
            <a:lvl5pPr marL="1087438" indent="-173038">
              <a:buFont typeface="Wingdings" pitchFamily="2" charset="2"/>
              <a:buChar char=""/>
              <a:tabLst/>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6" name="Rectangle 5"/>
          <p:cNvSpPr/>
          <p:nvPr userDrawn="1"/>
        </p:nvSpPr>
        <p:spPr bwMode="white">
          <a:xfrm>
            <a:off x="0" y="0"/>
            <a:ext cx="301214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956832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Q&amp;A">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 y="0"/>
            <a:ext cx="12209165" cy="6858000"/>
          </a:xfrm>
          <a:prstGeom prst="rect">
            <a:avLst/>
          </a:prstGeom>
        </p:spPr>
      </p:pic>
      <p:pic>
        <p:nvPicPr>
          <p:cNvPr id="5" name="Picture 4"/>
          <p:cNvPicPr>
            <a:picLocks noChangeAspect="1"/>
          </p:cNvPicPr>
          <p:nvPr userDrawn="1"/>
        </p:nvPicPr>
        <p:blipFill rotWithShape="1">
          <a:blip r:embed="rId3"/>
          <a:srcRect l="15149" t="19365" r="11940" b="30854"/>
          <a:stretch/>
        </p:blipFill>
        <p:spPr>
          <a:xfrm>
            <a:off x="228599" y="203201"/>
            <a:ext cx="3822701" cy="1651000"/>
          </a:xfrm>
          <a:prstGeom prst="rect">
            <a:avLst/>
          </a:prstGeom>
        </p:spPr>
      </p:pic>
    </p:spTree>
    <p:extLst>
      <p:ext uri="{BB962C8B-B14F-4D97-AF65-F5344CB8AC3E}">
        <p14:creationId xmlns:p14="http://schemas.microsoft.com/office/powerpoint/2010/main" val="359731932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878167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098903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theme" Target="../theme/theme2.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281" r:id="rId20"/>
    <p:sldLayoutId id="2147484142" r:id="rId21"/>
    <p:sldLayoutId id="2147484143" r:id="rId22"/>
    <p:sldLayoutId id="2147484092" r:id="rId23"/>
    <p:sldLayoutId id="2147484148" r:id="rId24"/>
    <p:sldLayoutId id="2147484093" r:id="rId25"/>
    <p:sldLayoutId id="2147484277" r:id="rId26"/>
    <p:sldLayoutId id="2147484094" r:id="rId27"/>
    <p:sldLayoutId id="2147484096" r:id="rId28"/>
    <p:sldLayoutId id="2147484279" r:id="rId29"/>
    <p:sldLayoutId id="2147484280" r:id="rId30"/>
    <p:sldLayoutId id="2147484282" r:id="rId3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24.png"/><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25.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26.png"/><Relationship Id="rId4" Type="http://schemas.microsoft.com/office/2007/relationships/hdphoto" Target="../media/hdphoto2.wdp"/></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27.png"/><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3.png"/><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image" Target="../media/image28.jpg"/><Relationship Id="rId4" Type="http://schemas.microsoft.com/office/2007/relationships/hdphoto" Target="../media/hdphoto2.wdp"/></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microsoft.com/office/2007/relationships/hdphoto" Target="../media/hdphoto2.wdp"/></Relationships>
</file>

<file path=ppt/slides/_rels/slide29.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3.pn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microsoft.com/office/2007/relationships/hdphoto" Target="../media/hdphoto2.wdp"/></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microsoft.com/office/2007/relationships/hdphoto" Target="../media/hdphoto2.wdp"/></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6.png"/><Relationship Id="rId7" Type="http://schemas.openxmlformats.org/officeDocument/2006/relationships/image" Target="../media/image21.png"/><Relationship Id="rId2" Type="http://schemas.openxmlformats.org/officeDocument/2006/relationships/image" Target="../media/image35.png"/><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3.png"/><Relationship Id="rId4" Type="http://schemas.microsoft.com/office/2007/relationships/hdphoto" Target="../media/hdphoto4.wdp"/></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notesSlide" Target="../notesSlides/notesSlide16.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Layout" Target="../slideLayouts/slideLayout7.xml"/><Relationship Id="rId5" Type="http://schemas.openxmlformats.org/officeDocument/2006/relationships/tags" Target="../tags/tag15.xml"/><Relationship Id="rId4" Type="http://schemas.openxmlformats.org/officeDocument/2006/relationships/tags" Target="../tags/tag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10.xml"/><Relationship Id="rId4" Type="http://schemas.openxmlformats.org/officeDocument/2006/relationships/image" Target="../media/image39.emf"/></Relationships>
</file>

<file path=ppt/slides/_rels/slide46.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3.xml"/><Relationship Id="rId4" Type="http://schemas.openxmlformats.org/officeDocument/2006/relationships/image" Target="../media/image39.emf"/></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3" Type="http://schemas.openxmlformats.org/officeDocument/2006/relationships/hyperlink" Target="http://www.google.co.nz/url?sa=t&amp;rct=j&amp;q=&amp;esrc=s&amp;source=web&amp;cd=1&amp;cad=rja&amp;uact=8&amp;ved=0CB0QFjAA&amp;url=http://www.microsoft.com/en-nz/download/details.aspx?id%3D38182&amp;ei=yQMjVe_oDYiM8QWIpYD4CA&amp;usg=AFQjCNGTMvi7slCdTXtdkpBA8-nDV2rEmQ&amp;sig2=YAttyS3eCY5io7EtZiBEaw" TargetMode="External"/><Relationship Id="rId2" Type="http://schemas.openxmlformats.org/officeDocument/2006/relationships/notesSlide" Target="../notesSlides/notesSlide17.xml"/><Relationship Id="rId1" Type="http://schemas.openxmlformats.org/officeDocument/2006/relationships/slideLayout" Target="../slideLayouts/slideLayout20.xml"/><Relationship Id="rId4" Type="http://schemas.openxmlformats.org/officeDocument/2006/relationships/image" Target="../media/image40.png"/></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7.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notesSlide" Target="../notesSlides/notesSlide20.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Layout" Target="../slideLayouts/slideLayout7.xml"/><Relationship Id="rId5" Type="http://schemas.openxmlformats.org/officeDocument/2006/relationships/tags" Target="../tags/tag20.xml"/><Relationship Id="rId4" Type="http://schemas.openxmlformats.org/officeDocument/2006/relationships/tags" Target="../tags/tag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23.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8" Type="http://schemas.openxmlformats.org/officeDocument/2006/relationships/tags" Target="../tags/tag28.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notesSlide" Target="../notesSlides/notesSlide21.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slideLayout" Target="../slideLayouts/slideLayout23.xml"/><Relationship Id="rId5" Type="http://schemas.openxmlformats.org/officeDocument/2006/relationships/tags" Target="../tags/tag25.xml"/><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6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9.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microsoft.com/office/2007/relationships/hdphoto" Target="../media/hdphoto1.wdp"/><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a:xfrm>
            <a:off x="493712" y="3922721"/>
            <a:ext cx="10341301" cy="1254354"/>
          </a:xfrm>
        </p:spPr>
        <p:txBody>
          <a:bodyPr/>
          <a:lstStyle/>
          <a:p>
            <a:r>
              <a:rPr lang="en-US" dirty="0" smtClean="0"/>
              <a:t>PnP Transformation – Solution Assessment Report</a:t>
            </a:r>
            <a:endParaRPr lang="en-US" dirty="0"/>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
        <p:nvSpPr>
          <p:cNvPr id="2" name="Text Placeholder 1"/>
          <p:cNvSpPr>
            <a:spLocks noGrp="1"/>
          </p:cNvSpPr>
          <p:nvPr>
            <p:ph type="body" sz="quarter" idx="12"/>
          </p:nvPr>
        </p:nvSpPr>
        <p:spPr/>
        <p:txBody>
          <a:bodyPr/>
          <a:lstStyle/>
          <a:p>
            <a:r>
              <a:rPr lang="en-US" dirty="0" smtClean="0"/>
              <a:t>&lt;Consultant Name&gt;</a:t>
            </a:r>
          </a:p>
          <a:p>
            <a:r>
              <a:rPr lang="en-US" dirty="0" smtClean="0"/>
              <a:t>&lt;Role&gt;</a:t>
            </a:r>
          </a:p>
          <a:p>
            <a:r>
              <a:rPr lang="en-US" dirty="0" smtClean="0"/>
              <a:t>&lt;Company&gt;</a:t>
            </a:r>
            <a:endParaRPr lang="en-US"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Ready</a:t>
            </a:r>
            <a:endParaRPr lang="en-US" dirty="0"/>
          </a:p>
        </p:txBody>
      </p:sp>
      <p:sp>
        <p:nvSpPr>
          <p:cNvPr id="4" name="Text Placeholder 3"/>
          <p:cNvSpPr>
            <a:spLocks noGrp="1"/>
          </p:cNvSpPr>
          <p:nvPr>
            <p:ph type="body" sz="quarter" idx="10"/>
          </p:nvPr>
        </p:nvSpPr>
        <p:spPr/>
        <p:txBody>
          <a:bodyPr/>
          <a:lstStyle/>
          <a:p>
            <a:r>
              <a:rPr lang="en-US" dirty="0" smtClean="0"/>
              <a:t>Design architecture which supports hosting in private or public cloud</a:t>
            </a:r>
          </a:p>
          <a:p>
            <a:pPr lvl="1"/>
            <a:r>
              <a:rPr lang="en-US" dirty="0" smtClean="0"/>
              <a:t>Implementations should be working cross platforms for long term cost benefits</a:t>
            </a:r>
          </a:p>
          <a:p>
            <a:r>
              <a:rPr lang="en-US" dirty="0" smtClean="0"/>
              <a:t>Use methods inline with the product roadmap </a:t>
            </a:r>
          </a:p>
          <a:p>
            <a:pPr lvl="1"/>
            <a:r>
              <a:rPr lang="en-US" dirty="0"/>
              <a:t>Align SharePoint usage patterns with SharePoint roadmap to maximize </a:t>
            </a:r>
            <a:r>
              <a:rPr lang="en-US" dirty="0" smtClean="0"/>
              <a:t>return on investment</a:t>
            </a:r>
            <a:endParaRPr lang="en-US" dirty="0"/>
          </a:p>
        </p:txBody>
      </p:sp>
    </p:spTree>
    <p:extLst>
      <p:ext uri="{BB962C8B-B14F-4D97-AF65-F5344CB8AC3E}">
        <p14:creationId xmlns:p14="http://schemas.microsoft.com/office/powerpoint/2010/main" val="36187641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Agility </a:t>
            </a:r>
          </a:p>
        </p:txBody>
      </p:sp>
      <p:sp>
        <p:nvSpPr>
          <p:cNvPr id="4" name="Text Placeholder 3"/>
          <p:cNvSpPr>
            <a:spLocks noGrp="1"/>
          </p:cNvSpPr>
          <p:nvPr>
            <p:ph type="body" sz="quarter" idx="10"/>
          </p:nvPr>
        </p:nvSpPr>
        <p:spPr/>
        <p:txBody>
          <a:bodyPr/>
          <a:lstStyle/>
          <a:p>
            <a:r>
              <a:rPr lang="en-US" dirty="0" smtClean="0"/>
              <a:t>Faster deployment times </a:t>
            </a:r>
          </a:p>
          <a:p>
            <a:r>
              <a:rPr lang="en-US" dirty="0" smtClean="0"/>
              <a:t>Reduces downtime when provisioning new functionalities</a:t>
            </a:r>
          </a:p>
          <a:p>
            <a:endParaRPr lang="en-US" i="1" dirty="0" smtClean="0"/>
          </a:p>
          <a:p>
            <a:endParaRPr lang="en-US" i="1" dirty="0" smtClean="0"/>
          </a:p>
          <a:p>
            <a:endParaRPr lang="en-US" dirty="0"/>
          </a:p>
        </p:txBody>
      </p:sp>
    </p:spTree>
    <p:extLst>
      <p:ext uri="{BB962C8B-B14F-4D97-AF65-F5344CB8AC3E}">
        <p14:creationId xmlns:p14="http://schemas.microsoft.com/office/powerpoint/2010/main" val="42900745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Efficiency</a:t>
            </a:r>
            <a:endParaRPr lang="en-US" dirty="0"/>
          </a:p>
        </p:txBody>
      </p:sp>
      <p:sp>
        <p:nvSpPr>
          <p:cNvPr id="4" name="Text Placeholder 3"/>
          <p:cNvSpPr>
            <a:spLocks noGrp="1"/>
          </p:cNvSpPr>
          <p:nvPr>
            <p:ph type="body" sz="quarter" idx="10"/>
          </p:nvPr>
        </p:nvSpPr>
        <p:spPr/>
        <p:txBody>
          <a:bodyPr/>
          <a:lstStyle/>
          <a:p>
            <a:r>
              <a:rPr lang="en-US" dirty="0" smtClean="0"/>
              <a:t>Reduces costs by reducing unnecessary complexity</a:t>
            </a:r>
          </a:p>
          <a:p>
            <a:r>
              <a:rPr lang="en-US" dirty="0" smtClean="0"/>
              <a:t>Efficient usage of out of the box capabilities</a:t>
            </a:r>
          </a:p>
          <a:p>
            <a:r>
              <a:rPr lang="en-US" dirty="0" smtClean="0"/>
              <a:t>Evaluate “cost” versus “gain” for every customization</a:t>
            </a:r>
          </a:p>
          <a:p>
            <a:r>
              <a:rPr lang="en-US" dirty="0" smtClean="0"/>
              <a:t>Evaluate both implementation and maintenance cost</a:t>
            </a:r>
          </a:p>
          <a:p>
            <a:endParaRPr lang="en-US" dirty="0"/>
          </a:p>
        </p:txBody>
      </p:sp>
    </p:spTree>
    <p:extLst>
      <p:ext uri="{BB962C8B-B14F-4D97-AF65-F5344CB8AC3E}">
        <p14:creationId xmlns:p14="http://schemas.microsoft.com/office/powerpoint/2010/main" val="121232381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Customize for business value</a:t>
            </a:r>
            <a:endParaRPr lang="en-US" dirty="0"/>
          </a:p>
        </p:txBody>
      </p:sp>
      <p:sp>
        <p:nvSpPr>
          <p:cNvPr id="4" name="Text Placeholder 3"/>
          <p:cNvSpPr>
            <a:spLocks noGrp="1"/>
          </p:cNvSpPr>
          <p:nvPr>
            <p:ph type="body" sz="quarter" idx="10"/>
          </p:nvPr>
        </p:nvSpPr>
        <p:spPr/>
        <p:txBody>
          <a:bodyPr/>
          <a:lstStyle/>
          <a:p>
            <a:r>
              <a:rPr lang="en-US" dirty="0" smtClean="0"/>
              <a:t>Minimize Customization impact on </a:t>
            </a:r>
            <a:r>
              <a:rPr lang="en-US" smtClean="0"/>
              <a:t>overall solution</a:t>
            </a:r>
            <a:endParaRPr lang="en-US" dirty="0" smtClean="0"/>
          </a:p>
          <a:p>
            <a:r>
              <a:rPr lang="en-US" dirty="0" smtClean="0"/>
              <a:t>Evaluate out of the box capabilities</a:t>
            </a:r>
          </a:p>
          <a:p>
            <a:r>
              <a:rPr lang="en-US" dirty="0" smtClean="0"/>
              <a:t>Use application model (APP) whenever possible</a:t>
            </a:r>
          </a:p>
          <a:p>
            <a:r>
              <a:rPr lang="en-US" dirty="0" smtClean="0"/>
              <a:t>Create clear business case for every customization requirement</a:t>
            </a:r>
          </a:p>
          <a:p>
            <a:pPr lvl="1"/>
            <a:r>
              <a:rPr lang="en-US" dirty="0" smtClean="0"/>
              <a:t>Evaluate the cost versus gained value (ROI)</a:t>
            </a:r>
          </a:p>
        </p:txBody>
      </p:sp>
    </p:spTree>
    <p:extLst>
      <p:ext uri="{BB962C8B-B14F-4D97-AF65-F5344CB8AC3E}">
        <p14:creationId xmlns:p14="http://schemas.microsoft.com/office/powerpoint/2010/main" val="191132924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Supporting work streams</a:t>
            </a:r>
            <a:endParaRPr lang="en-US" dirty="0"/>
          </a:p>
        </p:txBody>
      </p:sp>
    </p:spTree>
    <p:extLst>
      <p:ext uri="{BB962C8B-B14F-4D97-AF65-F5344CB8AC3E}">
        <p14:creationId xmlns:p14="http://schemas.microsoft.com/office/powerpoint/2010/main" val="297233363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nl-BE" dirty="0"/>
          </a:p>
        </p:txBody>
      </p:sp>
      <p:sp>
        <p:nvSpPr>
          <p:cNvPr id="3" name="Text Placeholder 2"/>
          <p:cNvSpPr>
            <a:spLocks noGrp="1"/>
          </p:cNvSpPr>
          <p:nvPr>
            <p:ph type="body" sz="quarter" idx="10"/>
          </p:nvPr>
        </p:nvSpPr>
        <p:spPr/>
        <p:txBody>
          <a:bodyPr/>
          <a:lstStyle/>
          <a:p>
            <a:r>
              <a:rPr lang="en-US" dirty="0" smtClean="0"/>
              <a:t>Where needed the scenario specific decks as working material to describe the supporting work streams for the customer</a:t>
            </a:r>
            <a:endParaRPr lang="nl-BE" dirty="0"/>
          </a:p>
        </p:txBody>
      </p:sp>
      <p:sp>
        <p:nvSpPr>
          <p:cNvPr id="4" name="Text Placeholder 3"/>
          <p:cNvSpPr>
            <a:spLocks noGrp="1"/>
          </p:cNvSpPr>
          <p:nvPr>
            <p:ph type="body" sz="quarter" idx="11"/>
          </p:nvPr>
        </p:nvSpPr>
        <p:spPr/>
        <p:txBody>
          <a:bodyPr/>
          <a:lstStyle/>
          <a:p>
            <a:endParaRPr lang="nl-BE"/>
          </a:p>
        </p:txBody>
      </p:sp>
    </p:spTree>
    <p:extLst>
      <p:ext uri="{BB962C8B-B14F-4D97-AF65-F5344CB8AC3E}">
        <p14:creationId xmlns:p14="http://schemas.microsoft.com/office/powerpoint/2010/main" val="140112231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Supporting work streams</a:t>
            </a:r>
            <a:endParaRPr lang="en-US" dirty="0"/>
          </a:p>
        </p:txBody>
      </p:sp>
      <p:grpSp>
        <p:nvGrpSpPr>
          <p:cNvPr id="5" name="Group 3"/>
          <p:cNvGrpSpPr/>
          <p:nvPr/>
        </p:nvGrpSpPr>
        <p:grpSpPr>
          <a:xfrm>
            <a:off x="6426643" y="2151488"/>
            <a:ext cx="2374900" cy="2376000"/>
            <a:chOff x="9588426" y="4301714"/>
            <a:chExt cx="2374900" cy="2376000"/>
          </a:xfrm>
        </p:grpSpPr>
        <p:sp>
          <p:nvSpPr>
            <p:cNvPr id="6" name="Rectangle 5"/>
            <p:cNvSpPr/>
            <p:nvPr/>
          </p:nvSpPr>
          <p:spPr bwMode="auto">
            <a:xfrm>
              <a:off x="9588426" y="4301714"/>
              <a:ext cx="2374900" cy="2376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Environments and ALM</a:t>
              </a:r>
            </a:p>
          </p:txBody>
        </p:sp>
        <p:pic>
          <p:nvPicPr>
            <p:cNvPr id="7" name="Picture 2" descr="C:\Users\sigurdg\Desktop\end_user.png"/>
            <p:cNvPicPr>
              <a:picLocks noChangeAspect="1" noChangeArrowheads="1"/>
            </p:cNvPicPr>
            <p:nvPr/>
          </p:nvPicPr>
          <p:blipFill>
            <a:blip r:embed="rId2" cstate="print"/>
            <a:srcRect/>
            <a:stretch>
              <a:fillRect/>
            </a:stretch>
          </p:blipFill>
          <p:spPr bwMode="auto">
            <a:xfrm>
              <a:off x="10274954" y="4584169"/>
              <a:ext cx="1105654" cy="1116034"/>
            </a:xfrm>
            <a:prstGeom prst="rect">
              <a:avLst/>
            </a:prstGeom>
            <a:noFill/>
          </p:spPr>
        </p:pic>
      </p:grpSp>
      <p:grpSp>
        <p:nvGrpSpPr>
          <p:cNvPr id="19" name="Group 18"/>
          <p:cNvGrpSpPr/>
          <p:nvPr/>
        </p:nvGrpSpPr>
        <p:grpSpPr>
          <a:xfrm>
            <a:off x="9440705" y="2175164"/>
            <a:ext cx="2374900" cy="2376000"/>
            <a:chOff x="9588426" y="4301714"/>
            <a:chExt cx="2374900" cy="2376000"/>
          </a:xfrm>
        </p:grpSpPr>
        <p:sp>
          <p:nvSpPr>
            <p:cNvPr id="20" name="Rectangle 37"/>
            <p:cNvSpPr/>
            <p:nvPr/>
          </p:nvSpPr>
          <p:spPr bwMode="auto">
            <a:xfrm>
              <a:off x="9588426" y="4301714"/>
              <a:ext cx="2374900" cy="2376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Provider Hosted App hosting</a:t>
              </a:r>
            </a:p>
          </p:txBody>
        </p:sp>
        <p:pic>
          <p:nvPicPr>
            <p:cNvPr id="21" name="Picture 2" descr="\\MAGNUM\Projects\Microsoft\Cloud Power FY12\Design\ICONS_PNG\Next_Gen_Application.png"/>
            <p:cNvPicPr>
              <a:picLocks noChangeAspect="1" noChangeArrowheads="1"/>
            </p:cNvPicPr>
            <p:nvPr/>
          </p:nvPicPr>
          <p:blipFill>
            <a:blip r:embed="rId3" cstate="print">
              <a:lum bright="100000"/>
            </a:blip>
            <a:srcRect/>
            <a:stretch>
              <a:fillRect/>
            </a:stretch>
          </p:blipFill>
          <p:spPr bwMode="auto">
            <a:xfrm>
              <a:off x="10089897" y="4505955"/>
              <a:ext cx="1371957" cy="1371600"/>
            </a:xfrm>
            <a:prstGeom prst="rect">
              <a:avLst/>
            </a:prstGeom>
            <a:noFill/>
          </p:spPr>
        </p:pic>
      </p:grpSp>
      <p:grpSp>
        <p:nvGrpSpPr>
          <p:cNvPr id="24" name="Group 2"/>
          <p:cNvGrpSpPr/>
          <p:nvPr/>
        </p:nvGrpSpPr>
        <p:grpSpPr>
          <a:xfrm>
            <a:off x="3412580" y="2150051"/>
            <a:ext cx="2374900" cy="2376000"/>
            <a:chOff x="9588426" y="4301714"/>
            <a:chExt cx="2374900" cy="2376000"/>
          </a:xfrm>
        </p:grpSpPr>
        <p:sp>
          <p:nvSpPr>
            <p:cNvPr id="25" name="Rectangle 24"/>
            <p:cNvSpPr/>
            <p:nvPr/>
          </p:nvSpPr>
          <p:spPr bwMode="auto">
            <a:xfrm>
              <a:off x="9588426" y="4301714"/>
              <a:ext cx="2374900" cy="2376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App Developer Guidance</a:t>
              </a:r>
            </a:p>
          </p:txBody>
        </p:sp>
        <p:pic>
          <p:nvPicPr>
            <p:cNvPr id="26" name="Picture 3" descr="C:\Users\mitchellg\Desktop\Simple_Licensing.png"/>
            <p:cNvPicPr>
              <a:picLocks noChangeAspect="1" noChangeArrowheads="1"/>
            </p:cNvPicPr>
            <p:nvPr/>
          </p:nvPicPr>
          <p:blipFill rotWithShape="1">
            <a:blip r:embed="rId4" cstate="print">
              <a:lum bright="100000"/>
            </a:blip>
            <a:srcRect l="8369" t="15369" r="10141" b="14212"/>
            <a:stretch/>
          </p:blipFill>
          <p:spPr bwMode="auto">
            <a:xfrm>
              <a:off x="10236668" y="4734269"/>
              <a:ext cx="1073952" cy="928034"/>
            </a:xfrm>
            <a:prstGeom prst="rect">
              <a:avLst/>
            </a:prstGeom>
            <a:noFill/>
          </p:spPr>
        </p:pic>
      </p:grpSp>
      <p:grpSp>
        <p:nvGrpSpPr>
          <p:cNvPr id="29" name="Group 2"/>
          <p:cNvGrpSpPr/>
          <p:nvPr/>
        </p:nvGrpSpPr>
        <p:grpSpPr>
          <a:xfrm>
            <a:off x="398517" y="2150051"/>
            <a:ext cx="2374900" cy="2376000"/>
            <a:chOff x="9588426" y="4301714"/>
            <a:chExt cx="2374900" cy="2376000"/>
          </a:xfrm>
        </p:grpSpPr>
        <p:sp>
          <p:nvSpPr>
            <p:cNvPr id="30" name="Rectangle 29"/>
            <p:cNvSpPr/>
            <p:nvPr/>
          </p:nvSpPr>
          <p:spPr bwMode="auto">
            <a:xfrm>
              <a:off x="9588426" y="4301714"/>
              <a:ext cx="2374900" cy="2376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Modern responsive apps</a:t>
              </a:r>
            </a:p>
          </p:txBody>
        </p:sp>
        <p:pic>
          <p:nvPicPr>
            <p:cNvPr id="31" name="Picture 2" descr="\\MAGNUM\Projects\Microsoft\Cloud Power FY12\Design\ICONS_PNG\Devices.png"/>
            <p:cNvPicPr>
              <a:picLocks noChangeAspect="1" noChangeArrowheads="1"/>
            </p:cNvPicPr>
            <p:nvPr/>
          </p:nvPicPr>
          <p:blipFill>
            <a:blip r:embed="rId5" cstate="print">
              <a:lum bright="100000"/>
            </a:blip>
            <a:srcRect/>
            <a:stretch>
              <a:fillRect/>
            </a:stretch>
          </p:blipFill>
          <p:spPr bwMode="auto">
            <a:xfrm>
              <a:off x="10089897" y="4582049"/>
              <a:ext cx="1371957" cy="1371600"/>
            </a:xfrm>
            <a:prstGeom prst="rect">
              <a:avLst/>
            </a:prstGeom>
            <a:noFill/>
          </p:spPr>
        </p:pic>
      </p:grpSp>
    </p:spTree>
    <p:extLst>
      <p:ext uri="{BB962C8B-B14F-4D97-AF65-F5344CB8AC3E}">
        <p14:creationId xmlns:p14="http://schemas.microsoft.com/office/powerpoint/2010/main" val="48522179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Modern responsive apps</a:t>
            </a:r>
            <a:endParaRPr lang="nl-BE" dirty="0"/>
          </a:p>
        </p:txBody>
      </p:sp>
      <p:pic>
        <p:nvPicPr>
          <p:cNvPr id="8" name="Picture 2" descr="\\MAGNUM\Projects\Microsoft\Cloud Power FY12\Design\ICONS_PNG\Devices.png"/>
          <p:cNvPicPr>
            <a:picLocks noChangeAspect="1" noChangeArrowheads="1"/>
          </p:cNvPicPr>
          <p:nvPr/>
        </p:nvPicPr>
        <p:blipFill>
          <a:blip r:embed="rId2" cstate="print">
            <a:grayscl/>
          </a:blip>
          <a:srcRect/>
          <a:stretch>
            <a:fillRect/>
          </a:stretch>
        </p:blipFill>
        <p:spPr bwMode="auto">
          <a:xfrm>
            <a:off x="7487601" y="1633972"/>
            <a:ext cx="3233836" cy="3232995"/>
          </a:xfrm>
          <a:prstGeom prst="rect">
            <a:avLst/>
          </a:prstGeom>
          <a:noFill/>
        </p:spPr>
      </p:pic>
    </p:spTree>
    <p:extLst>
      <p:ext uri="{BB962C8B-B14F-4D97-AF65-F5344CB8AC3E}">
        <p14:creationId xmlns:p14="http://schemas.microsoft.com/office/powerpoint/2010/main" val="26241850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a:t>
            </a:r>
            <a:r>
              <a:rPr lang="en-US" dirty="0" smtClean="0"/>
              <a:t>Anywhere</a:t>
            </a:r>
            <a:endParaRPr lang="en-US" dirty="0"/>
          </a:p>
        </p:txBody>
      </p:sp>
      <p:sp>
        <p:nvSpPr>
          <p:cNvPr id="6" name="Content Placeholder 5"/>
          <p:cNvSpPr>
            <a:spLocks noGrp="1"/>
          </p:cNvSpPr>
          <p:nvPr>
            <p:ph type="body" sz="quarter" idx="10"/>
          </p:nvPr>
        </p:nvSpPr>
        <p:spPr>
          <a:xfrm>
            <a:off x="520700" y="1447800"/>
            <a:ext cx="4469549" cy="3551742"/>
          </a:xfrm>
        </p:spPr>
        <p:txBody>
          <a:bodyPr/>
          <a:lstStyle/>
          <a:p>
            <a:r>
              <a:rPr lang="en-US" dirty="0" smtClean="0"/>
              <a:t>What</a:t>
            </a:r>
          </a:p>
          <a:p>
            <a:pPr lvl="1"/>
            <a:r>
              <a:rPr lang="en-US" dirty="0" smtClean="0"/>
              <a:t>With the range of highly-capable, secure, always-connected smartphones and tablets growing exponentially, the ability to connect to SharePoint 2013 from anywhere is here. </a:t>
            </a:r>
          </a:p>
          <a:p>
            <a:pPr marL="292100" lvl="1" indent="0">
              <a:buNone/>
            </a:pPr>
            <a:endParaRPr lang="en-US" dirty="0" smtClean="0"/>
          </a:p>
          <a:p>
            <a:r>
              <a:rPr lang="en-US" dirty="0" smtClean="0"/>
              <a:t>Considerations</a:t>
            </a:r>
          </a:p>
          <a:p>
            <a:pPr lvl="1"/>
            <a:r>
              <a:rPr lang="en-US" dirty="0" smtClean="0"/>
              <a:t>Authentication </a:t>
            </a:r>
            <a:r>
              <a:rPr lang="en-US" dirty="0"/>
              <a:t>methods and </a:t>
            </a:r>
            <a:r>
              <a:rPr lang="en-US" dirty="0" smtClean="0"/>
              <a:t>modes </a:t>
            </a:r>
            <a:r>
              <a:rPr lang="en-US" dirty="0"/>
              <a:t>available between </a:t>
            </a:r>
            <a:r>
              <a:rPr lang="en-US" dirty="0" smtClean="0"/>
              <a:t>devices </a:t>
            </a:r>
            <a:r>
              <a:rPr lang="en-US" dirty="0"/>
              <a:t>and network</a:t>
            </a:r>
            <a:endParaRPr lang="en-US" dirty="0" smtClean="0"/>
          </a:p>
        </p:txBody>
      </p:sp>
      <p:grpSp>
        <p:nvGrpSpPr>
          <p:cNvPr id="22" name="Group 2"/>
          <p:cNvGrpSpPr/>
          <p:nvPr/>
        </p:nvGrpSpPr>
        <p:grpSpPr>
          <a:xfrm>
            <a:off x="7659614" y="1447800"/>
            <a:ext cx="2532408" cy="1754721"/>
            <a:chOff x="5219700" y="2614079"/>
            <a:chExt cx="2532408" cy="1754721"/>
          </a:xfrm>
        </p:grpSpPr>
        <p:pic>
          <p:nvPicPr>
            <p:cNvPr id="21" name="Picture 6"/>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5956695" y="3014132"/>
              <a:ext cx="1414742" cy="1354667"/>
            </a:xfrm>
            <a:prstGeom prst="rect">
              <a:avLst/>
            </a:prstGeom>
          </p:spPr>
        </p:pic>
        <p:sp>
          <p:nvSpPr>
            <p:cNvPr id="15" name="Rectangle 8"/>
            <p:cNvSpPr/>
            <p:nvPr/>
          </p:nvSpPr>
          <p:spPr>
            <a:xfrm>
              <a:off x="5565423" y="3014134"/>
              <a:ext cx="2186685" cy="1354666"/>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8" name="TextBox 15"/>
            <p:cNvSpPr txBox="1"/>
            <p:nvPr/>
          </p:nvSpPr>
          <p:spPr>
            <a:xfrm>
              <a:off x="5700889" y="3127021"/>
              <a:ext cx="1326004" cy="369332"/>
            </a:xfrm>
            <a:prstGeom prst="rect">
              <a:avLst/>
            </a:prstGeom>
            <a:noFill/>
          </p:spPr>
          <p:txBody>
            <a:bodyPr wrap="none" rtlCol="0">
              <a:spAutoFit/>
            </a:bodyPr>
            <a:lstStyle/>
            <a:p>
              <a:r>
                <a:rPr lang="en-US" dirty="0"/>
                <a:t>Complexity</a:t>
              </a:r>
            </a:p>
          </p:txBody>
        </p:sp>
        <p:sp>
          <p:nvSpPr>
            <p:cNvPr id="10" name="TextBox 17"/>
            <p:cNvSpPr txBox="1"/>
            <p:nvPr/>
          </p:nvSpPr>
          <p:spPr>
            <a:xfrm>
              <a:off x="5700889" y="3496353"/>
              <a:ext cx="1620957" cy="369332"/>
            </a:xfrm>
            <a:prstGeom prst="rect">
              <a:avLst/>
            </a:prstGeom>
            <a:noFill/>
          </p:spPr>
          <p:txBody>
            <a:bodyPr wrap="none" rtlCol="0">
              <a:spAutoFit/>
            </a:bodyPr>
            <a:lstStyle/>
            <a:p>
              <a:r>
                <a:rPr lang="en-US" dirty="0"/>
                <a:t>Required time</a:t>
              </a:r>
            </a:p>
          </p:txBody>
        </p:sp>
        <p:sp>
          <p:nvSpPr>
            <p:cNvPr id="11" name="TextBox 19"/>
            <p:cNvSpPr txBox="1"/>
            <p:nvPr/>
          </p:nvSpPr>
          <p:spPr>
            <a:xfrm>
              <a:off x="5700889" y="3865685"/>
              <a:ext cx="1544012" cy="369332"/>
            </a:xfrm>
            <a:prstGeom prst="rect">
              <a:avLst/>
            </a:prstGeom>
            <a:noFill/>
          </p:spPr>
          <p:txBody>
            <a:bodyPr wrap="none" rtlCol="0">
              <a:spAutoFit/>
            </a:bodyPr>
            <a:lstStyle/>
            <a:p>
              <a:r>
                <a:rPr lang="en-US" dirty="0"/>
                <a:t>Gained value</a:t>
              </a:r>
            </a:p>
          </p:txBody>
        </p:sp>
        <p:sp>
          <p:nvSpPr>
            <p:cNvPr id="12" name="Rectangle 22"/>
            <p:cNvSpPr/>
            <p:nvPr/>
          </p:nvSpPr>
          <p:spPr>
            <a:xfrm>
              <a:off x="7321846" y="3185687"/>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23"/>
            <p:cNvSpPr/>
            <p:nvPr/>
          </p:nvSpPr>
          <p:spPr>
            <a:xfrm>
              <a:off x="7321846" y="3555019"/>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24"/>
            <p:cNvSpPr/>
            <p:nvPr/>
          </p:nvSpPr>
          <p:spPr>
            <a:xfrm>
              <a:off x="7332136" y="3924351"/>
              <a:ext cx="252000" cy="252000"/>
            </a:xfrm>
            <a:prstGeom prst="rect">
              <a:avLst/>
            </a:prstGeom>
            <a:solidFill>
              <a:srgbClr val="51A00B"/>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17" name="Straight Connector 25"/>
            <p:cNvCxnSpPr/>
            <p:nvPr/>
          </p:nvCxnSpPr>
          <p:spPr>
            <a:xfrm>
              <a:off x="5219700" y="3014134"/>
              <a:ext cx="2532408" cy="0"/>
            </a:xfrm>
            <a:prstGeom prst="line">
              <a:avLst/>
            </a:prstGeom>
            <a:ln>
              <a:tailEnd type="none"/>
            </a:ln>
          </p:spPr>
          <p:style>
            <a:lnRef idx="1">
              <a:schemeClr val="accent5"/>
            </a:lnRef>
            <a:fillRef idx="0">
              <a:schemeClr val="accent5"/>
            </a:fillRef>
            <a:effectRef idx="0">
              <a:schemeClr val="accent5"/>
            </a:effectRef>
            <a:fontRef idx="minor">
              <a:schemeClr val="tx1"/>
            </a:fontRef>
          </p:style>
        </p:cxnSp>
        <p:sp>
          <p:nvSpPr>
            <p:cNvPr id="19" name="TextBox 26"/>
            <p:cNvSpPr txBox="1"/>
            <p:nvPr/>
          </p:nvSpPr>
          <p:spPr>
            <a:xfrm>
              <a:off x="5219700" y="2614079"/>
              <a:ext cx="1808508" cy="400110"/>
            </a:xfrm>
            <a:prstGeom prst="rect">
              <a:avLst/>
            </a:prstGeom>
            <a:noFill/>
          </p:spPr>
          <p:txBody>
            <a:bodyPr wrap="none" rtlCol="0">
              <a:spAutoFit/>
            </a:bodyPr>
            <a:lstStyle/>
            <a:p>
              <a:r>
                <a:rPr lang="en-US" sz="2000" dirty="0"/>
                <a:t>Phase metrics</a:t>
              </a:r>
            </a:p>
          </p:txBody>
        </p:sp>
      </p:grpSp>
      <p:pic>
        <p:nvPicPr>
          <p:cNvPr id="5" name="Picture 4"/>
          <p:cNvPicPr>
            <a:picLocks noChangeAspect="1"/>
          </p:cNvPicPr>
          <p:nvPr/>
        </p:nvPicPr>
        <p:blipFill>
          <a:blip r:embed="rId5"/>
          <a:stretch>
            <a:fillRect/>
          </a:stretch>
        </p:blipFill>
        <p:spPr>
          <a:xfrm>
            <a:off x="5981325" y="4112736"/>
            <a:ext cx="4318956" cy="1969556"/>
          </a:xfrm>
          <a:prstGeom prst="rect">
            <a:avLst/>
          </a:prstGeom>
        </p:spPr>
      </p:pic>
    </p:spTree>
    <p:extLst>
      <p:ext uri="{BB962C8B-B14F-4D97-AF65-F5344CB8AC3E}">
        <p14:creationId xmlns:p14="http://schemas.microsoft.com/office/powerpoint/2010/main" val="290068412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a:t>
            </a:r>
            <a:r>
              <a:rPr lang="en-US" dirty="0" smtClean="0"/>
              <a:t>Any Device </a:t>
            </a:r>
            <a:endParaRPr lang="en-US" dirty="0"/>
          </a:p>
        </p:txBody>
      </p:sp>
      <p:sp>
        <p:nvSpPr>
          <p:cNvPr id="6" name="Content Placeholder 5"/>
          <p:cNvSpPr>
            <a:spLocks noGrp="1"/>
          </p:cNvSpPr>
          <p:nvPr>
            <p:ph type="body" sz="quarter" idx="10"/>
          </p:nvPr>
        </p:nvSpPr>
        <p:spPr>
          <a:xfrm>
            <a:off x="520700" y="1447800"/>
            <a:ext cx="5394960" cy="4505849"/>
          </a:xfrm>
        </p:spPr>
        <p:txBody>
          <a:bodyPr/>
          <a:lstStyle/>
          <a:p>
            <a:r>
              <a:rPr lang="en-US" dirty="0" smtClean="0"/>
              <a:t>What</a:t>
            </a:r>
          </a:p>
          <a:p>
            <a:pPr lvl="1"/>
            <a:r>
              <a:rPr lang="en-US" dirty="0" smtClean="0"/>
              <a:t>SharePoint 2013 provides </a:t>
            </a:r>
            <a:r>
              <a:rPr lang="en-US" dirty="0"/>
              <a:t>the mobile architecture necessary to connect users to business-critical data and other types of information across multiple device </a:t>
            </a:r>
            <a:r>
              <a:rPr lang="en-US" dirty="0" smtClean="0"/>
              <a:t>platforms.  </a:t>
            </a:r>
          </a:p>
          <a:p>
            <a:r>
              <a:rPr lang="en-US" dirty="0" smtClean="0"/>
              <a:t>Considerations </a:t>
            </a:r>
          </a:p>
          <a:p>
            <a:pPr lvl="1"/>
            <a:r>
              <a:rPr lang="en-US" dirty="0" smtClean="0"/>
              <a:t>Leveraging Office </a:t>
            </a:r>
            <a:r>
              <a:rPr lang="en-US" dirty="0"/>
              <a:t>Web Apps Server </a:t>
            </a:r>
            <a:r>
              <a:rPr lang="en-US" dirty="0" smtClean="0"/>
              <a:t>offers </a:t>
            </a:r>
            <a:r>
              <a:rPr lang="en-US" dirty="0"/>
              <a:t>a better user experience when interacting with documents on a mobile </a:t>
            </a:r>
            <a:r>
              <a:rPr lang="en-US" dirty="0" smtClean="0"/>
              <a:t>device</a:t>
            </a:r>
          </a:p>
          <a:p>
            <a:pPr lvl="1"/>
            <a:r>
              <a:rPr lang="en-US" dirty="0" smtClean="0"/>
              <a:t>Making use of location data</a:t>
            </a:r>
          </a:p>
          <a:p>
            <a:pPr lvl="1"/>
            <a:r>
              <a:rPr lang="en-US" dirty="0" smtClean="0"/>
              <a:t>Push notifications</a:t>
            </a:r>
          </a:p>
          <a:p>
            <a:pPr lvl="1"/>
            <a:r>
              <a:rPr lang="en-US" dirty="0" smtClean="0"/>
              <a:t>Supported mobile browsers</a:t>
            </a:r>
          </a:p>
        </p:txBody>
      </p:sp>
      <p:grpSp>
        <p:nvGrpSpPr>
          <p:cNvPr id="22" name="Group 21"/>
          <p:cNvGrpSpPr/>
          <p:nvPr/>
        </p:nvGrpSpPr>
        <p:grpSpPr>
          <a:xfrm>
            <a:off x="7659614" y="1447800"/>
            <a:ext cx="2532408" cy="1754721"/>
            <a:chOff x="5219700" y="2614079"/>
            <a:chExt cx="2532408" cy="1754721"/>
          </a:xfrm>
        </p:grpSpPr>
        <p:pic>
          <p:nvPicPr>
            <p:cNvPr id="21" name="Picture 20"/>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5956695" y="3014132"/>
              <a:ext cx="1414742" cy="1354667"/>
            </a:xfrm>
            <a:prstGeom prst="rect">
              <a:avLst/>
            </a:prstGeom>
          </p:spPr>
        </p:pic>
        <p:sp>
          <p:nvSpPr>
            <p:cNvPr id="15" name="Rectangle 14"/>
            <p:cNvSpPr/>
            <p:nvPr/>
          </p:nvSpPr>
          <p:spPr>
            <a:xfrm>
              <a:off x="5565423" y="3014134"/>
              <a:ext cx="2186685" cy="1354666"/>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8" name="TextBox 7"/>
            <p:cNvSpPr txBox="1"/>
            <p:nvPr/>
          </p:nvSpPr>
          <p:spPr>
            <a:xfrm>
              <a:off x="5700889" y="3127021"/>
              <a:ext cx="1326004" cy="369332"/>
            </a:xfrm>
            <a:prstGeom prst="rect">
              <a:avLst/>
            </a:prstGeom>
            <a:noFill/>
          </p:spPr>
          <p:txBody>
            <a:bodyPr wrap="none" rtlCol="0">
              <a:spAutoFit/>
            </a:bodyPr>
            <a:lstStyle/>
            <a:p>
              <a:r>
                <a:rPr lang="en-US" dirty="0"/>
                <a:t>Complexity</a:t>
              </a:r>
            </a:p>
          </p:txBody>
        </p:sp>
        <p:sp>
          <p:nvSpPr>
            <p:cNvPr id="10" name="TextBox 9"/>
            <p:cNvSpPr txBox="1"/>
            <p:nvPr/>
          </p:nvSpPr>
          <p:spPr>
            <a:xfrm>
              <a:off x="5700889" y="3496353"/>
              <a:ext cx="1620957" cy="369332"/>
            </a:xfrm>
            <a:prstGeom prst="rect">
              <a:avLst/>
            </a:prstGeom>
            <a:noFill/>
          </p:spPr>
          <p:txBody>
            <a:bodyPr wrap="none" rtlCol="0">
              <a:spAutoFit/>
            </a:bodyPr>
            <a:lstStyle/>
            <a:p>
              <a:r>
                <a:rPr lang="en-US" dirty="0"/>
                <a:t>Required time</a:t>
              </a:r>
            </a:p>
          </p:txBody>
        </p:sp>
        <p:sp>
          <p:nvSpPr>
            <p:cNvPr id="11" name="TextBox 10"/>
            <p:cNvSpPr txBox="1"/>
            <p:nvPr/>
          </p:nvSpPr>
          <p:spPr>
            <a:xfrm>
              <a:off x="5700889" y="3865685"/>
              <a:ext cx="1544012" cy="369332"/>
            </a:xfrm>
            <a:prstGeom prst="rect">
              <a:avLst/>
            </a:prstGeom>
            <a:noFill/>
          </p:spPr>
          <p:txBody>
            <a:bodyPr wrap="none" rtlCol="0">
              <a:spAutoFit/>
            </a:bodyPr>
            <a:lstStyle/>
            <a:p>
              <a:r>
                <a:rPr lang="en-US" dirty="0"/>
                <a:t>Gained value</a:t>
              </a:r>
            </a:p>
          </p:txBody>
        </p:sp>
        <p:sp>
          <p:nvSpPr>
            <p:cNvPr id="12" name="Rectangle 11"/>
            <p:cNvSpPr/>
            <p:nvPr/>
          </p:nvSpPr>
          <p:spPr>
            <a:xfrm>
              <a:off x="7321846" y="3185687"/>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p:nvSpPr>
          <p:spPr>
            <a:xfrm>
              <a:off x="7321846" y="3555019"/>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p:nvSpPr>
          <p:spPr>
            <a:xfrm>
              <a:off x="7332136" y="3924351"/>
              <a:ext cx="252000" cy="252000"/>
            </a:xfrm>
            <a:prstGeom prst="rect">
              <a:avLst/>
            </a:prstGeom>
            <a:solidFill>
              <a:srgbClr val="51A00B"/>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17" name="Straight Connector 16"/>
            <p:cNvCxnSpPr/>
            <p:nvPr/>
          </p:nvCxnSpPr>
          <p:spPr>
            <a:xfrm>
              <a:off x="5219700" y="3014134"/>
              <a:ext cx="2532408" cy="0"/>
            </a:xfrm>
            <a:prstGeom prst="line">
              <a:avLst/>
            </a:prstGeom>
            <a:ln>
              <a:tailEnd type="none"/>
            </a:ln>
          </p:spPr>
          <p:style>
            <a:lnRef idx="1">
              <a:schemeClr val="accent5"/>
            </a:lnRef>
            <a:fillRef idx="0">
              <a:schemeClr val="accent5"/>
            </a:fillRef>
            <a:effectRef idx="0">
              <a:schemeClr val="accent5"/>
            </a:effectRef>
            <a:fontRef idx="minor">
              <a:schemeClr val="tx1"/>
            </a:fontRef>
          </p:style>
        </p:cxnSp>
        <p:sp>
          <p:nvSpPr>
            <p:cNvPr id="19" name="TextBox 18"/>
            <p:cNvSpPr txBox="1"/>
            <p:nvPr/>
          </p:nvSpPr>
          <p:spPr>
            <a:xfrm>
              <a:off x="5219700" y="2614079"/>
              <a:ext cx="1808508" cy="400110"/>
            </a:xfrm>
            <a:prstGeom prst="rect">
              <a:avLst/>
            </a:prstGeom>
            <a:noFill/>
          </p:spPr>
          <p:txBody>
            <a:bodyPr wrap="none" rtlCol="0">
              <a:spAutoFit/>
            </a:bodyPr>
            <a:lstStyle/>
            <a:p>
              <a:r>
                <a:rPr lang="en-US" sz="2000" dirty="0"/>
                <a:t>Phase metrics</a:t>
              </a:r>
            </a:p>
          </p:txBody>
        </p:sp>
      </p:grpSp>
      <p:pic>
        <p:nvPicPr>
          <p:cNvPr id="5" name="Picture 4"/>
          <p:cNvPicPr>
            <a:picLocks noChangeAspect="1"/>
          </p:cNvPicPr>
          <p:nvPr/>
        </p:nvPicPr>
        <p:blipFill>
          <a:blip r:embed="rId5"/>
          <a:stretch>
            <a:fillRect/>
          </a:stretch>
        </p:blipFill>
        <p:spPr>
          <a:xfrm>
            <a:off x="5915660" y="4417890"/>
            <a:ext cx="3163905" cy="1893017"/>
          </a:xfrm>
          <a:prstGeom prst="rect">
            <a:avLst/>
          </a:prstGeom>
        </p:spPr>
      </p:pic>
    </p:spTree>
    <p:extLst>
      <p:ext uri="{BB962C8B-B14F-4D97-AF65-F5344CB8AC3E}">
        <p14:creationId xmlns:p14="http://schemas.microsoft.com/office/powerpoint/2010/main" val="148298369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nl-BE" dirty="0"/>
          </a:p>
        </p:txBody>
      </p:sp>
      <p:sp>
        <p:nvSpPr>
          <p:cNvPr id="3" name="Text Placeholder 2"/>
          <p:cNvSpPr>
            <a:spLocks noGrp="1"/>
          </p:cNvSpPr>
          <p:nvPr>
            <p:ph type="body" sz="quarter" idx="10"/>
          </p:nvPr>
        </p:nvSpPr>
        <p:spPr/>
        <p:txBody>
          <a:bodyPr/>
          <a:lstStyle/>
          <a:p>
            <a:r>
              <a:rPr lang="en-US" dirty="0" smtClean="0"/>
              <a:t>This deck is a structure for the solution assessment report</a:t>
            </a:r>
          </a:p>
        </p:txBody>
      </p:sp>
      <p:sp>
        <p:nvSpPr>
          <p:cNvPr id="4" name="Text Placeholder 3"/>
          <p:cNvSpPr>
            <a:spLocks noGrp="1"/>
          </p:cNvSpPr>
          <p:nvPr>
            <p:ph type="body" sz="quarter" idx="11"/>
          </p:nvPr>
        </p:nvSpPr>
        <p:spPr/>
        <p:txBody>
          <a:bodyPr/>
          <a:lstStyle/>
          <a:p>
            <a:endParaRPr lang="nl-BE"/>
          </a:p>
        </p:txBody>
      </p:sp>
    </p:spTree>
    <p:extLst>
      <p:ext uri="{BB962C8B-B14F-4D97-AF65-F5344CB8AC3E}">
        <p14:creationId xmlns:p14="http://schemas.microsoft.com/office/powerpoint/2010/main" val="245412807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App Developer Guidance</a:t>
            </a:r>
            <a:endParaRPr lang="nl-BE" dirty="0"/>
          </a:p>
        </p:txBody>
      </p:sp>
      <p:pic>
        <p:nvPicPr>
          <p:cNvPr id="8" name="Picture 3" descr="C:\Users\mitchellg\Desktop\Simple_Licensing.png"/>
          <p:cNvPicPr>
            <a:picLocks noChangeAspect="1" noChangeArrowheads="1"/>
          </p:cNvPicPr>
          <p:nvPr/>
        </p:nvPicPr>
        <p:blipFill rotWithShape="1">
          <a:blip r:embed="rId2" cstate="print">
            <a:duotone>
              <a:prstClr val="black"/>
              <a:srgbClr val="D9C3A5">
                <a:tint val="50000"/>
                <a:satMod val="180000"/>
              </a:srgbClr>
            </a:duotone>
          </a:blip>
          <a:srcRect l="8369" t="15369" r="10141" b="14212"/>
          <a:stretch/>
        </p:blipFill>
        <p:spPr bwMode="auto">
          <a:xfrm>
            <a:off x="7639763" y="1698709"/>
            <a:ext cx="3421998" cy="2957051"/>
          </a:xfrm>
          <a:prstGeom prst="rect">
            <a:avLst/>
          </a:prstGeom>
          <a:noFill/>
        </p:spPr>
      </p:pic>
    </p:spTree>
    <p:extLst>
      <p:ext uri="{BB962C8B-B14F-4D97-AF65-F5344CB8AC3E}">
        <p14:creationId xmlns:p14="http://schemas.microsoft.com/office/powerpoint/2010/main" val="18799828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Developer Guidance</a:t>
            </a:r>
            <a:endParaRPr lang="en-US" dirty="0"/>
          </a:p>
        </p:txBody>
      </p:sp>
      <p:sp>
        <p:nvSpPr>
          <p:cNvPr id="6" name="Content Placeholder 5"/>
          <p:cNvSpPr>
            <a:spLocks noGrp="1"/>
          </p:cNvSpPr>
          <p:nvPr>
            <p:ph type="body" sz="quarter" idx="10"/>
          </p:nvPr>
        </p:nvSpPr>
        <p:spPr>
          <a:xfrm>
            <a:off x="520700" y="1447800"/>
            <a:ext cx="5394960" cy="3674852"/>
          </a:xfrm>
        </p:spPr>
        <p:txBody>
          <a:bodyPr/>
          <a:lstStyle/>
          <a:p>
            <a:r>
              <a:rPr lang="en-US" dirty="0" smtClean="0"/>
              <a:t>What</a:t>
            </a:r>
          </a:p>
          <a:p>
            <a:pPr lvl="1"/>
            <a:r>
              <a:rPr lang="en-US" dirty="0" smtClean="0"/>
              <a:t>Developer guidance for designing and building SharePoint apps that meet requirements and are most suitable for the target environments.</a:t>
            </a:r>
          </a:p>
          <a:p>
            <a:pPr marL="292100" lvl="1" indent="0">
              <a:buNone/>
            </a:pPr>
            <a:endParaRPr lang="en-US" dirty="0" smtClean="0"/>
          </a:p>
          <a:p>
            <a:r>
              <a:rPr lang="en-US" dirty="0" smtClean="0"/>
              <a:t>Considerations</a:t>
            </a:r>
          </a:p>
          <a:p>
            <a:pPr lvl="1"/>
            <a:r>
              <a:rPr lang="en-US" dirty="0" smtClean="0"/>
              <a:t>Recommended </a:t>
            </a:r>
            <a:r>
              <a:rPr lang="en-US" dirty="0"/>
              <a:t>patterns &amp; </a:t>
            </a:r>
            <a:r>
              <a:rPr lang="en-US" dirty="0" smtClean="0"/>
              <a:t>practices</a:t>
            </a:r>
          </a:p>
          <a:p>
            <a:pPr lvl="1"/>
            <a:r>
              <a:rPr lang="en-US" dirty="0" smtClean="0"/>
              <a:t>SharePoint-hosted vs. Provider-hosted</a:t>
            </a:r>
          </a:p>
          <a:p>
            <a:pPr lvl="1"/>
            <a:r>
              <a:rPr lang="en-US" dirty="0" smtClean="0"/>
              <a:t>API </a:t>
            </a:r>
            <a:r>
              <a:rPr lang="en-US" dirty="0"/>
              <a:t>selection</a:t>
            </a:r>
            <a:endParaRPr lang="en-US" dirty="0" smtClean="0"/>
          </a:p>
        </p:txBody>
      </p:sp>
      <p:grpSp>
        <p:nvGrpSpPr>
          <p:cNvPr id="22" name="Group 21"/>
          <p:cNvGrpSpPr/>
          <p:nvPr/>
        </p:nvGrpSpPr>
        <p:grpSpPr>
          <a:xfrm>
            <a:off x="7659614" y="1447800"/>
            <a:ext cx="2532408" cy="1754721"/>
            <a:chOff x="5219700" y="2614079"/>
            <a:chExt cx="2532408" cy="1754721"/>
          </a:xfrm>
        </p:grpSpPr>
        <p:pic>
          <p:nvPicPr>
            <p:cNvPr id="21" name="Picture 20"/>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5956695" y="3014132"/>
              <a:ext cx="1414742" cy="1354667"/>
            </a:xfrm>
            <a:prstGeom prst="rect">
              <a:avLst/>
            </a:prstGeom>
          </p:spPr>
        </p:pic>
        <p:sp>
          <p:nvSpPr>
            <p:cNvPr id="15" name="Rectangle 14"/>
            <p:cNvSpPr/>
            <p:nvPr/>
          </p:nvSpPr>
          <p:spPr>
            <a:xfrm>
              <a:off x="5565423" y="3014134"/>
              <a:ext cx="2186685" cy="1354666"/>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8" name="TextBox 7"/>
            <p:cNvSpPr txBox="1"/>
            <p:nvPr/>
          </p:nvSpPr>
          <p:spPr>
            <a:xfrm>
              <a:off x="5700889" y="3127021"/>
              <a:ext cx="1326004" cy="369332"/>
            </a:xfrm>
            <a:prstGeom prst="rect">
              <a:avLst/>
            </a:prstGeom>
            <a:noFill/>
          </p:spPr>
          <p:txBody>
            <a:bodyPr wrap="none" rtlCol="0">
              <a:spAutoFit/>
            </a:bodyPr>
            <a:lstStyle/>
            <a:p>
              <a:r>
                <a:rPr lang="en-US" dirty="0"/>
                <a:t>Complexity</a:t>
              </a:r>
            </a:p>
          </p:txBody>
        </p:sp>
        <p:sp>
          <p:nvSpPr>
            <p:cNvPr id="10" name="TextBox 9"/>
            <p:cNvSpPr txBox="1"/>
            <p:nvPr/>
          </p:nvSpPr>
          <p:spPr>
            <a:xfrm>
              <a:off x="5700889" y="3496353"/>
              <a:ext cx="1620957" cy="369332"/>
            </a:xfrm>
            <a:prstGeom prst="rect">
              <a:avLst/>
            </a:prstGeom>
            <a:noFill/>
          </p:spPr>
          <p:txBody>
            <a:bodyPr wrap="none" rtlCol="0">
              <a:spAutoFit/>
            </a:bodyPr>
            <a:lstStyle/>
            <a:p>
              <a:r>
                <a:rPr lang="en-US" dirty="0"/>
                <a:t>Required time</a:t>
              </a:r>
            </a:p>
          </p:txBody>
        </p:sp>
        <p:sp>
          <p:nvSpPr>
            <p:cNvPr id="11" name="TextBox 10"/>
            <p:cNvSpPr txBox="1"/>
            <p:nvPr/>
          </p:nvSpPr>
          <p:spPr>
            <a:xfrm>
              <a:off x="5700889" y="3865685"/>
              <a:ext cx="1544012" cy="369332"/>
            </a:xfrm>
            <a:prstGeom prst="rect">
              <a:avLst/>
            </a:prstGeom>
            <a:noFill/>
          </p:spPr>
          <p:txBody>
            <a:bodyPr wrap="none" rtlCol="0">
              <a:spAutoFit/>
            </a:bodyPr>
            <a:lstStyle/>
            <a:p>
              <a:r>
                <a:rPr lang="en-US" dirty="0"/>
                <a:t>Gained value</a:t>
              </a:r>
            </a:p>
          </p:txBody>
        </p:sp>
        <p:sp>
          <p:nvSpPr>
            <p:cNvPr id="12" name="Rectangle 11"/>
            <p:cNvSpPr/>
            <p:nvPr/>
          </p:nvSpPr>
          <p:spPr>
            <a:xfrm>
              <a:off x="7321846" y="3185687"/>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p:nvSpPr>
          <p:spPr>
            <a:xfrm>
              <a:off x="7321846" y="3555019"/>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p:nvSpPr>
          <p:spPr>
            <a:xfrm>
              <a:off x="7332136" y="3924351"/>
              <a:ext cx="252000" cy="252000"/>
            </a:xfrm>
            <a:prstGeom prst="rect">
              <a:avLst/>
            </a:prstGeom>
            <a:solidFill>
              <a:srgbClr val="51A00B"/>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17" name="Straight Connector 16"/>
            <p:cNvCxnSpPr/>
            <p:nvPr/>
          </p:nvCxnSpPr>
          <p:spPr>
            <a:xfrm>
              <a:off x="5219700" y="3014134"/>
              <a:ext cx="2532408" cy="0"/>
            </a:xfrm>
            <a:prstGeom prst="line">
              <a:avLst/>
            </a:prstGeom>
            <a:ln>
              <a:tailEnd type="none"/>
            </a:ln>
          </p:spPr>
          <p:style>
            <a:lnRef idx="1">
              <a:schemeClr val="accent5"/>
            </a:lnRef>
            <a:fillRef idx="0">
              <a:schemeClr val="accent5"/>
            </a:fillRef>
            <a:effectRef idx="0">
              <a:schemeClr val="accent5"/>
            </a:effectRef>
            <a:fontRef idx="minor">
              <a:schemeClr val="tx1"/>
            </a:fontRef>
          </p:style>
        </p:cxnSp>
        <p:sp>
          <p:nvSpPr>
            <p:cNvPr id="19" name="TextBox 18"/>
            <p:cNvSpPr txBox="1"/>
            <p:nvPr/>
          </p:nvSpPr>
          <p:spPr>
            <a:xfrm>
              <a:off x="5219700" y="2614079"/>
              <a:ext cx="1808508" cy="400110"/>
            </a:xfrm>
            <a:prstGeom prst="rect">
              <a:avLst/>
            </a:prstGeom>
            <a:noFill/>
          </p:spPr>
          <p:txBody>
            <a:bodyPr wrap="none" rtlCol="0">
              <a:spAutoFit/>
            </a:bodyPr>
            <a:lstStyle/>
            <a:p>
              <a:r>
                <a:rPr lang="en-US" sz="2000" dirty="0"/>
                <a:t>Phase metrics</a:t>
              </a:r>
            </a:p>
          </p:txBody>
        </p:sp>
      </p:grpSp>
      <p:pic>
        <p:nvPicPr>
          <p:cNvPr id="4" name="Picture 3"/>
          <p:cNvPicPr>
            <a:picLocks noChangeAspect="1"/>
          </p:cNvPicPr>
          <p:nvPr/>
        </p:nvPicPr>
        <p:blipFill>
          <a:blip r:embed="rId5"/>
          <a:stretch>
            <a:fillRect/>
          </a:stretch>
        </p:blipFill>
        <p:spPr>
          <a:xfrm>
            <a:off x="5915660" y="3666830"/>
            <a:ext cx="3476332" cy="2133128"/>
          </a:xfrm>
          <a:prstGeom prst="rect">
            <a:avLst/>
          </a:prstGeom>
          <a:ln>
            <a:solidFill>
              <a:schemeClr val="bg1">
                <a:lumMod val="75000"/>
              </a:schemeClr>
            </a:solidFill>
          </a:ln>
        </p:spPr>
      </p:pic>
    </p:spTree>
    <p:extLst>
      <p:ext uri="{BB962C8B-B14F-4D97-AF65-F5344CB8AC3E}">
        <p14:creationId xmlns:p14="http://schemas.microsoft.com/office/powerpoint/2010/main" val="306798953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Environments and ALM</a:t>
            </a:r>
            <a:endParaRPr lang="nl-BE" dirty="0"/>
          </a:p>
        </p:txBody>
      </p:sp>
      <p:pic>
        <p:nvPicPr>
          <p:cNvPr id="9" name="Picture 2" descr="C:\Users\sigurdg\Desktop\end_user.png"/>
          <p:cNvPicPr>
            <a:picLocks noChangeAspect="1" noChangeArrowheads="1"/>
          </p:cNvPicPr>
          <p:nvPr/>
        </p:nvPicPr>
        <p:blipFill>
          <a:blip r:embed="rId2" cstate="print">
            <a:duotone>
              <a:prstClr val="black"/>
              <a:schemeClr val="tx1">
                <a:lumMod val="95000"/>
                <a:lumOff val="5000"/>
                <a:tint val="45000"/>
                <a:satMod val="400000"/>
              </a:schemeClr>
            </a:duotone>
          </a:blip>
          <a:srcRect/>
          <a:stretch>
            <a:fillRect/>
          </a:stretch>
        </p:blipFill>
        <p:spPr bwMode="auto">
          <a:xfrm>
            <a:off x="7634280" y="1733886"/>
            <a:ext cx="3191035" cy="3220993"/>
          </a:xfrm>
          <a:prstGeom prst="rect">
            <a:avLst/>
          </a:prstGeom>
          <a:noFill/>
        </p:spPr>
      </p:pic>
    </p:spTree>
    <p:extLst>
      <p:ext uri="{BB962C8B-B14F-4D97-AF65-F5344CB8AC3E}">
        <p14:creationId xmlns:p14="http://schemas.microsoft.com/office/powerpoint/2010/main" val="22104841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for Dev Environments</a:t>
            </a:r>
            <a:endParaRPr lang="en-US" dirty="0"/>
          </a:p>
        </p:txBody>
      </p:sp>
      <p:sp>
        <p:nvSpPr>
          <p:cNvPr id="6" name="Content Placeholder 5"/>
          <p:cNvSpPr>
            <a:spLocks noGrp="1"/>
          </p:cNvSpPr>
          <p:nvPr>
            <p:ph type="body" sz="quarter" idx="10"/>
          </p:nvPr>
        </p:nvSpPr>
        <p:spPr>
          <a:xfrm>
            <a:off x="520700" y="1447800"/>
            <a:ext cx="5394960" cy="4074962"/>
          </a:xfrm>
        </p:spPr>
        <p:txBody>
          <a:bodyPr/>
          <a:lstStyle/>
          <a:p>
            <a:r>
              <a:rPr lang="en-US" dirty="0" smtClean="0"/>
              <a:t>What</a:t>
            </a:r>
          </a:p>
          <a:p>
            <a:pPr lvl="1"/>
            <a:r>
              <a:rPr lang="en-US" dirty="0" smtClean="0"/>
              <a:t>Provide guidance to help organizations build robust environments that meet the needs of their SharePoint developers.</a:t>
            </a:r>
          </a:p>
          <a:p>
            <a:pPr marL="292100" lvl="1" indent="0">
              <a:buNone/>
            </a:pPr>
            <a:endParaRPr lang="en-US" dirty="0" smtClean="0"/>
          </a:p>
          <a:p>
            <a:r>
              <a:rPr lang="en-US" dirty="0" smtClean="0"/>
              <a:t>Considerations</a:t>
            </a:r>
          </a:p>
          <a:p>
            <a:pPr lvl="1"/>
            <a:r>
              <a:rPr lang="en-US" dirty="0" smtClean="0"/>
              <a:t>Single vs</a:t>
            </a:r>
            <a:r>
              <a:rPr lang="en-US" dirty="0"/>
              <a:t>. </a:t>
            </a:r>
            <a:r>
              <a:rPr lang="en-US" dirty="0" smtClean="0"/>
              <a:t>Multi Tenanted </a:t>
            </a:r>
            <a:r>
              <a:rPr lang="en-US" dirty="0"/>
              <a:t>environments</a:t>
            </a:r>
          </a:p>
          <a:p>
            <a:pPr lvl="1"/>
            <a:r>
              <a:rPr lang="en-US" dirty="0"/>
              <a:t>On-premises, cloud or hybrid</a:t>
            </a:r>
          </a:p>
          <a:p>
            <a:pPr lvl="1"/>
            <a:r>
              <a:rPr lang="en-US" dirty="0" smtClean="0"/>
              <a:t>Tooling choices</a:t>
            </a:r>
          </a:p>
          <a:p>
            <a:pPr lvl="1"/>
            <a:r>
              <a:rPr lang="en-US" dirty="0" smtClean="0"/>
              <a:t>Integration with ALM</a:t>
            </a:r>
          </a:p>
          <a:p>
            <a:pPr lvl="1"/>
            <a:r>
              <a:rPr lang="en-US" dirty="0" smtClean="0"/>
              <a:t>Code promotion </a:t>
            </a:r>
          </a:p>
        </p:txBody>
      </p:sp>
      <p:grpSp>
        <p:nvGrpSpPr>
          <p:cNvPr id="22" name="Group 21"/>
          <p:cNvGrpSpPr/>
          <p:nvPr/>
        </p:nvGrpSpPr>
        <p:grpSpPr>
          <a:xfrm>
            <a:off x="7659614" y="1447800"/>
            <a:ext cx="2532408" cy="1754721"/>
            <a:chOff x="5219700" y="2614079"/>
            <a:chExt cx="2532408" cy="1754721"/>
          </a:xfrm>
        </p:grpSpPr>
        <p:pic>
          <p:nvPicPr>
            <p:cNvPr id="21" name="Picture 20"/>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5956695" y="3014132"/>
              <a:ext cx="1414742" cy="1354667"/>
            </a:xfrm>
            <a:prstGeom prst="rect">
              <a:avLst/>
            </a:prstGeom>
          </p:spPr>
        </p:pic>
        <p:sp>
          <p:nvSpPr>
            <p:cNvPr id="15" name="Rectangle 14"/>
            <p:cNvSpPr/>
            <p:nvPr/>
          </p:nvSpPr>
          <p:spPr>
            <a:xfrm>
              <a:off x="5565423" y="3014134"/>
              <a:ext cx="2186685" cy="1354666"/>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8" name="TextBox 7"/>
            <p:cNvSpPr txBox="1"/>
            <p:nvPr/>
          </p:nvSpPr>
          <p:spPr>
            <a:xfrm>
              <a:off x="5700889" y="3127021"/>
              <a:ext cx="1326004" cy="369332"/>
            </a:xfrm>
            <a:prstGeom prst="rect">
              <a:avLst/>
            </a:prstGeom>
            <a:noFill/>
          </p:spPr>
          <p:txBody>
            <a:bodyPr wrap="none" rtlCol="0">
              <a:spAutoFit/>
            </a:bodyPr>
            <a:lstStyle/>
            <a:p>
              <a:r>
                <a:rPr lang="en-US" dirty="0"/>
                <a:t>Complexity</a:t>
              </a:r>
            </a:p>
          </p:txBody>
        </p:sp>
        <p:sp>
          <p:nvSpPr>
            <p:cNvPr id="10" name="TextBox 9"/>
            <p:cNvSpPr txBox="1"/>
            <p:nvPr/>
          </p:nvSpPr>
          <p:spPr>
            <a:xfrm>
              <a:off x="5700889" y="3496353"/>
              <a:ext cx="1620957" cy="369332"/>
            </a:xfrm>
            <a:prstGeom prst="rect">
              <a:avLst/>
            </a:prstGeom>
            <a:noFill/>
          </p:spPr>
          <p:txBody>
            <a:bodyPr wrap="none" rtlCol="0">
              <a:spAutoFit/>
            </a:bodyPr>
            <a:lstStyle/>
            <a:p>
              <a:r>
                <a:rPr lang="en-US" dirty="0"/>
                <a:t>Required time</a:t>
              </a:r>
            </a:p>
          </p:txBody>
        </p:sp>
        <p:sp>
          <p:nvSpPr>
            <p:cNvPr id="11" name="TextBox 10"/>
            <p:cNvSpPr txBox="1"/>
            <p:nvPr/>
          </p:nvSpPr>
          <p:spPr>
            <a:xfrm>
              <a:off x="5700889" y="3865685"/>
              <a:ext cx="1544012" cy="369332"/>
            </a:xfrm>
            <a:prstGeom prst="rect">
              <a:avLst/>
            </a:prstGeom>
            <a:noFill/>
          </p:spPr>
          <p:txBody>
            <a:bodyPr wrap="none" rtlCol="0">
              <a:spAutoFit/>
            </a:bodyPr>
            <a:lstStyle/>
            <a:p>
              <a:r>
                <a:rPr lang="en-US" dirty="0"/>
                <a:t>Gained value</a:t>
              </a:r>
            </a:p>
          </p:txBody>
        </p:sp>
        <p:sp>
          <p:nvSpPr>
            <p:cNvPr id="12" name="Rectangle 11"/>
            <p:cNvSpPr/>
            <p:nvPr/>
          </p:nvSpPr>
          <p:spPr>
            <a:xfrm>
              <a:off x="7321846" y="3185687"/>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p:nvSpPr>
          <p:spPr>
            <a:xfrm>
              <a:off x="7321846" y="3555019"/>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p:nvSpPr>
          <p:spPr>
            <a:xfrm>
              <a:off x="7332136" y="3924351"/>
              <a:ext cx="252000" cy="252000"/>
            </a:xfrm>
            <a:prstGeom prst="rect">
              <a:avLst/>
            </a:prstGeom>
            <a:solidFill>
              <a:srgbClr val="51A00B"/>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17" name="Straight Connector 16"/>
            <p:cNvCxnSpPr/>
            <p:nvPr/>
          </p:nvCxnSpPr>
          <p:spPr>
            <a:xfrm>
              <a:off x="5219700" y="3014134"/>
              <a:ext cx="2532408" cy="0"/>
            </a:xfrm>
            <a:prstGeom prst="line">
              <a:avLst/>
            </a:prstGeom>
            <a:ln>
              <a:tailEnd type="none"/>
            </a:ln>
          </p:spPr>
          <p:style>
            <a:lnRef idx="1">
              <a:schemeClr val="accent5"/>
            </a:lnRef>
            <a:fillRef idx="0">
              <a:schemeClr val="accent5"/>
            </a:fillRef>
            <a:effectRef idx="0">
              <a:schemeClr val="accent5"/>
            </a:effectRef>
            <a:fontRef idx="minor">
              <a:schemeClr val="tx1"/>
            </a:fontRef>
          </p:style>
        </p:cxnSp>
        <p:sp>
          <p:nvSpPr>
            <p:cNvPr id="19" name="TextBox 18"/>
            <p:cNvSpPr txBox="1"/>
            <p:nvPr/>
          </p:nvSpPr>
          <p:spPr>
            <a:xfrm>
              <a:off x="5219700" y="2614079"/>
              <a:ext cx="1808508" cy="400110"/>
            </a:xfrm>
            <a:prstGeom prst="rect">
              <a:avLst/>
            </a:prstGeom>
            <a:noFill/>
          </p:spPr>
          <p:txBody>
            <a:bodyPr wrap="none" rtlCol="0">
              <a:spAutoFit/>
            </a:bodyPr>
            <a:lstStyle/>
            <a:p>
              <a:r>
                <a:rPr lang="en-US" sz="2000" dirty="0"/>
                <a:t>Phase metrics</a:t>
              </a:r>
            </a:p>
          </p:txBody>
        </p:sp>
      </p:grpSp>
      <p:pic>
        <p:nvPicPr>
          <p:cNvPr id="16" name="Picture 1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70231" y="4358966"/>
            <a:ext cx="3985855" cy="1841101"/>
          </a:xfrm>
          <a:prstGeom prst="rect">
            <a:avLst/>
          </a:prstGeom>
          <a:noFill/>
        </p:spPr>
      </p:pic>
    </p:spTree>
    <p:extLst>
      <p:ext uri="{BB962C8B-B14F-4D97-AF65-F5344CB8AC3E}">
        <p14:creationId xmlns:p14="http://schemas.microsoft.com/office/powerpoint/2010/main" val="109456333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for QA Environments</a:t>
            </a:r>
            <a:endParaRPr lang="en-US" dirty="0"/>
          </a:p>
        </p:txBody>
      </p:sp>
      <p:sp>
        <p:nvSpPr>
          <p:cNvPr id="6" name="Content Placeholder 5"/>
          <p:cNvSpPr>
            <a:spLocks noGrp="1"/>
          </p:cNvSpPr>
          <p:nvPr>
            <p:ph type="body" sz="quarter" idx="10"/>
          </p:nvPr>
        </p:nvSpPr>
        <p:spPr>
          <a:xfrm>
            <a:off x="520700" y="1447800"/>
            <a:ext cx="5394960" cy="4351961"/>
          </a:xfrm>
        </p:spPr>
        <p:txBody>
          <a:bodyPr/>
          <a:lstStyle/>
          <a:p>
            <a:r>
              <a:rPr lang="en-US" dirty="0" smtClean="0"/>
              <a:t>What</a:t>
            </a:r>
          </a:p>
          <a:p>
            <a:pPr lvl="1"/>
            <a:r>
              <a:rPr lang="en-US" dirty="0" smtClean="0"/>
              <a:t>Provide guidance to help organizations build robust environments that meet the needs of their SharePoint quality assurance staff.</a:t>
            </a:r>
          </a:p>
          <a:p>
            <a:pPr marL="292100" lvl="1" indent="0">
              <a:buNone/>
            </a:pPr>
            <a:endParaRPr lang="en-US" dirty="0" smtClean="0"/>
          </a:p>
          <a:p>
            <a:r>
              <a:rPr lang="en-US" dirty="0" smtClean="0"/>
              <a:t>Considerations</a:t>
            </a:r>
          </a:p>
          <a:p>
            <a:pPr lvl="1"/>
            <a:r>
              <a:rPr lang="en-US" dirty="0"/>
              <a:t>Single vs. Multi Tenanted environments</a:t>
            </a:r>
          </a:p>
          <a:p>
            <a:pPr lvl="1"/>
            <a:r>
              <a:rPr lang="en-US" dirty="0" smtClean="0"/>
              <a:t>On-premises, cloud or hybrid</a:t>
            </a:r>
          </a:p>
          <a:p>
            <a:pPr lvl="1"/>
            <a:r>
              <a:rPr lang="en-US" dirty="0" smtClean="0"/>
              <a:t>Tooling choices</a:t>
            </a:r>
          </a:p>
          <a:p>
            <a:pPr lvl="1"/>
            <a:r>
              <a:rPr lang="en-US" dirty="0" smtClean="0"/>
              <a:t>Integration with ALM</a:t>
            </a:r>
          </a:p>
          <a:p>
            <a:pPr lvl="1"/>
            <a:r>
              <a:rPr lang="en-US" dirty="0" smtClean="0"/>
              <a:t>Build promotion </a:t>
            </a:r>
          </a:p>
        </p:txBody>
      </p:sp>
      <p:grpSp>
        <p:nvGrpSpPr>
          <p:cNvPr id="22" name="Group 21"/>
          <p:cNvGrpSpPr/>
          <p:nvPr/>
        </p:nvGrpSpPr>
        <p:grpSpPr>
          <a:xfrm>
            <a:off x="7659614" y="1447800"/>
            <a:ext cx="2532408" cy="1754721"/>
            <a:chOff x="5219700" y="2614079"/>
            <a:chExt cx="2532408" cy="1754721"/>
          </a:xfrm>
        </p:grpSpPr>
        <p:pic>
          <p:nvPicPr>
            <p:cNvPr id="21" name="Picture 20"/>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brightnessContrast bright="20000"/>
                      </a14:imgEffect>
                    </a14:imgLayer>
                  </a14:imgProps>
                </a:ext>
              </a:extLst>
            </a:blip>
            <a:stretch>
              <a:fillRect/>
            </a:stretch>
          </p:blipFill>
          <p:spPr>
            <a:xfrm>
              <a:off x="5956695" y="3014132"/>
              <a:ext cx="1414742" cy="1354667"/>
            </a:xfrm>
            <a:prstGeom prst="rect">
              <a:avLst/>
            </a:prstGeom>
          </p:spPr>
        </p:pic>
        <p:sp>
          <p:nvSpPr>
            <p:cNvPr id="15" name="Rectangle 14"/>
            <p:cNvSpPr/>
            <p:nvPr/>
          </p:nvSpPr>
          <p:spPr>
            <a:xfrm>
              <a:off x="5565423" y="3014134"/>
              <a:ext cx="2186685" cy="1354666"/>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8" name="TextBox 7"/>
            <p:cNvSpPr txBox="1"/>
            <p:nvPr/>
          </p:nvSpPr>
          <p:spPr>
            <a:xfrm>
              <a:off x="5700889" y="3127021"/>
              <a:ext cx="1326004" cy="369332"/>
            </a:xfrm>
            <a:prstGeom prst="rect">
              <a:avLst/>
            </a:prstGeom>
            <a:noFill/>
          </p:spPr>
          <p:txBody>
            <a:bodyPr wrap="none" rtlCol="0">
              <a:spAutoFit/>
            </a:bodyPr>
            <a:lstStyle/>
            <a:p>
              <a:r>
                <a:rPr lang="en-US" dirty="0"/>
                <a:t>Complexity</a:t>
              </a:r>
            </a:p>
          </p:txBody>
        </p:sp>
        <p:sp>
          <p:nvSpPr>
            <p:cNvPr id="10" name="TextBox 9"/>
            <p:cNvSpPr txBox="1"/>
            <p:nvPr/>
          </p:nvSpPr>
          <p:spPr>
            <a:xfrm>
              <a:off x="5700889" y="3496353"/>
              <a:ext cx="1620957" cy="369332"/>
            </a:xfrm>
            <a:prstGeom prst="rect">
              <a:avLst/>
            </a:prstGeom>
            <a:noFill/>
          </p:spPr>
          <p:txBody>
            <a:bodyPr wrap="none" rtlCol="0">
              <a:spAutoFit/>
            </a:bodyPr>
            <a:lstStyle/>
            <a:p>
              <a:r>
                <a:rPr lang="en-US" dirty="0"/>
                <a:t>Required time</a:t>
              </a:r>
            </a:p>
          </p:txBody>
        </p:sp>
        <p:sp>
          <p:nvSpPr>
            <p:cNvPr id="11" name="TextBox 10"/>
            <p:cNvSpPr txBox="1"/>
            <p:nvPr/>
          </p:nvSpPr>
          <p:spPr>
            <a:xfrm>
              <a:off x="5700889" y="3865685"/>
              <a:ext cx="1544012" cy="369332"/>
            </a:xfrm>
            <a:prstGeom prst="rect">
              <a:avLst/>
            </a:prstGeom>
            <a:noFill/>
          </p:spPr>
          <p:txBody>
            <a:bodyPr wrap="none" rtlCol="0">
              <a:spAutoFit/>
            </a:bodyPr>
            <a:lstStyle/>
            <a:p>
              <a:r>
                <a:rPr lang="en-US" dirty="0"/>
                <a:t>Gained value</a:t>
              </a:r>
            </a:p>
          </p:txBody>
        </p:sp>
        <p:sp>
          <p:nvSpPr>
            <p:cNvPr id="12" name="Rectangle 11"/>
            <p:cNvSpPr/>
            <p:nvPr/>
          </p:nvSpPr>
          <p:spPr>
            <a:xfrm>
              <a:off x="7321846" y="3185687"/>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p:nvSpPr>
          <p:spPr>
            <a:xfrm>
              <a:off x="7321846" y="3555019"/>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p:nvSpPr>
          <p:spPr>
            <a:xfrm>
              <a:off x="7332136" y="3924351"/>
              <a:ext cx="252000" cy="252000"/>
            </a:xfrm>
            <a:prstGeom prst="rect">
              <a:avLst/>
            </a:prstGeom>
            <a:solidFill>
              <a:srgbClr val="51A00B"/>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17" name="Straight Connector 16"/>
            <p:cNvCxnSpPr/>
            <p:nvPr/>
          </p:nvCxnSpPr>
          <p:spPr>
            <a:xfrm>
              <a:off x="5219700" y="3014134"/>
              <a:ext cx="2532408" cy="0"/>
            </a:xfrm>
            <a:prstGeom prst="line">
              <a:avLst/>
            </a:prstGeom>
            <a:ln>
              <a:tailEnd type="none"/>
            </a:ln>
          </p:spPr>
          <p:style>
            <a:lnRef idx="1">
              <a:schemeClr val="accent5"/>
            </a:lnRef>
            <a:fillRef idx="0">
              <a:schemeClr val="accent5"/>
            </a:fillRef>
            <a:effectRef idx="0">
              <a:schemeClr val="accent5"/>
            </a:effectRef>
            <a:fontRef idx="minor">
              <a:schemeClr val="tx1"/>
            </a:fontRef>
          </p:style>
        </p:cxnSp>
        <p:sp>
          <p:nvSpPr>
            <p:cNvPr id="19" name="TextBox 18"/>
            <p:cNvSpPr txBox="1"/>
            <p:nvPr/>
          </p:nvSpPr>
          <p:spPr>
            <a:xfrm>
              <a:off x="5219700" y="2614079"/>
              <a:ext cx="1808508" cy="400110"/>
            </a:xfrm>
            <a:prstGeom prst="rect">
              <a:avLst/>
            </a:prstGeom>
            <a:noFill/>
          </p:spPr>
          <p:txBody>
            <a:bodyPr wrap="none" rtlCol="0">
              <a:spAutoFit/>
            </a:bodyPr>
            <a:lstStyle/>
            <a:p>
              <a:r>
                <a:rPr lang="en-US" sz="2000" dirty="0"/>
                <a:t>Phase metrics</a:t>
              </a:r>
            </a:p>
          </p:txBody>
        </p:sp>
      </p:grpSp>
      <p:pic>
        <p:nvPicPr>
          <p:cNvPr id="16" name="Picture 1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00690" y="4741324"/>
            <a:ext cx="3985855" cy="1841101"/>
          </a:xfrm>
          <a:prstGeom prst="rect">
            <a:avLst/>
          </a:prstGeom>
          <a:noFill/>
        </p:spPr>
      </p:pic>
    </p:spTree>
    <p:extLst>
      <p:ext uri="{BB962C8B-B14F-4D97-AF65-F5344CB8AC3E}">
        <p14:creationId xmlns:p14="http://schemas.microsoft.com/office/powerpoint/2010/main" val="372078978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Online</a:t>
            </a:r>
            <a:endParaRPr lang="en-US" dirty="0"/>
          </a:p>
        </p:txBody>
      </p:sp>
      <p:sp>
        <p:nvSpPr>
          <p:cNvPr id="6" name="Content Placeholder 5"/>
          <p:cNvSpPr>
            <a:spLocks noGrp="1"/>
          </p:cNvSpPr>
          <p:nvPr>
            <p:ph type="body" sz="quarter" idx="10"/>
          </p:nvPr>
        </p:nvSpPr>
        <p:spPr>
          <a:xfrm>
            <a:off x="520700" y="1447800"/>
            <a:ext cx="5394960" cy="3336298"/>
          </a:xfrm>
        </p:spPr>
        <p:txBody>
          <a:bodyPr/>
          <a:lstStyle/>
          <a:p>
            <a:r>
              <a:rPr lang="en-US" dirty="0" smtClean="0"/>
              <a:t>What</a:t>
            </a:r>
          </a:p>
          <a:p>
            <a:pPr lvl="1"/>
            <a:r>
              <a:rPr lang="en-US" dirty="0" smtClean="0"/>
              <a:t>Visual </a:t>
            </a:r>
            <a:r>
              <a:rPr lang="en-US" dirty="0"/>
              <a:t>Studio Online </a:t>
            </a:r>
            <a:r>
              <a:rPr lang="en-US" dirty="0" smtClean="0"/>
              <a:t>provides </a:t>
            </a:r>
            <a:r>
              <a:rPr lang="en-US" dirty="0"/>
              <a:t>a place to store your code, backlog, and other project data with no servers to deploy, configure, or manage. </a:t>
            </a:r>
            <a:endParaRPr lang="en-US" dirty="0" smtClean="0"/>
          </a:p>
          <a:p>
            <a:pPr marL="292100" lvl="1" indent="0">
              <a:buNone/>
            </a:pPr>
            <a:endParaRPr lang="en-US" dirty="0" smtClean="0"/>
          </a:p>
          <a:p>
            <a:r>
              <a:rPr lang="en-US" dirty="0" smtClean="0"/>
              <a:t>Considerations</a:t>
            </a:r>
          </a:p>
          <a:p>
            <a:pPr lvl="1"/>
            <a:r>
              <a:rPr lang="en-US" dirty="0" smtClean="0"/>
              <a:t>Plans and pricing</a:t>
            </a:r>
          </a:p>
          <a:p>
            <a:pPr lvl="1"/>
            <a:r>
              <a:rPr lang="en-US" dirty="0" smtClean="0"/>
              <a:t>Build and load-testing</a:t>
            </a:r>
          </a:p>
        </p:txBody>
      </p:sp>
      <p:grpSp>
        <p:nvGrpSpPr>
          <p:cNvPr id="22" name="Group 21"/>
          <p:cNvGrpSpPr/>
          <p:nvPr/>
        </p:nvGrpSpPr>
        <p:grpSpPr>
          <a:xfrm>
            <a:off x="7659614" y="1447800"/>
            <a:ext cx="2532408" cy="1754721"/>
            <a:chOff x="5219700" y="2614079"/>
            <a:chExt cx="2532408" cy="1754721"/>
          </a:xfrm>
        </p:grpSpPr>
        <p:pic>
          <p:nvPicPr>
            <p:cNvPr id="21" name="Picture 20"/>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5956695" y="3014132"/>
              <a:ext cx="1414742" cy="1354667"/>
            </a:xfrm>
            <a:prstGeom prst="rect">
              <a:avLst/>
            </a:prstGeom>
          </p:spPr>
        </p:pic>
        <p:sp>
          <p:nvSpPr>
            <p:cNvPr id="15" name="Rectangle 14"/>
            <p:cNvSpPr/>
            <p:nvPr/>
          </p:nvSpPr>
          <p:spPr>
            <a:xfrm>
              <a:off x="5565423" y="3014134"/>
              <a:ext cx="2186685" cy="1354666"/>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8" name="TextBox 7"/>
            <p:cNvSpPr txBox="1"/>
            <p:nvPr/>
          </p:nvSpPr>
          <p:spPr>
            <a:xfrm>
              <a:off x="5700889" y="3127021"/>
              <a:ext cx="1326004" cy="369332"/>
            </a:xfrm>
            <a:prstGeom prst="rect">
              <a:avLst/>
            </a:prstGeom>
            <a:noFill/>
          </p:spPr>
          <p:txBody>
            <a:bodyPr wrap="none" rtlCol="0">
              <a:spAutoFit/>
            </a:bodyPr>
            <a:lstStyle/>
            <a:p>
              <a:r>
                <a:rPr lang="en-US" dirty="0"/>
                <a:t>Complexity</a:t>
              </a:r>
            </a:p>
          </p:txBody>
        </p:sp>
        <p:sp>
          <p:nvSpPr>
            <p:cNvPr id="10" name="TextBox 9"/>
            <p:cNvSpPr txBox="1"/>
            <p:nvPr/>
          </p:nvSpPr>
          <p:spPr>
            <a:xfrm>
              <a:off x="5700889" y="3496353"/>
              <a:ext cx="1620957" cy="369332"/>
            </a:xfrm>
            <a:prstGeom prst="rect">
              <a:avLst/>
            </a:prstGeom>
            <a:noFill/>
          </p:spPr>
          <p:txBody>
            <a:bodyPr wrap="none" rtlCol="0">
              <a:spAutoFit/>
            </a:bodyPr>
            <a:lstStyle/>
            <a:p>
              <a:r>
                <a:rPr lang="en-US" dirty="0"/>
                <a:t>Required time</a:t>
              </a:r>
            </a:p>
          </p:txBody>
        </p:sp>
        <p:sp>
          <p:nvSpPr>
            <p:cNvPr id="11" name="TextBox 10"/>
            <p:cNvSpPr txBox="1"/>
            <p:nvPr/>
          </p:nvSpPr>
          <p:spPr>
            <a:xfrm>
              <a:off x="5700889" y="3865685"/>
              <a:ext cx="1544012" cy="369332"/>
            </a:xfrm>
            <a:prstGeom prst="rect">
              <a:avLst/>
            </a:prstGeom>
            <a:noFill/>
          </p:spPr>
          <p:txBody>
            <a:bodyPr wrap="none" rtlCol="0">
              <a:spAutoFit/>
            </a:bodyPr>
            <a:lstStyle/>
            <a:p>
              <a:r>
                <a:rPr lang="en-US" dirty="0"/>
                <a:t>Gained value</a:t>
              </a:r>
            </a:p>
          </p:txBody>
        </p:sp>
        <p:sp>
          <p:nvSpPr>
            <p:cNvPr id="12" name="Rectangle 11"/>
            <p:cNvSpPr/>
            <p:nvPr/>
          </p:nvSpPr>
          <p:spPr>
            <a:xfrm>
              <a:off x="7321846" y="3185687"/>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p:nvSpPr>
          <p:spPr>
            <a:xfrm>
              <a:off x="7321846" y="3555019"/>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p:nvSpPr>
          <p:spPr>
            <a:xfrm>
              <a:off x="7332136" y="3924351"/>
              <a:ext cx="252000" cy="252000"/>
            </a:xfrm>
            <a:prstGeom prst="rect">
              <a:avLst/>
            </a:prstGeom>
            <a:solidFill>
              <a:srgbClr val="51A00B"/>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17" name="Straight Connector 16"/>
            <p:cNvCxnSpPr/>
            <p:nvPr/>
          </p:nvCxnSpPr>
          <p:spPr>
            <a:xfrm>
              <a:off x="5219700" y="3014134"/>
              <a:ext cx="2532408" cy="0"/>
            </a:xfrm>
            <a:prstGeom prst="line">
              <a:avLst/>
            </a:prstGeom>
            <a:ln>
              <a:tailEnd type="none"/>
            </a:ln>
          </p:spPr>
          <p:style>
            <a:lnRef idx="1">
              <a:schemeClr val="accent5"/>
            </a:lnRef>
            <a:fillRef idx="0">
              <a:schemeClr val="accent5"/>
            </a:fillRef>
            <a:effectRef idx="0">
              <a:schemeClr val="accent5"/>
            </a:effectRef>
            <a:fontRef idx="minor">
              <a:schemeClr val="tx1"/>
            </a:fontRef>
          </p:style>
        </p:cxnSp>
        <p:sp>
          <p:nvSpPr>
            <p:cNvPr id="19" name="TextBox 18"/>
            <p:cNvSpPr txBox="1"/>
            <p:nvPr/>
          </p:nvSpPr>
          <p:spPr>
            <a:xfrm>
              <a:off x="5219700" y="2614079"/>
              <a:ext cx="1808508" cy="400110"/>
            </a:xfrm>
            <a:prstGeom prst="rect">
              <a:avLst/>
            </a:prstGeom>
            <a:noFill/>
          </p:spPr>
          <p:txBody>
            <a:bodyPr wrap="none" rtlCol="0">
              <a:spAutoFit/>
            </a:bodyPr>
            <a:lstStyle/>
            <a:p>
              <a:r>
                <a:rPr lang="en-US" sz="2000" dirty="0"/>
                <a:t>Phase metrics</a:t>
              </a:r>
            </a:p>
          </p:txBody>
        </p:sp>
      </p:gr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9866" y="3609622"/>
            <a:ext cx="3857625" cy="2162175"/>
          </a:xfrm>
          <a:prstGeom prst="rect">
            <a:avLst/>
          </a:prstGeom>
        </p:spPr>
      </p:pic>
    </p:spTree>
    <p:extLst>
      <p:ext uri="{BB962C8B-B14F-4D97-AF65-F5344CB8AC3E}">
        <p14:creationId xmlns:p14="http://schemas.microsoft.com/office/powerpoint/2010/main" val="307347799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model with environments</a:t>
            </a:r>
            <a:endParaRPr lang="en-US" dirty="0"/>
          </a:p>
        </p:txBody>
      </p:sp>
      <p:pic>
        <p:nvPicPr>
          <p:cNvPr id="7" name="Picture 6"/>
          <p:cNvPicPr>
            <a:picLocks noChangeAspect="1"/>
          </p:cNvPicPr>
          <p:nvPr/>
        </p:nvPicPr>
        <p:blipFill rotWithShape="1">
          <a:blip r:embed="rId2"/>
          <a:srcRect r="47319"/>
          <a:stretch/>
        </p:blipFill>
        <p:spPr>
          <a:xfrm>
            <a:off x="2482289" y="976497"/>
            <a:ext cx="7222658" cy="5708783"/>
          </a:xfrm>
          <a:prstGeom prst="rect">
            <a:avLst/>
          </a:prstGeom>
        </p:spPr>
      </p:pic>
    </p:spTree>
    <p:extLst>
      <p:ext uri="{BB962C8B-B14F-4D97-AF65-F5344CB8AC3E}">
        <p14:creationId xmlns:p14="http://schemas.microsoft.com/office/powerpoint/2010/main" val="118888286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model with environments</a:t>
            </a:r>
            <a:endParaRPr lang="en-US" dirty="0"/>
          </a:p>
        </p:txBody>
      </p:sp>
      <p:sp>
        <p:nvSpPr>
          <p:cNvPr id="5" name="Rectangle 2"/>
          <p:cNvSpPr>
            <a:spLocks noChangeArrowheads="1"/>
          </p:cNvSpPr>
          <p:nvPr/>
        </p:nvSpPr>
        <p:spPr bwMode="auto">
          <a:xfrm>
            <a:off x="0" y="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7" name="Picture 6"/>
          <p:cNvPicPr>
            <a:picLocks noChangeAspect="1"/>
          </p:cNvPicPr>
          <p:nvPr/>
        </p:nvPicPr>
        <p:blipFill>
          <a:blip r:embed="rId2"/>
          <a:stretch>
            <a:fillRect/>
          </a:stretch>
        </p:blipFill>
        <p:spPr>
          <a:xfrm>
            <a:off x="2587329" y="1073181"/>
            <a:ext cx="7013871" cy="5494041"/>
          </a:xfrm>
          <a:prstGeom prst="rect">
            <a:avLst/>
          </a:prstGeom>
        </p:spPr>
      </p:pic>
    </p:spTree>
    <p:extLst>
      <p:ext uri="{BB962C8B-B14F-4D97-AF65-F5344CB8AC3E}">
        <p14:creationId xmlns:p14="http://schemas.microsoft.com/office/powerpoint/2010/main" val="320228236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ALM Processes</a:t>
            </a:r>
            <a:endParaRPr lang="en-US" dirty="0"/>
          </a:p>
        </p:txBody>
      </p:sp>
      <p:sp>
        <p:nvSpPr>
          <p:cNvPr id="6" name="Content Placeholder 5"/>
          <p:cNvSpPr>
            <a:spLocks noGrp="1"/>
          </p:cNvSpPr>
          <p:nvPr>
            <p:ph type="body" sz="quarter" idx="10"/>
          </p:nvPr>
        </p:nvSpPr>
        <p:spPr>
          <a:xfrm>
            <a:off x="520700" y="1447800"/>
            <a:ext cx="5394960" cy="4505849"/>
          </a:xfrm>
        </p:spPr>
        <p:txBody>
          <a:bodyPr/>
          <a:lstStyle/>
          <a:p>
            <a:r>
              <a:rPr lang="en-US" dirty="0" smtClean="0"/>
              <a:t>What</a:t>
            </a:r>
          </a:p>
          <a:p>
            <a:pPr lvl="1"/>
            <a:r>
              <a:rPr lang="en-US" dirty="0"/>
              <a:t>Microsoft’s approach to Application Lifecycle Management (ALM) provides a flexible and agile environment that adapts to </a:t>
            </a:r>
            <a:r>
              <a:rPr lang="en-US" dirty="0" smtClean="0"/>
              <a:t>team </a:t>
            </a:r>
            <a:r>
              <a:rPr lang="en-US" dirty="0"/>
              <a:t>needs, removes barriers between roles, and streamlines processes so </a:t>
            </a:r>
            <a:r>
              <a:rPr lang="en-US" dirty="0" smtClean="0"/>
              <a:t>the focus is on </a:t>
            </a:r>
            <a:r>
              <a:rPr lang="en-US" dirty="0"/>
              <a:t>delivering high-quality software faster and more </a:t>
            </a:r>
            <a:r>
              <a:rPr lang="en-US" dirty="0" smtClean="0"/>
              <a:t>efficiently.</a:t>
            </a:r>
          </a:p>
          <a:p>
            <a:r>
              <a:rPr lang="en-US" dirty="0" smtClean="0"/>
              <a:t>Considerations</a:t>
            </a:r>
          </a:p>
          <a:p>
            <a:pPr lvl="1"/>
            <a:r>
              <a:rPr lang="en-US" dirty="0" smtClean="0"/>
              <a:t>Methodology and template options</a:t>
            </a:r>
          </a:p>
          <a:p>
            <a:pPr lvl="1"/>
            <a:r>
              <a:rPr lang="en-US" dirty="0" smtClean="0"/>
              <a:t>Team collaboration</a:t>
            </a:r>
          </a:p>
          <a:p>
            <a:pPr lvl="1"/>
            <a:r>
              <a:rPr lang="en-US" dirty="0" smtClean="0"/>
              <a:t>DevOps</a:t>
            </a:r>
          </a:p>
          <a:p>
            <a:pPr lvl="1"/>
            <a:r>
              <a:rPr lang="en-US" dirty="0" smtClean="0"/>
              <a:t>ALM Rangers guidance</a:t>
            </a:r>
          </a:p>
        </p:txBody>
      </p:sp>
      <p:grpSp>
        <p:nvGrpSpPr>
          <p:cNvPr id="22" name="Group 21"/>
          <p:cNvGrpSpPr/>
          <p:nvPr/>
        </p:nvGrpSpPr>
        <p:grpSpPr>
          <a:xfrm>
            <a:off x="7659614" y="1447800"/>
            <a:ext cx="2532408" cy="1754721"/>
            <a:chOff x="5219700" y="2614079"/>
            <a:chExt cx="2532408" cy="1754721"/>
          </a:xfrm>
        </p:grpSpPr>
        <p:pic>
          <p:nvPicPr>
            <p:cNvPr id="21" name="Picture 20"/>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5956695" y="3014132"/>
              <a:ext cx="1414742" cy="1354667"/>
            </a:xfrm>
            <a:prstGeom prst="rect">
              <a:avLst/>
            </a:prstGeom>
          </p:spPr>
        </p:pic>
        <p:sp>
          <p:nvSpPr>
            <p:cNvPr id="15" name="Rectangle 14"/>
            <p:cNvSpPr/>
            <p:nvPr/>
          </p:nvSpPr>
          <p:spPr>
            <a:xfrm>
              <a:off x="5565423" y="3014134"/>
              <a:ext cx="2186685" cy="1354666"/>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8" name="TextBox 7"/>
            <p:cNvSpPr txBox="1"/>
            <p:nvPr/>
          </p:nvSpPr>
          <p:spPr>
            <a:xfrm>
              <a:off x="5700889" y="3127021"/>
              <a:ext cx="1326004" cy="369332"/>
            </a:xfrm>
            <a:prstGeom prst="rect">
              <a:avLst/>
            </a:prstGeom>
            <a:noFill/>
          </p:spPr>
          <p:txBody>
            <a:bodyPr wrap="none" rtlCol="0">
              <a:spAutoFit/>
            </a:bodyPr>
            <a:lstStyle/>
            <a:p>
              <a:r>
                <a:rPr lang="en-US" dirty="0"/>
                <a:t>Complexity</a:t>
              </a:r>
            </a:p>
          </p:txBody>
        </p:sp>
        <p:sp>
          <p:nvSpPr>
            <p:cNvPr id="10" name="TextBox 9"/>
            <p:cNvSpPr txBox="1"/>
            <p:nvPr/>
          </p:nvSpPr>
          <p:spPr>
            <a:xfrm>
              <a:off x="5700889" y="3496353"/>
              <a:ext cx="1620957" cy="369332"/>
            </a:xfrm>
            <a:prstGeom prst="rect">
              <a:avLst/>
            </a:prstGeom>
            <a:noFill/>
          </p:spPr>
          <p:txBody>
            <a:bodyPr wrap="none" rtlCol="0">
              <a:spAutoFit/>
            </a:bodyPr>
            <a:lstStyle/>
            <a:p>
              <a:r>
                <a:rPr lang="en-US" dirty="0"/>
                <a:t>Required time</a:t>
              </a:r>
            </a:p>
          </p:txBody>
        </p:sp>
        <p:sp>
          <p:nvSpPr>
            <p:cNvPr id="11" name="TextBox 10"/>
            <p:cNvSpPr txBox="1"/>
            <p:nvPr/>
          </p:nvSpPr>
          <p:spPr>
            <a:xfrm>
              <a:off x="5700889" y="3865685"/>
              <a:ext cx="1544012" cy="369332"/>
            </a:xfrm>
            <a:prstGeom prst="rect">
              <a:avLst/>
            </a:prstGeom>
            <a:noFill/>
          </p:spPr>
          <p:txBody>
            <a:bodyPr wrap="none" rtlCol="0">
              <a:spAutoFit/>
            </a:bodyPr>
            <a:lstStyle/>
            <a:p>
              <a:r>
                <a:rPr lang="en-US" dirty="0"/>
                <a:t>Gained value</a:t>
              </a:r>
            </a:p>
          </p:txBody>
        </p:sp>
        <p:sp>
          <p:nvSpPr>
            <p:cNvPr id="12" name="Rectangle 11"/>
            <p:cNvSpPr/>
            <p:nvPr/>
          </p:nvSpPr>
          <p:spPr>
            <a:xfrm>
              <a:off x="7321846" y="3185687"/>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p:nvSpPr>
          <p:spPr>
            <a:xfrm>
              <a:off x="7321846" y="3555019"/>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p:nvSpPr>
          <p:spPr>
            <a:xfrm>
              <a:off x="7332136" y="3924351"/>
              <a:ext cx="252000" cy="252000"/>
            </a:xfrm>
            <a:prstGeom prst="rect">
              <a:avLst/>
            </a:prstGeom>
            <a:solidFill>
              <a:srgbClr val="51A00B"/>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17" name="Straight Connector 16"/>
            <p:cNvCxnSpPr/>
            <p:nvPr/>
          </p:nvCxnSpPr>
          <p:spPr>
            <a:xfrm>
              <a:off x="5219700" y="3014134"/>
              <a:ext cx="2532408" cy="0"/>
            </a:xfrm>
            <a:prstGeom prst="line">
              <a:avLst/>
            </a:prstGeom>
            <a:ln>
              <a:tailEnd type="none"/>
            </a:ln>
          </p:spPr>
          <p:style>
            <a:lnRef idx="1">
              <a:schemeClr val="accent5"/>
            </a:lnRef>
            <a:fillRef idx="0">
              <a:schemeClr val="accent5"/>
            </a:fillRef>
            <a:effectRef idx="0">
              <a:schemeClr val="accent5"/>
            </a:effectRef>
            <a:fontRef idx="minor">
              <a:schemeClr val="tx1"/>
            </a:fontRef>
          </p:style>
        </p:cxnSp>
        <p:sp>
          <p:nvSpPr>
            <p:cNvPr id="19" name="TextBox 18"/>
            <p:cNvSpPr txBox="1"/>
            <p:nvPr/>
          </p:nvSpPr>
          <p:spPr>
            <a:xfrm>
              <a:off x="5219700" y="2614079"/>
              <a:ext cx="1808508" cy="400110"/>
            </a:xfrm>
            <a:prstGeom prst="rect">
              <a:avLst/>
            </a:prstGeom>
            <a:noFill/>
          </p:spPr>
          <p:txBody>
            <a:bodyPr wrap="none" rtlCol="0">
              <a:spAutoFit/>
            </a:bodyPr>
            <a:lstStyle/>
            <a:p>
              <a:r>
                <a:rPr lang="en-US" sz="2000" dirty="0"/>
                <a:t>Phase metrics</a:t>
              </a:r>
            </a:p>
          </p:txBody>
        </p:sp>
      </p:grpSp>
    </p:spTree>
    <p:extLst>
      <p:ext uri="{BB962C8B-B14F-4D97-AF65-F5344CB8AC3E}">
        <p14:creationId xmlns:p14="http://schemas.microsoft.com/office/powerpoint/2010/main" val="186383309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Current model with ALM</a:t>
            </a:r>
            <a:endParaRPr lang="en-US" dirty="0"/>
          </a:p>
        </p:txBody>
      </p:sp>
      <p:sp>
        <p:nvSpPr>
          <p:cNvPr id="5" name="Rectangle 2"/>
          <p:cNvSpPr>
            <a:spLocks noChangeArrowheads="1"/>
          </p:cNvSpPr>
          <p:nvPr/>
        </p:nvSpPr>
        <p:spPr bwMode="auto">
          <a:xfrm>
            <a:off x="2346960" y="2146625"/>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8" name="Picture 7"/>
          <p:cNvPicPr>
            <a:picLocks noChangeAspect="1"/>
          </p:cNvPicPr>
          <p:nvPr/>
        </p:nvPicPr>
        <p:blipFill>
          <a:blip r:embed="rId2"/>
          <a:stretch>
            <a:fillRect/>
          </a:stretch>
        </p:blipFill>
        <p:spPr>
          <a:xfrm>
            <a:off x="1754613" y="1186829"/>
            <a:ext cx="9106427" cy="5061571"/>
          </a:xfrm>
          <a:prstGeom prst="rect">
            <a:avLst/>
          </a:prstGeom>
        </p:spPr>
      </p:pic>
    </p:spTree>
    <p:extLst>
      <p:ext uri="{BB962C8B-B14F-4D97-AF65-F5344CB8AC3E}">
        <p14:creationId xmlns:p14="http://schemas.microsoft.com/office/powerpoint/2010/main" val="379200875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i-FI" dirty="0" smtClean="0"/>
              <a:t>Agenda</a:t>
            </a:r>
            <a:endParaRPr lang="en-US" dirty="0"/>
          </a:p>
        </p:txBody>
      </p:sp>
      <p:sp>
        <p:nvSpPr>
          <p:cNvPr id="7" name="Text Placeholder 6"/>
          <p:cNvSpPr>
            <a:spLocks noGrp="1"/>
          </p:cNvSpPr>
          <p:nvPr>
            <p:ph type="body" sz="quarter" idx="10"/>
          </p:nvPr>
        </p:nvSpPr>
        <p:spPr/>
        <p:txBody>
          <a:bodyPr/>
          <a:lstStyle/>
          <a:p>
            <a:r>
              <a:rPr lang="en-US" dirty="0" smtClean="0"/>
              <a:t>Positioning in the PnP Transformation approach</a:t>
            </a:r>
          </a:p>
          <a:p>
            <a:r>
              <a:rPr lang="en-US" dirty="0" smtClean="0"/>
              <a:t>Vision for SharePoint</a:t>
            </a:r>
          </a:p>
          <a:p>
            <a:r>
              <a:rPr lang="en-US" dirty="0" smtClean="0"/>
              <a:t>Supporting work streams</a:t>
            </a:r>
          </a:p>
          <a:p>
            <a:r>
              <a:rPr lang="en-US" dirty="0" smtClean="0"/>
              <a:t>SharePoint Assessment report</a:t>
            </a:r>
          </a:p>
          <a:p>
            <a:r>
              <a:rPr lang="en-US" dirty="0" smtClean="0"/>
              <a:t>Next steps</a:t>
            </a:r>
          </a:p>
        </p:txBody>
      </p:sp>
    </p:spTree>
    <p:extLst>
      <p:ext uri="{BB962C8B-B14F-4D97-AF65-F5344CB8AC3E}">
        <p14:creationId xmlns:p14="http://schemas.microsoft.com/office/powerpoint/2010/main" val="306699748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model with TFS</a:t>
            </a:r>
            <a:endParaRPr lang="en-US" dirty="0"/>
          </a:p>
        </p:txBody>
      </p:sp>
      <p:pic>
        <p:nvPicPr>
          <p:cNvPr id="6" name="Picture 5"/>
          <p:cNvPicPr>
            <a:picLocks noChangeAspect="1"/>
          </p:cNvPicPr>
          <p:nvPr/>
        </p:nvPicPr>
        <p:blipFill>
          <a:blip r:embed="rId2"/>
          <a:stretch>
            <a:fillRect/>
          </a:stretch>
        </p:blipFill>
        <p:spPr>
          <a:xfrm>
            <a:off x="1985450" y="1537855"/>
            <a:ext cx="8622412" cy="4696689"/>
          </a:xfrm>
          <a:prstGeom prst="rect">
            <a:avLst/>
          </a:prstGeom>
        </p:spPr>
      </p:pic>
    </p:spTree>
    <p:extLst>
      <p:ext uri="{BB962C8B-B14F-4D97-AF65-F5344CB8AC3E}">
        <p14:creationId xmlns:p14="http://schemas.microsoft.com/office/powerpoint/2010/main" val="388655979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Provider Hosted App hosting</a:t>
            </a:r>
          </a:p>
        </p:txBody>
      </p:sp>
      <p:pic>
        <p:nvPicPr>
          <p:cNvPr id="8" name="Picture 2" descr="\\MAGNUM\Projects\Microsoft\Cloud Power FY12\Design\ICONS_PNG\Next_Gen_Application.png"/>
          <p:cNvPicPr>
            <a:picLocks noChangeAspect="1" noChangeArrowheads="1"/>
          </p:cNvPicPr>
          <p:nvPr/>
        </p:nvPicPr>
        <p:blipFill>
          <a:blip r:embed="rId2" cstate="print">
            <a:grayscl/>
            <a:extLst>
              <a:ext uri="{BEBA8EAE-BF5A-486C-A8C5-ECC9F3942E4B}">
                <a14:imgProps xmlns:a14="http://schemas.microsoft.com/office/drawing/2010/main">
                  <a14:imgLayer r:embed="rId3">
                    <a14:imgEffect>
                      <a14:brightnessContrast bright="-40000" contrast="-40000"/>
                    </a14:imgEffect>
                  </a14:imgLayer>
                </a14:imgProps>
              </a:ext>
            </a:extLst>
          </a:blip>
          <a:srcRect/>
          <a:stretch>
            <a:fillRect/>
          </a:stretch>
        </p:blipFill>
        <p:spPr bwMode="auto">
          <a:xfrm>
            <a:off x="6625703" y="1168184"/>
            <a:ext cx="4673649" cy="3915093"/>
          </a:xfrm>
          <a:prstGeom prst="rect">
            <a:avLst/>
          </a:prstGeom>
          <a:noFill/>
        </p:spPr>
      </p:pic>
    </p:spTree>
    <p:extLst>
      <p:ext uri="{BB962C8B-B14F-4D97-AF65-F5344CB8AC3E}">
        <p14:creationId xmlns:p14="http://schemas.microsoft.com/office/powerpoint/2010/main" val="1726915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Hosted Apps On Premises</a:t>
            </a:r>
            <a:endParaRPr lang="en-US" dirty="0"/>
          </a:p>
        </p:txBody>
      </p:sp>
      <p:sp>
        <p:nvSpPr>
          <p:cNvPr id="6" name="Content Placeholder 5"/>
          <p:cNvSpPr>
            <a:spLocks noGrp="1"/>
          </p:cNvSpPr>
          <p:nvPr>
            <p:ph type="body" sz="quarter" idx="10"/>
          </p:nvPr>
        </p:nvSpPr>
        <p:spPr>
          <a:xfrm>
            <a:off x="520699" y="1447800"/>
            <a:ext cx="6960653" cy="4567404"/>
          </a:xfrm>
        </p:spPr>
        <p:txBody>
          <a:bodyPr/>
          <a:lstStyle/>
          <a:p>
            <a:r>
              <a:rPr lang="en-US" dirty="0" smtClean="0"/>
              <a:t>What</a:t>
            </a:r>
          </a:p>
          <a:p>
            <a:pPr lvl="1"/>
            <a:r>
              <a:rPr lang="en-US" dirty="0" smtClean="0"/>
              <a:t>An on premise IIS / ASP.NET farm responsible for hosting High Trust and Low trust Apps.</a:t>
            </a:r>
          </a:p>
          <a:p>
            <a:pPr marL="292100" lvl="1" indent="0">
              <a:buNone/>
            </a:pPr>
            <a:endParaRPr lang="en-US" dirty="0" smtClean="0"/>
          </a:p>
          <a:p>
            <a:r>
              <a:rPr lang="en-US" dirty="0" smtClean="0"/>
              <a:t>Considerations</a:t>
            </a:r>
          </a:p>
          <a:p>
            <a:pPr lvl="1"/>
            <a:r>
              <a:rPr lang="en-US" dirty="0" smtClean="0"/>
              <a:t>Provider Hosted App farm should have same service level as the SharePoint farm. </a:t>
            </a:r>
          </a:p>
          <a:p>
            <a:pPr lvl="1"/>
            <a:r>
              <a:rPr lang="en-US" dirty="0" smtClean="0"/>
              <a:t>Deployment guidelines should be defined for Provider Hosted Apps.</a:t>
            </a:r>
          </a:p>
          <a:p>
            <a:pPr lvl="1"/>
            <a:r>
              <a:rPr lang="en-US" dirty="0" smtClean="0"/>
              <a:t>Policy for registration of High trust Apps should be defined</a:t>
            </a:r>
          </a:p>
          <a:p>
            <a:pPr lvl="1"/>
            <a:r>
              <a:rPr lang="en-US" dirty="0" smtClean="0"/>
              <a:t>HTTPS should be enabled which requires either SNI or an established IP address management policy.</a:t>
            </a:r>
          </a:p>
        </p:txBody>
      </p:sp>
      <p:grpSp>
        <p:nvGrpSpPr>
          <p:cNvPr id="22" name="Group 2"/>
          <p:cNvGrpSpPr/>
          <p:nvPr/>
        </p:nvGrpSpPr>
        <p:grpSpPr>
          <a:xfrm>
            <a:off x="7659614" y="1447800"/>
            <a:ext cx="2532408" cy="1754721"/>
            <a:chOff x="5219700" y="2614079"/>
            <a:chExt cx="2532408" cy="1754721"/>
          </a:xfrm>
        </p:grpSpPr>
        <p:pic>
          <p:nvPicPr>
            <p:cNvPr id="21" name="Picture 3"/>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5956695" y="3014132"/>
              <a:ext cx="1414742" cy="1354667"/>
            </a:xfrm>
            <a:prstGeom prst="rect">
              <a:avLst/>
            </a:prstGeom>
          </p:spPr>
        </p:pic>
        <p:sp>
          <p:nvSpPr>
            <p:cNvPr id="15" name="Rectangle 4"/>
            <p:cNvSpPr/>
            <p:nvPr/>
          </p:nvSpPr>
          <p:spPr>
            <a:xfrm>
              <a:off x="5565423" y="3014134"/>
              <a:ext cx="2186685" cy="1354666"/>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8" name="TextBox 6"/>
            <p:cNvSpPr txBox="1"/>
            <p:nvPr/>
          </p:nvSpPr>
          <p:spPr>
            <a:xfrm>
              <a:off x="5700889" y="3127021"/>
              <a:ext cx="1326004" cy="369332"/>
            </a:xfrm>
            <a:prstGeom prst="rect">
              <a:avLst/>
            </a:prstGeom>
            <a:noFill/>
          </p:spPr>
          <p:txBody>
            <a:bodyPr wrap="none" rtlCol="0">
              <a:spAutoFit/>
            </a:bodyPr>
            <a:lstStyle/>
            <a:p>
              <a:r>
                <a:rPr lang="en-US" dirty="0"/>
                <a:t>Complexity</a:t>
              </a:r>
            </a:p>
          </p:txBody>
        </p:sp>
        <p:sp>
          <p:nvSpPr>
            <p:cNvPr id="10" name="TextBox 8"/>
            <p:cNvSpPr txBox="1"/>
            <p:nvPr/>
          </p:nvSpPr>
          <p:spPr>
            <a:xfrm>
              <a:off x="5700889" y="3496353"/>
              <a:ext cx="1620957" cy="369332"/>
            </a:xfrm>
            <a:prstGeom prst="rect">
              <a:avLst/>
            </a:prstGeom>
            <a:noFill/>
          </p:spPr>
          <p:txBody>
            <a:bodyPr wrap="none" rtlCol="0">
              <a:spAutoFit/>
            </a:bodyPr>
            <a:lstStyle/>
            <a:p>
              <a:r>
                <a:rPr lang="en-US" dirty="0"/>
                <a:t>Required time</a:t>
              </a:r>
            </a:p>
          </p:txBody>
        </p:sp>
        <p:sp>
          <p:nvSpPr>
            <p:cNvPr id="11" name="TextBox 17"/>
            <p:cNvSpPr txBox="1"/>
            <p:nvPr/>
          </p:nvSpPr>
          <p:spPr>
            <a:xfrm>
              <a:off x="5700889" y="3865685"/>
              <a:ext cx="1544012" cy="369332"/>
            </a:xfrm>
            <a:prstGeom prst="rect">
              <a:avLst/>
            </a:prstGeom>
            <a:noFill/>
          </p:spPr>
          <p:txBody>
            <a:bodyPr wrap="none" rtlCol="0">
              <a:spAutoFit/>
            </a:bodyPr>
            <a:lstStyle/>
            <a:p>
              <a:r>
                <a:rPr lang="en-US" dirty="0"/>
                <a:t>Gained value</a:t>
              </a:r>
            </a:p>
          </p:txBody>
        </p:sp>
        <p:sp>
          <p:nvSpPr>
            <p:cNvPr id="12" name="Rectangle 19"/>
            <p:cNvSpPr/>
            <p:nvPr/>
          </p:nvSpPr>
          <p:spPr>
            <a:xfrm>
              <a:off x="7321846" y="3185687"/>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22"/>
            <p:cNvSpPr/>
            <p:nvPr/>
          </p:nvSpPr>
          <p:spPr>
            <a:xfrm>
              <a:off x="7321846" y="3555019"/>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23"/>
            <p:cNvSpPr/>
            <p:nvPr/>
          </p:nvSpPr>
          <p:spPr>
            <a:xfrm>
              <a:off x="7332136" y="3924351"/>
              <a:ext cx="252000" cy="252000"/>
            </a:xfrm>
            <a:prstGeom prst="rect">
              <a:avLst/>
            </a:prstGeom>
            <a:solidFill>
              <a:srgbClr val="51A00B"/>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17" name="Straight Connector 24"/>
            <p:cNvCxnSpPr/>
            <p:nvPr/>
          </p:nvCxnSpPr>
          <p:spPr>
            <a:xfrm>
              <a:off x="5219700" y="3014134"/>
              <a:ext cx="2532408" cy="0"/>
            </a:xfrm>
            <a:prstGeom prst="line">
              <a:avLst/>
            </a:prstGeom>
            <a:ln>
              <a:tailEnd type="none"/>
            </a:ln>
          </p:spPr>
          <p:style>
            <a:lnRef idx="1">
              <a:schemeClr val="accent5"/>
            </a:lnRef>
            <a:fillRef idx="0">
              <a:schemeClr val="accent5"/>
            </a:fillRef>
            <a:effectRef idx="0">
              <a:schemeClr val="accent5"/>
            </a:effectRef>
            <a:fontRef idx="minor">
              <a:schemeClr val="tx1"/>
            </a:fontRef>
          </p:style>
        </p:cxnSp>
        <p:sp>
          <p:nvSpPr>
            <p:cNvPr id="19" name="TextBox 25"/>
            <p:cNvSpPr txBox="1"/>
            <p:nvPr/>
          </p:nvSpPr>
          <p:spPr>
            <a:xfrm>
              <a:off x="5219700" y="2614079"/>
              <a:ext cx="1808508" cy="400110"/>
            </a:xfrm>
            <a:prstGeom prst="rect">
              <a:avLst/>
            </a:prstGeom>
            <a:noFill/>
          </p:spPr>
          <p:txBody>
            <a:bodyPr wrap="none" rtlCol="0">
              <a:spAutoFit/>
            </a:bodyPr>
            <a:lstStyle/>
            <a:p>
              <a:r>
                <a:rPr lang="en-US" sz="2000" dirty="0"/>
                <a:t>Phase metrics</a:t>
              </a:r>
            </a:p>
          </p:txBody>
        </p:sp>
      </p:grpSp>
    </p:spTree>
    <p:extLst>
      <p:ext uri="{BB962C8B-B14F-4D97-AF65-F5344CB8AC3E}">
        <p14:creationId xmlns:p14="http://schemas.microsoft.com/office/powerpoint/2010/main" val="224697196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669713" cy="747897"/>
          </a:xfrm>
        </p:spPr>
        <p:txBody>
          <a:bodyPr/>
          <a:lstStyle/>
          <a:p>
            <a:r>
              <a:rPr lang="en-US" dirty="0" smtClean="0"/>
              <a:t>Provider Hosted Apps On Windows Azure</a:t>
            </a:r>
            <a:endParaRPr lang="en-US" dirty="0"/>
          </a:p>
        </p:txBody>
      </p:sp>
      <p:sp>
        <p:nvSpPr>
          <p:cNvPr id="6" name="Content Placeholder 5"/>
          <p:cNvSpPr>
            <a:spLocks noGrp="1"/>
          </p:cNvSpPr>
          <p:nvPr>
            <p:ph type="body" sz="quarter" idx="10"/>
          </p:nvPr>
        </p:nvSpPr>
        <p:spPr>
          <a:xfrm>
            <a:off x="520699" y="1447800"/>
            <a:ext cx="6552197" cy="4228850"/>
          </a:xfrm>
        </p:spPr>
        <p:txBody>
          <a:bodyPr/>
          <a:lstStyle/>
          <a:p>
            <a:r>
              <a:rPr lang="en-US" dirty="0" smtClean="0"/>
              <a:t>What</a:t>
            </a:r>
          </a:p>
          <a:p>
            <a:pPr lvl="1"/>
            <a:r>
              <a:rPr lang="en-US" dirty="0" smtClean="0"/>
              <a:t>Provider Hosted Apps are hosted on Windows Azure Cloud Services and are leveraging Web Roles for scalability and performance reasons.</a:t>
            </a:r>
          </a:p>
          <a:p>
            <a:pPr marL="292100" lvl="1" indent="0">
              <a:buNone/>
            </a:pPr>
            <a:endParaRPr lang="en-US" dirty="0" smtClean="0"/>
          </a:p>
          <a:p>
            <a:r>
              <a:rPr lang="en-US" dirty="0" smtClean="0"/>
              <a:t>Considerations</a:t>
            </a:r>
          </a:p>
          <a:p>
            <a:pPr lvl="1"/>
            <a:r>
              <a:rPr lang="en-US" dirty="0"/>
              <a:t>Define </a:t>
            </a:r>
            <a:r>
              <a:rPr lang="en-US" dirty="0" smtClean="0"/>
              <a:t>guidelines for hosting a Provider Hosted App </a:t>
            </a:r>
            <a:r>
              <a:rPr lang="en-US" dirty="0"/>
              <a:t>for </a:t>
            </a:r>
            <a:r>
              <a:rPr lang="en-US" dirty="0" smtClean="0"/>
              <a:t>on </a:t>
            </a:r>
            <a:r>
              <a:rPr lang="en-US" dirty="0"/>
              <a:t>a Windows Azure cloud service </a:t>
            </a:r>
          </a:p>
          <a:p>
            <a:pPr lvl="1"/>
            <a:r>
              <a:rPr lang="en-US" dirty="0" smtClean="0"/>
              <a:t>Deployment guidelines must be defined for Provider Hosted Apps.</a:t>
            </a:r>
          </a:p>
          <a:p>
            <a:pPr lvl="1"/>
            <a:r>
              <a:rPr lang="en-US" dirty="0" smtClean="0"/>
              <a:t>Logging / monitoring / scaling guidelines should be defined.</a:t>
            </a:r>
          </a:p>
        </p:txBody>
      </p:sp>
      <p:grpSp>
        <p:nvGrpSpPr>
          <p:cNvPr id="22" name="Group 2"/>
          <p:cNvGrpSpPr/>
          <p:nvPr/>
        </p:nvGrpSpPr>
        <p:grpSpPr>
          <a:xfrm>
            <a:off x="7659614" y="1447800"/>
            <a:ext cx="2532408" cy="1754721"/>
            <a:chOff x="5219700" y="2614079"/>
            <a:chExt cx="2532408" cy="1754721"/>
          </a:xfrm>
        </p:grpSpPr>
        <p:pic>
          <p:nvPicPr>
            <p:cNvPr id="21" name="Picture 3"/>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5956695" y="3014132"/>
              <a:ext cx="1414742" cy="1354667"/>
            </a:xfrm>
            <a:prstGeom prst="rect">
              <a:avLst/>
            </a:prstGeom>
          </p:spPr>
        </p:pic>
        <p:sp>
          <p:nvSpPr>
            <p:cNvPr id="15" name="Rectangle 4"/>
            <p:cNvSpPr/>
            <p:nvPr/>
          </p:nvSpPr>
          <p:spPr>
            <a:xfrm>
              <a:off x="5565423" y="3014134"/>
              <a:ext cx="2186685" cy="1354666"/>
            </a:xfrm>
            <a:prstGeom prst="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8" name="TextBox 6"/>
            <p:cNvSpPr txBox="1"/>
            <p:nvPr/>
          </p:nvSpPr>
          <p:spPr>
            <a:xfrm>
              <a:off x="5700889" y="3127021"/>
              <a:ext cx="1326004" cy="369332"/>
            </a:xfrm>
            <a:prstGeom prst="rect">
              <a:avLst/>
            </a:prstGeom>
            <a:noFill/>
          </p:spPr>
          <p:txBody>
            <a:bodyPr wrap="none" rtlCol="0">
              <a:spAutoFit/>
            </a:bodyPr>
            <a:lstStyle/>
            <a:p>
              <a:r>
                <a:rPr lang="en-US" dirty="0"/>
                <a:t>Complexity</a:t>
              </a:r>
            </a:p>
          </p:txBody>
        </p:sp>
        <p:sp>
          <p:nvSpPr>
            <p:cNvPr id="10" name="TextBox 8"/>
            <p:cNvSpPr txBox="1"/>
            <p:nvPr/>
          </p:nvSpPr>
          <p:spPr>
            <a:xfrm>
              <a:off x="5700889" y="3496353"/>
              <a:ext cx="1620957" cy="369332"/>
            </a:xfrm>
            <a:prstGeom prst="rect">
              <a:avLst/>
            </a:prstGeom>
            <a:noFill/>
          </p:spPr>
          <p:txBody>
            <a:bodyPr wrap="none" rtlCol="0">
              <a:spAutoFit/>
            </a:bodyPr>
            <a:lstStyle/>
            <a:p>
              <a:r>
                <a:rPr lang="en-US" dirty="0"/>
                <a:t>Required time</a:t>
              </a:r>
            </a:p>
          </p:txBody>
        </p:sp>
        <p:sp>
          <p:nvSpPr>
            <p:cNvPr id="11" name="TextBox 17"/>
            <p:cNvSpPr txBox="1"/>
            <p:nvPr/>
          </p:nvSpPr>
          <p:spPr>
            <a:xfrm>
              <a:off x="5700889" y="3865685"/>
              <a:ext cx="1544012" cy="369332"/>
            </a:xfrm>
            <a:prstGeom prst="rect">
              <a:avLst/>
            </a:prstGeom>
            <a:noFill/>
          </p:spPr>
          <p:txBody>
            <a:bodyPr wrap="none" rtlCol="0">
              <a:spAutoFit/>
            </a:bodyPr>
            <a:lstStyle/>
            <a:p>
              <a:r>
                <a:rPr lang="en-US" dirty="0"/>
                <a:t>Gained value</a:t>
              </a:r>
            </a:p>
          </p:txBody>
        </p:sp>
        <p:sp>
          <p:nvSpPr>
            <p:cNvPr id="12" name="Rectangle 19"/>
            <p:cNvSpPr/>
            <p:nvPr/>
          </p:nvSpPr>
          <p:spPr>
            <a:xfrm>
              <a:off x="7321846" y="3185687"/>
              <a:ext cx="252000" cy="2520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22"/>
            <p:cNvSpPr/>
            <p:nvPr/>
          </p:nvSpPr>
          <p:spPr>
            <a:xfrm>
              <a:off x="7321846" y="3555019"/>
              <a:ext cx="252000" cy="252000"/>
            </a:xfrm>
            <a:prstGeom prst="rect">
              <a:avLst/>
            </a:prstGeom>
            <a:solidFill>
              <a:schemeClr val="accent3"/>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23"/>
            <p:cNvSpPr/>
            <p:nvPr/>
          </p:nvSpPr>
          <p:spPr>
            <a:xfrm>
              <a:off x="7332136" y="3924351"/>
              <a:ext cx="252000" cy="252000"/>
            </a:xfrm>
            <a:prstGeom prst="rect">
              <a:avLst/>
            </a:prstGeom>
            <a:solidFill>
              <a:srgbClr val="51A00B"/>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cxnSp>
          <p:nvCxnSpPr>
            <p:cNvPr id="17" name="Straight Connector 24"/>
            <p:cNvCxnSpPr/>
            <p:nvPr/>
          </p:nvCxnSpPr>
          <p:spPr>
            <a:xfrm>
              <a:off x="5219700" y="3014134"/>
              <a:ext cx="2532408" cy="0"/>
            </a:xfrm>
            <a:prstGeom prst="line">
              <a:avLst/>
            </a:prstGeom>
            <a:ln>
              <a:tailEnd type="none"/>
            </a:ln>
          </p:spPr>
          <p:style>
            <a:lnRef idx="1">
              <a:schemeClr val="accent5"/>
            </a:lnRef>
            <a:fillRef idx="0">
              <a:schemeClr val="accent5"/>
            </a:fillRef>
            <a:effectRef idx="0">
              <a:schemeClr val="accent5"/>
            </a:effectRef>
            <a:fontRef idx="minor">
              <a:schemeClr val="tx1"/>
            </a:fontRef>
          </p:style>
        </p:cxnSp>
        <p:sp>
          <p:nvSpPr>
            <p:cNvPr id="19" name="TextBox 25"/>
            <p:cNvSpPr txBox="1"/>
            <p:nvPr/>
          </p:nvSpPr>
          <p:spPr>
            <a:xfrm>
              <a:off x="5219700" y="2614079"/>
              <a:ext cx="1808508" cy="400110"/>
            </a:xfrm>
            <a:prstGeom prst="rect">
              <a:avLst/>
            </a:prstGeom>
            <a:noFill/>
          </p:spPr>
          <p:txBody>
            <a:bodyPr wrap="none" rtlCol="0">
              <a:spAutoFit/>
            </a:bodyPr>
            <a:lstStyle/>
            <a:p>
              <a:r>
                <a:rPr lang="en-US" sz="2000" dirty="0"/>
                <a:t>Phase metrics</a:t>
              </a:r>
            </a:p>
          </p:txBody>
        </p:sp>
      </p:grpSp>
    </p:spTree>
    <p:extLst>
      <p:ext uri="{BB962C8B-B14F-4D97-AF65-F5344CB8AC3E}">
        <p14:creationId xmlns:p14="http://schemas.microsoft.com/office/powerpoint/2010/main" val="314816503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architecture</a:t>
            </a:r>
            <a:endParaRPr lang="en-US" dirty="0"/>
          </a:p>
        </p:txBody>
      </p:sp>
      <p:pic>
        <p:nvPicPr>
          <p:cNvPr id="7" name="Picture 6"/>
          <p:cNvPicPr>
            <a:picLocks noChangeAspect="1"/>
          </p:cNvPicPr>
          <p:nvPr/>
        </p:nvPicPr>
        <p:blipFill>
          <a:blip r:embed="rId2"/>
          <a:stretch>
            <a:fillRect/>
          </a:stretch>
        </p:blipFill>
        <p:spPr>
          <a:xfrm>
            <a:off x="519112" y="1932709"/>
            <a:ext cx="11204265" cy="3512128"/>
          </a:xfrm>
          <a:prstGeom prst="rect">
            <a:avLst/>
          </a:prstGeom>
        </p:spPr>
      </p:pic>
    </p:spTree>
    <p:extLst>
      <p:ext uri="{BB962C8B-B14F-4D97-AF65-F5344CB8AC3E}">
        <p14:creationId xmlns:p14="http://schemas.microsoft.com/office/powerpoint/2010/main" val="3922084463"/>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14912"/>
          <a:stretch/>
        </p:blipFill>
        <p:spPr>
          <a:xfrm>
            <a:off x="-38281" y="-50800"/>
            <a:ext cx="12227106" cy="6908800"/>
          </a:xfrm>
          <a:prstGeom prst="rect">
            <a:avLst/>
          </a:prstGeom>
        </p:spPr>
      </p:pic>
      <p:sp>
        <p:nvSpPr>
          <p:cNvPr id="53" name="Rectangle 52"/>
          <p:cNvSpPr/>
          <p:nvPr/>
        </p:nvSpPr>
        <p:spPr bwMode="auto">
          <a:xfrm rot="16200000" flipH="1" flipV="1">
            <a:off x="2429422" y="-2518501"/>
            <a:ext cx="6908798" cy="11844203"/>
          </a:xfrm>
          <a:prstGeom prst="rect">
            <a:avLst/>
          </a:prstGeom>
          <a:gradFill>
            <a:gsLst>
              <a:gs pos="0">
                <a:schemeClr val="bg1">
                  <a:alpha val="0"/>
                </a:schemeClr>
              </a:gs>
              <a:gs pos="9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r>
              <a:rPr lang="fi-FI" sz="2298" dirty="0" err="1" smtClean="0">
                <a:gradFill>
                  <a:gsLst>
                    <a:gs pos="0">
                      <a:srgbClr val="FFFFFF"/>
                    </a:gs>
                    <a:gs pos="100000">
                      <a:srgbClr val="FFFFFF"/>
                    </a:gs>
                  </a:gsLst>
                  <a:lin ang="5400000" scaled="0"/>
                </a:gradFill>
              </a:rPr>
              <a:t>Ju</a:t>
            </a: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solidFill>
                  <a:schemeClr val="bg1"/>
                </a:solidFill>
              </a:rPr>
              <a:t>High level roadmap</a:t>
            </a:r>
            <a:endParaRPr lang="en-US" dirty="0">
              <a:solidFill>
                <a:schemeClr val="bg1"/>
              </a:solidFill>
            </a:endParaRPr>
          </a:p>
        </p:txBody>
      </p:sp>
      <p:sp>
        <p:nvSpPr>
          <p:cNvPr id="6" name="Rectangle 5"/>
          <p:cNvSpPr/>
          <p:nvPr/>
        </p:nvSpPr>
        <p:spPr bwMode="auto">
          <a:xfrm>
            <a:off x="519112" y="1466851"/>
            <a:ext cx="1440000" cy="4311515"/>
          </a:xfrm>
          <a:prstGeom prst="rect">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fi-FI" sz="2200" dirty="0" smtClean="0">
                <a:gradFill>
                  <a:gsLst>
                    <a:gs pos="0">
                      <a:srgbClr val="FFFFFF"/>
                    </a:gs>
                    <a:gs pos="100000">
                      <a:srgbClr val="FFFFFF"/>
                    </a:gs>
                  </a:gsLst>
                  <a:lin ang="5400000" scaled="0"/>
                </a:gradFill>
                <a:ea typeface="Segoe UI" pitchFamily="34" charset="0"/>
                <a:cs typeface="Segoe UI" pitchFamily="34" charset="0"/>
              </a:rPr>
              <a:t>Jan</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a:off x="2100932" y="1466851"/>
            <a:ext cx="1440000" cy="4311515"/>
          </a:xfrm>
          <a:prstGeom prst="rect">
            <a:avLst/>
          </a:prstGeom>
          <a:solidFill>
            <a:schemeClr val="bg1">
              <a:lumMod val="65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fi-FI" sz="2200" dirty="0" smtClean="0">
                <a:gradFill>
                  <a:gsLst>
                    <a:gs pos="0">
                      <a:srgbClr val="FFFFFF"/>
                    </a:gs>
                    <a:gs pos="100000">
                      <a:srgbClr val="FFFFFF"/>
                    </a:gs>
                  </a:gsLst>
                  <a:lin ang="5400000" scaled="0"/>
                </a:gradFill>
                <a:ea typeface="Segoe UI" pitchFamily="34" charset="0"/>
                <a:cs typeface="Segoe UI" pitchFamily="34" charset="0"/>
              </a:rPr>
              <a:t>Feb</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p:cNvSpPr/>
          <p:nvPr/>
        </p:nvSpPr>
        <p:spPr bwMode="auto">
          <a:xfrm>
            <a:off x="3691102" y="1466851"/>
            <a:ext cx="1440000" cy="4311515"/>
          </a:xfrm>
          <a:prstGeom prst="rect">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fi-FI" sz="2200" dirty="0" smtClean="0">
                <a:gradFill>
                  <a:gsLst>
                    <a:gs pos="0">
                      <a:srgbClr val="FFFFFF"/>
                    </a:gs>
                    <a:gs pos="100000">
                      <a:srgbClr val="FFFFFF"/>
                    </a:gs>
                  </a:gsLst>
                  <a:lin ang="5400000" scaled="0"/>
                </a:gradFill>
                <a:ea typeface="Segoe UI" pitchFamily="34" charset="0"/>
                <a:cs typeface="Segoe UI" pitchFamily="34" charset="0"/>
              </a:rPr>
              <a:t>Mar</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p:cNvSpPr/>
          <p:nvPr/>
        </p:nvSpPr>
        <p:spPr bwMode="auto">
          <a:xfrm>
            <a:off x="5285500" y="1466851"/>
            <a:ext cx="1440000" cy="4311515"/>
          </a:xfrm>
          <a:prstGeom prst="rect">
            <a:avLst/>
          </a:prstGeom>
          <a:solidFill>
            <a:schemeClr val="bg1">
              <a:lumMod val="65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fi-FI" sz="2200" dirty="0" smtClean="0">
                <a:gradFill>
                  <a:gsLst>
                    <a:gs pos="0">
                      <a:srgbClr val="FFFFFF"/>
                    </a:gs>
                    <a:gs pos="100000">
                      <a:srgbClr val="FFFFFF"/>
                    </a:gs>
                  </a:gsLst>
                  <a:lin ang="5400000" scaled="0"/>
                </a:gradFill>
                <a:ea typeface="Segoe UI" pitchFamily="34" charset="0"/>
                <a:cs typeface="Segoe UI" pitchFamily="34" charset="0"/>
              </a:rPr>
              <a:t>Apr</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6879898" y="1466851"/>
            <a:ext cx="1440000" cy="4311515"/>
          </a:xfrm>
          <a:prstGeom prst="rect">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fi-FI" sz="2200" dirty="0" smtClean="0">
                <a:gradFill>
                  <a:gsLst>
                    <a:gs pos="0">
                      <a:srgbClr val="FFFFFF"/>
                    </a:gs>
                    <a:gs pos="100000">
                      <a:srgbClr val="FFFFFF"/>
                    </a:gs>
                  </a:gsLst>
                  <a:lin ang="5400000" scaled="0"/>
                </a:gradFill>
                <a:ea typeface="Segoe UI" pitchFamily="34" charset="0"/>
                <a:cs typeface="Segoe UI" pitchFamily="34" charset="0"/>
              </a:rPr>
              <a:t>May</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p:cNvSpPr/>
          <p:nvPr/>
        </p:nvSpPr>
        <p:spPr bwMode="auto">
          <a:xfrm>
            <a:off x="8456029" y="1466850"/>
            <a:ext cx="1440000" cy="4311515"/>
          </a:xfrm>
          <a:prstGeom prst="rect">
            <a:avLst/>
          </a:prstGeom>
          <a:solidFill>
            <a:schemeClr val="bg1">
              <a:lumMod val="65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fi-FI" sz="2200" dirty="0" smtClean="0">
                <a:gradFill>
                  <a:gsLst>
                    <a:gs pos="0">
                      <a:srgbClr val="FFFFFF"/>
                    </a:gs>
                    <a:gs pos="100000">
                      <a:srgbClr val="FFFFFF"/>
                    </a:gs>
                  </a:gsLst>
                  <a:lin ang="5400000" scaled="0"/>
                </a:gradFill>
                <a:ea typeface="Segoe UI" pitchFamily="34" charset="0"/>
                <a:cs typeface="Segoe UI" pitchFamily="34" charset="0"/>
              </a:rPr>
              <a:t>Jun</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p:cNvGrpSpPr/>
          <p:nvPr/>
        </p:nvGrpSpPr>
        <p:grpSpPr>
          <a:xfrm>
            <a:off x="1305023" y="1692294"/>
            <a:ext cx="5415807" cy="446049"/>
            <a:chOff x="2798546" y="2164825"/>
            <a:chExt cx="3104416" cy="446049"/>
          </a:xfrm>
        </p:grpSpPr>
        <p:sp>
          <p:nvSpPr>
            <p:cNvPr id="62" name="Rectangle 61"/>
            <p:cNvSpPr/>
            <p:nvPr/>
          </p:nvSpPr>
          <p:spPr bwMode="auto">
            <a:xfrm>
              <a:off x="2798546" y="2164825"/>
              <a:ext cx="3104416" cy="446049"/>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45720" tIns="45720" rIns="180000" bIns="45720" numCol="1" spcCol="0" rtlCol="0" fromWordArt="0" anchor="ctr" anchorCtr="0" forceAA="0" compatLnSpc="1">
              <a:prstTxWarp prst="textNoShape">
                <a:avLst/>
              </a:prstTxWarp>
              <a:noAutofit/>
            </a:bodyPr>
            <a:lstStyle/>
            <a:p>
              <a:pPr algn="r" defTabSz="914099" fontAlgn="base">
                <a:spcBef>
                  <a:spcPct val="0"/>
                </a:spcBef>
                <a:spcAft>
                  <a:spcPct val="0"/>
                </a:spcAft>
              </a:pPr>
              <a:r>
                <a:rPr lang="en-US" sz="1400" dirty="0" smtClean="0">
                  <a:solidFill>
                    <a:sysClr val="windowText" lastClr="000000"/>
                  </a:solidFill>
                  <a:ea typeface="Segoe UI" pitchFamily="34" charset="0"/>
                  <a:cs typeface="Segoe UI" pitchFamily="34" charset="0"/>
                </a:rPr>
                <a:t>Development environments and ALM</a:t>
              </a:r>
              <a:endParaRPr lang="en-US" sz="1400" dirty="0">
                <a:solidFill>
                  <a:sysClr val="windowText" lastClr="000000"/>
                </a:solidFill>
                <a:ea typeface="Segoe UI" pitchFamily="34" charset="0"/>
                <a:cs typeface="Segoe UI" pitchFamily="34" charset="0"/>
              </a:endParaRPr>
            </a:p>
          </p:txBody>
        </p:sp>
        <p:pic>
          <p:nvPicPr>
            <p:cNvPr id="25" name="Picture 2" descr="C:\Users\sigurdg\Desktop\end_user.png"/>
            <p:cNvPicPr>
              <a:picLocks noChangeAspect="1" noChangeArrowheads="1"/>
            </p:cNvPicPr>
            <p:nvPr/>
          </p:nvPicPr>
          <p:blipFill>
            <a:blip r:embed="rId3" cstate="print">
              <a:duotone>
                <a:prstClr val="black"/>
                <a:schemeClr val="accent4">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Lst>
            </a:blip>
            <a:srcRect/>
            <a:stretch>
              <a:fillRect/>
            </a:stretch>
          </p:blipFill>
          <p:spPr bwMode="auto">
            <a:xfrm>
              <a:off x="2859455" y="2203525"/>
              <a:ext cx="212048" cy="368648"/>
            </a:xfrm>
            <a:prstGeom prst="rect">
              <a:avLst/>
            </a:prstGeom>
            <a:noFill/>
          </p:spPr>
        </p:pic>
      </p:grpSp>
      <p:grpSp>
        <p:nvGrpSpPr>
          <p:cNvPr id="4" name="Group 3"/>
          <p:cNvGrpSpPr/>
          <p:nvPr/>
        </p:nvGrpSpPr>
        <p:grpSpPr>
          <a:xfrm>
            <a:off x="2559040" y="3340050"/>
            <a:ext cx="3937955" cy="446050"/>
            <a:chOff x="3416642" y="2750086"/>
            <a:chExt cx="3299666" cy="446050"/>
          </a:xfrm>
        </p:grpSpPr>
        <p:sp>
          <p:nvSpPr>
            <p:cNvPr id="21" name="Rectangle 20"/>
            <p:cNvSpPr/>
            <p:nvPr/>
          </p:nvSpPr>
          <p:spPr bwMode="auto">
            <a:xfrm>
              <a:off x="3416642" y="2750087"/>
              <a:ext cx="3299666" cy="446049"/>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45720" tIns="45720" rIns="180000" bIns="45720" numCol="1" spcCol="0" rtlCol="0" fromWordArt="0" anchor="ctr" anchorCtr="0" forceAA="0" compatLnSpc="1">
              <a:prstTxWarp prst="textNoShape">
                <a:avLst/>
              </a:prstTxWarp>
              <a:noAutofit/>
            </a:bodyPr>
            <a:lstStyle/>
            <a:p>
              <a:pPr algn="r" defTabSz="914099" fontAlgn="base">
                <a:spcBef>
                  <a:spcPct val="0"/>
                </a:spcBef>
                <a:spcAft>
                  <a:spcPct val="0"/>
                </a:spcAft>
              </a:pPr>
              <a:r>
                <a:rPr lang="en-US" sz="1400" dirty="0" smtClean="0">
                  <a:solidFill>
                    <a:sysClr val="windowText" lastClr="000000"/>
                  </a:solidFill>
                  <a:ea typeface="Segoe UI" pitchFamily="34" charset="0"/>
                  <a:cs typeface="Segoe UI" pitchFamily="34" charset="0"/>
                </a:rPr>
                <a:t>Provider Hosted app hosting</a:t>
              </a:r>
              <a:endParaRPr lang="en-US" sz="1400" dirty="0">
                <a:solidFill>
                  <a:sysClr val="windowText" lastClr="000000"/>
                </a:solidFill>
                <a:ea typeface="Segoe UI" pitchFamily="34" charset="0"/>
                <a:cs typeface="Segoe UI" pitchFamily="34" charset="0"/>
              </a:endParaRPr>
            </a:p>
          </p:txBody>
        </p:sp>
        <p:pic>
          <p:nvPicPr>
            <p:cNvPr id="27" name="Picture 2" descr="\\MAGNUM\Projects\Microsoft\Cloud Power FY12\Design\ICONS_PNG\Next_Gen_Application.png"/>
            <p:cNvPicPr>
              <a:picLocks noChangeAspect="1" noChangeArrowheads="1"/>
            </p:cNvPicPr>
            <p:nvPr/>
          </p:nvPicPr>
          <p:blipFill>
            <a:blip r:embed="rId5" cstate="print">
              <a:grayscl/>
              <a:extLst>
                <a:ext uri="{BEBA8EAE-BF5A-486C-A8C5-ECC9F3942E4B}">
                  <a14:imgProps xmlns:a14="http://schemas.microsoft.com/office/drawing/2010/main">
                    <a14:imgLayer r:embed="rId6">
                      <a14:imgEffect>
                        <a14:brightnessContrast bright="-40000" contrast="-40000"/>
                      </a14:imgEffect>
                    </a14:imgLayer>
                  </a14:imgProps>
                </a:ext>
              </a:extLst>
            </a:blip>
            <a:srcRect/>
            <a:stretch>
              <a:fillRect/>
            </a:stretch>
          </p:blipFill>
          <p:spPr bwMode="auto">
            <a:xfrm>
              <a:off x="3421619" y="2750086"/>
              <a:ext cx="446166" cy="446050"/>
            </a:xfrm>
            <a:prstGeom prst="rect">
              <a:avLst/>
            </a:prstGeom>
            <a:noFill/>
          </p:spPr>
        </p:pic>
      </p:grpSp>
      <p:sp>
        <p:nvSpPr>
          <p:cNvPr id="35" name="Rectangle 34"/>
          <p:cNvSpPr/>
          <p:nvPr/>
        </p:nvSpPr>
        <p:spPr bwMode="auto">
          <a:xfrm>
            <a:off x="10055096" y="1466849"/>
            <a:ext cx="1440000" cy="4311515"/>
          </a:xfrm>
          <a:prstGeom prst="rect">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r>
              <a:rPr lang="fi-FI" sz="2200" dirty="0" smtClean="0">
                <a:gradFill>
                  <a:gsLst>
                    <a:gs pos="0">
                      <a:srgbClr val="FFFFFF"/>
                    </a:gs>
                    <a:gs pos="100000">
                      <a:srgbClr val="FFFFFF"/>
                    </a:gs>
                  </a:gsLst>
                  <a:lin ang="5400000" scaled="0"/>
                </a:gradFill>
                <a:ea typeface="Segoe UI" pitchFamily="34" charset="0"/>
                <a:cs typeface="Segoe UI" pitchFamily="34" charset="0"/>
              </a:rPr>
              <a:t>Jul</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p:cNvGrpSpPr/>
          <p:nvPr/>
        </p:nvGrpSpPr>
        <p:grpSpPr>
          <a:xfrm>
            <a:off x="1305023" y="2480165"/>
            <a:ext cx="3839677" cy="446049"/>
            <a:chOff x="1305023" y="2273688"/>
            <a:chExt cx="3839677" cy="446049"/>
          </a:xfrm>
        </p:grpSpPr>
        <p:sp>
          <p:nvSpPr>
            <p:cNvPr id="23" name="Rectangle 22"/>
            <p:cNvSpPr/>
            <p:nvPr/>
          </p:nvSpPr>
          <p:spPr bwMode="auto">
            <a:xfrm>
              <a:off x="1305023" y="2273688"/>
              <a:ext cx="3839677" cy="446049"/>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45720" tIns="45720" rIns="180000" bIns="45720" numCol="1" spcCol="0" rtlCol="0" fromWordArt="0" anchor="ctr" anchorCtr="0" forceAA="0" compatLnSpc="1">
              <a:prstTxWarp prst="textNoShape">
                <a:avLst/>
              </a:prstTxWarp>
              <a:noAutofit/>
            </a:bodyPr>
            <a:lstStyle/>
            <a:p>
              <a:pPr algn="r" defTabSz="914099" fontAlgn="base">
                <a:spcBef>
                  <a:spcPct val="0"/>
                </a:spcBef>
                <a:spcAft>
                  <a:spcPct val="0"/>
                </a:spcAft>
              </a:pPr>
              <a:r>
                <a:rPr lang="en-US" sz="1400" dirty="0" smtClean="0">
                  <a:solidFill>
                    <a:sysClr val="windowText" lastClr="000000"/>
                  </a:solidFill>
                  <a:ea typeface="Segoe UI" pitchFamily="34" charset="0"/>
                  <a:cs typeface="Segoe UI" pitchFamily="34" charset="0"/>
                </a:rPr>
                <a:t>Application Developer guidance</a:t>
              </a:r>
              <a:endParaRPr lang="en-US" sz="1400" dirty="0">
                <a:solidFill>
                  <a:sysClr val="windowText" lastClr="000000"/>
                </a:solidFill>
                <a:ea typeface="Segoe UI" pitchFamily="34" charset="0"/>
                <a:cs typeface="Segoe UI" pitchFamily="34" charset="0"/>
              </a:endParaRPr>
            </a:p>
          </p:txBody>
        </p:sp>
        <p:pic>
          <p:nvPicPr>
            <p:cNvPr id="32" name="Picture 3" descr="C:\Users\mitchellg\Desktop\Simple_Licensing.png"/>
            <p:cNvPicPr>
              <a:picLocks noChangeAspect="1" noChangeArrowheads="1"/>
            </p:cNvPicPr>
            <p:nvPr/>
          </p:nvPicPr>
          <p:blipFill rotWithShape="1">
            <a:blip r:embed="rId7" cstate="print">
              <a:grayscl/>
            </a:blip>
            <a:srcRect l="8369" t="15369" r="10141" b="14212"/>
            <a:stretch/>
          </p:blipFill>
          <p:spPr bwMode="auto">
            <a:xfrm>
              <a:off x="1426925" y="2305143"/>
              <a:ext cx="396316" cy="342468"/>
            </a:xfrm>
            <a:prstGeom prst="rect">
              <a:avLst/>
            </a:prstGeom>
            <a:noFill/>
          </p:spPr>
        </p:pic>
      </p:grpSp>
      <p:grpSp>
        <p:nvGrpSpPr>
          <p:cNvPr id="11" name="Group 10"/>
          <p:cNvGrpSpPr/>
          <p:nvPr/>
        </p:nvGrpSpPr>
        <p:grpSpPr>
          <a:xfrm>
            <a:off x="3677063" y="4228213"/>
            <a:ext cx="7167918" cy="461140"/>
            <a:chOff x="3677063" y="3490791"/>
            <a:chExt cx="7167918" cy="461140"/>
          </a:xfrm>
        </p:grpSpPr>
        <p:sp>
          <p:nvSpPr>
            <p:cNvPr id="22" name="Rectangle 21"/>
            <p:cNvSpPr/>
            <p:nvPr/>
          </p:nvSpPr>
          <p:spPr bwMode="auto">
            <a:xfrm>
              <a:off x="3677063" y="3490791"/>
              <a:ext cx="7167918" cy="446049"/>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45720" tIns="45720" rIns="180000" bIns="45720" numCol="1" spcCol="0" rtlCol="0" fromWordArt="0" anchor="ctr" anchorCtr="0" forceAA="0" compatLnSpc="1">
              <a:prstTxWarp prst="textNoShape">
                <a:avLst/>
              </a:prstTxWarp>
              <a:noAutofit/>
            </a:bodyPr>
            <a:lstStyle/>
            <a:p>
              <a:pPr algn="r" defTabSz="914099" fontAlgn="base">
                <a:spcBef>
                  <a:spcPct val="0"/>
                </a:spcBef>
                <a:spcAft>
                  <a:spcPct val="0"/>
                </a:spcAft>
              </a:pPr>
              <a:r>
                <a:rPr lang="en-US" sz="1400" dirty="0" smtClean="0">
                  <a:solidFill>
                    <a:sysClr val="windowText" lastClr="000000"/>
                  </a:solidFill>
                  <a:ea typeface="Segoe UI" pitchFamily="34" charset="0"/>
                  <a:cs typeface="Segoe UI" pitchFamily="34" charset="0"/>
                </a:rPr>
                <a:t>Modern responsive apps</a:t>
              </a:r>
              <a:endParaRPr lang="en-US" sz="1400" dirty="0">
                <a:solidFill>
                  <a:sysClr val="windowText" lastClr="000000"/>
                </a:solidFill>
                <a:ea typeface="Segoe UI" pitchFamily="34" charset="0"/>
                <a:cs typeface="Segoe UI" pitchFamily="34" charset="0"/>
              </a:endParaRPr>
            </a:p>
          </p:txBody>
        </p:sp>
        <p:pic>
          <p:nvPicPr>
            <p:cNvPr id="37" name="Picture 2" descr="\\MAGNUM\Projects\Microsoft\Cloud Power FY12\Design\ICONS_PNG\Devices.png"/>
            <p:cNvPicPr>
              <a:picLocks noChangeAspect="1" noChangeArrowheads="1"/>
            </p:cNvPicPr>
            <p:nvPr/>
          </p:nvPicPr>
          <p:blipFill>
            <a:blip r:embed="rId8" cstate="print">
              <a:grayscl/>
            </a:blip>
            <a:srcRect/>
            <a:stretch>
              <a:fillRect/>
            </a:stretch>
          </p:blipFill>
          <p:spPr bwMode="auto">
            <a:xfrm>
              <a:off x="3748168" y="3501842"/>
              <a:ext cx="450206" cy="450089"/>
            </a:xfrm>
            <a:prstGeom prst="rect">
              <a:avLst/>
            </a:prstGeom>
            <a:noFill/>
          </p:spPr>
        </p:pic>
      </p:grpSp>
    </p:spTree>
    <p:extLst>
      <p:ext uri="{BB962C8B-B14F-4D97-AF65-F5344CB8AC3E}">
        <p14:creationId xmlns:p14="http://schemas.microsoft.com/office/powerpoint/2010/main" val="1198967218"/>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SharePoint Assessment report</a:t>
            </a:r>
            <a:endParaRPr lang="en-US" dirty="0"/>
          </a:p>
        </p:txBody>
      </p:sp>
    </p:spTree>
    <p:extLst>
      <p:ext uri="{BB962C8B-B14F-4D97-AF65-F5344CB8AC3E}">
        <p14:creationId xmlns:p14="http://schemas.microsoft.com/office/powerpoint/2010/main" val="4000309926"/>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nl-BE" dirty="0"/>
          </a:p>
        </p:txBody>
      </p:sp>
      <p:sp>
        <p:nvSpPr>
          <p:cNvPr id="3" name="Text Placeholder 2"/>
          <p:cNvSpPr>
            <a:spLocks noGrp="1"/>
          </p:cNvSpPr>
          <p:nvPr>
            <p:ph type="body" sz="quarter" idx="10"/>
          </p:nvPr>
        </p:nvSpPr>
        <p:spPr/>
        <p:txBody>
          <a:bodyPr/>
          <a:lstStyle/>
          <a:p>
            <a:r>
              <a:rPr lang="en-US" dirty="0" smtClean="0"/>
              <a:t>The following slides are specific to your customer’s environment</a:t>
            </a:r>
          </a:p>
        </p:txBody>
      </p:sp>
      <p:sp>
        <p:nvSpPr>
          <p:cNvPr id="4" name="Text Placeholder 3"/>
          <p:cNvSpPr>
            <a:spLocks noGrp="1"/>
          </p:cNvSpPr>
          <p:nvPr>
            <p:ph type="body" sz="quarter" idx="11"/>
          </p:nvPr>
        </p:nvSpPr>
        <p:spPr/>
        <p:txBody>
          <a:bodyPr/>
          <a:lstStyle/>
          <a:p>
            <a:endParaRPr lang="nl-BE"/>
          </a:p>
        </p:txBody>
      </p:sp>
    </p:spTree>
    <p:extLst>
      <p:ext uri="{BB962C8B-B14F-4D97-AF65-F5344CB8AC3E}">
        <p14:creationId xmlns:p14="http://schemas.microsoft.com/office/powerpoint/2010/main" val="260404481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FTC solutions analyzed</a:t>
            </a:r>
            <a:endParaRPr lang="nl-BE" dirty="0"/>
          </a:p>
        </p:txBody>
      </p:sp>
      <p:sp>
        <p:nvSpPr>
          <p:cNvPr id="3" name="Text Placeholder 2"/>
          <p:cNvSpPr>
            <a:spLocks noGrp="1"/>
          </p:cNvSpPr>
          <p:nvPr>
            <p:ph type="body" sz="quarter" idx="10"/>
          </p:nvPr>
        </p:nvSpPr>
        <p:spPr>
          <a:xfrm>
            <a:off x="520700" y="1447800"/>
            <a:ext cx="5548630" cy="4154984"/>
          </a:xfrm>
        </p:spPr>
        <p:txBody>
          <a:bodyPr/>
          <a:lstStyle/>
          <a:p>
            <a:pPr fontAlgn="b"/>
            <a:r>
              <a:rPr lang="en-US" sz="2000" dirty="0" smtClean="0"/>
              <a:t>contoso.sharepoint.solution1.wsp</a:t>
            </a:r>
            <a:endParaRPr lang="en-NZ" sz="2000" dirty="0"/>
          </a:p>
          <a:p>
            <a:pPr fontAlgn="b"/>
            <a:r>
              <a:rPr lang="en-US" sz="2000" dirty="0" smtClean="0"/>
              <a:t>contoso.sharepoint.solution2.wsp</a:t>
            </a:r>
          </a:p>
          <a:p>
            <a:pPr fontAlgn="b"/>
            <a:r>
              <a:rPr lang="en-US" sz="2000" dirty="0" smtClean="0"/>
              <a:t>contoso.sharepoint.solution3.wsp</a:t>
            </a:r>
            <a:endParaRPr lang="en-NZ" sz="2000" dirty="0"/>
          </a:p>
          <a:p>
            <a:pPr fontAlgn="b"/>
            <a:r>
              <a:rPr lang="en-US" sz="2000" dirty="0" smtClean="0"/>
              <a:t>contoso.sharepoint.solution4.wsp</a:t>
            </a:r>
            <a:endParaRPr lang="en-NZ" sz="2000" dirty="0"/>
          </a:p>
          <a:p>
            <a:pPr fontAlgn="b"/>
            <a:r>
              <a:rPr lang="en-US" sz="2000" dirty="0" smtClean="0"/>
              <a:t>contoso.sharepoint.solution5.wsp</a:t>
            </a:r>
            <a:endParaRPr lang="en-NZ" sz="2000" dirty="0"/>
          </a:p>
          <a:p>
            <a:pPr fontAlgn="b"/>
            <a:r>
              <a:rPr lang="en-US" sz="2000" dirty="0" smtClean="0"/>
              <a:t>contoso.sharepoint.solution6.wsp</a:t>
            </a:r>
          </a:p>
          <a:p>
            <a:pPr fontAlgn="b"/>
            <a:r>
              <a:rPr lang="en-US" sz="2000" dirty="0" smtClean="0"/>
              <a:t>contoso.sharepoint.branding.wsp</a:t>
            </a:r>
          </a:p>
          <a:p>
            <a:pPr fontAlgn="b"/>
            <a:r>
              <a:rPr lang="en-US" sz="2000" strike="sngStrike" dirty="0" smtClean="0"/>
              <a:t>contoso.sharepoint.solution7.wsp</a:t>
            </a:r>
            <a:endParaRPr lang="en-NZ" sz="2000" strike="sngStrike" dirty="0"/>
          </a:p>
          <a:p>
            <a:pPr fontAlgn="b"/>
            <a:r>
              <a:rPr lang="en-US" sz="2000" strike="sngStrike" dirty="0" smtClean="0"/>
              <a:t>contoso.sharepoint.solution8.wsp</a:t>
            </a:r>
            <a:endParaRPr lang="en-NZ" sz="2000" strike="sngStrike" dirty="0"/>
          </a:p>
          <a:p>
            <a:pPr fontAlgn="b"/>
            <a:endParaRPr lang="en-NZ" sz="2000" dirty="0"/>
          </a:p>
        </p:txBody>
      </p:sp>
      <p:sp>
        <p:nvSpPr>
          <p:cNvPr id="4" name="Text Placeholder 3"/>
          <p:cNvSpPr>
            <a:spLocks noGrp="1"/>
          </p:cNvSpPr>
          <p:nvPr>
            <p:ph type="body" sz="quarter" idx="11"/>
          </p:nvPr>
        </p:nvSpPr>
        <p:spPr>
          <a:xfrm>
            <a:off x="6277928" y="1447800"/>
            <a:ext cx="5746432" cy="2431435"/>
          </a:xfrm>
        </p:spPr>
        <p:txBody>
          <a:bodyPr/>
          <a:lstStyle/>
          <a:p>
            <a:pPr fontAlgn="b"/>
            <a:r>
              <a:rPr lang="en-US" sz="2000" dirty="0"/>
              <a:t>northwind.mapping.wsp</a:t>
            </a:r>
            <a:endParaRPr lang="en-NZ" sz="2000" dirty="0"/>
          </a:p>
          <a:p>
            <a:pPr fontAlgn="b"/>
            <a:r>
              <a:rPr lang="en-US" sz="2000" dirty="0"/>
              <a:t>northwind.compatibility.wsp</a:t>
            </a:r>
            <a:endParaRPr lang="en-NZ" sz="2000" dirty="0"/>
          </a:p>
          <a:p>
            <a:pPr fontAlgn="b"/>
            <a:r>
              <a:rPr lang="en-US" sz="2000" dirty="0"/>
              <a:t>litware.sp2013.wsp</a:t>
            </a:r>
            <a:endParaRPr lang="en-NZ" sz="2000" dirty="0"/>
          </a:p>
          <a:p>
            <a:pPr fontAlgn="b"/>
            <a:r>
              <a:rPr lang="en-US" sz="2000" dirty="0"/>
              <a:t>fabricam.locationfinder.wsp</a:t>
            </a:r>
            <a:endParaRPr lang="en-NZ" sz="2000" dirty="0"/>
          </a:p>
          <a:p>
            <a:pPr fontAlgn="b"/>
            <a:r>
              <a:rPr lang="en-US" sz="2000" dirty="0" smtClean="0"/>
              <a:t>tailspin.skillfinder.wsp</a:t>
            </a:r>
            <a:endParaRPr lang="en-NZ" sz="2000" dirty="0"/>
          </a:p>
          <a:p>
            <a:endParaRPr lang="nl-BE" sz="2000" dirty="0"/>
          </a:p>
        </p:txBody>
      </p:sp>
    </p:spTree>
    <p:extLst>
      <p:ext uri="{BB962C8B-B14F-4D97-AF65-F5344CB8AC3E}">
        <p14:creationId xmlns:p14="http://schemas.microsoft.com/office/powerpoint/2010/main" val="3200047439"/>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findings</a:t>
            </a:r>
            <a:endParaRPr lang="en-US" dirty="0"/>
          </a:p>
        </p:txBody>
      </p:sp>
      <p:sp>
        <p:nvSpPr>
          <p:cNvPr id="5" name="Text Placeholder 4"/>
          <p:cNvSpPr>
            <a:spLocks noGrp="1"/>
          </p:cNvSpPr>
          <p:nvPr>
            <p:ph type="body" sz="quarter" idx="10"/>
          </p:nvPr>
        </p:nvSpPr>
        <p:spPr>
          <a:xfrm>
            <a:off x="519112" y="1447799"/>
            <a:ext cx="11149013" cy="1457633"/>
          </a:xfrm>
        </p:spPr>
        <p:txBody>
          <a:bodyPr/>
          <a:lstStyle/>
          <a:p>
            <a:r>
              <a:rPr lang="en-US" sz="3200" dirty="0" smtClean="0"/>
              <a:t>The SharePoint farm contains unused solutions</a:t>
            </a:r>
          </a:p>
          <a:p>
            <a:pPr lvl="1" fontAlgn="b"/>
            <a:r>
              <a:rPr lang="en-US" dirty="0"/>
              <a:t>contoso.sharepoint.solution7.wsp</a:t>
            </a:r>
            <a:endParaRPr lang="en-NZ" dirty="0"/>
          </a:p>
          <a:p>
            <a:pPr lvl="1" fontAlgn="b"/>
            <a:r>
              <a:rPr lang="en-US" dirty="0" smtClean="0"/>
              <a:t>contoso.sharepoint.solution8.wsp</a:t>
            </a:r>
            <a:endParaRPr lang="en-US" sz="3200" dirty="0" smtClean="0"/>
          </a:p>
          <a:p>
            <a:r>
              <a:rPr lang="en-US" sz="3200" dirty="0" smtClean="0"/>
              <a:t>Site provisioning is blended with the intranet solution</a:t>
            </a:r>
          </a:p>
          <a:p>
            <a:pPr lvl="1"/>
            <a:r>
              <a:rPr lang="en-US" dirty="0" smtClean="0"/>
              <a:t>Should be separate solution</a:t>
            </a:r>
          </a:p>
          <a:p>
            <a:r>
              <a:rPr lang="en-US" sz="3200" dirty="0" smtClean="0"/>
              <a:t>There are a number of list templates, which all have to be migrated before transition to </a:t>
            </a:r>
            <a:r>
              <a:rPr lang="en-US" sz="3200" dirty="0" smtClean="0"/>
              <a:t>Office 365 </a:t>
            </a:r>
            <a:r>
              <a:rPr lang="en-US" sz="3200" dirty="0" smtClean="0"/>
              <a:t>can be performed</a:t>
            </a:r>
          </a:p>
          <a:p>
            <a:pPr lvl="1"/>
            <a:r>
              <a:rPr lang="en-US" dirty="0"/>
              <a:t>Almost 2000 site collections (counting active, inactive and locked) </a:t>
            </a:r>
          </a:p>
          <a:p>
            <a:endParaRPr lang="en-US" sz="3200" dirty="0"/>
          </a:p>
        </p:txBody>
      </p:sp>
    </p:spTree>
    <p:extLst>
      <p:ext uri="{BB962C8B-B14F-4D97-AF65-F5344CB8AC3E}">
        <p14:creationId xmlns:p14="http://schemas.microsoft.com/office/powerpoint/2010/main" val="82113321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Positioning in the PnP Transformation approach</a:t>
            </a:r>
            <a:endParaRPr lang="en-US" dirty="0"/>
          </a:p>
        </p:txBody>
      </p:sp>
    </p:spTree>
    <p:extLst>
      <p:ext uri="{BB962C8B-B14F-4D97-AF65-F5344CB8AC3E}">
        <p14:creationId xmlns:p14="http://schemas.microsoft.com/office/powerpoint/2010/main" val="700521740"/>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nl-BE" dirty="0"/>
          </a:p>
        </p:txBody>
      </p:sp>
      <p:sp>
        <p:nvSpPr>
          <p:cNvPr id="3" name="Text Placeholder 2"/>
          <p:cNvSpPr>
            <a:spLocks noGrp="1"/>
          </p:cNvSpPr>
          <p:nvPr>
            <p:ph type="body" sz="quarter" idx="10"/>
          </p:nvPr>
        </p:nvSpPr>
        <p:spPr/>
        <p:txBody>
          <a:bodyPr/>
          <a:lstStyle/>
          <a:p>
            <a:r>
              <a:rPr lang="en-US" dirty="0" smtClean="0"/>
              <a:t>The following slides refer specifically to each solution</a:t>
            </a:r>
          </a:p>
        </p:txBody>
      </p:sp>
      <p:sp>
        <p:nvSpPr>
          <p:cNvPr id="4" name="Text Placeholder 3"/>
          <p:cNvSpPr>
            <a:spLocks noGrp="1"/>
          </p:cNvSpPr>
          <p:nvPr>
            <p:ph type="body" sz="quarter" idx="11"/>
          </p:nvPr>
        </p:nvSpPr>
        <p:spPr/>
        <p:txBody>
          <a:bodyPr/>
          <a:lstStyle/>
          <a:p>
            <a:endParaRPr lang="nl-BE"/>
          </a:p>
        </p:txBody>
      </p:sp>
    </p:spTree>
    <p:extLst>
      <p:ext uri="{BB962C8B-B14F-4D97-AF65-F5344CB8AC3E}">
        <p14:creationId xmlns:p14="http://schemas.microsoft.com/office/powerpoint/2010/main" val="2835425900"/>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Contoso Solution 1</a:t>
            </a:r>
            <a:endParaRPr lang="nl-BE" dirty="0"/>
          </a:p>
        </p:txBody>
      </p:sp>
      <p:sp>
        <p:nvSpPr>
          <p:cNvPr id="3" name="Text Placeholder 2"/>
          <p:cNvSpPr>
            <a:spLocks noGrp="1"/>
          </p:cNvSpPr>
          <p:nvPr>
            <p:ph type="body" sz="quarter" idx="4294967295"/>
          </p:nvPr>
        </p:nvSpPr>
        <p:spPr>
          <a:xfrm>
            <a:off x="899651" y="1388806"/>
            <a:ext cx="11149013" cy="2043113"/>
          </a:xfrm>
        </p:spPr>
        <p:txBody>
          <a:bodyPr/>
          <a:lstStyle/>
          <a:p>
            <a:r>
              <a:rPr lang="en-US" dirty="0" smtClean="0"/>
              <a:t>Currently in use at Contoso</a:t>
            </a:r>
          </a:p>
          <a:p>
            <a:r>
              <a:rPr lang="en-US" dirty="0" smtClean="0"/>
              <a:t>Mainly scoped to the my site</a:t>
            </a:r>
          </a:p>
          <a:p>
            <a:pPr lvl="1"/>
            <a:r>
              <a:rPr lang="en-US" dirty="0" smtClean="0"/>
              <a:t>Web parts on my site host</a:t>
            </a:r>
          </a:p>
          <a:p>
            <a:r>
              <a:rPr lang="en-US" dirty="0" smtClean="0"/>
              <a:t>Limited use in collaboration sites</a:t>
            </a:r>
          </a:p>
          <a:p>
            <a:pPr lvl="1"/>
            <a:r>
              <a:rPr lang="en-US" dirty="0" smtClean="0"/>
              <a:t>People can use the Web Parts in their site</a:t>
            </a:r>
          </a:p>
          <a:p>
            <a:pPr lvl="1"/>
            <a:endParaRPr lang="en-US" dirty="0"/>
          </a:p>
          <a:p>
            <a:pPr lvl="1"/>
            <a:endParaRPr lang="en-US" dirty="0" smtClean="0"/>
          </a:p>
          <a:p>
            <a:r>
              <a:rPr lang="en-US" dirty="0" smtClean="0"/>
              <a:t>Solution 1 cannot be moved to </a:t>
            </a:r>
            <a:r>
              <a:rPr lang="en-US" dirty="0" smtClean="0"/>
              <a:t>Office 365 </a:t>
            </a:r>
            <a:r>
              <a:rPr lang="en-US" dirty="0" smtClean="0"/>
              <a:t>due to FTC usage</a:t>
            </a:r>
            <a:endParaRPr lang="nl-BE" dirty="0"/>
          </a:p>
        </p:txBody>
      </p:sp>
    </p:spTree>
    <p:extLst>
      <p:ext uri="{BB962C8B-B14F-4D97-AF65-F5344CB8AC3E}">
        <p14:creationId xmlns:p14="http://schemas.microsoft.com/office/powerpoint/2010/main" val="1835328322"/>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Maturity Level</a:t>
            </a:r>
            <a:endParaRPr lang="en-US" dirty="0"/>
          </a:p>
        </p:txBody>
      </p:sp>
      <p:sp>
        <p:nvSpPr>
          <p:cNvPr id="8" name="TextBox 7"/>
          <p:cNvSpPr txBox="1"/>
          <p:nvPr/>
        </p:nvSpPr>
        <p:spPr>
          <a:xfrm>
            <a:off x="536053" y="1876754"/>
            <a:ext cx="2081070" cy="4132569"/>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Sync the tenant hosting setup</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Customer Preparedness</a:t>
              </a:r>
              <a:endParaRPr lang="en-US" sz="1700"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grpSp>
      <p:grpSp>
        <p:nvGrpSpPr>
          <p:cNvPr id="38" name="Group 37"/>
          <p:cNvGrpSpPr/>
          <p:nvPr/>
        </p:nvGrpSpPr>
        <p:grpSpPr>
          <a:xfrm>
            <a:off x="2767624" y="1350649"/>
            <a:ext cx="2098010" cy="536582"/>
            <a:chOff x="2767624" y="1350649"/>
            <a:chExt cx="2098010" cy="536582"/>
          </a:xfrm>
        </p:grpSpPr>
        <p:sp>
          <p:nvSpPr>
            <p:cNvPr id="22" name="Rectangle 21"/>
            <p:cNvSpPr/>
            <p:nvPr>
              <p:custDataLst>
                <p:tags r:id="rId4"/>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Branding</a:t>
              </a:r>
              <a:endParaRPr lang="en-US" sz="1700" dirty="0">
                <a:solidFill>
                  <a:sysClr val="windowText" lastClr="000000"/>
                </a:solidFill>
                <a:ea typeface="Segoe UI" pitchFamily="34" charset="0"/>
                <a:cs typeface="Segoe UI Semibold" panose="020B0702040204020203" pitchFamily="34" charset="0"/>
              </a:endParaRPr>
            </a:p>
          </p:txBody>
        </p:sp>
        <p:sp>
          <p:nvSpPr>
            <p:cNvPr id="24" name="Rectangle 23"/>
            <p:cNvSpPr/>
            <p:nvPr/>
          </p:nvSpPr>
          <p:spPr bwMode="auto">
            <a:xfrm>
              <a:off x="4441371"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2</a:t>
              </a:r>
            </a:p>
          </p:txBody>
        </p:sp>
      </p:grpSp>
      <p:grpSp>
        <p:nvGrpSpPr>
          <p:cNvPr id="39" name="Group 38"/>
          <p:cNvGrpSpPr/>
          <p:nvPr/>
        </p:nvGrpSpPr>
        <p:grpSpPr>
          <a:xfrm>
            <a:off x="5016135" y="1350649"/>
            <a:ext cx="2098010" cy="536582"/>
            <a:chOff x="5016135" y="1350649"/>
            <a:chExt cx="2098010" cy="536582"/>
          </a:xfrm>
        </p:grpSpPr>
        <p:sp>
          <p:nvSpPr>
            <p:cNvPr id="25" name="Rectangle 24"/>
            <p:cNvSpPr/>
            <p:nvPr>
              <p:custDataLst>
                <p:tags r:id="rId3"/>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Remote provisioning</a:t>
              </a:r>
              <a:endParaRPr lang="en-US" sz="1700" dirty="0">
                <a:solidFill>
                  <a:sysClr val="windowText" lastClr="000000"/>
                </a:solidFill>
                <a:ea typeface="Segoe UI" pitchFamily="34" charset="0"/>
                <a:cs typeface="Segoe UI Semibold" panose="020B0702040204020203" pitchFamily="34" charset="0"/>
              </a:endParaRPr>
            </a:p>
          </p:txBody>
        </p:sp>
        <p:sp>
          <p:nvSpPr>
            <p:cNvPr id="27" name="Rectangle 26"/>
            <p:cNvSpPr/>
            <p:nvPr/>
          </p:nvSpPr>
          <p:spPr bwMode="auto">
            <a:xfrm>
              <a:off x="6689882"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gr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2"/>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Composites and bus apps</a:t>
              </a:r>
              <a:endParaRPr lang="en-US" sz="1700"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3</a:t>
              </a: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1"/>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Governance</a:t>
              </a:r>
              <a:endParaRPr lang="en-US" sz="1700"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2</a:t>
              </a:r>
            </a:p>
          </p:txBody>
        </p:sp>
      </p:grpSp>
      <p:sp>
        <p:nvSpPr>
          <p:cNvPr id="34" name="TextBox 33"/>
          <p:cNvSpPr txBox="1"/>
          <p:nvPr/>
        </p:nvSpPr>
        <p:spPr>
          <a:xfrm>
            <a:off x="2767624" y="1887230"/>
            <a:ext cx="2081070" cy="4132569"/>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“Drive away from custom master”</a:t>
            </a:r>
          </a:p>
          <a:p>
            <a:pPr defTabSz="913951"/>
            <a:endParaRPr lang="en-US" sz="1400" dirty="0" smtClean="0">
              <a:solidFill>
                <a:schemeClr val="bg2">
                  <a:lumMod val="50000"/>
                </a:schemeClr>
              </a:solidFill>
              <a:cs typeface="Segoe UI" panose="020B0502040204020203" pitchFamily="34" charset="0"/>
            </a:endParaRPr>
          </a:p>
          <a:p>
            <a:pPr marL="342900" indent="-342900" defTabSz="913951">
              <a:buAutoNum type="arabicPeriod"/>
            </a:pPr>
            <a:r>
              <a:rPr lang="en-US" sz="1400" dirty="0" smtClean="0">
                <a:solidFill>
                  <a:schemeClr val="bg2">
                    <a:lumMod val="50000"/>
                  </a:schemeClr>
                </a:solidFill>
                <a:cs typeface="Segoe UI" panose="020B0502040204020203" pitchFamily="34" charset="0"/>
              </a:rPr>
              <a:t>Custom master</a:t>
            </a:r>
          </a:p>
          <a:p>
            <a:pPr marL="342900" indent="-342900" defTabSz="913951">
              <a:buAutoNum type="arabicPeriod"/>
            </a:pPr>
            <a:r>
              <a:rPr lang="en-US" sz="1400" dirty="0" smtClean="0">
                <a:solidFill>
                  <a:schemeClr val="bg2">
                    <a:lumMod val="50000"/>
                  </a:schemeClr>
                </a:solidFill>
                <a:cs typeface="Segoe UI" panose="020B0502040204020203" pitchFamily="34" charset="0"/>
              </a:rPr>
              <a:t>Theme</a:t>
            </a:r>
          </a:p>
          <a:p>
            <a:pPr marL="342900" indent="-342900" defTabSz="913951">
              <a:buAutoNum type="arabicPeriod"/>
            </a:pPr>
            <a:r>
              <a:rPr lang="en-US" sz="1400" dirty="0" smtClean="0">
                <a:solidFill>
                  <a:schemeClr val="bg2">
                    <a:lumMod val="50000"/>
                  </a:schemeClr>
                </a:solidFill>
                <a:cs typeface="Segoe UI" panose="020B0502040204020203" pitchFamily="34" charset="0"/>
              </a:rPr>
              <a:t>JS injection</a:t>
            </a:r>
            <a:endParaRPr lang="en-US" sz="1400" dirty="0">
              <a:solidFill>
                <a:schemeClr val="bg2">
                  <a:lumMod val="50000"/>
                </a:schemeClr>
              </a:solidFill>
              <a:cs typeface="Segoe UI" panose="020B0502040204020203" pitchFamily="34" charset="0"/>
            </a:endParaRPr>
          </a:p>
        </p:txBody>
      </p:sp>
      <p:sp>
        <p:nvSpPr>
          <p:cNvPr id="35" name="TextBox 34"/>
          <p:cNvSpPr txBox="1"/>
          <p:nvPr/>
        </p:nvSpPr>
        <p:spPr>
          <a:xfrm>
            <a:off x="5016134" y="1876754"/>
            <a:ext cx="2081070" cy="4132569"/>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Exists for one solution, but is not consistently used cross sites.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Existing solution is pretty sophisticated and could be used to address business requirements with other approaches. Web templates should not be used in new </a:t>
            </a:r>
            <a:r>
              <a:rPr lang="en-US" sz="1400" dirty="0" smtClean="0">
                <a:solidFill>
                  <a:schemeClr val="bg2">
                    <a:lumMod val="50000"/>
                  </a:schemeClr>
                </a:solidFill>
                <a:cs typeface="Segoe UI" panose="020B0502040204020203" pitchFamily="34" charset="0"/>
              </a:rPr>
              <a:t>Office 365 </a:t>
            </a:r>
            <a:r>
              <a:rPr lang="en-US" sz="1400" dirty="0" smtClean="0">
                <a:solidFill>
                  <a:schemeClr val="bg2">
                    <a:lumMod val="50000"/>
                  </a:schemeClr>
                </a:solidFill>
                <a:cs typeface="Segoe UI" panose="020B0502040204020203" pitchFamily="34" charset="0"/>
              </a:rPr>
              <a:t>platform.</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1. Site collections</a:t>
            </a:r>
          </a:p>
          <a:p>
            <a:pPr defTabSz="913951"/>
            <a:r>
              <a:rPr lang="en-US" sz="1400" dirty="0" smtClean="0">
                <a:solidFill>
                  <a:schemeClr val="bg2">
                    <a:lumMod val="50000"/>
                  </a:schemeClr>
                </a:solidFill>
                <a:cs typeface="Segoe UI" panose="020B0502040204020203" pitchFamily="34" charset="0"/>
              </a:rPr>
              <a:t>2. Assets (content types)</a:t>
            </a:r>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3. Sub sites</a:t>
            </a:r>
            <a:endParaRPr lang="en-US" sz="1400" dirty="0">
              <a:solidFill>
                <a:schemeClr val="bg2">
                  <a:lumMod val="50000"/>
                </a:schemeClr>
              </a:solidFill>
              <a:cs typeface="Segoe UI" panose="020B0502040204020203" pitchFamily="34" charset="0"/>
            </a:endParaRPr>
          </a:p>
        </p:txBody>
      </p:sp>
      <p:sp>
        <p:nvSpPr>
          <p:cNvPr id="36" name="TextBox 35"/>
          <p:cNvSpPr txBox="1"/>
          <p:nvPr/>
        </p:nvSpPr>
        <p:spPr>
          <a:xfrm>
            <a:off x="7264644" y="1887230"/>
            <a:ext cx="2081070" cy="4132569"/>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Move towards app model loosely coupled model.</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42" name="TextBox 41"/>
          <p:cNvSpPr txBox="1"/>
          <p:nvPr/>
        </p:nvSpPr>
        <p:spPr>
          <a:xfrm>
            <a:off x="9513153" y="1876754"/>
            <a:ext cx="2098014" cy="4132569"/>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How do we control customizations in SharePoint</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How well are the solutions synced</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Commitment to move from FTC to app model</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ALM process</a:t>
            </a:r>
          </a:p>
          <a:p>
            <a:pPr defTabSz="913951"/>
            <a:endParaRPr lang="en-US" sz="1400" dirty="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Tree>
    <p:extLst>
      <p:ext uri="{BB962C8B-B14F-4D97-AF65-F5344CB8AC3E}">
        <p14:creationId xmlns:p14="http://schemas.microsoft.com/office/powerpoint/2010/main" val="2653090885"/>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Customization overview</a:t>
            </a:r>
            <a:endParaRPr lang="en-US" dirty="0"/>
          </a:p>
        </p:txBody>
      </p:sp>
    </p:spTree>
    <p:extLst>
      <p:ext uri="{BB962C8B-B14F-4D97-AF65-F5344CB8AC3E}">
        <p14:creationId xmlns:p14="http://schemas.microsoft.com/office/powerpoint/2010/main" val="984452563"/>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nl-BE" dirty="0"/>
          </a:p>
        </p:txBody>
      </p:sp>
      <p:sp>
        <p:nvSpPr>
          <p:cNvPr id="3" name="Text Placeholder 2"/>
          <p:cNvSpPr>
            <a:spLocks noGrp="1"/>
          </p:cNvSpPr>
          <p:nvPr>
            <p:ph type="body" sz="quarter" idx="10"/>
          </p:nvPr>
        </p:nvSpPr>
        <p:spPr/>
        <p:txBody>
          <a:bodyPr/>
          <a:lstStyle/>
          <a:p>
            <a:r>
              <a:rPr lang="en-US" dirty="0" smtClean="0"/>
              <a:t>The following slides are specific to your customer’s environment</a:t>
            </a:r>
          </a:p>
        </p:txBody>
      </p:sp>
      <p:sp>
        <p:nvSpPr>
          <p:cNvPr id="4" name="Text Placeholder 3"/>
          <p:cNvSpPr>
            <a:spLocks noGrp="1"/>
          </p:cNvSpPr>
          <p:nvPr>
            <p:ph type="body" sz="quarter" idx="11"/>
          </p:nvPr>
        </p:nvSpPr>
        <p:spPr/>
        <p:txBody>
          <a:bodyPr/>
          <a:lstStyle/>
          <a:p>
            <a:endParaRPr lang="nl-BE"/>
          </a:p>
        </p:txBody>
      </p:sp>
    </p:spTree>
    <p:extLst>
      <p:ext uri="{BB962C8B-B14F-4D97-AF65-F5344CB8AC3E}">
        <p14:creationId xmlns:p14="http://schemas.microsoft.com/office/powerpoint/2010/main" val="1319900299"/>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8404615" cy="747897"/>
          </a:xfrm>
        </p:spPr>
        <p:txBody>
          <a:bodyPr/>
          <a:lstStyle/>
          <a:p>
            <a:r>
              <a:rPr lang="en-US" dirty="0" smtClean="0"/>
              <a:t>Contoso solutions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124078666"/>
              </p:ext>
            </p:extLst>
          </p:nvPr>
        </p:nvGraphicFramePr>
        <p:xfrm>
          <a:off x="1368000" y="1205566"/>
          <a:ext cx="7574528" cy="2895600"/>
        </p:xfrm>
        <a:graphic>
          <a:graphicData uri="http://schemas.openxmlformats.org/drawingml/2006/table">
            <a:tbl>
              <a:tblPr firstRow="1">
                <a:tableStyleId>{5C22544A-7EE6-4342-B048-85BDC9FD1C3A}</a:tableStyleId>
              </a:tblPr>
              <a:tblGrid>
                <a:gridCol w="5965345">
                  <a:extLst>
                    <a:ext uri="{9D8B030D-6E8A-4147-A177-3AD203B41FA5}">
                      <a16:colId xmlns:a16="http://schemas.microsoft.com/office/drawing/2014/main" xmlns="" val="20000"/>
                    </a:ext>
                  </a:extLst>
                </a:gridCol>
                <a:gridCol w="568903">
                  <a:extLst>
                    <a:ext uri="{9D8B030D-6E8A-4147-A177-3AD203B41FA5}">
                      <a16:colId xmlns:a16="http://schemas.microsoft.com/office/drawing/2014/main" xmlns="" val="20001"/>
                    </a:ext>
                  </a:extLst>
                </a:gridCol>
                <a:gridCol w="520140">
                  <a:extLst>
                    <a:ext uri="{9D8B030D-6E8A-4147-A177-3AD203B41FA5}">
                      <a16:colId xmlns:a16="http://schemas.microsoft.com/office/drawing/2014/main" xmlns="" val="20002"/>
                    </a:ext>
                  </a:extLst>
                </a:gridCol>
                <a:gridCol w="520140">
                  <a:extLst>
                    <a:ext uri="{9D8B030D-6E8A-4147-A177-3AD203B41FA5}">
                      <a16:colId xmlns:a16="http://schemas.microsoft.com/office/drawing/2014/main" xmlns="" val="2588272693"/>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a16="http://schemas.microsoft.com/office/drawing/2014/main" xmlns="" val="10000"/>
                  </a:ext>
                </a:extLst>
              </a:tr>
              <a:tr h="389688">
                <a:tc>
                  <a:txBody>
                    <a:bodyPr/>
                    <a:lstStyle/>
                    <a:p>
                      <a:pPr fontAlgn="b"/>
                      <a:r>
                        <a:rPr lang="en-US" sz="2000" dirty="0" smtClean="0"/>
                        <a:t>contoso.sharepoint.solution1.wsp</a:t>
                      </a:r>
                      <a:endParaRPr lang="en-US" sz="20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EB3C0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1"/>
                  </a:ext>
                </a:extLst>
              </a:tr>
              <a:tr h="389688">
                <a:tc>
                  <a:txBody>
                    <a:bodyPr/>
                    <a:lstStyle/>
                    <a:p>
                      <a:pPr fontAlgn="b"/>
                      <a:r>
                        <a:rPr lang="en-US" sz="2000" dirty="0" smtClean="0"/>
                        <a:t>contoso.sharepoint.solution2.wsp</a:t>
                      </a:r>
                      <a:endParaRPr lang="en-US" sz="20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2"/>
                  </a:ext>
                </a:extLst>
              </a:tr>
              <a:tr h="389688">
                <a:tc>
                  <a:txBody>
                    <a:bodyPr/>
                    <a:lstStyle/>
                    <a:p>
                      <a:pPr fontAlgn="b"/>
                      <a:r>
                        <a:rPr lang="en-US" sz="2000" dirty="0" smtClean="0"/>
                        <a:t>contoso.sharepoint.solution3.wsp</a:t>
                      </a:r>
                      <a:endParaRPr lang="en-US" sz="20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1"/>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3"/>
                  </a:ext>
                </a:extLst>
              </a:tr>
              <a:tr h="389688">
                <a:tc>
                  <a:txBody>
                    <a:bodyPr/>
                    <a:lstStyle/>
                    <a:p>
                      <a:pPr fontAlgn="b"/>
                      <a:r>
                        <a:rPr lang="en-US" sz="2000" dirty="0" smtClean="0"/>
                        <a:t>contoso.sharepoint.solution4.wsp</a:t>
                      </a:r>
                      <a:endParaRPr lang="en-US" sz="20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1"/>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4"/>
                  </a:ext>
                </a:extLst>
              </a:tr>
              <a:tr h="389688">
                <a:tc>
                  <a:txBody>
                    <a:bodyPr/>
                    <a:lstStyle/>
                    <a:p>
                      <a:pPr fontAlgn="b"/>
                      <a:r>
                        <a:rPr lang="en-US" sz="2000" dirty="0" smtClean="0"/>
                        <a:t>contoso.sharepoint.solution5.wsp</a:t>
                      </a:r>
                      <a:endParaRPr lang="en-US" sz="20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5"/>
                  </a:ext>
                </a:extLst>
              </a:tr>
              <a:tr h="389688">
                <a:tc>
                  <a:txBody>
                    <a:bodyPr/>
                    <a:lstStyle/>
                    <a:p>
                      <a:pPr fontAlgn="b"/>
                      <a:r>
                        <a:rPr lang="en-US" sz="2000" dirty="0" smtClean="0"/>
                        <a:t>contoso.sharepoint.branding.wsp</a:t>
                      </a:r>
                      <a:endParaRPr lang="en-US" sz="20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6"/>
                  </a:ext>
                </a:extLst>
              </a:tr>
            </a:tbl>
          </a:graphicData>
        </a:graphic>
      </p:graphicFrame>
      <p:pic>
        <p:nvPicPr>
          <p:cNvPr id="8" name="Picture 7"/>
          <p:cNvPicPr>
            <a:picLocks noChangeAspect="1"/>
          </p:cNvPicPr>
          <p:nvPr/>
        </p:nvPicPr>
        <p:blipFill>
          <a:blip r:embed="rId2"/>
          <a:stretch>
            <a:fillRect/>
          </a:stretch>
        </p:blipFill>
        <p:spPr>
          <a:xfrm>
            <a:off x="8449480" y="2517767"/>
            <a:ext cx="397821" cy="398250"/>
          </a:xfrm>
          <a:prstGeom prst="rect">
            <a:avLst/>
          </a:prstGeom>
        </p:spPr>
      </p:pic>
      <p:pic>
        <p:nvPicPr>
          <p:cNvPr id="9" name="Picture 8"/>
          <p:cNvPicPr>
            <a:picLocks noChangeAspect="1"/>
          </p:cNvPicPr>
          <p:nvPr/>
        </p:nvPicPr>
        <p:blipFill>
          <a:blip r:embed="rId2"/>
          <a:stretch>
            <a:fillRect/>
          </a:stretch>
        </p:blipFill>
        <p:spPr>
          <a:xfrm>
            <a:off x="8449480" y="2916017"/>
            <a:ext cx="397821" cy="398250"/>
          </a:xfrm>
          <a:prstGeom prst="rect">
            <a:avLst/>
          </a:prstGeom>
        </p:spPr>
      </p:pic>
      <p:pic>
        <p:nvPicPr>
          <p:cNvPr id="17" name="Picture 16"/>
          <p:cNvPicPr>
            <a:picLocks noChangeAspect="1"/>
          </p:cNvPicPr>
          <p:nvPr/>
        </p:nvPicPr>
        <p:blipFill>
          <a:blip r:embed="rId3"/>
          <a:stretch>
            <a:fillRect/>
          </a:stretch>
        </p:blipFill>
        <p:spPr>
          <a:xfrm>
            <a:off x="8412024" y="3683695"/>
            <a:ext cx="472733" cy="427072"/>
          </a:xfrm>
          <a:prstGeom prst="rect">
            <a:avLst/>
          </a:prstGeom>
        </p:spPr>
      </p:pic>
      <p:pic>
        <p:nvPicPr>
          <p:cNvPr id="18" name="Picture 17"/>
          <p:cNvPicPr>
            <a:picLocks noChangeAspect="1"/>
          </p:cNvPicPr>
          <p:nvPr/>
        </p:nvPicPr>
        <p:blipFill>
          <a:blip r:embed="rId3"/>
          <a:stretch>
            <a:fillRect/>
          </a:stretch>
        </p:blipFill>
        <p:spPr>
          <a:xfrm>
            <a:off x="8418812" y="2105106"/>
            <a:ext cx="472733" cy="427072"/>
          </a:xfrm>
          <a:prstGeom prst="rect">
            <a:avLst/>
          </a:prstGeom>
        </p:spPr>
      </p:pic>
      <p:grpSp>
        <p:nvGrpSpPr>
          <p:cNvPr id="19" name="Group 18"/>
          <p:cNvGrpSpPr/>
          <p:nvPr/>
        </p:nvGrpSpPr>
        <p:grpSpPr>
          <a:xfrm>
            <a:off x="10497006" y="228600"/>
            <a:ext cx="1460019" cy="2851447"/>
            <a:chOff x="10430331" y="1224717"/>
            <a:chExt cx="1460019" cy="2851447"/>
          </a:xfrm>
        </p:grpSpPr>
        <p:grpSp>
          <p:nvGrpSpPr>
            <p:cNvPr id="20" name="Group 19"/>
            <p:cNvGrpSpPr/>
            <p:nvPr/>
          </p:nvGrpSpPr>
          <p:grpSpPr>
            <a:xfrm>
              <a:off x="10430331" y="1224717"/>
              <a:ext cx="1460019" cy="2851447"/>
              <a:chOff x="10574709" y="1256801"/>
              <a:chExt cx="1460019" cy="2851447"/>
            </a:xfrm>
          </p:grpSpPr>
          <p:sp>
            <p:nvSpPr>
              <p:cNvPr id="29" name="Rectangle 28"/>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chemeClr val="bg2"/>
                    </a:solidFill>
                    <a:ea typeface="Segoe UI" pitchFamily="34" charset="0"/>
                    <a:cs typeface="Segoe UI" pitchFamily="34" charset="0"/>
                  </a:rPr>
                  <a:t>Legend</a:t>
                </a:r>
                <a:endParaRPr lang="nl-BE" dirty="0" smtClean="0">
                  <a:solidFill>
                    <a:schemeClr val="bg2"/>
                  </a:solidFill>
                  <a:ea typeface="Segoe UI" pitchFamily="34" charset="0"/>
                  <a:cs typeface="Segoe UI" pitchFamily="34" charset="0"/>
                </a:endParaRPr>
              </a:p>
            </p:txBody>
          </p:sp>
          <p:pic>
            <p:nvPicPr>
              <p:cNvPr id="31" name="Picture 30"/>
              <p:cNvPicPr>
                <a:picLocks noChangeAspect="1"/>
              </p:cNvPicPr>
              <p:nvPr/>
            </p:nvPicPr>
            <p:blipFill>
              <a:blip r:embed="rId2"/>
              <a:stretch>
                <a:fillRect/>
              </a:stretch>
            </p:blipFill>
            <p:spPr>
              <a:xfrm>
                <a:off x="10630481" y="2495195"/>
                <a:ext cx="218842" cy="219078"/>
              </a:xfrm>
              <a:prstGeom prst="rect">
                <a:avLst/>
              </a:prstGeom>
            </p:spPr>
          </p:pic>
          <p:pic>
            <p:nvPicPr>
              <p:cNvPr id="32" name="Picture 31"/>
              <p:cNvPicPr>
                <a:picLocks noChangeAspect="1"/>
              </p:cNvPicPr>
              <p:nvPr/>
            </p:nvPicPr>
            <p:blipFill>
              <a:blip r:embed="rId3"/>
              <a:stretch>
                <a:fillRect/>
              </a:stretch>
            </p:blipFill>
            <p:spPr>
              <a:xfrm>
                <a:off x="10609877" y="2186803"/>
                <a:ext cx="260051" cy="234933"/>
              </a:xfrm>
              <a:prstGeom prst="rect">
                <a:avLst/>
              </a:prstGeom>
            </p:spPr>
          </p:pic>
          <p:pic>
            <p:nvPicPr>
              <p:cNvPr id="33" name="Picture 32"/>
              <p:cNvPicPr>
                <a:picLocks noChangeAspect="1"/>
              </p:cNvPicPr>
              <p:nvPr/>
            </p:nvPicPr>
            <p:blipFill>
              <a:blip r:embed="rId4"/>
              <a:stretch>
                <a:fillRect/>
              </a:stretch>
            </p:blipFill>
            <p:spPr>
              <a:xfrm>
                <a:off x="10574709" y="2688296"/>
                <a:ext cx="330386" cy="473691"/>
              </a:xfrm>
              <a:prstGeom prst="rect">
                <a:avLst/>
              </a:prstGeom>
            </p:spPr>
          </p:pic>
          <p:sp>
            <p:nvSpPr>
              <p:cNvPr id="34" name="TextBox 33"/>
              <p:cNvSpPr txBox="1"/>
              <p:nvPr/>
            </p:nvSpPr>
            <p:spPr>
              <a:xfrm>
                <a:off x="10985790" y="2186803"/>
                <a:ext cx="677814" cy="184666"/>
              </a:xfrm>
              <a:prstGeom prst="rect">
                <a:avLst/>
              </a:prstGeom>
              <a:noFill/>
            </p:spPr>
            <p:txBody>
              <a:bodyPr wrap="none" lIns="0" tIns="0" rIns="0" bIns="0" rtlCol="0">
                <a:spAutoFit/>
              </a:bodyPr>
              <a:lstStyle/>
              <a:p>
                <a:r>
                  <a:rPr lang="en-US" sz="1200" spc="-70" dirty="0">
                    <a:solidFill>
                      <a:schemeClr val="bg1"/>
                    </a:solidFill>
                  </a:rPr>
                  <a:t>- Transform</a:t>
                </a:r>
                <a:endParaRPr lang="nl-BE" sz="1200" spc="-70" dirty="0">
                  <a:solidFill>
                    <a:schemeClr val="bg1"/>
                  </a:solidFill>
                </a:endParaRPr>
              </a:p>
            </p:txBody>
          </p:sp>
          <p:sp>
            <p:nvSpPr>
              <p:cNvPr id="35" name="TextBox 34"/>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chemeClr val="bg1"/>
                    </a:solidFill>
                  </a:rPr>
                  <a:t>- Abandon</a:t>
                </a:r>
                <a:endParaRPr lang="nl-BE" sz="1200" spc="-70" dirty="0" smtClean="0">
                  <a:solidFill>
                    <a:schemeClr val="bg1"/>
                  </a:solidFill>
                </a:endParaRPr>
              </a:p>
            </p:txBody>
          </p:sp>
          <p:sp>
            <p:nvSpPr>
              <p:cNvPr id="36" name="TextBox 35"/>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chemeClr val="bg1"/>
                    </a:solidFill>
                  </a:rPr>
                  <a:t>- Unclear</a:t>
                </a:r>
                <a:endParaRPr lang="nl-BE" sz="1200" spc="-70" dirty="0" smtClean="0">
                  <a:solidFill>
                    <a:schemeClr val="bg1"/>
                  </a:solidFill>
                </a:endParaRPr>
              </a:p>
            </p:txBody>
          </p:sp>
        </p:grpSp>
        <p:sp>
          <p:nvSpPr>
            <p:cNvPr id="23" name="Rectangle 22"/>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chemeClr val="bg1"/>
                  </a:solidFill>
                </a:rPr>
                <a:t>- Easy to do</a:t>
              </a:r>
              <a:endParaRPr lang="nl-BE" sz="1200" spc="-70" dirty="0" smtClean="0">
                <a:solidFill>
                  <a:schemeClr val="bg1"/>
                </a:solidFill>
              </a:endParaRPr>
            </a:p>
          </p:txBody>
        </p:sp>
        <p:sp>
          <p:nvSpPr>
            <p:cNvPr id="27" name="TextBox 26"/>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chemeClr val="bg1"/>
                  </a:solidFill>
                </a:rPr>
                <a:t>- Average </a:t>
              </a:r>
              <a:endParaRPr lang="nl-BE" sz="1200" spc="-70" dirty="0" smtClean="0">
                <a:solidFill>
                  <a:schemeClr val="bg1"/>
                </a:solidFill>
              </a:endParaRPr>
            </a:p>
          </p:txBody>
        </p:sp>
        <p:sp>
          <p:nvSpPr>
            <p:cNvPr id="28" name="TextBox 27"/>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chemeClr val="bg1"/>
                  </a:solidFill>
                </a:rPr>
                <a:t>- Hard one</a:t>
              </a:r>
              <a:endParaRPr lang="nl-BE" sz="1200" spc="-70" dirty="0" smtClean="0">
                <a:solidFill>
                  <a:schemeClr val="bg1"/>
                </a:solidFill>
              </a:endParaRPr>
            </a:p>
          </p:txBody>
        </p:sp>
      </p:grpSp>
      <p:pic>
        <p:nvPicPr>
          <p:cNvPr id="37" name="Picture 36"/>
          <p:cNvPicPr>
            <a:picLocks noChangeAspect="1"/>
          </p:cNvPicPr>
          <p:nvPr/>
        </p:nvPicPr>
        <p:blipFill>
          <a:blip r:embed="rId2"/>
          <a:stretch>
            <a:fillRect/>
          </a:stretch>
        </p:blipFill>
        <p:spPr>
          <a:xfrm>
            <a:off x="8449480" y="1709559"/>
            <a:ext cx="397821" cy="398250"/>
          </a:xfrm>
          <a:prstGeom prst="rect">
            <a:avLst/>
          </a:prstGeom>
        </p:spPr>
      </p:pic>
      <p:pic>
        <p:nvPicPr>
          <p:cNvPr id="39" name="Picture 38"/>
          <p:cNvPicPr>
            <a:picLocks noChangeAspect="1"/>
          </p:cNvPicPr>
          <p:nvPr/>
        </p:nvPicPr>
        <p:blipFill>
          <a:blip r:embed="rId3"/>
          <a:stretch>
            <a:fillRect/>
          </a:stretch>
        </p:blipFill>
        <p:spPr>
          <a:xfrm>
            <a:off x="8417082" y="3303237"/>
            <a:ext cx="472733" cy="427072"/>
          </a:xfrm>
          <a:prstGeom prst="rect">
            <a:avLst/>
          </a:prstGeom>
        </p:spPr>
      </p:pic>
    </p:spTree>
    <p:extLst>
      <p:ext uri="{BB962C8B-B14F-4D97-AF65-F5344CB8AC3E}">
        <p14:creationId xmlns:p14="http://schemas.microsoft.com/office/powerpoint/2010/main" val="2925980005"/>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Party solutions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46155807"/>
              </p:ext>
            </p:extLst>
          </p:nvPr>
        </p:nvGraphicFramePr>
        <p:xfrm>
          <a:off x="1368000" y="1620000"/>
          <a:ext cx="7574528" cy="2499360"/>
        </p:xfrm>
        <a:graphic>
          <a:graphicData uri="http://schemas.openxmlformats.org/drawingml/2006/table">
            <a:tbl>
              <a:tblPr firstRow="1">
                <a:tableStyleId>{5C22544A-7EE6-4342-B048-85BDC9FD1C3A}</a:tableStyleId>
              </a:tblPr>
              <a:tblGrid>
                <a:gridCol w="5965345">
                  <a:extLst>
                    <a:ext uri="{9D8B030D-6E8A-4147-A177-3AD203B41FA5}">
                      <a16:colId xmlns:a16="http://schemas.microsoft.com/office/drawing/2014/main" xmlns="" val="20000"/>
                    </a:ext>
                  </a:extLst>
                </a:gridCol>
                <a:gridCol w="568903">
                  <a:extLst>
                    <a:ext uri="{9D8B030D-6E8A-4147-A177-3AD203B41FA5}">
                      <a16:colId xmlns:a16="http://schemas.microsoft.com/office/drawing/2014/main" xmlns="" val="20001"/>
                    </a:ext>
                  </a:extLst>
                </a:gridCol>
                <a:gridCol w="520140">
                  <a:extLst>
                    <a:ext uri="{9D8B030D-6E8A-4147-A177-3AD203B41FA5}">
                      <a16:colId xmlns:a16="http://schemas.microsoft.com/office/drawing/2014/main" xmlns="" val="20002"/>
                    </a:ext>
                  </a:extLst>
                </a:gridCol>
                <a:gridCol w="520140">
                  <a:extLst>
                    <a:ext uri="{9D8B030D-6E8A-4147-A177-3AD203B41FA5}">
                      <a16:colId xmlns:a16="http://schemas.microsoft.com/office/drawing/2014/main" xmlns="" val="1173184688"/>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a16="http://schemas.microsoft.com/office/drawing/2014/main" xmlns="" val="10000"/>
                  </a:ext>
                </a:extLst>
              </a:tr>
              <a:tr h="389688">
                <a:tc>
                  <a:txBody>
                    <a:bodyPr/>
                    <a:lstStyle/>
                    <a:p>
                      <a:pPr algn="l" fontAlgn="b"/>
                      <a:r>
                        <a:rPr lang="en-US" sz="2000" b="0" i="0" u="none" strike="noStrike" kern="1200" dirty="0" smtClean="0">
                          <a:solidFill>
                            <a:srgbClr val="000000"/>
                          </a:solidFill>
                          <a:effectLst/>
                          <a:latin typeface="Calibri" panose="020F0502020204030204" pitchFamily="34" charset="0"/>
                          <a:ea typeface="+mn-ea"/>
                          <a:cs typeface="+mn-cs"/>
                        </a:rPr>
                        <a:t>northwind.mapping.wsp</a:t>
                      </a:r>
                      <a:endParaRPr lang="en-US" sz="2000" b="0" i="0" u="none" strike="noStrike" kern="1200" dirty="0">
                        <a:solidFill>
                          <a:srgbClr val="000000"/>
                        </a:solidFill>
                        <a:effectLst/>
                        <a:latin typeface="Calibri" panose="020F0502020204030204" pitchFamily="34" charset="0"/>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EB3C0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EB3C0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1"/>
                  </a:ext>
                </a:extLst>
              </a:tr>
              <a:tr h="389688">
                <a:tc>
                  <a:txBody>
                    <a:bodyPr/>
                    <a:lstStyle/>
                    <a:p>
                      <a:pPr algn="l" fontAlgn="b"/>
                      <a:r>
                        <a:rPr lang="en-US" sz="2000" b="0" i="0" u="none" strike="noStrike" kern="1200" dirty="0" smtClean="0">
                          <a:solidFill>
                            <a:srgbClr val="000000"/>
                          </a:solidFill>
                          <a:effectLst/>
                          <a:latin typeface="Calibri" panose="020F0502020204030204" pitchFamily="34" charset="0"/>
                          <a:ea typeface="+mn-ea"/>
                          <a:cs typeface="+mn-cs"/>
                        </a:rPr>
                        <a:t>northwind.compatibility.wsp</a:t>
                      </a:r>
                      <a:endParaRPr lang="en-US" sz="2000" b="0" i="0" u="none" strike="noStrike" kern="1200" dirty="0">
                        <a:solidFill>
                          <a:srgbClr val="000000"/>
                        </a:solidFill>
                        <a:effectLst/>
                        <a:latin typeface="Calibri" panose="020F0502020204030204" pitchFamily="34" charset="0"/>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2"/>
                  </a:ext>
                </a:extLst>
              </a:tr>
              <a:tr h="389688">
                <a:tc>
                  <a:txBody>
                    <a:bodyPr/>
                    <a:lstStyle/>
                    <a:p>
                      <a:pPr algn="l" fontAlgn="b"/>
                      <a:r>
                        <a:rPr lang="en-US" sz="2000" b="0" i="0" u="none" strike="noStrike" kern="1200" dirty="0" smtClean="0">
                          <a:solidFill>
                            <a:srgbClr val="000000"/>
                          </a:solidFill>
                          <a:effectLst/>
                          <a:latin typeface="Calibri" panose="020F0502020204030204" pitchFamily="34" charset="0"/>
                          <a:ea typeface="+mn-ea"/>
                          <a:cs typeface="+mn-cs"/>
                        </a:rPr>
                        <a:t>litware.sp2013.wsp</a:t>
                      </a:r>
                      <a:endParaRPr lang="en-US" sz="2000" b="0" i="0" u="none" strike="noStrike" kern="1200" dirty="0">
                        <a:solidFill>
                          <a:srgbClr val="000000"/>
                        </a:solidFill>
                        <a:effectLst/>
                        <a:latin typeface="Calibri" panose="020F0502020204030204" pitchFamily="34" charset="0"/>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EB3C0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EB3C0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3"/>
                  </a:ext>
                </a:extLst>
              </a:tr>
              <a:tr h="389688">
                <a:tc>
                  <a:txBody>
                    <a:bodyPr/>
                    <a:lstStyle/>
                    <a:p>
                      <a:pPr algn="l" fontAlgn="b"/>
                      <a:r>
                        <a:rPr lang="en-US" sz="2000" b="0" i="0" u="none" strike="noStrike" kern="1200" dirty="0" smtClean="0">
                          <a:solidFill>
                            <a:srgbClr val="000000"/>
                          </a:solidFill>
                          <a:effectLst/>
                          <a:latin typeface="Calibri" panose="020F0502020204030204" pitchFamily="34" charset="0"/>
                          <a:ea typeface="+mn-ea"/>
                          <a:cs typeface="+mn-cs"/>
                        </a:rPr>
                        <a:t>fabricam.locationfinder.wsp</a:t>
                      </a:r>
                      <a:endParaRPr lang="en-US" sz="2000" b="0" i="0" u="none" strike="noStrike" kern="1200" dirty="0">
                        <a:solidFill>
                          <a:srgbClr val="000000"/>
                        </a:solidFill>
                        <a:effectLst/>
                        <a:latin typeface="Calibri" panose="020F0502020204030204" pitchFamily="34" charset="0"/>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EB3C0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EB3C0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4"/>
                  </a:ext>
                </a:extLst>
              </a:tr>
              <a:tr h="389688">
                <a:tc>
                  <a:txBody>
                    <a:bodyPr/>
                    <a:lstStyle/>
                    <a:p>
                      <a:pPr marL="0" marR="0" indent="0" algn="l" defTabSz="914363" rtl="0" eaLnBrk="1" fontAlgn="b" latinLnBrk="0" hangingPunct="1">
                        <a:lnSpc>
                          <a:spcPct val="100000"/>
                        </a:lnSpc>
                        <a:spcBef>
                          <a:spcPts val="0"/>
                        </a:spcBef>
                        <a:spcAft>
                          <a:spcPts val="0"/>
                        </a:spcAft>
                        <a:buClrTx/>
                        <a:buSzTx/>
                        <a:buFontTx/>
                        <a:buNone/>
                        <a:tabLst/>
                        <a:defRPr/>
                      </a:pPr>
                      <a:r>
                        <a:rPr lang="en-US" sz="2000" b="0" i="0" u="none" strike="noStrike" kern="1200" dirty="0" smtClean="0">
                          <a:solidFill>
                            <a:srgbClr val="000000"/>
                          </a:solidFill>
                          <a:effectLst/>
                          <a:latin typeface="Calibri" panose="020F0502020204030204" pitchFamily="34" charset="0"/>
                          <a:ea typeface="+mn-ea"/>
                          <a:cs typeface="+mn-cs"/>
                        </a:rPr>
                        <a:t>tailspin.skillfinder.wsp</a:t>
                      </a: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a16="http://schemas.microsoft.com/office/drawing/2014/main" xmlns="" val="10005"/>
                  </a:ext>
                </a:extLst>
              </a:tr>
            </a:tbl>
          </a:graphicData>
        </a:graphic>
      </p:graphicFrame>
      <p:pic>
        <p:nvPicPr>
          <p:cNvPr id="7" name="Picture 6"/>
          <p:cNvPicPr>
            <a:picLocks noChangeAspect="1"/>
          </p:cNvPicPr>
          <p:nvPr/>
        </p:nvPicPr>
        <p:blipFill>
          <a:blip r:embed="rId2"/>
          <a:stretch>
            <a:fillRect/>
          </a:stretch>
        </p:blipFill>
        <p:spPr>
          <a:xfrm>
            <a:off x="8473327" y="2536235"/>
            <a:ext cx="397821" cy="398250"/>
          </a:xfrm>
          <a:prstGeom prst="rect">
            <a:avLst/>
          </a:prstGeom>
        </p:spPr>
      </p:pic>
      <p:pic>
        <p:nvPicPr>
          <p:cNvPr id="8" name="Picture 7"/>
          <p:cNvPicPr>
            <a:picLocks noChangeAspect="1"/>
          </p:cNvPicPr>
          <p:nvPr/>
        </p:nvPicPr>
        <p:blipFill>
          <a:blip r:embed="rId3"/>
          <a:stretch>
            <a:fillRect/>
          </a:stretch>
        </p:blipFill>
        <p:spPr>
          <a:xfrm>
            <a:off x="8448820" y="2906334"/>
            <a:ext cx="472733" cy="427072"/>
          </a:xfrm>
          <a:prstGeom prst="rect">
            <a:avLst/>
          </a:prstGeom>
        </p:spPr>
      </p:pic>
      <p:pic>
        <p:nvPicPr>
          <p:cNvPr id="10" name="Picture 9"/>
          <p:cNvPicPr>
            <a:picLocks noChangeAspect="1"/>
          </p:cNvPicPr>
          <p:nvPr/>
        </p:nvPicPr>
        <p:blipFill>
          <a:blip r:embed="rId3"/>
          <a:stretch>
            <a:fillRect/>
          </a:stretch>
        </p:blipFill>
        <p:spPr>
          <a:xfrm>
            <a:off x="8435870" y="3711493"/>
            <a:ext cx="472733" cy="427072"/>
          </a:xfrm>
          <a:prstGeom prst="rect">
            <a:avLst/>
          </a:prstGeom>
        </p:spPr>
      </p:pic>
      <p:pic>
        <p:nvPicPr>
          <p:cNvPr id="11" name="Picture 10"/>
          <p:cNvPicPr>
            <a:picLocks noChangeAspect="1"/>
          </p:cNvPicPr>
          <p:nvPr/>
        </p:nvPicPr>
        <p:blipFill>
          <a:blip r:embed="rId3"/>
          <a:stretch>
            <a:fillRect/>
          </a:stretch>
        </p:blipFill>
        <p:spPr>
          <a:xfrm>
            <a:off x="8451444" y="2118220"/>
            <a:ext cx="472733" cy="427072"/>
          </a:xfrm>
          <a:prstGeom prst="rect">
            <a:avLst/>
          </a:prstGeom>
        </p:spPr>
      </p:pic>
      <p:grpSp>
        <p:nvGrpSpPr>
          <p:cNvPr id="12" name="Group 11"/>
          <p:cNvGrpSpPr/>
          <p:nvPr/>
        </p:nvGrpSpPr>
        <p:grpSpPr>
          <a:xfrm>
            <a:off x="10497006" y="228600"/>
            <a:ext cx="1460019" cy="2851447"/>
            <a:chOff x="10430331" y="1224717"/>
            <a:chExt cx="1460019" cy="2851447"/>
          </a:xfrm>
        </p:grpSpPr>
        <p:grpSp>
          <p:nvGrpSpPr>
            <p:cNvPr id="13" name="Group 12"/>
            <p:cNvGrpSpPr/>
            <p:nvPr/>
          </p:nvGrpSpPr>
          <p:grpSpPr>
            <a:xfrm>
              <a:off x="10430331" y="1224717"/>
              <a:ext cx="1460019" cy="2851447"/>
              <a:chOff x="10574709" y="1256801"/>
              <a:chExt cx="1460019" cy="2851447"/>
            </a:xfrm>
          </p:grpSpPr>
          <p:sp>
            <p:nvSpPr>
              <p:cNvPr id="20" name="Rectangle 19"/>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chemeClr val="bg2"/>
                    </a:solidFill>
                    <a:ea typeface="Segoe UI" pitchFamily="34" charset="0"/>
                    <a:cs typeface="Segoe UI" pitchFamily="34" charset="0"/>
                  </a:rPr>
                  <a:t>Legend</a:t>
                </a:r>
                <a:endParaRPr lang="nl-BE" dirty="0" smtClean="0">
                  <a:solidFill>
                    <a:schemeClr val="bg2"/>
                  </a:solidFill>
                  <a:ea typeface="Segoe UI" pitchFamily="34" charset="0"/>
                  <a:cs typeface="Segoe UI" pitchFamily="34" charset="0"/>
                </a:endParaRPr>
              </a:p>
            </p:txBody>
          </p:sp>
          <p:pic>
            <p:nvPicPr>
              <p:cNvPr id="22" name="Picture 21"/>
              <p:cNvPicPr>
                <a:picLocks noChangeAspect="1"/>
              </p:cNvPicPr>
              <p:nvPr/>
            </p:nvPicPr>
            <p:blipFill>
              <a:blip r:embed="rId2"/>
              <a:stretch>
                <a:fillRect/>
              </a:stretch>
            </p:blipFill>
            <p:spPr>
              <a:xfrm>
                <a:off x="10630481" y="2495195"/>
                <a:ext cx="218842" cy="219078"/>
              </a:xfrm>
              <a:prstGeom prst="rect">
                <a:avLst/>
              </a:prstGeom>
            </p:spPr>
          </p:pic>
          <p:pic>
            <p:nvPicPr>
              <p:cNvPr id="23" name="Picture 22"/>
              <p:cNvPicPr>
                <a:picLocks noChangeAspect="1"/>
              </p:cNvPicPr>
              <p:nvPr/>
            </p:nvPicPr>
            <p:blipFill>
              <a:blip r:embed="rId3"/>
              <a:stretch>
                <a:fillRect/>
              </a:stretch>
            </p:blipFill>
            <p:spPr>
              <a:xfrm>
                <a:off x="10609877" y="2186803"/>
                <a:ext cx="260051" cy="234933"/>
              </a:xfrm>
              <a:prstGeom prst="rect">
                <a:avLst/>
              </a:prstGeom>
            </p:spPr>
          </p:pic>
          <p:pic>
            <p:nvPicPr>
              <p:cNvPr id="24" name="Picture 23"/>
              <p:cNvPicPr>
                <a:picLocks noChangeAspect="1"/>
              </p:cNvPicPr>
              <p:nvPr/>
            </p:nvPicPr>
            <p:blipFill>
              <a:blip r:embed="rId4"/>
              <a:stretch>
                <a:fillRect/>
              </a:stretch>
            </p:blipFill>
            <p:spPr>
              <a:xfrm>
                <a:off x="10574709" y="2688296"/>
                <a:ext cx="330386" cy="473691"/>
              </a:xfrm>
              <a:prstGeom prst="rect">
                <a:avLst/>
              </a:prstGeom>
            </p:spPr>
          </p:pic>
          <p:sp>
            <p:nvSpPr>
              <p:cNvPr id="25" name="TextBox 24"/>
              <p:cNvSpPr txBox="1"/>
              <p:nvPr/>
            </p:nvSpPr>
            <p:spPr>
              <a:xfrm>
                <a:off x="10985790" y="2186803"/>
                <a:ext cx="677814" cy="184666"/>
              </a:xfrm>
              <a:prstGeom prst="rect">
                <a:avLst/>
              </a:prstGeom>
              <a:noFill/>
            </p:spPr>
            <p:txBody>
              <a:bodyPr wrap="none" lIns="0" tIns="0" rIns="0" bIns="0" rtlCol="0">
                <a:spAutoFit/>
              </a:bodyPr>
              <a:lstStyle/>
              <a:p>
                <a:r>
                  <a:rPr lang="en-US" sz="1200" spc="-70" dirty="0" smtClean="0">
                    <a:solidFill>
                      <a:schemeClr val="bg1"/>
                    </a:solidFill>
                  </a:rPr>
                  <a:t>- Transform</a:t>
                </a:r>
                <a:endParaRPr lang="nl-BE" sz="1200" spc="-70" dirty="0" smtClean="0">
                  <a:solidFill>
                    <a:schemeClr val="bg1"/>
                  </a:solidFill>
                </a:endParaRPr>
              </a:p>
            </p:txBody>
          </p:sp>
          <p:sp>
            <p:nvSpPr>
              <p:cNvPr id="26" name="TextBox 25"/>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chemeClr val="bg1"/>
                    </a:solidFill>
                  </a:rPr>
                  <a:t>- Abandon</a:t>
                </a:r>
                <a:endParaRPr lang="nl-BE" sz="1200" spc="-70" dirty="0" smtClean="0">
                  <a:solidFill>
                    <a:schemeClr val="bg1"/>
                  </a:solidFill>
                </a:endParaRPr>
              </a:p>
            </p:txBody>
          </p:sp>
          <p:sp>
            <p:nvSpPr>
              <p:cNvPr id="27" name="TextBox 26"/>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chemeClr val="bg1"/>
                    </a:solidFill>
                  </a:rPr>
                  <a:t>- Unclear</a:t>
                </a:r>
                <a:endParaRPr lang="nl-BE" sz="1200" spc="-70" dirty="0" smtClean="0">
                  <a:solidFill>
                    <a:schemeClr val="bg1"/>
                  </a:solidFill>
                </a:endParaRPr>
              </a:p>
            </p:txBody>
          </p:sp>
        </p:grpSp>
        <p:sp>
          <p:nvSpPr>
            <p:cNvPr id="14" name="Rectangle 13"/>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chemeClr val="bg1"/>
                  </a:solidFill>
                </a:rPr>
                <a:t>- Easy to do</a:t>
              </a:r>
              <a:endParaRPr lang="nl-BE" sz="1200" spc="-70" dirty="0" smtClean="0">
                <a:solidFill>
                  <a:schemeClr val="bg1"/>
                </a:solidFill>
              </a:endParaRPr>
            </a:p>
          </p:txBody>
        </p:sp>
        <p:sp>
          <p:nvSpPr>
            <p:cNvPr id="18" name="TextBox 17"/>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chemeClr val="bg1"/>
                  </a:solidFill>
                </a:rPr>
                <a:t>- Average </a:t>
              </a:r>
              <a:endParaRPr lang="nl-BE" sz="1200" spc="-70" dirty="0" smtClean="0">
                <a:solidFill>
                  <a:schemeClr val="bg1"/>
                </a:solidFill>
              </a:endParaRPr>
            </a:p>
          </p:txBody>
        </p:sp>
        <p:sp>
          <p:nvSpPr>
            <p:cNvPr id="19" name="TextBox 18"/>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chemeClr val="bg1"/>
                  </a:solidFill>
                </a:rPr>
                <a:t>- Hard one</a:t>
              </a:r>
              <a:endParaRPr lang="nl-BE" sz="1200" spc="-70" dirty="0" smtClean="0">
                <a:solidFill>
                  <a:schemeClr val="bg1"/>
                </a:solidFill>
              </a:endParaRPr>
            </a:p>
          </p:txBody>
        </p:sp>
      </p:grpSp>
      <p:pic>
        <p:nvPicPr>
          <p:cNvPr id="28" name="Picture 27"/>
          <p:cNvPicPr>
            <a:picLocks noChangeAspect="1"/>
          </p:cNvPicPr>
          <p:nvPr/>
        </p:nvPicPr>
        <p:blipFill>
          <a:blip r:embed="rId3"/>
          <a:stretch>
            <a:fillRect/>
          </a:stretch>
        </p:blipFill>
        <p:spPr>
          <a:xfrm>
            <a:off x="8448819" y="3313493"/>
            <a:ext cx="472733" cy="427072"/>
          </a:xfrm>
          <a:prstGeom prst="rect">
            <a:avLst/>
          </a:prstGeom>
        </p:spPr>
      </p:pic>
    </p:spTree>
    <p:extLst>
      <p:ext uri="{BB962C8B-B14F-4D97-AF65-F5344CB8AC3E}">
        <p14:creationId xmlns:p14="http://schemas.microsoft.com/office/powerpoint/2010/main" val="2866811746"/>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sz="1800" dirty="0" smtClean="0"/>
              <a:t>Typical </a:t>
            </a:r>
            <a:r>
              <a:rPr lang="en-US" sz="1800" dirty="0"/>
              <a:t>Intranet features:</a:t>
            </a:r>
          </a:p>
          <a:p>
            <a:pPr lvl="2"/>
            <a:r>
              <a:rPr lang="en-US" sz="1800" dirty="0"/>
              <a:t>Custom web controls + page </a:t>
            </a:r>
            <a:r>
              <a:rPr lang="en-US" sz="1800" dirty="0" smtClean="0"/>
              <a:t>layouts</a:t>
            </a:r>
            <a:endParaRPr lang="en-US" sz="1800" dirty="0"/>
          </a:p>
          <a:p>
            <a:pPr lvl="2"/>
            <a:r>
              <a:rPr lang="en-US" sz="1800" dirty="0"/>
              <a:t>Custom branding (master page + CSS)</a:t>
            </a:r>
          </a:p>
          <a:p>
            <a:pPr lvl="2"/>
            <a:r>
              <a:rPr lang="en-US" sz="1800" dirty="0"/>
              <a:t>Social features (commenting, tag cloud)</a:t>
            </a:r>
          </a:p>
          <a:p>
            <a:pPr lvl="2"/>
            <a:r>
              <a:rPr lang="en-US" sz="1800" dirty="0"/>
              <a:t>Language specific search center site collections</a:t>
            </a:r>
          </a:p>
          <a:p>
            <a:pPr lvl="2"/>
            <a:r>
              <a:rPr lang="en-US" sz="1800" dirty="0"/>
              <a:t>Custom navigation</a:t>
            </a:r>
          </a:p>
          <a:p>
            <a:pPr lvl="2"/>
            <a:r>
              <a:rPr lang="en-US" sz="1800" dirty="0" smtClean="0"/>
              <a:t>User Alerts</a:t>
            </a:r>
            <a:endParaRPr lang="en-US" sz="1800" dirty="0"/>
          </a:p>
          <a:p>
            <a:pPr lvl="2"/>
            <a:r>
              <a:rPr lang="en-US" sz="1800" dirty="0" smtClean="0"/>
              <a:t>Custom Web </a:t>
            </a:r>
            <a:r>
              <a:rPr lang="en-US" sz="1800" dirty="0"/>
              <a:t>parts / </a:t>
            </a:r>
            <a:r>
              <a:rPr lang="en-US" sz="1800" dirty="0" smtClean="0"/>
              <a:t>controls</a:t>
            </a:r>
            <a:endParaRPr lang="en-US" sz="1800" dirty="0"/>
          </a:p>
          <a:p>
            <a:pPr lvl="3"/>
            <a:r>
              <a:rPr lang="en-US" sz="1600" dirty="0"/>
              <a:t>Share price, world clock, weather, emergency information, image rotator</a:t>
            </a:r>
          </a:p>
          <a:p>
            <a:pPr lvl="1"/>
            <a:r>
              <a:rPr lang="en-US" sz="1800" dirty="0" smtClean="0"/>
              <a:t>Other intranet </a:t>
            </a:r>
            <a:r>
              <a:rPr lang="en-US" sz="1800" dirty="0"/>
              <a:t>features:</a:t>
            </a:r>
          </a:p>
          <a:p>
            <a:pPr lvl="2"/>
            <a:r>
              <a:rPr lang="en-US" sz="1800" dirty="0"/>
              <a:t>Site provisioning for collaborative sites</a:t>
            </a:r>
          </a:p>
          <a:p>
            <a:pPr lvl="2"/>
            <a:r>
              <a:rPr lang="en-US" sz="1800" dirty="0"/>
              <a:t>Team site metadata </a:t>
            </a:r>
            <a:r>
              <a:rPr lang="en-US" sz="1800" dirty="0" smtClean="0"/>
              <a:t>editing</a:t>
            </a:r>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627773262"/>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907372"/>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173505" y="1290753"/>
            <a:ext cx="8494619" cy="4619626"/>
          </a:xfrm>
        </p:spPr>
        <p:txBody>
          <a:bodyPr/>
          <a:lstStyle/>
          <a:p>
            <a:r>
              <a:rPr lang="en-US" dirty="0" smtClean="0"/>
              <a:t>Migration</a:t>
            </a:r>
            <a:endParaRPr lang="en-US" dirty="0"/>
          </a:p>
          <a:p>
            <a:pPr lvl="1"/>
            <a:r>
              <a:rPr lang="en-US" dirty="0" smtClean="0"/>
              <a:t>Light </a:t>
            </a:r>
            <a:r>
              <a:rPr lang="en-US" dirty="0"/>
              <a:t>Branding can be achieved using Office 365 themes.</a:t>
            </a:r>
          </a:p>
          <a:p>
            <a:pPr lvl="1"/>
            <a:r>
              <a:rPr lang="en-US" dirty="0"/>
              <a:t>Medium branding on master page can be achieved through the use of alternate CSS.</a:t>
            </a:r>
          </a:p>
          <a:p>
            <a:pPr lvl="1"/>
            <a:r>
              <a:rPr lang="en-US" dirty="0">
                <a:hlinkClick r:id="rId3"/>
              </a:rPr>
              <a:t>SP Color tool</a:t>
            </a:r>
            <a:r>
              <a:rPr lang="en-US" dirty="0"/>
              <a:t> provides color palette functionality for use with SharePoint designs. </a:t>
            </a:r>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1826597383"/>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069866"/>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173505" y="1290753"/>
            <a:ext cx="8494619" cy="4619626"/>
          </a:xfrm>
        </p:spPr>
        <p:txBody>
          <a:bodyPr/>
          <a:lstStyle/>
          <a:p>
            <a:r>
              <a:rPr lang="en-US" dirty="0"/>
              <a:t>Challenges:</a:t>
            </a:r>
          </a:p>
          <a:p>
            <a:pPr lvl="1"/>
            <a:r>
              <a:rPr lang="en-US" dirty="0"/>
              <a:t>The many list definitions for the project sites will have a big migration impact (will take time to process)</a:t>
            </a:r>
          </a:p>
          <a:p>
            <a:pPr lvl="1"/>
            <a:r>
              <a:rPr lang="en-US" dirty="0"/>
              <a:t>Need to update all existing sites (branding) and pages (new page layouts) which will require proper tooling </a:t>
            </a:r>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08042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nl-BE" dirty="0"/>
          </a:p>
        </p:txBody>
      </p:sp>
      <p:sp>
        <p:nvSpPr>
          <p:cNvPr id="3" name="Text Placeholder 2"/>
          <p:cNvSpPr>
            <a:spLocks noGrp="1"/>
          </p:cNvSpPr>
          <p:nvPr>
            <p:ph type="body" sz="quarter" idx="10"/>
          </p:nvPr>
        </p:nvSpPr>
        <p:spPr/>
        <p:txBody>
          <a:bodyPr/>
          <a:lstStyle/>
          <a:p>
            <a:r>
              <a:rPr lang="en-US" dirty="0" smtClean="0"/>
              <a:t>Provide an overview of the Transformation approach</a:t>
            </a:r>
          </a:p>
        </p:txBody>
      </p:sp>
      <p:sp>
        <p:nvSpPr>
          <p:cNvPr id="4" name="Text Placeholder 3"/>
          <p:cNvSpPr>
            <a:spLocks noGrp="1"/>
          </p:cNvSpPr>
          <p:nvPr>
            <p:ph type="body" sz="quarter" idx="11"/>
          </p:nvPr>
        </p:nvSpPr>
        <p:spPr/>
        <p:txBody>
          <a:bodyPr/>
          <a:lstStyle/>
          <a:p>
            <a:endParaRPr lang="nl-BE"/>
          </a:p>
        </p:txBody>
      </p:sp>
    </p:spTree>
    <p:extLst>
      <p:ext uri="{BB962C8B-B14F-4D97-AF65-F5344CB8AC3E}">
        <p14:creationId xmlns:p14="http://schemas.microsoft.com/office/powerpoint/2010/main" val="4160750087"/>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Location Finder </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dirty="0" smtClean="0"/>
              <a:t>Should allow users to search for Fabrikam outlets</a:t>
            </a:r>
          </a:p>
          <a:p>
            <a:pPr lvl="1"/>
            <a:r>
              <a:rPr lang="en-US" dirty="0" smtClean="0"/>
              <a:t>Should map the locations on interactive Bing Map</a:t>
            </a:r>
            <a:endParaRPr lang="en-US" dirty="0"/>
          </a:p>
          <a:p>
            <a:pPr lvl="1"/>
            <a:endParaRPr lang="en-US" dirty="0" smtClean="0"/>
          </a:p>
          <a:p>
            <a:r>
              <a:rPr lang="en-US" dirty="0"/>
              <a:t>Migration:</a:t>
            </a:r>
          </a:p>
          <a:p>
            <a:pPr lvl="1"/>
            <a:r>
              <a:rPr lang="en-US" dirty="0" smtClean="0"/>
              <a:t>Use search display templates to return search results.</a:t>
            </a:r>
            <a:endParaRPr lang="en-US" dirty="0"/>
          </a:p>
          <a:p>
            <a:pPr lvl="1"/>
            <a:endParaRPr lang="en-US" dirty="0"/>
          </a:p>
          <a:p>
            <a:r>
              <a:rPr lang="en-US" dirty="0" smtClean="0"/>
              <a:t>Design notes and status</a:t>
            </a:r>
            <a:endParaRPr lang="en-US" dirty="0"/>
          </a:p>
          <a:p>
            <a:pPr lvl="1"/>
            <a:r>
              <a:rPr lang="en-US" dirty="0" smtClean="0"/>
              <a:t>Solution already exists currently and is designed in right way</a:t>
            </a:r>
          </a:p>
          <a:p>
            <a:pPr lvl="1"/>
            <a:r>
              <a:rPr lang="en-US" dirty="0" smtClean="0"/>
              <a:t>All capabilities which currently need full trust code, can be achieved using OOB capabilities in the app model implementation</a:t>
            </a:r>
          </a:p>
          <a:p>
            <a:endParaRPr lang="en-US" dirty="0"/>
          </a:p>
        </p:txBody>
      </p:sp>
      <p:graphicFrame>
        <p:nvGraphicFramePr>
          <p:cNvPr id="3" name="Table 7"/>
          <p:cNvGraphicFramePr>
            <a:graphicFrameLocks noGrp="1"/>
          </p:cNvGraphicFramePr>
          <p:nvPr>
            <p:extLst>
              <p:ext uri="{D42A27DB-BD31-4B8C-83A1-F6EECF244321}">
                <p14:modId xmlns:p14="http://schemas.microsoft.com/office/powerpoint/2010/main" val="1579381123"/>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LF</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Complex</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Fabrikam</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pic>
        <p:nvPicPr>
          <p:cNvPr id="1026" name="Picture 2" descr="https://www.fabrikam.nl/images/home_75px_tit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925" y="2114550"/>
            <a:ext cx="238125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415342"/>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Skill Finder</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dirty="0" smtClean="0"/>
              <a:t>Allow users to search experts on the basis of their years of experience and past projects.</a:t>
            </a:r>
          </a:p>
          <a:p>
            <a:pPr lvl="1"/>
            <a:r>
              <a:rPr lang="en-US" dirty="0" smtClean="0"/>
              <a:t>Allow the users to be able to communicate with the experts using a tool.</a:t>
            </a:r>
            <a:endParaRPr lang="en-US" dirty="0"/>
          </a:p>
          <a:p>
            <a:pPr lvl="1"/>
            <a:endParaRPr lang="en-US" dirty="0"/>
          </a:p>
          <a:p>
            <a:r>
              <a:rPr lang="en-US" dirty="0"/>
              <a:t>Design </a:t>
            </a:r>
            <a:r>
              <a:rPr lang="en-US" dirty="0" smtClean="0"/>
              <a:t>notes and status</a:t>
            </a:r>
            <a:endParaRPr lang="en-US" dirty="0"/>
          </a:p>
          <a:p>
            <a:pPr lvl="1"/>
            <a:r>
              <a:rPr lang="en-US" dirty="0" smtClean="0"/>
              <a:t>The solution can be replaced using the SharePoint People search</a:t>
            </a:r>
          </a:p>
          <a:p>
            <a:pPr lvl="1"/>
            <a:r>
              <a:rPr lang="en-US" dirty="0" smtClean="0"/>
              <a:t>The People search provides integration with Lync which can then be used to communicate with the expert using messaging or voice call.</a:t>
            </a:r>
            <a:endParaRPr lang="en-US" dirty="0"/>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6" name="Table 7"/>
          <p:cNvGraphicFramePr>
            <a:graphicFrameLocks noGrp="1"/>
          </p:cNvGraphicFramePr>
          <p:nvPr>
            <p:extLst>
              <p:ext uri="{D42A27DB-BD31-4B8C-83A1-F6EECF244321}">
                <p14:modId xmlns:p14="http://schemas.microsoft.com/office/powerpoint/2010/main" val="3295206681"/>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 xmlns:a16="http://schemas.microsoft.com/office/drawing/2014/main" val="20000"/>
                    </a:ext>
                  </a:extLst>
                </a:gridCol>
              </a:tblGrid>
              <a:tr h="370840">
                <a:tc>
                  <a:txBody>
                    <a:bodyPr/>
                    <a:lstStyle/>
                    <a:p>
                      <a:pPr algn="ctr"/>
                      <a:r>
                        <a:rPr lang="en-US" b="1" i="0" dirty="0" smtClean="0"/>
                        <a:t>Skill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 xmlns:a16="http://schemas.microsoft.com/office/drawing/2014/main"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TailSpin</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sp>
        <p:nvSpPr>
          <p:cNvPr id="3" name="Rectangle 2"/>
          <p:cNvSpPr/>
          <p:nvPr/>
        </p:nvSpPr>
        <p:spPr>
          <a:xfrm>
            <a:off x="230528" y="2003612"/>
            <a:ext cx="1580882" cy="523220"/>
          </a:xfrm>
          <a:prstGeom prst="rect">
            <a:avLst/>
          </a:prstGeom>
        </p:spPr>
        <p:txBody>
          <a:bodyPr wrap="none">
            <a:spAutoFit/>
          </a:bodyPr>
          <a:lstStyle/>
          <a:p>
            <a:pPr algn="ctr"/>
            <a:r>
              <a:rPr lang="en-US" sz="2800" b="1" dirty="0" smtClean="0">
                <a:solidFill>
                  <a:schemeClr val="bg1"/>
                </a:solidFill>
                <a:latin typeface="Berlin Sans FB" panose="020E0602020502020306" pitchFamily="34" charset="0"/>
              </a:rPr>
              <a:t>TailSpin</a:t>
            </a:r>
            <a:endParaRPr lang="nl-BE" sz="2800" b="1"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3250092999"/>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and initial solution design direction</a:t>
            </a:r>
            <a:endParaRPr lang="en-US" dirty="0"/>
          </a:p>
        </p:txBody>
      </p:sp>
    </p:spTree>
    <p:extLst>
      <p:ext uri="{BB962C8B-B14F-4D97-AF65-F5344CB8AC3E}">
        <p14:creationId xmlns:p14="http://schemas.microsoft.com/office/powerpoint/2010/main" val="555938168"/>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Who’s responsible for what+ dependencies </a:t>
            </a:r>
            <a:endParaRPr lang="nl-BE" dirty="0"/>
          </a:p>
        </p:txBody>
      </p:sp>
      <p:sp>
        <p:nvSpPr>
          <p:cNvPr id="3" name="Oval 2"/>
          <p:cNvSpPr/>
          <p:nvPr/>
        </p:nvSpPr>
        <p:spPr bwMode="auto">
          <a:xfrm>
            <a:off x="3851243" y="1753498"/>
            <a:ext cx="2528047" cy="1194099"/>
          </a:xfrm>
          <a:prstGeom prst="ellipse">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Solution 6</a:t>
            </a:r>
            <a:endParaRPr lang="nl-BE" sz="2200" dirty="0" smtClean="0">
              <a:solidFill>
                <a:schemeClr val="tx1"/>
              </a:solidFill>
              <a:ea typeface="Segoe UI" pitchFamily="34" charset="0"/>
              <a:cs typeface="Segoe UI" pitchFamily="34" charset="0"/>
            </a:endParaRPr>
          </a:p>
        </p:txBody>
      </p:sp>
      <p:sp>
        <p:nvSpPr>
          <p:cNvPr id="4" name="Oval 3"/>
          <p:cNvSpPr/>
          <p:nvPr/>
        </p:nvSpPr>
        <p:spPr bwMode="auto">
          <a:xfrm>
            <a:off x="3227299" y="2540597"/>
            <a:ext cx="2528047" cy="1194099"/>
          </a:xfrm>
          <a:prstGeom prst="ellipse">
            <a:avLst/>
          </a:prstGeom>
          <a:noFill/>
          <a:ln w="381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Solution 1</a:t>
            </a:r>
            <a:endParaRPr lang="nl-BE" sz="2200" dirty="0" smtClean="0">
              <a:solidFill>
                <a:schemeClr val="tx1"/>
              </a:solidFill>
              <a:ea typeface="Segoe UI" pitchFamily="34" charset="0"/>
              <a:cs typeface="Segoe UI" pitchFamily="34" charset="0"/>
            </a:endParaRPr>
          </a:p>
        </p:txBody>
      </p:sp>
      <p:sp>
        <p:nvSpPr>
          <p:cNvPr id="5" name="Oval 4"/>
          <p:cNvSpPr/>
          <p:nvPr/>
        </p:nvSpPr>
        <p:spPr bwMode="auto">
          <a:xfrm>
            <a:off x="5179811" y="2477843"/>
            <a:ext cx="2528047" cy="1194099"/>
          </a:xfrm>
          <a:prstGeom prst="ellipse">
            <a:avLst/>
          </a:prstGeom>
          <a:noFill/>
          <a:ln w="381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Solution 3</a:t>
            </a:r>
            <a:endParaRPr lang="nl-BE" sz="2200" dirty="0" smtClean="0">
              <a:solidFill>
                <a:schemeClr val="tx1"/>
              </a:solidFill>
              <a:ea typeface="Segoe UI" pitchFamily="34" charset="0"/>
              <a:cs typeface="Segoe UI" pitchFamily="34" charset="0"/>
            </a:endParaRPr>
          </a:p>
        </p:txBody>
      </p:sp>
      <p:sp>
        <p:nvSpPr>
          <p:cNvPr id="6" name="Oval 5"/>
          <p:cNvSpPr/>
          <p:nvPr/>
        </p:nvSpPr>
        <p:spPr bwMode="auto">
          <a:xfrm>
            <a:off x="6009050" y="1830024"/>
            <a:ext cx="1930104" cy="935916"/>
          </a:xfrm>
          <a:prstGeom prst="ellipse">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solidFill>
                  <a:schemeClr val="tx1"/>
                </a:solidFill>
                <a:ea typeface="Segoe UI" pitchFamily="34" charset="0"/>
                <a:cs typeface="Segoe UI" pitchFamily="34" charset="0"/>
              </a:rPr>
              <a:t>Branding</a:t>
            </a:r>
            <a:endParaRPr lang="nl-BE" sz="2200" dirty="0">
              <a:solidFill>
                <a:schemeClr val="tx1"/>
              </a:solidFill>
              <a:ea typeface="Segoe UI" pitchFamily="34" charset="0"/>
              <a:cs typeface="Segoe UI" pitchFamily="34" charset="0"/>
            </a:endParaRPr>
          </a:p>
        </p:txBody>
      </p:sp>
      <p:sp>
        <p:nvSpPr>
          <p:cNvPr id="7" name="Oval 6"/>
          <p:cNvSpPr/>
          <p:nvPr/>
        </p:nvSpPr>
        <p:spPr bwMode="auto">
          <a:xfrm>
            <a:off x="2515494" y="2056505"/>
            <a:ext cx="1965067" cy="805028"/>
          </a:xfrm>
          <a:prstGeom prst="ellipse">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Solution 4</a:t>
            </a:r>
            <a:endParaRPr lang="nl-BE" sz="2200" dirty="0">
              <a:solidFill>
                <a:schemeClr val="tx1"/>
              </a:solidFill>
              <a:ea typeface="Segoe UI" pitchFamily="34" charset="0"/>
              <a:cs typeface="Segoe UI" pitchFamily="34" charset="0"/>
            </a:endParaRPr>
          </a:p>
        </p:txBody>
      </p:sp>
      <p:sp>
        <p:nvSpPr>
          <p:cNvPr id="8" name="Oval 7"/>
          <p:cNvSpPr/>
          <p:nvPr/>
        </p:nvSpPr>
        <p:spPr bwMode="auto">
          <a:xfrm>
            <a:off x="3162756" y="3520199"/>
            <a:ext cx="1952512" cy="892233"/>
          </a:xfrm>
          <a:prstGeom prst="ellipse">
            <a:avLst/>
          </a:prstGeom>
          <a:noFill/>
          <a:ln w="381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Solution 2</a:t>
            </a:r>
            <a:endParaRPr lang="nl-BE" sz="2200" dirty="0" smtClean="0">
              <a:solidFill>
                <a:schemeClr val="tx1"/>
              </a:solidFill>
              <a:ea typeface="Segoe UI" pitchFamily="34" charset="0"/>
              <a:cs typeface="Segoe UI" pitchFamily="34" charset="0"/>
            </a:endParaRPr>
          </a:p>
        </p:txBody>
      </p:sp>
      <p:sp>
        <p:nvSpPr>
          <p:cNvPr id="11" name="Oval 10"/>
          <p:cNvSpPr/>
          <p:nvPr/>
        </p:nvSpPr>
        <p:spPr bwMode="auto">
          <a:xfrm>
            <a:off x="917103" y="5733826"/>
            <a:ext cx="1608259" cy="77455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solidFill>
                  <a:schemeClr val="tx1"/>
                </a:solidFill>
                <a:ea typeface="Segoe UI" pitchFamily="34" charset="0"/>
                <a:cs typeface="Segoe UI" pitchFamily="34" charset="0"/>
              </a:rPr>
              <a:t>Fabrikam</a:t>
            </a:r>
            <a:endParaRPr lang="nl-BE" sz="2200" dirty="0" smtClean="0">
              <a:solidFill>
                <a:schemeClr val="tx1"/>
              </a:solidFill>
              <a:ea typeface="Segoe UI" pitchFamily="34" charset="0"/>
              <a:cs typeface="Segoe UI" pitchFamily="34" charset="0"/>
            </a:endParaRPr>
          </a:p>
        </p:txBody>
      </p:sp>
      <p:sp>
        <p:nvSpPr>
          <p:cNvPr id="13" name="Oval 12"/>
          <p:cNvSpPr/>
          <p:nvPr/>
        </p:nvSpPr>
        <p:spPr bwMode="auto">
          <a:xfrm>
            <a:off x="2614115" y="5733826"/>
            <a:ext cx="1608259" cy="774550"/>
          </a:xfrm>
          <a:prstGeom prst="ellipse">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solidFill>
                  <a:schemeClr val="tx1"/>
                </a:solidFill>
                <a:ea typeface="Segoe UI" pitchFamily="34" charset="0"/>
                <a:cs typeface="Segoe UI" pitchFamily="34" charset="0"/>
              </a:rPr>
              <a:t>Contoso</a:t>
            </a:r>
            <a:endParaRPr lang="nl-BE" sz="2200" dirty="0">
              <a:solidFill>
                <a:schemeClr val="tx1"/>
              </a:solidFill>
              <a:ea typeface="Segoe UI" pitchFamily="34" charset="0"/>
              <a:cs typeface="Segoe UI" pitchFamily="34" charset="0"/>
            </a:endParaRPr>
          </a:p>
        </p:txBody>
      </p:sp>
      <p:sp>
        <p:nvSpPr>
          <p:cNvPr id="14" name="Oval 13"/>
          <p:cNvSpPr/>
          <p:nvPr/>
        </p:nvSpPr>
        <p:spPr bwMode="auto">
          <a:xfrm>
            <a:off x="4311127" y="5736272"/>
            <a:ext cx="1608259" cy="774550"/>
          </a:xfrm>
          <a:prstGeom prst="ellipse">
            <a:avLst/>
          </a:prstGeom>
          <a:noFill/>
          <a:ln w="381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solidFill>
                  <a:schemeClr val="tx1"/>
                </a:solidFill>
                <a:ea typeface="Segoe UI" pitchFamily="34" charset="0"/>
                <a:cs typeface="Segoe UI" pitchFamily="34" charset="0"/>
              </a:rPr>
              <a:t>Another Vendor</a:t>
            </a:r>
            <a:endParaRPr lang="nl-BE" sz="2200" dirty="0">
              <a:solidFill>
                <a:schemeClr val="tx1"/>
              </a:solidFill>
              <a:ea typeface="Segoe UI" pitchFamily="34" charset="0"/>
              <a:cs typeface="Segoe UI" pitchFamily="34" charset="0"/>
            </a:endParaRPr>
          </a:p>
        </p:txBody>
      </p:sp>
      <p:sp>
        <p:nvSpPr>
          <p:cNvPr id="16" name="Oval 8"/>
          <p:cNvSpPr/>
          <p:nvPr/>
        </p:nvSpPr>
        <p:spPr bwMode="auto">
          <a:xfrm>
            <a:off x="1828800" y="3164541"/>
            <a:ext cx="1960586" cy="794274"/>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Solution 5</a:t>
            </a:r>
            <a:endParaRPr lang="nl-BE" sz="2200" dirty="0" smtClean="0">
              <a:solidFill>
                <a:schemeClr val="tx1"/>
              </a:solidFill>
              <a:ea typeface="Segoe UI" pitchFamily="34" charset="0"/>
              <a:cs typeface="Segoe UI" pitchFamily="34" charset="0"/>
            </a:endParaRPr>
          </a:p>
        </p:txBody>
      </p:sp>
      <p:sp>
        <p:nvSpPr>
          <p:cNvPr id="17" name="Oval 18"/>
          <p:cNvSpPr/>
          <p:nvPr/>
        </p:nvSpPr>
        <p:spPr bwMode="auto">
          <a:xfrm>
            <a:off x="4477873" y="2765941"/>
            <a:ext cx="3426313" cy="1627422"/>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Branding</a:t>
            </a:r>
            <a:endParaRPr lang="nl-BE" sz="2200" dirty="0" smtClean="0">
              <a:solidFill>
                <a:schemeClr val="tx1"/>
              </a:solidFill>
              <a:ea typeface="Segoe UI" pitchFamily="34" charset="0"/>
              <a:cs typeface="Segoe UI" pitchFamily="34" charset="0"/>
            </a:endParaRPr>
          </a:p>
        </p:txBody>
      </p:sp>
      <p:sp>
        <p:nvSpPr>
          <p:cNvPr id="18" name="Oval 19"/>
          <p:cNvSpPr/>
          <p:nvPr/>
        </p:nvSpPr>
        <p:spPr bwMode="auto">
          <a:xfrm>
            <a:off x="7556129" y="3520199"/>
            <a:ext cx="1949374" cy="918554"/>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External Access</a:t>
            </a:r>
            <a:endParaRPr lang="nl-BE" sz="2200" dirty="0" smtClean="0">
              <a:solidFill>
                <a:schemeClr val="tx1"/>
              </a:solidFill>
              <a:ea typeface="Segoe UI" pitchFamily="34" charset="0"/>
              <a:cs typeface="Segoe UI" pitchFamily="34" charset="0"/>
            </a:endParaRPr>
          </a:p>
        </p:txBody>
      </p:sp>
      <p:sp>
        <p:nvSpPr>
          <p:cNvPr id="19" name="Oval 8"/>
          <p:cNvSpPr/>
          <p:nvPr/>
        </p:nvSpPr>
        <p:spPr bwMode="auto">
          <a:xfrm>
            <a:off x="313777" y="1891270"/>
            <a:ext cx="1353658" cy="746809"/>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Skill Finder</a:t>
            </a:r>
            <a:endParaRPr lang="nl-BE" sz="2200" dirty="0" smtClean="0">
              <a:solidFill>
                <a:schemeClr val="tx1"/>
              </a:solidFill>
              <a:ea typeface="Segoe UI" pitchFamily="34" charset="0"/>
              <a:cs typeface="Segoe UI" pitchFamily="34" charset="0"/>
            </a:endParaRPr>
          </a:p>
        </p:txBody>
      </p:sp>
      <p:sp>
        <p:nvSpPr>
          <p:cNvPr id="20" name="Oval 20"/>
          <p:cNvSpPr/>
          <p:nvPr/>
        </p:nvSpPr>
        <p:spPr bwMode="auto">
          <a:xfrm>
            <a:off x="335753" y="2551355"/>
            <a:ext cx="1757512" cy="746809"/>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Location Finder</a:t>
            </a:r>
            <a:endParaRPr lang="nl-BE" sz="2200" dirty="0" smtClean="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81054112"/>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Future model</a:t>
            </a:r>
            <a:endParaRPr lang="nl-BE" dirty="0"/>
          </a:p>
        </p:txBody>
      </p:sp>
      <p:sp>
        <p:nvSpPr>
          <p:cNvPr id="3" name="Oval 2"/>
          <p:cNvSpPr/>
          <p:nvPr/>
        </p:nvSpPr>
        <p:spPr bwMode="auto">
          <a:xfrm>
            <a:off x="3388664" y="1839559"/>
            <a:ext cx="3560776"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Solution 1/ Solution 2</a:t>
            </a:r>
            <a:endParaRPr lang="nl-BE" sz="2200" dirty="0" smtClean="0">
              <a:solidFill>
                <a:schemeClr val="tx1"/>
              </a:solidFill>
              <a:ea typeface="Segoe UI" pitchFamily="34" charset="0"/>
              <a:cs typeface="Segoe UI" pitchFamily="34" charset="0"/>
            </a:endParaRPr>
          </a:p>
        </p:txBody>
      </p:sp>
      <p:sp>
        <p:nvSpPr>
          <p:cNvPr id="4" name="Oval 3"/>
          <p:cNvSpPr/>
          <p:nvPr/>
        </p:nvSpPr>
        <p:spPr bwMode="auto">
          <a:xfrm>
            <a:off x="6424113" y="1518623"/>
            <a:ext cx="3296084" cy="117078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Functionality A (Sol 4 / Sol 5)</a:t>
            </a:r>
            <a:endParaRPr lang="nl-BE" sz="2200" dirty="0" smtClean="0">
              <a:solidFill>
                <a:schemeClr val="tx1"/>
              </a:solidFill>
              <a:ea typeface="Segoe UI" pitchFamily="34" charset="0"/>
              <a:cs typeface="Segoe UI" pitchFamily="34" charset="0"/>
            </a:endParaRPr>
          </a:p>
        </p:txBody>
      </p:sp>
      <p:sp>
        <p:nvSpPr>
          <p:cNvPr id="5" name="Oval 4"/>
          <p:cNvSpPr/>
          <p:nvPr/>
        </p:nvSpPr>
        <p:spPr bwMode="auto">
          <a:xfrm>
            <a:off x="3458591" y="3156235"/>
            <a:ext cx="3560776"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Core features</a:t>
            </a:r>
          </a:p>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(Sol 3/Sol 6)</a:t>
            </a:r>
            <a:endParaRPr lang="nl-BE" sz="2200" dirty="0" smtClean="0">
              <a:solidFill>
                <a:schemeClr val="tx1"/>
              </a:solidFill>
              <a:ea typeface="Segoe UI" pitchFamily="34" charset="0"/>
              <a:cs typeface="Segoe UI" pitchFamily="34" charset="0"/>
            </a:endParaRPr>
          </a:p>
        </p:txBody>
      </p:sp>
      <p:sp>
        <p:nvSpPr>
          <p:cNvPr id="6" name="Oval 5"/>
          <p:cNvSpPr/>
          <p:nvPr/>
        </p:nvSpPr>
        <p:spPr bwMode="auto">
          <a:xfrm>
            <a:off x="1405673" y="4050913"/>
            <a:ext cx="3560776"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Dependent App</a:t>
            </a:r>
          </a:p>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(CP)</a:t>
            </a:r>
            <a:endParaRPr lang="nl-BE" sz="2200" dirty="0" smtClean="0">
              <a:solidFill>
                <a:schemeClr val="tx1"/>
              </a:solidFill>
              <a:ea typeface="Segoe UI" pitchFamily="34" charset="0"/>
              <a:cs typeface="Segoe UI" pitchFamily="34" charset="0"/>
            </a:endParaRPr>
          </a:p>
        </p:txBody>
      </p:sp>
      <p:sp>
        <p:nvSpPr>
          <p:cNvPr id="7" name="Oval 6"/>
          <p:cNvSpPr/>
          <p:nvPr/>
        </p:nvSpPr>
        <p:spPr bwMode="auto">
          <a:xfrm>
            <a:off x="5511509" y="4050912"/>
            <a:ext cx="3560776"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Dependent App</a:t>
            </a:r>
          </a:p>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a:t>
            </a:r>
            <a:endParaRPr lang="nl-BE" sz="2200" dirty="0" smtClean="0">
              <a:solidFill>
                <a:schemeClr val="tx1"/>
              </a:solidFill>
              <a:ea typeface="Segoe UI" pitchFamily="34" charset="0"/>
              <a:cs typeface="Segoe UI" pitchFamily="34" charset="0"/>
            </a:endParaRPr>
          </a:p>
        </p:txBody>
      </p:sp>
      <p:sp>
        <p:nvSpPr>
          <p:cNvPr id="8" name="Oval 8"/>
          <p:cNvSpPr/>
          <p:nvPr/>
        </p:nvSpPr>
        <p:spPr bwMode="auto">
          <a:xfrm>
            <a:off x="8045828" y="2738480"/>
            <a:ext cx="2801712" cy="117078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Framework A</a:t>
            </a:r>
            <a:endParaRPr lang="nl-BE" sz="2200" dirty="0" smtClean="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348874123"/>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Contoso </a:t>
            </a:r>
            <a:r>
              <a:rPr lang="en-US" dirty="0" smtClean="0"/>
              <a:t>Office 365 </a:t>
            </a:r>
            <a:r>
              <a:rPr lang="en-US" dirty="0" smtClean="0"/>
              <a:t>logical architecture</a:t>
            </a:r>
            <a:endParaRPr lang="nl-BE" dirty="0"/>
          </a:p>
        </p:txBody>
      </p:sp>
      <p:grpSp>
        <p:nvGrpSpPr>
          <p:cNvPr id="10" name="Group 9"/>
          <p:cNvGrpSpPr/>
          <p:nvPr/>
        </p:nvGrpSpPr>
        <p:grpSpPr>
          <a:xfrm>
            <a:off x="1203158" y="4724396"/>
            <a:ext cx="9601199" cy="1179096"/>
            <a:chOff x="794085" y="4612104"/>
            <a:chExt cx="9416716" cy="1179096"/>
          </a:xfrm>
        </p:grpSpPr>
        <p:sp>
          <p:nvSpPr>
            <p:cNvPr id="3" name="Rectangle 2"/>
            <p:cNvSpPr/>
            <p:nvPr/>
          </p:nvSpPr>
          <p:spPr bwMode="auto">
            <a:xfrm>
              <a:off x="794085" y="4612104"/>
              <a:ext cx="9416716" cy="1179096"/>
            </a:xfrm>
            <a:prstGeom prst="rect">
              <a:avLst/>
            </a:prstGeom>
            <a:solidFill>
              <a:schemeClr val="accent1"/>
            </a:soli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794085" y="4612104"/>
              <a:ext cx="9416716" cy="433137"/>
            </a:xfrm>
            <a:prstGeom prst="rect">
              <a:avLst/>
            </a:prstGeom>
            <a:solidFill>
              <a:schemeClr val="bg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Framework </a:t>
              </a:r>
              <a:endParaRPr lang="nl-BE" sz="2200" dirty="0" smtClean="0">
                <a:solidFill>
                  <a:schemeClr val="bg2"/>
                </a:solidFill>
                <a:ea typeface="Segoe UI" pitchFamily="34" charset="0"/>
                <a:cs typeface="Segoe UI" pitchFamily="34" charset="0"/>
              </a:endParaRPr>
            </a:p>
          </p:txBody>
        </p:sp>
        <p:sp>
          <p:nvSpPr>
            <p:cNvPr id="5" name="Rectangle 4"/>
            <p:cNvSpPr/>
            <p:nvPr/>
          </p:nvSpPr>
          <p:spPr bwMode="auto">
            <a:xfrm>
              <a:off x="882313"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Provisioning</a:t>
              </a:r>
              <a:r>
                <a:rPr lang="en-US" sz="2200" dirty="0" smtClean="0">
                  <a:gradFill>
                    <a:gsLst>
                      <a:gs pos="0">
                        <a:srgbClr val="FFFFFF"/>
                      </a:gs>
                      <a:gs pos="100000">
                        <a:srgbClr val="FFFFFF"/>
                      </a:gs>
                    </a:gsLst>
                    <a:lin ang="5400000" scaled="0"/>
                  </a:gradFill>
                  <a:ea typeface="Segoe UI" pitchFamily="34" charset="0"/>
                  <a:cs typeface="Segoe UI" pitchFamily="34" charset="0"/>
                </a:rPr>
                <a:t> </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2751219"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Timer</a:t>
              </a:r>
              <a:r>
                <a:rPr lang="en-US" sz="2200" dirty="0" smtClean="0">
                  <a:gradFill>
                    <a:gsLst>
                      <a:gs pos="0">
                        <a:srgbClr val="FFFFFF"/>
                      </a:gs>
                      <a:gs pos="100000">
                        <a:srgbClr val="FFFFFF"/>
                      </a:gs>
                    </a:gsLst>
                    <a:lin ang="5400000" scaled="0"/>
                  </a:gradFill>
                  <a:ea typeface="Segoe UI" pitchFamily="34" charset="0"/>
                  <a:cs typeface="Segoe UI" pitchFamily="34" charset="0"/>
                </a:rPr>
                <a:t> </a:t>
              </a:r>
              <a:r>
                <a:rPr lang="en-US" sz="2000" dirty="0" smtClean="0">
                  <a:gradFill>
                    <a:gsLst>
                      <a:gs pos="0">
                        <a:srgbClr val="FFFFFF"/>
                      </a:gs>
                      <a:gs pos="100000">
                        <a:srgbClr val="FFFFFF"/>
                      </a:gs>
                    </a:gsLst>
                    <a:lin ang="5400000" scaled="0"/>
                  </a:gradFill>
                  <a:ea typeface="Segoe UI" pitchFamily="34" charset="0"/>
                  <a:cs typeface="Segoe UI" pitchFamily="34" charset="0"/>
                </a:rPr>
                <a:t>Jobs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4620125"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Branding</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6489031"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Development</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8357937"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Transformation</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12"/>
          <p:cNvGrpSpPr/>
          <p:nvPr/>
        </p:nvGrpSpPr>
        <p:grpSpPr>
          <a:xfrm>
            <a:off x="1203157" y="1325476"/>
            <a:ext cx="3898232" cy="2993859"/>
            <a:chOff x="1203157" y="1421728"/>
            <a:chExt cx="6456948" cy="2821407"/>
          </a:xfrm>
        </p:grpSpPr>
        <p:sp>
          <p:nvSpPr>
            <p:cNvPr id="11" name="Rectangle 10"/>
            <p:cNvSpPr/>
            <p:nvPr/>
          </p:nvSpPr>
          <p:spPr bwMode="auto">
            <a:xfrm>
              <a:off x="1203159" y="1427746"/>
              <a:ext cx="6456946" cy="2815389"/>
            </a:xfrm>
            <a:prstGeom prst="rect">
              <a:avLst/>
            </a:prstGeom>
            <a:solidFill>
              <a:srgbClr val="00B050"/>
            </a:solid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1203157" y="1421728"/>
              <a:ext cx="6456948" cy="433137"/>
            </a:xfrm>
            <a:prstGeom prst="rect">
              <a:avLst/>
            </a:prstGeom>
            <a:solidFill>
              <a:schemeClr val="bg1"/>
            </a:solid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Intranet</a:t>
              </a:r>
              <a:endParaRPr lang="nl-BE" sz="2200" dirty="0" smtClean="0">
                <a:solidFill>
                  <a:schemeClr val="bg2"/>
                </a:solidFill>
                <a:ea typeface="Segoe UI" pitchFamily="34" charset="0"/>
                <a:cs typeface="Segoe UI" pitchFamily="34" charset="0"/>
              </a:endParaRPr>
            </a:p>
          </p:txBody>
        </p:sp>
      </p:grpSp>
      <p:grpSp>
        <p:nvGrpSpPr>
          <p:cNvPr id="14" name="Group 13"/>
          <p:cNvGrpSpPr/>
          <p:nvPr/>
        </p:nvGrpSpPr>
        <p:grpSpPr>
          <a:xfrm>
            <a:off x="7820525" y="1325476"/>
            <a:ext cx="2983833" cy="3005890"/>
            <a:chOff x="1203157" y="1421728"/>
            <a:chExt cx="6882477" cy="2821407"/>
          </a:xfrm>
        </p:grpSpPr>
        <p:sp>
          <p:nvSpPr>
            <p:cNvPr id="15" name="Rectangle 14"/>
            <p:cNvSpPr/>
            <p:nvPr/>
          </p:nvSpPr>
          <p:spPr bwMode="auto">
            <a:xfrm>
              <a:off x="1203159" y="1427746"/>
              <a:ext cx="6882475" cy="2815389"/>
            </a:xfrm>
            <a:prstGeom prst="rect">
              <a:avLst/>
            </a:prstGeom>
            <a:solidFill>
              <a:schemeClr val="accent6">
                <a:lumMod val="60000"/>
                <a:lumOff val="40000"/>
              </a:schemeClr>
            </a:solid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1203157" y="1421728"/>
              <a:ext cx="6882477" cy="433137"/>
            </a:xfrm>
            <a:prstGeom prst="rect">
              <a:avLst/>
            </a:prstGeom>
            <a:solidFill>
              <a:schemeClr val="bg1"/>
            </a:solid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Collaboration</a:t>
              </a:r>
              <a:endParaRPr lang="nl-BE" sz="2200" dirty="0" smtClean="0">
                <a:solidFill>
                  <a:schemeClr val="bg2"/>
                </a:solidFill>
                <a:ea typeface="Segoe UI" pitchFamily="34" charset="0"/>
                <a:cs typeface="Segoe UI" pitchFamily="34" charset="0"/>
              </a:endParaRPr>
            </a:p>
          </p:txBody>
        </p:sp>
      </p:grpSp>
      <p:sp>
        <p:nvSpPr>
          <p:cNvPr id="17" name="Rectangle 16"/>
          <p:cNvSpPr/>
          <p:nvPr/>
        </p:nvSpPr>
        <p:spPr bwMode="auto">
          <a:xfrm>
            <a:off x="8337879" y="2045427"/>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Team site</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8337880" y="2751156"/>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Project site</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463831" y="1931189"/>
            <a:ext cx="3370848"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Page layouts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1457814" y="3114171"/>
            <a:ext cx="3376865"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JavaScript customizations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1457814" y="3708167"/>
            <a:ext cx="3376865"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Provider hosted apps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457814" y="2523620"/>
            <a:ext cx="3370848"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OOB Web parts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Down Arrow 25"/>
          <p:cNvSpPr/>
          <p:nvPr/>
        </p:nvSpPr>
        <p:spPr bwMode="auto">
          <a:xfrm rot="10800000">
            <a:off x="2986827" y="4331366"/>
            <a:ext cx="312821" cy="376989"/>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Down Arrow 26"/>
          <p:cNvSpPr/>
          <p:nvPr/>
        </p:nvSpPr>
        <p:spPr bwMode="auto">
          <a:xfrm rot="10800000">
            <a:off x="9063784" y="4331366"/>
            <a:ext cx="312821" cy="376989"/>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8" name="Group 27"/>
          <p:cNvGrpSpPr/>
          <p:nvPr/>
        </p:nvGrpSpPr>
        <p:grpSpPr>
          <a:xfrm>
            <a:off x="5279853" y="1325476"/>
            <a:ext cx="2356189" cy="3005890"/>
            <a:chOff x="1027413" y="1341069"/>
            <a:chExt cx="6456949" cy="2817452"/>
          </a:xfrm>
        </p:grpSpPr>
        <p:sp>
          <p:nvSpPr>
            <p:cNvPr id="29" name="Rectangle 28"/>
            <p:cNvSpPr/>
            <p:nvPr/>
          </p:nvSpPr>
          <p:spPr bwMode="auto">
            <a:xfrm>
              <a:off x="1027416" y="1343132"/>
              <a:ext cx="6456946" cy="2815389"/>
            </a:xfrm>
            <a:prstGeom prst="rect">
              <a:avLst/>
            </a:prstGeom>
            <a:solidFill>
              <a:schemeClr val="bg2"/>
            </a:solidFill>
            <a:ln w="381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1027413" y="1341069"/>
              <a:ext cx="6456948" cy="433137"/>
            </a:xfrm>
            <a:prstGeom prst="rect">
              <a:avLst/>
            </a:prstGeom>
            <a:solidFill>
              <a:schemeClr val="bg1"/>
            </a:solidFill>
            <a:ln w="381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My Sites</a:t>
              </a:r>
              <a:endParaRPr lang="nl-BE" sz="2200" dirty="0" smtClean="0">
                <a:solidFill>
                  <a:schemeClr val="bg2"/>
                </a:solidFill>
                <a:ea typeface="Segoe UI" pitchFamily="34" charset="0"/>
                <a:cs typeface="Segoe UI" pitchFamily="34" charset="0"/>
              </a:endParaRPr>
            </a:p>
          </p:txBody>
        </p:sp>
      </p:grpSp>
      <p:sp>
        <p:nvSpPr>
          <p:cNvPr id="31" name="Rectangle 30"/>
          <p:cNvSpPr/>
          <p:nvPr/>
        </p:nvSpPr>
        <p:spPr bwMode="auto">
          <a:xfrm>
            <a:off x="5432253" y="1935566"/>
            <a:ext cx="2027326"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Notifications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Down Arrow 31"/>
          <p:cNvSpPr/>
          <p:nvPr/>
        </p:nvSpPr>
        <p:spPr bwMode="auto">
          <a:xfrm rot="10800000">
            <a:off x="6301536" y="4339386"/>
            <a:ext cx="312821" cy="376989"/>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5432253" y="2523619"/>
            <a:ext cx="2027326" cy="73687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3rd party </a:t>
            </a:r>
            <a:r>
              <a:rPr lang="en-US" sz="2200" dirty="0" smtClean="0">
                <a:gradFill>
                  <a:gsLst>
                    <a:gs pos="0">
                      <a:srgbClr val="FFFFFF"/>
                    </a:gs>
                    <a:gs pos="100000">
                      <a:srgbClr val="FFFFFF"/>
                    </a:gs>
                  </a:gsLst>
                  <a:lin ang="5400000" scaled="0"/>
                </a:gradFill>
                <a:ea typeface="Segoe UI" pitchFamily="34" charset="0"/>
                <a:cs typeface="Segoe UI" pitchFamily="34" charset="0"/>
              </a:rPr>
              <a:t>alternatives?</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34503240"/>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Framework</a:t>
            </a:r>
            <a:endParaRPr lang="en-US" dirty="0">
              <a:solidFill>
                <a:schemeClr val="bg1"/>
              </a:solidFill>
            </a:endParaRPr>
          </a:p>
        </p:txBody>
      </p:sp>
      <p:sp>
        <p:nvSpPr>
          <p:cNvPr id="3" name="Text Placeholder 2"/>
          <p:cNvSpPr>
            <a:spLocks noGrp="1"/>
          </p:cNvSpPr>
          <p:nvPr>
            <p:ph type="body" sz="quarter" idx="12"/>
          </p:nvPr>
        </p:nvSpPr>
        <p:spPr/>
        <p:txBody>
          <a:bodyPr/>
          <a:lstStyle/>
          <a:p>
            <a:r>
              <a:rPr lang="en-US" dirty="0">
                <a:solidFill>
                  <a:schemeClr val="bg1"/>
                </a:solidFill>
              </a:rPr>
              <a:t>Framework = Agreed way to implement needed capabilities to align used models to product and service roadmap</a:t>
            </a:r>
          </a:p>
          <a:p>
            <a:endParaRPr lang="nl-BE" dirty="0">
              <a:solidFill>
                <a:schemeClr val="bg1"/>
              </a:solidFill>
            </a:endParaRPr>
          </a:p>
        </p:txBody>
      </p:sp>
    </p:spTree>
    <p:extLst>
      <p:ext uri="{BB962C8B-B14F-4D97-AF65-F5344CB8AC3E}">
        <p14:creationId xmlns:p14="http://schemas.microsoft.com/office/powerpoint/2010/main" val="33953833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focus areas</a:t>
            </a:r>
            <a:endParaRPr lang="en-US" dirty="0"/>
          </a:p>
        </p:txBody>
      </p:sp>
      <p:sp>
        <p:nvSpPr>
          <p:cNvPr id="8" name="TextBox 7"/>
          <p:cNvSpPr txBox="1"/>
          <p:nvPr/>
        </p:nvSpPr>
        <p:spPr>
          <a:xfrm>
            <a:off x="536053" y="1876755"/>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Currently features are spread across multiple solutions. </a:t>
            </a:r>
          </a:p>
          <a:p>
            <a:pPr defTabSz="913951"/>
            <a:endParaRPr lang="en-US" sz="1400" dirty="0" smtClean="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Should just be one provisioning engine which takes care of the all required customizations.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Remove usage of feature framework elements and deploy assets using remote provisioning.</a:t>
            </a:r>
            <a:endParaRPr lang="en-US" sz="1400" dirty="0">
              <a:solidFill>
                <a:schemeClr val="bg2">
                  <a:lumMod val="50000"/>
                </a:scheme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Provisioning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8" name="Group 37"/>
          <p:cNvGrpSpPr/>
          <p:nvPr/>
        </p:nvGrpSpPr>
        <p:grpSpPr>
          <a:xfrm>
            <a:off x="2767624" y="1350649"/>
            <a:ext cx="2098010" cy="536582"/>
            <a:chOff x="2767624" y="1350649"/>
            <a:chExt cx="2098010" cy="536582"/>
          </a:xfrm>
        </p:grpSpPr>
        <p:sp>
          <p:nvSpPr>
            <p:cNvPr id="22" name="Rectangle 21"/>
            <p:cNvSpPr/>
            <p:nvPr>
              <p:custDataLst>
                <p:tags r:id="rId4"/>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Remote timer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4" name="Rectangle 23"/>
            <p:cNvSpPr/>
            <p:nvPr/>
          </p:nvSpPr>
          <p:spPr bwMode="auto">
            <a:xfrm>
              <a:off x="4441371"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9" name="Group 38"/>
          <p:cNvGrpSpPr/>
          <p:nvPr/>
        </p:nvGrpSpPr>
        <p:grpSpPr>
          <a:xfrm>
            <a:off x="5016135" y="1350649"/>
            <a:ext cx="2098010" cy="536582"/>
            <a:chOff x="5016135" y="1350649"/>
            <a:chExt cx="2098010" cy="536582"/>
          </a:xfrm>
        </p:grpSpPr>
        <p:sp>
          <p:nvSpPr>
            <p:cNvPr id="25" name="Rectangle 24"/>
            <p:cNvSpPr/>
            <p:nvPr>
              <p:custDataLst>
                <p:tags r:id="rId3"/>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Branding and asset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7" name="Rectangle 26"/>
            <p:cNvSpPr/>
            <p:nvPr/>
          </p:nvSpPr>
          <p:spPr bwMode="auto">
            <a:xfrm>
              <a:off x="6689882"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2"/>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Development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1"/>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Transformation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4" name="TextBox 33"/>
          <p:cNvSpPr txBox="1"/>
          <p:nvPr/>
        </p:nvSpPr>
        <p:spPr>
          <a:xfrm>
            <a:off x="2767624" y="1887231"/>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 Require cross multiple solutions to perform disconnected asynchronous operations.</a:t>
            </a:r>
          </a:p>
        </p:txBody>
      </p:sp>
      <p:sp>
        <p:nvSpPr>
          <p:cNvPr id="35" name="TextBox 34"/>
          <p:cNvSpPr txBox="1"/>
          <p:nvPr/>
        </p:nvSpPr>
        <p:spPr>
          <a:xfrm>
            <a:off x="5016134" y="1876755"/>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Updates to the existing functionalities to match app model techniques.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Branding topics.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Example: Needed JavaScript for header and footer capability in the Branding solution to avoid custom master page</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What goes to SP, what goes to CDN?</a:t>
            </a:r>
            <a:endParaRPr lang="en-US" sz="1400" dirty="0">
              <a:solidFill>
                <a:schemeClr val="bg2">
                  <a:lumMod val="50000"/>
                </a:schemeClr>
              </a:solidFill>
              <a:cs typeface="Segoe UI" panose="020B0502040204020203" pitchFamily="34" charset="0"/>
            </a:endParaRPr>
          </a:p>
        </p:txBody>
      </p:sp>
      <p:sp>
        <p:nvSpPr>
          <p:cNvPr id="36" name="TextBox 35"/>
          <p:cNvSpPr txBox="1"/>
          <p:nvPr/>
        </p:nvSpPr>
        <p:spPr>
          <a:xfrm>
            <a:off x="7264644" y="1887231"/>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Chosen hosting platform impacts the detailed design of the capabilities for </a:t>
            </a:r>
            <a:r>
              <a:rPr lang="en-US" sz="1400" dirty="0" smtClean="0">
                <a:solidFill>
                  <a:schemeClr val="bg2">
                    <a:lumMod val="50000"/>
                  </a:schemeClr>
                </a:solidFill>
                <a:cs typeface="Segoe UI" panose="020B0502040204020203" pitchFamily="34" charset="0"/>
              </a:rPr>
              <a:t>Office 365 </a:t>
            </a:r>
            <a:r>
              <a:rPr lang="en-US" sz="1400" dirty="0">
                <a:solidFill>
                  <a:schemeClr val="bg2">
                    <a:lumMod val="50000"/>
                  </a:schemeClr>
                </a:solidFill>
                <a:cs typeface="Segoe UI" panose="020B0502040204020203" pitchFamily="34" charset="0"/>
              </a:rPr>
              <a:t>apps </a:t>
            </a:r>
            <a:r>
              <a:rPr lang="en-US" sz="1400" dirty="0" smtClean="0">
                <a:solidFill>
                  <a:schemeClr val="bg2">
                    <a:lumMod val="50000"/>
                  </a:schemeClr>
                </a:solidFill>
                <a:cs typeface="Segoe UI" panose="020B0502040204020203" pitchFamily="34" charset="0"/>
              </a:rPr>
              <a:t>directly. Framework needs to support both cloud and on-prem.</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General design and guidance for the provider hosted app implementation missing. Typical topics are logging and caching techniques.</a:t>
            </a:r>
            <a:endParaRPr lang="en-US" sz="1400" dirty="0">
              <a:solidFill>
                <a:schemeClr val="bg2">
                  <a:lumMod val="50000"/>
                </a:schemeClr>
              </a:solidFill>
              <a:cs typeface="Segoe UI" panose="020B0502040204020203" pitchFamily="34" charset="0"/>
            </a:endParaRPr>
          </a:p>
        </p:txBody>
      </p:sp>
      <p:sp>
        <p:nvSpPr>
          <p:cNvPr id="42" name="TextBox 41"/>
          <p:cNvSpPr txBox="1"/>
          <p:nvPr/>
        </p:nvSpPr>
        <p:spPr>
          <a:xfrm>
            <a:off x="9513153" y="1876755"/>
            <a:ext cx="2098014"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General design on removing FTC solutions.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Transformation tooling, like updating existing master pages or transforming custom list templates to new app model format.</a:t>
            </a:r>
            <a:endParaRPr lang="en-US" sz="1400" dirty="0">
              <a:solidFill>
                <a:schemeClr val="bg2">
                  <a:lumMod val="50000"/>
                </a:schemeClr>
              </a:solidFill>
              <a:cs typeface="Segoe UI" panose="020B0502040204020203" pitchFamily="34" charset="0"/>
            </a:endParaRPr>
          </a:p>
        </p:txBody>
      </p:sp>
    </p:spTree>
    <p:extLst>
      <p:ext uri="{BB962C8B-B14F-4D97-AF65-F5344CB8AC3E}">
        <p14:creationId xmlns:p14="http://schemas.microsoft.com/office/powerpoint/2010/main" val="3708902781"/>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framework</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dirty="0"/>
              <a:t>Typically a provider hosted app </a:t>
            </a:r>
            <a:r>
              <a:rPr lang="en-US" dirty="0" smtClean="0"/>
              <a:t>using </a:t>
            </a:r>
            <a:r>
              <a:rPr lang="en-US" dirty="0"/>
              <a:t>CSOM to </a:t>
            </a:r>
            <a:r>
              <a:rPr lang="en-US" dirty="0" smtClean="0"/>
              <a:t>remotely </a:t>
            </a:r>
            <a:r>
              <a:rPr lang="en-US" dirty="0"/>
              <a:t>create site collections and </a:t>
            </a:r>
            <a:r>
              <a:rPr lang="en-US" dirty="0" smtClean="0"/>
              <a:t>sub sites</a:t>
            </a:r>
            <a:endParaRPr lang="en-US" dirty="0"/>
          </a:p>
          <a:p>
            <a:r>
              <a:rPr lang="en-US" dirty="0"/>
              <a:t>All changes are applied from code:</a:t>
            </a:r>
          </a:p>
          <a:p>
            <a:pPr lvl="1"/>
            <a:r>
              <a:rPr lang="en-US" dirty="0" smtClean="0"/>
              <a:t>Creating site columns and content types</a:t>
            </a:r>
          </a:p>
          <a:p>
            <a:pPr lvl="1"/>
            <a:r>
              <a:rPr lang="en-US" dirty="0" smtClean="0"/>
              <a:t>Applying branding</a:t>
            </a:r>
          </a:p>
          <a:p>
            <a:pPr lvl="1"/>
            <a:r>
              <a:rPr lang="en-US" dirty="0" smtClean="0"/>
              <a:t>Uploading page layouts</a:t>
            </a:r>
          </a:p>
          <a:p>
            <a:pPr lvl="1"/>
            <a:r>
              <a:rPr lang="en-US" dirty="0" smtClean="0"/>
              <a:t>Adding web parts</a:t>
            </a:r>
          </a:p>
          <a:p>
            <a:pPr lvl="1"/>
            <a:r>
              <a:rPr lang="en-US" dirty="0" smtClean="0"/>
              <a:t>…</a:t>
            </a:r>
          </a:p>
          <a:p>
            <a:r>
              <a:rPr lang="en-US" dirty="0" smtClean="0"/>
              <a:t>Can also be used for publishing sites if needed</a:t>
            </a:r>
            <a:endParaRPr lang="en-US" dirty="0"/>
          </a:p>
        </p:txBody>
      </p:sp>
    </p:spTree>
    <p:extLst>
      <p:ext uri="{BB962C8B-B14F-4D97-AF65-F5344CB8AC3E}">
        <p14:creationId xmlns:p14="http://schemas.microsoft.com/office/powerpoint/2010/main" val="3713607208"/>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timer job framework</a:t>
            </a:r>
            <a:endParaRPr lang="en-US" dirty="0"/>
          </a:p>
        </p:txBody>
      </p:sp>
      <p:sp>
        <p:nvSpPr>
          <p:cNvPr id="3" name="Text Placeholder 2"/>
          <p:cNvSpPr>
            <a:spLocks noGrp="1"/>
          </p:cNvSpPr>
          <p:nvPr>
            <p:ph type="body" sz="quarter" idx="10"/>
          </p:nvPr>
        </p:nvSpPr>
        <p:spPr/>
        <p:txBody>
          <a:bodyPr/>
          <a:lstStyle/>
          <a:p>
            <a:r>
              <a:rPr lang="en-US" dirty="0" smtClean="0"/>
              <a:t>One proven solution model for remote timer jobs</a:t>
            </a:r>
          </a:p>
          <a:p>
            <a:pPr lvl="1"/>
            <a:r>
              <a:rPr lang="en-US" dirty="0" smtClean="0"/>
              <a:t>Does not necessarily required shared code, rather agreed pattern on how to implement remote timer jobs at Contoso</a:t>
            </a:r>
          </a:p>
          <a:p>
            <a:pPr lvl="1"/>
            <a:r>
              <a:rPr lang="en-US" dirty="0" smtClean="0"/>
              <a:t>Reference implementation and knowledge sharing on used patterns</a:t>
            </a:r>
          </a:p>
          <a:p>
            <a:pPr lvl="1"/>
            <a:endParaRPr lang="en-US" dirty="0" smtClean="0"/>
          </a:p>
          <a:p>
            <a:r>
              <a:rPr lang="en-US" dirty="0" smtClean="0"/>
              <a:t>Utilize proven pattern, rather than reinventing the wheel</a:t>
            </a:r>
          </a:p>
          <a:p>
            <a:endParaRPr lang="en-US" dirty="0"/>
          </a:p>
        </p:txBody>
      </p:sp>
    </p:spTree>
    <p:extLst>
      <p:ext uri="{BB962C8B-B14F-4D97-AF65-F5344CB8AC3E}">
        <p14:creationId xmlns:p14="http://schemas.microsoft.com/office/powerpoint/2010/main" val="313617647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smtClean="0"/>
              <a:t>Application Modernization </a:t>
            </a:r>
            <a:br>
              <a:rPr lang="en-US" sz="4800" dirty="0" smtClean="0"/>
            </a:br>
            <a:r>
              <a:rPr lang="en-US" sz="4000" dirty="0" smtClean="0"/>
              <a:t>(PnP Transformation Approach)</a:t>
            </a:r>
            <a:endParaRPr lang="en-US" sz="4000" dirty="0"/>
          </a:p>
        </p:txBody>
      </p:sp>
      <p:sp>
        <p:nvSpPr>
          <p:cNvPr id="16" name="Rectangle 15"/>
          <p:cNvSpPr/>
          <p:nvPr>
            <p:custDataLst>
              <p:tags r:id="rId1"/>
            </p:custDataLst>
          </p:nvPr>
        </p:nvSpPr>
        <p:spPr bwMode="auto">
          <a:xfrm>
            <a:off x="7650033" y="1675105"/>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801121" y="1675105"/>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225577" y="1675105"/>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84181" y="2211684"/>
            <a:ext cx="2316780" cy="885402"/>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App hosting configuration.  Leverage available resources to ramp up </a:t>
            </a:r>
            <a:r>
              <a:rPr lang="en-US" sz="1400" dirty="0">
                <a:solidFill>
                  <a:schemeClr val="bg2">
                    <a:lumMod val="50000"/>
                  </a:schemeClr>
                </a:solidFill>
                <a:cs typeface="Segoe UI" panose="020B0502040204020203" pitchFamily="34" charset="0"/>
              </a:rPr>
              <a:t>D</a:t>
            </a:r>
            <a:r>
              <a:rPr lang="en-US" sz="1400" dirty="0" smtClean="0">
                <a:solidFill>
                  <a:schemeClr val="bg2">
                    <a:lumMod val="50000"/>
                  </a:schemeClr>
                </a:solidFill>
                <a:cs typeface="Segoe UI" panose="020B0502040204020203" pitchFamily="34" charset="0"/>
              </a:rPr>
              <a:t>ev resources</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633092" y="2211684"/>
            <a:ext cx="2316780" cy="495825"/>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architecture design </a:t>
            </a:r>
            <a:r>
              <a:rPr lang="en-US" sz="1400" dirty="0">
                <a:solidFill>
                  <a:schemeClr val="bg2">
                    <a:lumMod val="50000"/>
                  </a:schemeClr>
                </a:solidFill>
                <a:cs typeface="Segoe UI" panose="020B0502040204020203" pitchFamily="34" charset="0"/>
              </a:rPr>
              <a:t>guidance </a:t>
            </a:r>
            <a:r>
              <a:rPr lang="en-US" sz="1400" dirty="0" smtClean="0">
                <a:solidFill>
                  <a:schemeClr val="bg2">
                    <a:lumMod val="50000"/>
                  </a:schemeClr>
                </a:solidFill>
                <a:cs typeface="Segoe UI" panose="020B0502040204020203" pitchFamily="34" charset="0"/>
              </a:rPr>
              <a:t>for </a:t>
            </a:r>
            <a:r>
              <a:rPr lang="en-US" sz="1400" dirty="0">
                <a:solidFill>
                  <a:schemeClr val="bg2">
                    <a:lumMod val="50000"/>
                  </a:schemeClr>
                </a:solidFill>
                <a:cs typeface="Segoe UI" panose="020B0502040204020203" pitchFamily="34" charset="0"/>
              </a:rPr>
              <a:t>selected scenarios </a:t>
            </a:r>
          </a:p>
        </p:txBody>
      </p:sp>
      <p:sp>
        <p:nvSpPr>
          <p:cNvPr id="22" name="TextBox 21"/>
          <p:cNvSpPr txBox="1"/>
          <p:nvPr/>
        </p:nvSpPr>
        <p:spPr>
          <a:xfrm>
            <a:off x="5208636" y="2211684"/>
            <a:ext cx="2316780" cy="69061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Analyze solution inventory / requirements and provide guidance on solution modernization</a:t>
            </a:r>
            <a:endParaRPr lang="en-US" sz="1400" dirty="0">
              <a:solidFill>
                <a:schemeClr val="bg2">
                  <a:lumMod val="50000"/>
                </a:schemeClr>
              </a:solidFill>
              <a:cs typeface="Segoe UI" panose="020B0502040204020203" pitchFamily="34" charset="0"/>
            </a:endParaRPr>
          </a:p>
        </p:txBody>
      </p:sp>
      <p:sp>
        <p:nvSpPr>
          <p:cNvPr id="26" name="Rectangle 25"/>
          <p:cNvSpPr/>
          <p:nvPr>
            <p:custDataLst>
              <p:tags r:id="rId4"/>
            </p:custDataLst>
          </p:nvPr>
        </p:nvSpPr>
        <p:spPr bwMode="auto">
          <a:xfrm>
            <a:off x="2816120" y="3172125"/>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Successful smoke test app to validate configuration</a:t>
            </a:r>
            <a:endParaRPr lang="en-US" sz="1200" dirty="0">
              <a:solidFill>
                <a:schemeClr val="bg2">
                  <a:lumMod val="50000"/>
                </a:schemeClr>
              </a:solidFill>
              <a:ea typeface="Segoe UI" pitchFamily="34" charset="0"/>
              <a:cs typeface="Segoe UI" pitchFamily="34" charset="0"/>
            </a:endParaRPr>
          </a:p>
        </p:txBody>
      </p:sp>
      <p:sp>
        <p:nvSpPr>
          <p:cNvPr id="27" name="Rectangle 26"/>
          <p:cNvSpPr/>
          <p:nvPr>
            <p:custDataLst>
              <p:tags r:id="rId5"/>
            </p:custDataLst>
          </p:nvPr>
        </p:nvSpPr>
        <p:spPr bwMode="auto">
          <a:xfrm>
            <a:off x="5225577" y="3172125"/>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Assessment report</a:t>
            </a:r>
            <a:endParaRPr lang="en-US" sz="1200" dirty="0">
              <a:solidFill>
                <a:schemeClr val="bg2">
                  <a:lumMod val="50000"/>
                </a:schemeClr>
              </a:solidFill>
              <a:ea typeface="Segoe UI" pitchFamily="34" charset="0"/>
              <a:cs typeface="Segoe UI" pitchFamily="34" charset="0"/>
            </a:endParaRPr>
          </a:p>
        </p:txBody>
      </p:sp>
      <p:sp>
        <p:nvSpPr>
          <p:cNvPr id="28" name="Rectangle 27"/>
          <p:cNvSpPr/>
          <p:nvPr>
            <p:custDataLst>
              <p:tags r:id="rId6"/>
            </p:custDataLst>
          </p:nvPr>
        </p:nvSpPr>
        <p:spPr bwMode="auto">
          <a:xfrm>
            <a:off x="7650033" y="3172125"/>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Development SOW (optional)</a:t>
            </a:r>
            <a:endParaRPr lang="en-US" sz="1200" dirty="0">
              <a:solidFill>
                <a:schemeClr val="bg2">
                  <a:lumMod val="50000"/>
                </a:schemeClr>
              </a:solidFill>
              <a:ea typeface="Segoe UI" pitchFamily="34" charset="0"/>
              <a:cs typeface="Segoe UI" pitchFamily="34" charset="0"/>
            </a:endParaRPr>
          </a:p>
        </p:txBody>
      </p:sp>
      <p:sp>
        <p:nvSpPr>
          <p:cNvPr id="5" name="Rectangle 4"/>
          <p:cNvSpPr/>
          <p:nvPr/>
        </p:nvSpPr>
        <p:spPr bwMode="auto">
          <a:xfrm>
            <a:off x="2800184" y="2201208"/>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231897" y="2193805"/>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658930" y="2201207"/>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a:solidFill>
                  <a:schemeClr val="bg2">
                    <a:lumMod val="50000"/>
                  </a:schemeClr>
                </a:solidFill>
                <a:cs typeface="Segoe UI" panose="020B0502040204020203" pitchFamily="34" charset="0"/>
              </a:rPr>
              <a:t>Jointly work on development and testing with MS partners</a:t>
            </a:r>
          </a:p>
          <a:p>
            <a:pPr defTabSz="913951"/>
            <a:endParaRPr lang="en-US" sz="1400" dirty="0">
              <a:solidFill>
                <a:schemeClr val="bg2">
                  <a:lumMod val="50000"/>
                </a:scheme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Retract FTC</a:t>
            </a:r>
          </a:p>
          <a:p>
            <a:pPr defTabSz="913951"/>
            <a:r>
              <a:rPr lang="en-US" sz="1400" dirty="0" smtClean="0">
                <a:solidFill>
                  <a:schemeClr val="bg2">
                    <a:lumMod val="50000"/>
                  </a:schemeClr>
                </a:solidFill>
                <a:cs typeface="Segoe UI" panose="020B0502040204020203" pitchFamily="34" charset="0"/>
              </a:rPr>
              <a:t>Deploy App solutions</a:t>
            </a:r>
            <a:endParaRPr lang="en-US" sz="1400" dirty="0">
              <a:solidFill>
                <a:schemeClr val="bg2">
                  <a:lumMod val="50000"/>
                </a:scheme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Deployment Guide</a:t>
            </a:r>
            <a:endParaRPr lang="en-US" sz="1200" dirty="0">
              <a:solidFill>
                <a:schemeClr val="bg2">
                  <a:lumMod val="50000"/>
                </a:scheme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Project signoff</a:t>
            </a:r>
            <a:endParaRPr lang="en-US" sz="1200" dirty="0">
              <a:solidFill>
                <a:schemeClr val="bg2">
                  <a:lumMod val="50000"/>
                </a:scheme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1045091" y="2153511"/>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1</a:t>
            </a:r>
          </a:p>
          <a:p>
            <a:r>
              <a:rPr lang="en-US" sz="2400" spc="-70" dirty="0" smtClean="0">
                <a:gradFill>
                  <a:gsLst>
                    <a:gs pos="2917">
                      <a:schemeClr val="bg2"/>
                    </a:gs>
                    <a:gs pos="95000">
                      <a:schemeClr val="bg2"/>
                    </a:gs>
                  </a:gsLst>
                  <a:lin ang="5400000" scaled="0"/>
                </a:gradFill>
                <a:latin typeface="+mj-l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2</a:t>
            </a:r>
          </a:p>
          <a:p>
            <a:r>
              <a:rPr lang="en-US" sz="2400" spc="-70" dirty="0" smtClean="0">
                <a:gradFill>
                  <a:gsLst>
                    <a:gs pos="2917">
                      <a:schemeClr val="bg2"/>
                    </a:gs>
                    <a:gs pos="95000">
                      <a:schemeClr val="bg2"/>
                    </a:gs>
                  </a:gsLst>
                  <a:lin ang="5400000" scaled="0"/>
                </a:gradFill>
                <a:latin typeface="+mj-lt"/>
              </a:rPr>
              <a:t>Develop      &amp; Deploy</a:t>
            </a:r>
          </a:p>
        </p:txBody>
      </p:sp>
      <p:sp>
        <p:nvSpPr>
          <p:cNvPr id="2" name="Right Arrow 1"/>
          <p:cNvSpPr/>
          <p:nvPr/>
        </p:nvSpPr>
        <p:spPr bwMode="auto">
          <a:xfrm rot="13418215">
            <a:off x="6734883" y="3369348"/>
            <a:ext cx="1189704" cy="1160207"/>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82917933"/>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Branding and asset framework</a:t>
            </a:r>
            <a:endParaRPr lang="en-US" dirty="0"/>
          </a:p>
        </p:txBody>
      </p:sp>
      <p:sp>
        <p:nvSpPr>
          <p:cNvPr id="3" name="Text Placeholder 2"/>
          <p:cNvSpPr>
            <a:spLocks noGrp="1"/>
          </p:cNvSpPr>
          <p:nvPr>
            <p:ph type="body" sz="quarter" idx="10"/>
          </p:nvPr>
        </p:nvSpPr>
        <p:spPr/>
        <p:txBody>
          <a:bodyPr/>
          <a:lstStyle/>
          <a:p>
            <a:r>
              <a:rPr lang="en-US" dirty="0" smtClean="0"/>
              <a:t>Use CSS and JavaScript instead of custom master pages</a:t>
            </a:r>
          </a:p>
          <a:p>
            <a:pPr lvl="1"/>
            <a:r>
              <a:rPr lang="en-US" dirty="0" smtClean="0"/>
              <a:t>Use a custom action to inject a piece of JavaScript on each and every page</a:t>
            </a:r>
          </a:p>
          <a:p>
            <a:pPr lvl="1"/>
            <a:r>
              <a:rPr lang="en-US" dirty="0"/>
              <a:t>Intelligent caching to increase performance (HTML 5 storage / cookies / CDN</a:t>
            </a:r>
            <a:r>
              <a:rPr lang="en-US" dirty="0" smtClean="0"/>
              <a:t>)</a:t>
            </a:r>
          </a:p>
          <a:p>
            <a:r>
              <a:rPr lang="en-US" dirty="0" smtClean="0"/>
              <a:t>Use documented patterns on how assets are deployed</a:t>
            </a:r>
          </a:p>
          <a:p>
            <a:r>
              <a:rPr lang="en-US" dirty="0" smtClean="0"/>
              <a:t>Guidance on how assets will be updated and what are the rules</a:t>
            </a:r>
          </a:p>
          <a:p>
            <a:pPr lvl="1"/>
            <a:r>
              <a:rPr lang="en-US" dirty="0" smtClean="0"/>
              <a:t>What goes to SP and what goes to CDN (content delivery network)</a:t>
            </a:r>
          </a:p>
          <a:p>
            <a:pPr lvl="1"/>
            <a:endParaRPr lang="en-US" dirty="0"/>
          </a:p>
        </p:txBody>
      </p:sp>
    </p:spTree>
    <p:extLst>
      <p:ext uri="{BB962C8B-B14F-4D97-AF65-F5344CB8AC3E}">
        <p14:creationId xmlns:p14="http://schemas.microsoft.com/office/powerpoint/2010/main" val="1642883346"/>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framework</a:t>
            </a:r>
            <a:endParaRPr lang="en-US" dirty="0"/>
          </a:p>
        </p:txBody>
      </p:sp>
      <p:sp>
        <p:nvSpPr>
          <p:cNvPr id="3" name="Text Placeholder 2"/>
          <p:cNvSpPr>
            <a:spLocks noGrp="1"/>
          </p:cNvSpPr>
          <p:nvPr>
            <p:ph type="body" sz="quarter" idx="10"/>
          </p:nvPr>
        </p:nvSpPr>
        <p:spPr/>
        <p:txBody>
          <a:bodyPr/>
          <a:lstStyle/>
          <a:p>
            <a:r>
              <a:rPr lang="en-US" dirty="0" smtClean="0"/>
              <a:t>Application life cycle (ALM) model for app model implementation</a:t>
            </a:r>
          </a:p>
          <a:p>
            <a:pPr lvl="1"/>
            <a:r>
              <a:rPr lang="en-US" dirty="0" smtClean="0"/>
              <a:t>Development model standardization, like no actual VMs for developers by default to promote the app model development practices</a:t>
            </a:r>
          </a:p>
          <a:p>
            <a:r>
              <a:rPr lang="en-US" dirty="0" smtClean="0"/>
              <a:t>General design and guidance for the provider hosted app implementation. Typical topics are logging and caching techniques.</a:t>
            </a:r>
          </a:p>
          <a:p>
            <a:r>
              <a:rPr lang="en-US" dirty="0" smtClean="0"/>
              <a:t>Patterns to use (e.g. SPA, MVC,…)</a:t>
            </a:r>
          </a:p>
          <a:p>
            <a:endParaRPr lang="en-US" dirty="0"/>
          </a:p>
        </p:txBody>
      </p:sp>
    </p:spTree>
    <p:extLst>
      <p:ext uri="{BB962C8B-B14F-4D97-AF65-F5344CB8AC3E}">
        <p14:creationId xmlns:p14="http://schemas.microsoft.com/office/powerpoint/2010/main" val="939242505"/>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 framework</a:t>
            </a:r>
            <a:endParaRPr lang="en-US" dirty="0"/>
          </a:p>
        </p:txBody>
      </p:sp>
      <p:sp>
        <p:nvSpPr>
          <p:cNvPr id="3" name="Text Placeholder 2"/>
          <p:cNvSpPr>
            <a:spLocks noGrp="1"/>
          </p:cNvSpPr>
          <p:nvPr>
            <p:ph type="body" sz="quarter" idx="10"/>
          </p:nvPr>
        </p:nvSpPr>
        <p:spPr/>
        <p:txBody>
          <a:bodyPr/>
          <a:lstStyle/>
          <a:p>
            <a:r>
              <a:rPr lang="en-US" sz="3600" dirty="0" smtClean="0"/>
              <a:t>Patterns on how to remove FTC dependency from solutions</a:t>
            </a:r>
          </a:p>
          <a:p>
            <a:r>
              <a:rPr lang="en-US" sz="3600" dirty="0" smtClean="0"/>
              <a:t>Shared tooling to address FTC to app model transition across all solutions and projects</a:t>
            </a:r>
          </a:p>
          <a:p>
            <a:pPr lvl="1"/>
            <a:r>
              <a:rPr lang="en-US" sz="2000" dirty="0" smtClean="0"/>
              <a:t>Use cases are identical across solutions</a:t>
            </a:r>
          </a:p>
          <a:p>
            <a:r>
              <a:rPr lang="en-US" sz="3600" dirty="0" smtClean="0"/>
              <a:t>Creation of the transformation patterns and necessary tools using the available community work and guidance</a:t>
            </a:r>
          </a:p>
          <a:p>
            <a:pPr lvl="1"/>
            <a:r>
              <a:rPr lang="en-US" sz="2000" dirty="0" smtClean="0"/>
              <a:t>Does not have to be months and months project, just high level documentation</a:t>
            </a:r>
          </a:p>
          <a:p>
            <a:pPr lvl="1"/>
            <a:r>
              <a:rPr lang="en-US" sz="2000" dirty="0" smtClean="0"/>
              <a:t>Tools and processes gradually come from projects and are shared across others</a:t>
            </a:r>
            <a:endParaRPr lang="en-US" sz="2000" dirty="0"/>
          </a:p>
        </p:txBody>
      </p:sp>
    </p:spTree>
    <p:extLst>
      <p:ext uri="{BB962C8B-B14F-4D97-AF65-F5344CB8AC3E}">
        <p14:creationId xmlns:p14="http://schemas.microsoft.com/office/powerpoint/2010/main" val="566224971"/>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Next steps</a:t>
            </a:r>
            <a:endParaRPr lang="en-US" dirty="0"/>
          </a:p>
        </p:txBody>
      </p:sp>
    </p:spTree>
    <p:extLst>
      <p:ext uri="{BB962C8B-B14F-4D97-AF65-F5344CB8AC3E}">
        <p14:creationId xmlns:p14="http://schemas.microsoft.com/office/powerpoint/2010/main" val="1418655347"/>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smtClean="0"/>
              <a:t>Application Modernization </a:t>
            </a:r>
            <a:br>
              <a:rPr lang="en-US" sz="4800" dirty="0" smtClean="0"/>
            </a:br>
            <a:r>
              <a:rPr lang="en-US" sz="4800" dirty="0" smtClean="0"/>
              <a:t>PnP Transformation Approach</a:t>
            </a:r>
            <a:endParaRPr lang="en-US" sz="4800" dirty="0"/>
          </a:p>
        </p:txBody>
      </p:sp>
      <p:sp>
        <p:nvSpPr>
          <p:cNvPr id="16" name="Rectangle 15"/>
          <p:cNvSpPr/>
          <p:nvPr>
            <p:custDataLst>
              <p:tags r:id="rId1"/>
            </p:custDataLst>
          </p:nvPr>
        </p:nvSpPr>
        <p:spPr bwMode="auto">
          <a:xfrm>
            <a:off x="7650033" y="1675105"/>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801121" y="1675105"/>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225577" y="1675105"/>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84181" y="2211684"/>
            <a:ext cx="2316780" cy="885402"/>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App hosting configuration.  Leverage available resources to ramp up </a:t>
            </a:r>
            <a:r>
              <a:rPr lang="en-US" sz="1400" dirty="0">
                <a:solidFill>
                  <a:schemeClr val="bg2">
                    <a:lumMod val="50000"/>
                  </a:schemeClr>
                </a:solidFill>
                <a:cs typeface="Segoe UI" panose="020B0502040204020203" pitchFamily="34" charset="0"/>
              </a:rPr>
              <a:t>D</a:t>
            </a:r>
            <a:r>
              <a:rPr lang="en-US" sz="1400" dirty="0" smtClean="0">
                <a:solidFill>
                  <a:schemeClr val="bg2">
                    <a:lumMod val="50000"/>
                  </a:schemeClr>
                </a:solidFill>
                <a:cs typeface="Segoe UI" panose="020B0502040204020203" pitchFamily="34" charset="0"/>
              </a:rPr>
              <a:t>ev resources</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633092" y="2211684"/>
            <a:ext cx="2316780" cy="495825"/>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architecture design </a:t>
            </a:r>
            <a:r>
              <a:rPr lang="en-US" sz="1400" dirty="0">
                <a:solidFill>
                  <a:schemeClr val="bg2">
                    <a:lumMod val="50000"/>
                  </a:schemeClr>
                </a:solidFill>
                <a:cs typeface="Segoe UI" panose="020B0502040204020203" pitchFamily="34" charset="0"/>
              </a:rPr>
              <a:t>guidance </a:t>
            </a:r>
            <a:r>
              <a:rPr lang="en-US" sz="1400" dirty="0" smtClean="0">
                <a:solidFill>
                  <a:schemeClr val="bg2">
                    <a:lumMod val="50000"/>
                  </a:schemeClr>
                </a:solidFill>
                <a:cs typeface="Segoe UI" panose="020B0502040204020203" pitchFamily="34" charset="0"/>
              </a:rPr>
              <a:t>for </a:t>
            </a:r>
            <a:r>
              <a:rPr lang="en-US" sz="1400" dirty="0">
                <a:solidFill>
                  <a:schemeClr val="bg2">
                    <a:lumMod val="50000"/>
                  </a:schemeClr>
                </a:solidFill>
                <a:cs typeface="Segoe UI" panose="020B0502040204020203" pitchFamily="34" charset="0"/>
              </a:rPr>
              <a:t>selected scenarios </a:t>
            </a:r>
          </a:p>
        </p:txBody>
      </p:sp>
      <p:sp>
        <p:nvSpPr>
          <p:cNvPr id="22" name="TextBox 21"/>
          <p:cNvSpPr txBox="1"/>
          <p:nvPr/>
        </p:nvSpPr>
        <p:spPr>
          <a:xfrm>
            <a:off x="5208636" y="2211684"/>
            <a:ext cx="2316780" cy="69061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Analyze solution inventory / requirements and provide guidance on solution modernization</a:t>
            </a:r>
            <a:endParaRPr lang="en-US" sz="1400" dirty="0">
              <a:solidFill>
                <a:schemeClr val="bg2">
                  <a:lumMod val="50000"/>
                </a:schemeClr>
              </a:solidFill>
              <a:cs typeface="Segoe UI" panose="020B0502040204020203" pitchFamily="34" charset="0"/>
            </a:endParaRPr>
          </a:p>
        </p:txBody>
      </p:sp>
      <p:sp>
        <p:nvSpPr>
          <p:cNvPr id="26" name="Rectangle 25"/>
          <p:cNvSpPr/>
          <p:nvPr>
            <p:custDataLst>
              <p:tags r:id="rId4"/>
            </p:custDataLst>
          </p:nvPr>
        </p:nvSpPr>
        <p:spPr bwMode="auto">
          <a:xfrm>
            <a:off x="2816120" y="3172125"/>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Successful smoke test app to validate configuration</a:t>
            </a:r>
            <a:endParaRPr lang="en-US" sz="1200" dirty="0">
              <a:solidFill>
                <a:schemeClr val="bg2">
                  <a:lumMod val="50000"/>
                </a:schemeClr>
              </a:solidFill>
              <a:ea typeface="Segoe UI" pitchFamily="34" charset="0"/>
              <a:cs typeface="Segoe UI" pitchFamily="34" charset="0"/>
            </a:endParaRPr>
          </a:p>
        </p:txBody>
      </p:sp>
      <p:sp>
        <p:nvSpPr>
          <p:cNvPr id="27" name="Rectangle 26"/>
          <p:cNvSpPr/>
          <p:nvPr>
            <p:custDataLst>
              <p:tags r:id="rId5"/>
            </p:custDataLst>
          </p:nvPr>
        </p:nvSpPr>
        <p:spPr bwMode="auto">
          <a:xfrm>
            <a:off x="5225577" y="3172125"/>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Assessment report</a:t>
            </a:r>
            <a:endParaRPr lang="en-US" sz="1200" dirty="0">
              <a:solidFill>
                <a:schemeClr val="bg2">
                  <a:lumMod val="50000"/>
                </a:schemeClr>
              </a:solidFill>
              <a:ea typeface="Segoe UI" pitchFamily="34" charset="0"/>
              <a:cs typeface="Segoe UI" pitchFamily="34" charset="0"/>
            </a:endParaRPr>
          </a:p>
        </p:txBody>
      </p:sp>
      <p:sp>
        <p:nvSpPr>
          <p:cNvPr id="28" name="Rectangle 27"/>
          <p:cNvSpPr/>
          <p:nvPr>
            <p:custDataLst>
              <p:tags r:id="rId6"/>
            </p:custDataLst>
          </p:nvPr>
        </p:nvSpPr>
        <p:spPr bwMode="auto">
          <a:xfrm>
            <a:off x="7650033" y="3172125"/>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Development SOW (optional)</a:t>
            </a:r>
            <a:endParaRPr lang="en-US" sz="1200" dirty="0">
              <a:solidFill>
                <a:schemeClr val="bg2">
                  <a:lumMod val="50000"/>
                </a:schemeClr>
              </a:solidFill>
              <a:ea typeface="Segoe UI" pitchFamily="34" charset="0"/>
              <a:cs typeface="Segoe UI" pitchFamily="34" charset="0"/>
            </a:endParaRPr>
          </a:p>
        </p:txBody>
      </p:sp>
      <p:sp>
        <p:nvSpPr>
          <p:cNvPr id="5" name="Rectangle 4"/>
          <p:cNvSpPr/>
          <p:nvPr/>
        </p:nvSpPr>
        <p:spPr bwMode="auto">
          <a:xfrm>
            <a:off x="2800184" y="2201208"/>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231897" y="2193805"/>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658930" y="2201207"/>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a:solidFill>
                  <a:schemeClr val="bg2">
                    <a:lumMod val="50000"/>
                  </a:schemeClr>
                </a:solidFill>
                <a:cs typeface="Segoe UI" panose="020B0502040204020203" pitchFamily="34" charset="0"/>
              </a:rPr>
              <a:t>Jointly work on development and testing with MS partners</a:t>
            </a:r>
          </a:p>
          <a:p>
            <a:pPr defTabSz="913951"/>
            <a:endParaRPr lang="en-US" sz="1400" dirty="0">
              <a:solidFill>
                <a:schemeClr val="bg2">
                  <a:lumMod val="50000"/>
                </a:scheme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Retract FTC</a:t>
            </a:r>
          </a:p>
          <a:p>
            <a:pPr defTabSz="913951"/>
            <a:r>
              <a:rPr lang="en-US" sz="1400" dirty="0" smtClean="0">
                <a:solidFill>
                  <a:schemeClr val="bg2">
                    <a:lumMod val="50000"/>
                  </a:schemeClr>
                </a:solidFill>
                <a:cs typeface="Segoe UI" panose="020B0502040204020203" pitchFamily="34" charset="0"/>
              </a:rPr>
              <a:t>Deploy App solutions</a:t>
            </a:r>
            <a:endParaRPr lang="en-US" sz="1400" dirty="0">
              <a:solidFill>
                <a:schemeClr val="bg2">
                  <a:lumMod val="50000"/>
                </a:scheme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Deployment Guide</a:t>
            </a:r>
            <a:endParaRPr lang="en-US" sz="1200" dirty="0">
              <a:solidFill>
                <a:schemeClr val="bg2">
                  <a:lumMod val="50000"/>
                </a:scheme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Project signoff</a:t>
            </a:r>
            <a:endParaRPr lang="en-US" sz="1200" dirty="0">
              <a:solidFill>
                <a:schemeClr val="bg2">
                  <a:lumMod val="50000"/>
                </a:scheme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1045091" y="2153511"/>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1</a:t>
            </a:r>
          </a:p>
          <a:p>
            <a:r>
              <a:rPr lang="en-US" sz="2400" spc="-70" dirty="0" smtClean="0">
                <a:gradFill>
                  <a:gsLst>
                    <a:gs pos="2917">
                      <a:schemeClr val="bg2"/>
                    </a:gs>
                    <a:gs pos="95000">
                      <a:schemeClr val="bg2"/>
                    </a:gs>
                  </a:gsLst>
                  <a:lin ang="5400000" scaled="0"/>
                </a:gradFill>
                <a:latin typeface="+mj-l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2</a:t>
            </a:r>
          </a:p>
          <a:p>
            <a:r>
              <a:rPr lang="en-US" sz="2400" spc="-70" dirty="0" smtClean="0">
                <a:gradFill>
                  <a:gsLst>
                    <a:gs pos="2917">
                      <a:schemeClr val="bg2"/>
                    </a:gs>
                    <a:gs pos="95000">
                      <a:schemeClr val="bg2"/>
                    </a:gs>
                  </a:gsLst>
                  <a:lin ang="5400000" scaled="0"/>
                </a:gradFill>
                <a:latin typeface="+mj-lt"/>
              </a:rPr>
              <a:t>Develop      &amp; Deploy</a:t>
            </a:r>
          </a:p>
        </p:txBody>
      </p:sp>
      <p:sp>
        <p:nvSpPr>
          <p:cNvPr id="2" name="Right Arrow 1"/>
          <p:cNvSpPr/>
          <p:nvPr/>
        </p:nvSpPr>
        <p:spPr bwMode="auto">
          <a:xfrm rot="13418215">
            <a:off x="9027462" y="3335661"/>
            <a:ext cx="1189704" cy="1160207"/>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51103367"/>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nl-BE" dirty="0"/>
          </a:p>
        </p:txBody>
      </p:sp>
      <p:sp>
        <p:nvSpPr>
          <p:cNvPr id="3" name="Text Placeholder 2"/>
          <p:cNvSpPr>
            <a:spLocks noGrp="1"/>
          </p:cNvSpPr>
          <p:nvPr>
            <p:ph type="body" sz="quarter" idx="10"/>
          </p:nvPr>
        </p:nvSpPr>
        <p:spPr/>
        <p:txBody>
          <a:bodyPr/>
          <a:lstStyle/>
          <a:p>
            <a:r>
              <a:rPr lang="en-US" dirty="0" smtClean="0"/>
              <a:t>Add specific next steps if needed</a:t>
            </a:r>
            <a:endParaRPr lang="nl-BE" dirty="0"/>
          </a:p>
        </p:txBody>
      </p:sp>
      <p:sp>
        <p:nvSpPr>
          <p:cNvPr id="4" name="Text Placeholder 3"/>
          <p:cNvSpPr>
            <a:spLocks noGrp="1"/>
          </p:cNvSpPr>
          <p:nvPr>
            <p:ph type="body" sz="quarter" idx="11"/>
          </p:nvPr>
        </p:nvSpPr>
        <p:spPr/>
        <p:txBody>
          <a:bodyPr/>
          <a:lstStyle/>
          <a:p>
            <a:endParaRPr lang="nl-BE"/>
          </a:p>
        </p:txBody>
      </p:sp>
    </p:spTree>
    <p:extLst>
      <p:ext uri="{BB962C8B-B14F-4D97-AF65-F5344CB8AC3E}">
        <p14:creationId xmlns:p14="http://schemas.microsoft.com/office/powerpoint/2010/main" val="2907564351"/>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8316264"/>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406016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5"/>
          <p:cNvSpPr txBox="1">
            <a:spLocks/>
          </p:cNvSpPr>
          <p:nvPr/>
        </p:nvSpPr>
        <p:spPr>
          <a:xfrm>
            <a:off x="115490" y="184880"/>
            <a:ext cx="12008833" cy="635115"/>
          </a:xfrm>
          <a:prstGeom prst="rect">
            <a:avLst/>
          </a:prstGeom>
        </p:spPr>
        <p:txBody>
          <a:bodyPr lIns="89609" tIns="44804" rIns="89609" bIns="44804" anchor="ct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00" dirty="0" smtClean="0">
                <a:solidFill>
                  <a:srgbClr val="007FDE"/>
                </a:solidFill>
              </a:rPr>
              <a:t>Solution Assessment</a:t>
            </a:r>
            <a:endParaRPr sz="4800" dirty="0">
              <a:solidFill>
                <a:srgbClr val="007FDE"/>
              </a:solidFill>
            </a:endParaRPr>
          </a:p>
        </p:txBody>
      </p:sp>
      <p:sp>
        <p:nvSpPr>
          <p:cNvPr id="11" name="TextBox 10"/>
          <p:cNvSpPr txBox="1"/>
          <p:nvPr/>
        </p:nvSpPr>
        <p:spPr>
          <a:xfrm>
            <a:off x="170892" y="770494"/>
            <a:ext cx="10009076" cy="646074"/>
          </a:xfrm>
          <a:prstGeom prst="rect">
            <a:avLst/>
          </a:prstGeom>
          <a:noFill/>
        </p:spPr>
        <p:txBody>
          <a:bodyPr wrap="square" rtlCol="0">
            <a:spAutoFit/>
          </a:bodyPr>
          <a:lstStyle/>
          <a:p>
            <a:pPr defTabSz="914126"/>
            <a:r>
              <a:rPr lang="en-US" sz="1799" i="1" dirty="0">
                <a:solidFill>
                  <a:srgbClr val="737373"/>
                </a:solidFill>
                <a:latin typeface="Segoe UI Light"/>
              </a:rPr>
              <a:t>5</a:t>
            </a:r>
            <a:r>
              <a:rPr lang="en-US" sz="1799" i="1" dirty="0" smtClean="0">
                <a:solidFill>
                  <a:srgbClr val="737373"/>
                </a:solidFill>
                <a:latin typeface="Segoe UI Light"/>
              </a:rPr>
              <a:t> days of assessment. </a:t>
            </a:r>
            <a:r>
              <a:rPr lang="en-US" sz="1799" i="1" dirty="0">
                <a:solidFill>
                  <a:srgbClr val="737373"/>
                </a:solidFill>
                <a:latin typeface="Segoe UI Light"/>
              </a:rPr>
              <a:t>Analyze </a:t>
            </a:r>
            <a:r>
              <a:rPr lang="en-US" sz="1799" i="1" dirty="0" smtClean="0">
                <a:solidFill>
                  <a:srgbClr val="737373"/>
                </a:solidFill>
                <a:latin typeface="Segoe UI Light"/>
              </a:rPr>
              <a:t>inventory </a:t>
            </a:r>
            <a:r>
              <a:rPr lang="en-US" sz="1799" i="1" dirty="0">
                <a:solidFill>
                  <a:srgbClr val="737373"/>
                </a:solidFill>
                <a:latin typeface="Segoe UI Light"/>
              </a:rPr>
              <a:t>and provide guidance on </a:t>
            </a:r>
            <a:r>
              <a:rPr lang="en-US" sz="1799" i="1" dirty="0" smtClean="0">
                <a:solidFill>
                  <a:srgbClr val="737373"/>
                </a:solidFill>
                <a:latin typeface="Segoe UI Light"/>
              </a:rPr>
              <a:t>app modernization roadmap</a:t>
            </a:r>
            <a:r>
              <a:rPr lang="en-US" sz="1799" i="1" dirty="0">
                <a:solidFill>
                  <a:srgbClr val="737373"/>
                </a:solidFill>
                <a:latin typeface="Segoe UI Light"/>
              </a:rPr>
              <a:t>.  Results in </a:t>
            </a:r>
            <a:r>
              <a:rPr lang="en-US" sz="1799" i="1" dirty="0" smtClean="0">
                <a:solidFill>
                  <a:srgbClr val="737373"/>
                </a:solidFill>
                <a:latin typeface="Segoe UI Light"/>
              </a:rPr>
              <a:t>a Solution Assessment Report.</a:t>
            </a:r>
            <a:endParaRPr lang="en-US" sz="1799" i="1" dirty="0">
              <a:solidFill>
                <a:srgbClr val="737373"/>
              </a:solidFill>
              <a:latin typeface="Segoe UI Light"/>
            </a:endParaRPr>
          </a:p>
        </p:txBody>
      </p:sp>
      <p:graphicFrame>
        <p:nvGraphicFramePr>
          <p:cNvPr id="13" name="Table 12"/>
          <p:cNvGraphicFramePr>
            <a:graphicFrameLocks noGrp="1"/>
          </p:cNvGraphicFramePr>
          <p:nvPr>
            <p:extLst>
              <p:ext uri="{D42A27DB-BD31-4B8C-83A1-F6EECF244321}">
                <p14:modId xmlns:p14="http://schemas.microsoft.com/office/powerpoint/2010/main" val="1302465240"/>
              </p:ext>
            </p:extLst>
          </p:nvPr>
        </p:nvGraphicFramePr>
        <p:xfrm>
          <a:off x="193440" y="1603845"/>
          <a:ext cx="10958263" cy="1935103"/>
        </p:xfrm>
        <a:graphic>
          <a:graphicData uri="http://schemas.openxmlformats.org/drawingml/2006/table">
            <a:tbl>
              <a:tblPr firstRow="1" bandRow="1">
                <a:tableStyleId>{5C22544A-7EE6-4342-B048-85BDC9FD1C3A}</a:tableStyleId>
              </a:tblPr>
              <a:tblGrid>
                <a:gridCol w="2794925"/>
                <a:gridCol w="2683565"/>
                <a:gridCol w="2623930"/>
                <a:gridCol w="2855843"/>
              </a:tblGrid>
              <a:tr h="185372">
                <a:tc rowSpan="2">
                  <a:txBody>
                    <a:bodyPr/>
                    <a:lstStyle/>
                    <a:p>
                      <a:r>
                        <a:rPr lang="en-US" sz="1600" b="0" dirty="0" smtClean="0">
                          <a:solidFill>
                            <a:schemeClr val="bg1"/>
                          </a:solidFill>
                          <a:latin typeface="+mj-lt"/>
                        </a:rPr>
                        <a:t>Engagement Criteria</a:t>
                      </a:r>
                    </a:p>
                  </a:txBody>
                  <a:tcPr marL="91416" marR="91416" marT="45708" marB="45708" anchor="b">
                    <a:lnL w="12700" cap="flat" cmpd="sng" algn="ctr">
                      <a:solidFill>
                        <a:srgbClr val="007FDE"/>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gridSpan="2">
                  <a:txBody>
                    <a:bodyPr/>
                    <a:lstStyle/>
                    <a:p>
                      <a:pPr algn="ctr"/>
                      <a:r>
                        <a:rPr lang="en-US" sz="1600" b="0" dirty="0" smtClean="0">
                          <a:solidFill>
                            <a:schemeClr val="bg1"/>
                          </a:solidFill>
                          <a:latin typeface="+mj-lt"/>
                        </a:rPr>
                        <a:t>Roles &amp; Responsibilities</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hMerge="1">
                  <a:txBody>
                    <a:bodyPr/>
                    <a:lstStyle/>
                    <a:p>
                      <a:endParaRPr lang="en-US"/>
                    </a:p>
                  </a:txBody>
                  <a:tcPr/>
                </a:tc>
                <a:tc rowSpan="2">
                  <a:txBody>
                    <a:bodyPr/>
                    <a:lstStyle/>
                    <a:p>
                      <a:r>
                        <a:rPr lang="en-US" sz="1600" b="0" dirty="0" smtClean="0">
                          <a:solidFill>
                            <a:schemeClr val="bg1"/>
                          </a:solidFill>
                          <a:latin typeface="+mj-lt"/>
                        </a:rPr>
                        <a:t>Deliverable</a:t>
                      </a:r>
                    </a:p>
                  </a:txBody>
                  <a:tcPr marL="91416" marR="91416" marT="45708" marB="45708" anchor="b">
                    <a:lnL w="12700" cap="flat" cmpd="sng" algn="ctr">
                      <a:solidFill>
                        <a:schemeClr val="bg1"/>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r>
              <a:tr h="185372">
                <a:tc vMerge="1">
                  <a:txBody>
                    <a:bodyPr/>
                    <a:lstStyle/>
                    <a:p>
                      <a:endParaRPr lang="en-US"/>
                    </a:p>
                  </a:txBody>
                  <a:tcPr/>
                </a:tc>
                <a:tc>
                  <a:txBody>
                    <a:bodyPr/>
                    <a:lstStyle/>
                    <a:p>
                      <a:r>
                        <a:rPr lang="en-US" sz="1600" b="0" dirty="0" smtClean="0">
                          <a:solidFill>
                            <a:schemeClr val="bg1"/>
                          </a:solidFill>
                          <a:latin typeface="+mj-lt"/>
                        </a:rPr>
                        <a:t>Customer</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a:txBody>
                    <a:bodyPr/>
                    <a:lstStyle/>
                    <a:p>
                      <a:r>
                        <a:rPr lang="en-US" sz="1600" b="0" dirty="0" smtClean="0">
                          <a:solidFill>
                            <a:schemeClr val="bg1"/>
                          </a:solidFill>
                          <a:latin typeface="+mj-lt"/>
                        </a:rPr>
                        <a:t>Microsoft Partner</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vMerge="1">
                  <a:txBody>
                    <a:bodyPr/>
                    <a:lstStyle/>
                    <a:p>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r h="1264591">
                <a:tc>
                  <a:txBody>
                    <a:bodyPr/>
                    <a:lstStyle/>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Solution Requirement document</a:t>
                      </a:r>
                    </a:p>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FTC application inventory</a:t>
                      </a:r>
                    </a:p>
                    <a:p>
                      <a:pPr marL="171450" indent="-171450">
                        <a:spcAft>
                          <a:spcPts val="300"/>
                        </a:spcAft>
                        <a:buFont typeface="Arial" panose="020B0604020202020204" pitchFamily="34" charset="0"/>
                        <a:buChar char="•"/>
                      </a:pPr>
                      <a:endParaRPr lang="en-US" sz="1200" b="0" dirty="0" smtClean="0">
                        <a:solidFill>
                          <a:schemeClr val="tx2"/>
                        </a:solidFill>
                      </a:endParaRP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Live demo</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Requirement review</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Rationalize and prioritize application requirements</a:t>
                      </a:r>
                      <a:endParaRPr lang="en-US" sz="1200" kern="1200" dirty="0">
                        <a:solidFill>
                          <a:srgbClr val="797A7D">
                            <a:lumMod val="50000"/>
                          </a:srgbClr>
                        </a:solidFill>
                        <a:latin typeface="+mn-lt"/>
                        <a:ea typeface="Segoe UI" pitchFamily="34" charset="0"/>
                        <a:cs typeface="Segoe UI" pitchFamily="34" charset="0"/>
                      </a:endParaRP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Assessment workshop</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FTC analysis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Requirement analysis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Refine requirement</a:t>
                      </a:r>
                    </a:p>
                    <a:p>
                      <a:pPr marL="171450" marR="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200" b="0" kern="1200" dirty="0" smtClean="0">
                        <a:solidFill>
                          <a:schemeClr val="tx2"/>
                        </a:solidFill>
                        <a:latin typeface="+mn-lt"/>
                        <a:ea typeface="+mn-ea"/>
                        <a:cs typeface="+mn-cs"/>
                      </a:endParaRP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marR="0" indent="-171399"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FTC to APP Assessment report</a:t>
                      </a:r>
                    </a:p>
                    <a:p>
                      <a:pPr marL="171399" marR="0" indent="-171399"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Detailed solution inventory analysis</a:t>
                      </a:r>
                    </a:p>
                    <a:p>
                      <a:pPr marL="171399" marR="0" indent="-171399"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Identify App blockers per scenario</a:t>
                      </a: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20" name="Group 1"/>
          <p:cNvGrpSpPr/>
          <p:nvPr/>
        </p:nvGrpSpPr>
        <p:grpSpPr>
          <a:xfrm>
            <a:off x="1182126" y="3917602"/>
            <a:ext cx="9438237" cy="2433945"/>
            <a:chOff x="1468494" y="3645484"/>
            <a:chExt cx="9440696" cy="2434579"/>
          </a:xfrm>
        </p:grpSpPr>
        <p:sp>
          <p:nvSpPr>
            <p:cNvPr id="16" name="Right Arrow 2"/>
            <p:cNvSpPr/>
            <p:nvPr/>
          </p:nvSpPr>
          <p:spPr>
            <a:xfrm>
              <a:off x="1546756" y="4275117"/>
              <a:ext cx="9362434" cy="70035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prstClr val="white"/>
                </a:solidFill>
              </a:endParaRPr>
            </a:p>
          </p:txBody>
        </p:sp>
        <p:sp>
          <p:nvSpPr>
            <p:cNvPr id="8" name="Rectangle 3"/>
            <p:cNvSpPr/>
            <p:nvPr/>
          </p:nvSpPr>
          <p:spPr>
            <a:xfrm>
              <a:off x="1693628"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Kickoff</a:t>
              </a:r>
              <a:endParaRPr lang="en-US" sz="1300" dirty="0">
                <a:solidFill>
                  <a:prstClr val="white"/>
                </a:solidFill>
                <a:latin typeface="Segoe UI Light"/>
              </a:endParaRPr>
            </a:p>
          </p:txBody>
        </p:sp>
        <p:sp>
          <p:nvSpPr>
            <p:cNvPr id="21" name="Rectangle 4"/>
            <p:cNvSpPr/>
            <p:nvPr/>
          </p:nvSpPr>
          <p:spPr>
            <a:xfrm>
              <a:off x="2964204"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Envisioning session</a:t>
              </a:r>
              <a:endParaRPr lang="en-US" sz="1300" dirty="0">
                <a:solidFill>
                  <a:prstClr val="white"/>
                </a:solidFill>
                <a:latin typeface="Segoe UI Light"/>
              </a:endParaRPr>
            </a:p>
          </p:txBody>
        </p:sp>
        <p:sp>
          <p:nvSpPr>
            <p:cNvPr id="22" name="Rectangle 5"/>
            <p:cNvSpPr/>
            <p:nvPr/>
          </p:nvSpPr>
          <p:spPr>
            <a:xfrm>
              <a:off x="4234780"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Assessment of existing customization</a:t>
              </a:r>
              <a:endParaRPr lang="en-US" sz="1300" dirty="0">
                <a:solidFill>
                  <a:prstClr val="white"/>
                </a:solidFill>
                <a:latin typeface="Segoe UI Light"/>
              </a:endParaRPr>
            </a:p>
          </p:txBody>
        </p:sp>
        <p:sp>
          <p:nvSpPr>
            <p:cNvPr id="23" name="Rectangle 6"/>
            <p:cNvSpPr/>
            <p:nvPr/>
          </p:nvSpPr>
          <p:spPr>
            <a:xfrm>
              <a:off x="5505356"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Solution demo and requirement analysis</a:t>
              </a:r>
              <a:endParaRPr lang="en-US" sz="1300" dirty="0">
                <a:solidFill>
                  <a:prstClr val="white"/>
                </a:solidFill>
                <a:latin typeface="Segoe UI Light"/>
              </a:endParaRPr>
            </a:p>
          </p:txBody>
        </p:sp>
        <p:sp>
          <p:nvSpPr>
            <p:cNvPr id="24" name="Rectangle 8"/>
            <p:cNvSpPr/>
            <p:nvPr/>
          </p:nvSpPr>
          <p:spPr>
            <a:xfrm>
              <a:off x="6775932"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Objective refinement</a:t>
              </a:r>
              <a:endParaRPr lang="en-US" sz="1300" dirty="0">
                <a:solidFill>
                  <a:prstClr val="white"/>
                </a:solidFill>
                <a:latin typeface="Segoe UI Light"/>
              </a:endParaRPr>
            </a:p>
          </p:txBody>
        </p:sp>
        <p:sp>
          <p:nvSpPr>
            <p:cNvPr id="25" name="Rectangle 11"/>
            <p:cNvSpPr/>
            <p:nvPr/>
          </p:nvSpPr>
          <p:spPr>
            <a:xfrm>
              <a:off x="8046508"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Report</a:t>
              </a:r>
              <a:endParaRPr lang="en-US" sz="1300" dirty="0">
                <a:solidFill>
                  <a:prstClr val="white"/>
                </a:solidFill>
                <a:latin typeface="Segoe UI Light"/>
              </a:endParaRPr>
            </a:p>
          </p:txBody>
        </p:sp>
        <p:sp>
          <p:nvSpPr>
            <p:cNvPr id="26" name="Rectangle 13"/>
            <p:cNvSpPr/>
            <p:nvPr/>
          </p:nvSpPr>
          <p:spPr>
            <a:xfrm>
              <a:off x="9317082"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a:solidFill>
                    <a:prstClr val="white"/>
                  </a:solidFill>
                  <a:latin typeface="Segoe UI Light"/>
                </a:rPr>
                <a:t>Next </a:t>
              </a:r>
              <a:r>
                <a:rPr lang="en-US" sz="1300" dirty="0" smtClean="0">
                  <a:solidFill>
                    <a:prstClr val="white"/>
                  </a:solidFill>
                  <a:latin typeface="Segoe UI Light"/>
                </a:rPr>
                <a:t>steps</a:t>
              </a:r>
              <a:endParaRPr lang="en-US" sz="1300" dirty="0">
                <a:solidFill>
                  <a:prstClr val="white"/>
                </a:solidFill>
                <a:latin typeface="Segoe UI Light"/>
              </a:endParaRPr>
            </a:p>
          </p:txBody>
        </p:sp>
        <p:sp>
          <p:nvSpPr>
            <p:cNvPr id="10" name="TextBox 14"/>
            <p:cNvSpPr txBox="1"/>
            <p:nvPr/>
          </p:nvSpPr>
          <p:spPr>
            <a:xfrm>
              <a:off x="1602171" y="3645484"/>
              <a:ext cx="2130950" cy="338554"/>
            </a:xfrm>
            <a:prstGeom prst="rect">
              <a:avLst/>
            </a:prstGeom>
            <a:noFill/>
          </p:spPr>
          <p:txBody>
            <a:bodyPr wrap="square" rtlCol="0">
              <a:spAutoFit/>
            </a:bodyPr>
            <a:lstStyle/>
            <a:p>
              <a:pPr defTabSz="914126"/>
              <a:r>
                <a:rPr lang="en-US" sz="1600" dirty="0" smtClean="0">
                  <a:solidFill>
                    <a:srgbClr val="007FDE"/>
                  </a:solidFill>
                  <a:latin typeface="Segoe UI Light"/>
                </a:rPr>
                <a:t>Module </a:t>
              </a:r>
              <a:r>
                <a:rPr lang="en-US" sz="1600" dirty="0">
                  <a:solidFill>
                    <a:srgbClr val="007FDE"/>
                  </a:solidFill>
                  <a:latin typeface="Segoe UI Light"/>
                </a:rPr>
                <a:t>Overview</a:t>
              </a:r>
            </a:p>
          </p:txBody>
        </p:sp>
        <p:sp>
          <p:nvSpPr>
            <p:cNvPr id="32" name="Left Bracket 16"/>
            <p:cNvSpPr/>
            <p:nvPr/>
          </p:nvSpPr>
          <p:spPr>
            <a:xfrm rot="16200000">
              <a:off x="2793713" y="4151560"/>
              <a:ext cx="259128" cy="2459296"/>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Envisioning Day </a:t>
              </a:r>
              <a:r>
                <a:rPr lang="en-US" sz="1000" dirty="0">
                  <a:solidFill>
                    <a:srgbClr val="737373"/>
                  </a:solidFill>
                  <a:latin typeface="Segoe UI Light"/>
                </a:rPr>
                <a:t>1</a:t>
              </a:r>
            </a:p>
          </p:txBody>
        </p:sp>
        <p:sp>
          <p:nvSpPr>
            <p:cNvPr id="33" name="Left Bracket 18"/>
            <p:cNvSpPr/>
            <p:nvPr/>
          </p:nvSpPr>
          <p:spPr>
            <a:xfrm rot="16200000">
              <a:off x="5975193" y="3521312"/>
              <a:ext cx="249048" cy="3729874"/>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Assessment and focus area selection Day 2-3</a:t>
              </a:r>
              <a:endParaRPr lang="en-US" sz="1000" dirty="0">
                <a:solidFill>
                  <a:srgbClr val="737373"/>
                </a:solidFill>
                <a:latin typeface="Segoe UI Light"/>
              </a:endParaRPr>
            </a:p>
          </p:txBody>
        </p:sp>
        <p:sp>
          <p:nvSpPr>
            <p:cNvPr id="39" name="Left Bracket 28"/>
            <p:cNvSpPr/>
            <p:nvPr/>
          </p:nvSpPr>
          <p:spPr>
            <a:xfrm rot="16200000">
              <a:off x="2779455" y="4603739"/>
              <a:ext cx="287644" cy="245929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42" name="Left Bracket 29"/>
            <p:cNvSpPr/>
            <p:nvPr/>
          </p:nvSpPr>
          <p:spPr>
            <a:xfrm rot="16200000">
              <a:off x="5955896" y="5241467"/>
              <a:ext cx="287643" cy="1188718"/>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IT Admin</a:t>
              </a:r>
            </a:p>
          </p:txBody>
        </p:sp>
        <p:sp>
          <p:nvSpPr>
            <p:cNvPr id="44" name="Left Bracket 30"/>
            <p:cNvSpPr/>
            <p:nvPr/>
          </p:nvSpPr>
          <p:spPr>
            <a:xfrm rot="16200000">
              <a:off x="7248101" y="5260656"/>
              <a:ext cx="287643" cy="114546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Developers</a:t>
              </a:r>
            </a:p>
          </p:txBody>
        </p:sp>
        <p:sp>
          <p:nvSpPr>
            <p:cNvPr id="45" name="Left Bracket 34"/>
            <p:cNvSpPr/>
            <p:nvPr/>
          </p:nvSpPr>
          <p:spPr>
            <a:xfrm rot="16200000">
              <a:off x="8514090" y="5248908"/>
              <a:ext cx="287643" cy="118872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Consultant</a:t>
              </a:r>
              <a:endParaRPr lang="en-US" sz="1000" dirty="0">
                <a:solidFill>
                  <a:srgbClr val="737373"/>
                </a:solidFill>
                <a:latin typeface="Segoe UI Light"/>
              </a:endParaRPr>
            </a:p>
          </p:txBody>
        </p:sp>
        <p:sp>
          <p:nvSpPr>
            <p:cNvPr id="46" name="Left Bracket 36"/>
            <p:cNvSpPr/>
            <p:nvPr/>
          </p:nvSpPr>
          <p:spPr>
            <a:xfrm rot="16200000">
              <a:off x="9793195" y="5265607"/>
              <a:ext cx="287643" cy="113757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18" name="TextBox 37"/>
            <p:cNvSpPr txBox="1"/>
            <p:nvPr/>
          </p:nvSpPr>
          <p:spPr>
            <a:xfrm>
              <a:off x="1468494" y="5055431"/>
              <a:ext cx="153928" cy="415598"/>
            </a:xfrm>
            <a:prstGeom prst="rect">
              <a:avLst/>
            </a:prstGeom>
            <a:noFill/>
          </p:spPr>
          <p:txBody>
            <a:bodyPr vert="vert270" wrap="square" lIns="0" tIns="0" rIns="0" bIns="0" rtlCol="0">
              <a:spAutoFit/>
            </a:bodyPr>
            <a:lstStyle/>
            <a:p>
              <a:pPr defTabSz="914126"/>
              <a:r>
                <a:rPr lang="en-US" sz="1000" dirty="0">
                  <a:solidFill>
                    <a:srgbClr val="737373"/>
                  </a:solidFill>
                </a:rPr>
                <a:t>Stage</a:t>
              </a:r>
            </a:p>
          </p:txBody>
        </p:sp>
        <p:sp>
          <p:nvSpPr>
            <p:cNvPr id="47" name="TextBox 39"/>
            <p:cNvSpPr txBox="1"/>
            <p:nvPr/>
          </p:nvSpPr>
          <p:spPr>
            <a:xfrm>
              <a:off x="1468494" y="5471029"/>
              <a:ext cx="153928" cy="609034"/>
            </a:xfrm>
            <a:prstGeom prst="rect">
              <a:avLst/>
            </a:prstGeom>
            <a:noFill/>
          </p:spPr>
          <p:txBody>
            <a:bodyPr vert="vert270" wrap="square" lIns="0" tIns="0" rIns="0" bIns="0" rtlCol="0">
              <a:spAutoFit/>
            </a:bodyPr>
            <a:lstStyle/>
            <a:p>
              <a:pPr defTabSz="914126"/>
              <a:r>
                <a:rPr lang="en-US" sz="1000" dirty="0">
                  <a:solidFill>
                    <a:srgbClr val="007FDE"/>
                  </a:solidFill>
                </a:rPr>
                <a:t>Audience</a:t>
              </a:r>
            </a:p>
          </p:txBody>
        </p:sp>
      </p:grpSp>
      <p:sp>
        <p:nvSpPr>
          <p:cNvPr id="27" name="Left Bracket 26"/>
          <p:cNvSpPr/>
          <p:nvPr/>
        </p:nvSpPr>
        <p:spPr>
          <a:xfrm rot="16200000">
            <a:off x="8863261" y="4432087"/>
            <a:ext cx="248983" cy="2458655"/>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Documentation Day 4-5</a:t>
            </a:r>
            <a:endParaRPr lang="en-US" sz="1000" dirty="0">
              <a:solidFill>
                <a:srgbClr val="737373"/>
              </a:solidFill>
              <a:latin typeface="Segoe UI Light"/>
            </a:endParaRPr>
          </a:p>
        </p:txBody>
      </p:sp>
      <p:sp>
        <p:nvSpPr>
          <p:cNvPr id="28" name="Left Bracket 27"/>
          <p:cNvSpPr/>
          <p:nvPr/>
        </p:nvSpPr>
        <p:spPr>
          <a:xfrm rot="16200000">
            <a:off x="4398112" y="5510729"/>
            <a:ext cx="287568" cy="1188410"/>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IT Admin</a:t>
            </a:r>
          </a:p>
        </p:txBody>
      </p:sp>
    </p:spTree>
    <p:extLst>
      <p:ext uri="{BB962C8B-B14F-4D97-AF65-F5344CB8AC3E}">
        <p14:creationId xmlns:p14="http://schemas.microsoft.com/office/powerpoint/2010/main" val="197504034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Vision for SharePoint</a:t>
            </a:r>
            <a:endParaRPr lang="en-US" dirty="0"/>
          </a:p>
        </p:txBody>
      </p:sp>
    </p:spTree>
    <p:extLst>
      <p:ext uri="{BB962C8B-B14F-4D97-AF65-F5344CB8AC3E}">
        <p14:creationId xmlns:p14="http://schemas.microsoft.com/office/powerpoint/2010/main" val="238137738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p:cNvSpPr/>
          <p:nvPr/>
        </p:nvSpPr>
        <p:spPr bwMode="auto">
          <a:xfrm>
            <a:off x="8874954" y="4134492"/>
            <a:ext cx="1774020"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sz="4800" dirty="0" smtClean="0"/>
              <a:t>Why transition to App Model</a:t>
            </a:r>
            <a:endParaRPr lang="en-US" sz="4800" dirty="0"/>
          </a:p>
        </p:txBody>
      </p:sp>
      <p:sp>
        <p:nvSpPr>
          <p:cNvPr id="62" name="Rectangle 61"/>
          <p:cNvSpPr/>
          <p:nvPr/>
        </p:nvSpPr>
        <p:spPr bwMode="auto">
          <a:xfrm>
            <a:off x="5055125" y="4134492"/>
            <a:ext cx="1781468"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63" name="Picture 6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745807" y="4397026"/>
            <a:ext cx="455748" cy="744838"/>
          </a:xfrm>
          <a:prstGeom prst="rect">
            <a:avLst/>
          </a:prstGeom>
        </p:spPr>
      </p:pic>
      <p:sp>
        <p:nvSpPr>
          <p:cNvPr id="64" name="Rectangle 63"/>
          <p:cNvSpPr/>
          <p:nvPr/>
        </p:nvSpPr>
        <p:spPr>
          <a:xfrm>
            <a:off x="5063083" y="5490213"/>
            <a:ext cx="1767758" cy="361977"/>
          </a:xfrm>
          <a:prstGeom prst="rect">
            <a:avLst/>
          </a:prstGeom>
        </p:spPr>
        <p:txBody>
          <a:bodyPr wrap="square">
            <a:spAutoFit/>
          </a:bodyPr>
          <a:lstStyle/>
          <a:p>
            <a:pPr algn="ctr"/>
            <a:r>
              <a:rPr lang="en-US" sz="1764" dirty="0">
                <a:solidFill>
                  <a:srgbClr val="FFFFFF"/>
                </a:solidFill>
                <a:latin typeface="Segoe UI Light" panose="020B0502040204020203" pitchFamily="34" charset="0"/>
                <a:cs typeface="Segoe UI Light" panose="020B0502040204020203" pitchFamily="34" charset="0"/>
              </a:rPr>
              <a:t>Cross-Device</a:t>
            </a:r>
          </a:p>
        </p:txBody>
      </p:sp>
      <p:sp>
        <p:nvSpPr>
          <p:cNvPr id="66" name="Rectangle 65"/>
          <p:cNvSpPr/>
          <p:nvPr/>
        </p:nvSpPr>
        <p:spPr bwMode="auto">
          <a:xfrm>
            <a:off x="1228723" y="4134492"/>
            <a:ext cx="1781546"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67" name="Picture 66" descr="\\MAGNUM\Projects\Microsoft\Cloud Power FY12\Design\ICONS_PNG\Application.png"/>
          <p:cNvPicPr>
            <a:picLocks noChangeAspect="1" noChangeArrowheads="1"/>
          </p:cNvPicPr>
          <p:nvPr/>
        </p:nvPicPr>
        <p:blipFill rotWithShape="1">
          <a:blip r:embed="rId5">
            <a:biLevel thresh="25000"/>
            <a:extLst>
              <a:ext uri="{28A0092B-C50C-407E-A947-70E740481C1C}">
                <a14:useLocalDpi xmlns:a14="http://schemas.microsoft.com/office/drawing/2010/main" val="0"/>
              </a:ext>
            </a:extLst>
          </a:blip>
          <a:srcRect/>
          <a:stretch/>
        </p:blipFill>
        <p:spPr bwMode="auto">
          <a:xfrm>
            <a:off x="1682972" y="4424494"/>
            <a:ext cx="909144" cy="746262"/>
          </a:xfrm>
          <a:prstGeom prst="rect">
            <a:avLst/>
          </a:prstGeom>
          <a:noFill/>
          <a:ln>
            <a:noFill/>
          </a:ln>
        </p:spPr>
      </p:pic>
      <p:sp>
        <p:nvSpPr>
          <p:cNvPr id="68" name="Rectangle 67"/>
          <p:cNvSpPr/>
          <p:nvPr/>
        </p:nvSpPr>
        <p:spPr>
          <a:xfrm>
            <a:off x="1228723" y="5490215"/>
            <a:ext cx="1781546" cy="361977"/>
          </a:xfrm>
          <a:prstGeom prst="rect">
            <a:avLst/>
          </a:prstGeom>
        </p:spPr>
        <p:txBody>
          <a:bodyPr wrap="squar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Open APIs</a:t>
            </a:r>
          </a:p>
        </p:txBody>
      </p:sp>
      <p:sp>
        <p:nvSpPr>
          <p:cNvPr id="70" name="Rectangle 69"/>
          <p:cNvSpPr/>
          <p:nvPr/>
        </p:nvSpPr>
        <p:spPr bwMode="auto">
          <a:xfrm>
            <a:off x="3139950" y="4134492"/>
            <a:ext cx="1797823"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71" name="Picture 2" descr="\\MAGNUM\Projects\Microsoft\Cloud Power FY12\Design\ICONS_PNG\Devices.png"/>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3526765" y="4248504"/>
            <a:ext cx="1015891" cy="1055018"/>
          </a:xfrm>
          <a:prstGeom prst="rect">
            <a:avLst/>
          </a:prstGeom>
          <a:noFill/>
          <a:ln>
            <a:noFill/>
          </a:ln>
        </p:spPr>
      </p:pic>
      <p:sp>
        <p:nvSpPr>
          <p:cNvPr id="72" name="Rectangle 71"/>
          <p:cNvSpPr/>
          <p:nvPr/>
        </p:nvSpPr>
        <p:spPr>
          <a:xfrm>
            <a:off x="3145444" y="5490214"/>
            <a:ext cx="1792329" cy="361977"/>
          </a:xfrm>
          <a:prstGeom prst="rect">
            <a:avLst/>
          </a:prstGeom>
        </p:spPr>
        <p:txBody>
          <a:bodyPr wrap="squar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Responsive UI  </a:t>
            </a:r>
          </a:p>
        </p:txBody>
      </p:sp>
      <p:sp>
        <p:nvSpPr>
          <p:cNvPr id="74" name="Rectangle 73"/>
          <p:cNvSpPr/>
          <p:nvPr/>
        </p:nvSpPr>
        <p:spPr bwMode="auto">
          <a:xfrm>
            <a:off x="6953945" y="4134492"/>
            <a:ext cx="1797905"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75" name="Picture 3" descr="\\MAGNUM\Projects\Microsoft\Cloud Power FY12\Design\ICONS_PNG\Iaas.png"/>
          <p:cNvPicPr>
            <a:picLocks noChangeAspect="1" noChangeArrowheads="1"/>
          </p:cNvPicPr>
          <p:nvPr/>
        </p:nvPicPr>
        <p:blipFill>
          <a:blip r:embed="rId7" cstate="print">
            <a:lum bright="100000"/>
            <a:extLst>
              <a:ext uri="{28A0092B-C50C-407E-A947-70E740481C1C}">
                <a14:useLocalDpi xmlns:a14="http://schemas.microsoft.com/office/drawing/2010/main" val="0"/>
              </a:ext>
            </a:extLst>
          </a:blip>
          <a:stretch>
            <a:fillRect/>
          </a:stretch>
        </p:blipFill>
        <p:spPr bwMode="auto">
          <a:xfrm>
            <a:off x="7416705" y="4328770"/>
            <a:ext cx="940598" cy="937709"/>
          </a:xfrm>
          <a:prstGeom prst="rect">
            <a:avLst/>
          </a:prstGeom>
          <a:noFill/>
        </p:spPr>
      </p:pic>
      <p:sp>
        <p:nvSpPr>
          <p:cNvPr id="76" name="Rectangle 75"/>
          <p:cNvSpPr/>
          <p:nvPr/>
        </p:nvSpPr>
        <p:spPr>
          <a:xfrm>
            <a:off x="6953945" y="5490212"/>
            <a:ext cx="1797905" cy="361977"/>
          </a:xfrm>
          <a:prstGeom prst="rect">
            <a:avLst/>
          </a:prstGeom>
        </p:spPr>
        <p:txBody>
          <a:bodyPr wrap="squar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Social</a:t>
            </a:r>
          </a:p>
        </p:txBody>
      </p:sp>
      <p:sp>
        <p:nvSpPr>
          <p:cNvPr id="49" name="Rectangle 48"/>
          <p:cNvSpPr/>
          <p:nvPr/>
        </p:nvSpPr>
        <p:spPr bwMode="auto">
          <a:xfrm>
            <a:off x="3139869" y="1606808"/>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algn="ctr"/>
            <a:r>
              <a:rPr lang="en-US" sz="1764" dirty="0" smtClean="0">
                <a:solidFill>
                  <a:srgbClr val="FFFFFF"/>
                </a:solidFill>
                <a:latin typeface="Segoe UI Light" panose="020B0502040204020203" pitchFamily="34" charset="0"/>
                <a:cs typeface="Segoe UI Light" panose="020B0502040204020203" pitchFamily="34" charset="0"/>
              </a:rPr>
              <a:t>Aligned </a:t>
            </a:r>
            <a:r>
              <a:rPr lang="en-US" sz="1764" dirty="0">
                <a:solidFill>
                  <a:srgbClr val="FFFFFF"/>
                </a:solidFill>
                <a:latin typeface="Segoe UI Light" panose="020B0502040204020203" pitchFamily="34" charset="0"/>
                <a:cs typeface="Segoe UI Light" panose="020B0502040204020203" pitchFamily="34" charset="0"/>
              </a:rPr>
              <a:t>with service roadmap</a:t>
            </a:r>
          </a:p>
        </p:txBody>
      </p:sp>
      <p:sp>
        <p:nvSpPr>
          <p:cNvPr id="52" name="Rectangle 51"/>
          <p:cNvSpPr/>
          <p:nvPr/>
        </p:nvSpPr>
        <p:spPr bwMode="auto">
          <a:xfrm>
            <a:off x="5051016" y="1618161"/>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algn="ctr" fontAlgn="base">
              <a:spcBef>
                <a:spcPct val="0"/>
              </a:spcBef>
              <a:spcAft>
                <a:spcPct val="0"/>
              </a:spcAft>
            </a:pPr>
            <a:r>
              <a:rPr lang="en-US" sz="1764" dirty="0">
                <a:solidFill>
                  <a:srgbClr val="FFFFFF"/>
                </a:solidFill>
                <a:latin typeface="Segoe UI Light" panose="020B0502040204020203" pitchFamily="34" charset="0"/>
                <a:cs typeface="Segoe UI Light" panose="020B0502040204020203" pitchFamily="34" charset="0"/>
              </a:rPr>
              <a:t>Agile and faster deployment</a:t>
            </a:r>
          </a:p>
        </p:txBody>
      </p:sp>
      <p:sp>
        <p:nvSpPr>
          <p:cNvPr id="55" name="Rectangle 54"/>
          <p:cNvSpPr/>
          <p:nvPr/>
        </p:nvSpPr>
        <p:spPr bwMode="auto">
          <a:xfrm>
            <a:off x="1228723" y="1600697"/>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algn="ctr"/>
            <a:r>
              <a:rPr lang="en-US" sz="1764" dirty="0">
                <a:solidFill>
                  <a:srgbClr val="FFFFFF"/>
                </a:solidFill>
                <a:latin typeface="Segoe UI Light" panose="020B0502040204020203" pitchFamily="34" charset="0"/>
                <a:cs typeface="Segoe UI Light" panose="020B0502040204020203" pitchFamily="34" charset="0"/>
              </a:rPr>
              <a:t>Scalable Solution</a:t>
            </a:r>
          </a:p>
        </p:txBody>
      </p:sp>
      <p:pic>
        <p:nvPicPr>
          <p:cNvPr id="56" name="Picture 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16815" y="1898838"/>
            <a:ext cx="650481" cy="702283"/>
          </a:xfrm>
          <a:prstGeom prst="rect">
            <a:avLst/>
          </a:prstGeom>
          <a:solidFill>
            <a:schemeClr val="tx2"/>
          </a:solidFill>
        </p:spPr>
      </p:pic>
      <p:sp>
        <p:nvSpPr>
          <p:cNvPr id="58" name="Rectangle 57"/>
          <p:cNvSpPr/>
          <p:nvPr/>
        </p:nvSpPr>
        <p:spPr bwMode="auto">
          <a:xfrm>
            <a:off x="6962165" y="1629521"/>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algn="ctr" fontAlgn="base">
              <a:spcBef>
                <a:spcPct val="0"/>
              </a:spcBef>
              <a:spcAft>
                <a:spcPct val="0"/>
              </a:spcAft>
            </a:pPr>
            <a:r>
              <a:rPr lang="en-US" sz="1764" dirty="0">
                <a:solidFill>
                  <a:srgbClr val="FFFFFF"/>
                </a:solidFill>
                <a:latin typeface="Segoe UI Light" panose="020B0502040204020203" pitchFamily="34" charset="0"/>
                <a:cs typeface="Segoe UI Light" panose="020B0502040204020203" pitchFamily="34" charset="0"/>
              </a:rPr>
              <a:t>You control release process</a:t>
            </a:r>
          </a:p>
        </p:txBody>
      </p:sp>
      <p:pic>
        <p:nvPicPr>
          <p:cNvPr id="59" name="Picture 5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67718" y="1901341"/>
            <a:ext cx="610239" cy="679834"/>
          </a:xfrm>
          <a:prstGeom prst="rect">
            <a:avLst/>
          </a:prstGeom>
          <a:solidFill>
            <a:schemeClr val="tx2"/>
          </a:solidFill>
        </p:spPr>
      </p:pic>
      <p:grpSp>
        <p:nvGrpSpPr>
          <p:cNvPr id="87" name="Group 86"/>
          <p:cNvGrpSpPr/>
          <p:nvPr/>
        </p:nvGrpSpPr>
        <p:grpSpPr>
          <a:xfrm>
            <a:off x="8873311" y="1629521"/>
            <a:ext cx="1804063" cy="1708962"/>
            <a:chOff x="2285599" y="2084714"/>
            <a:chExt cx="1792383" cy="1717700"/>
          </a:xfrm>
          <a:solidFill>
            <a:schemeClr val="tx2"/>
          </a:solidFill>
        </p:grpSpPr>
        <p:sp>
          <p:nvSpPr>
            <p:cNvPr id="88" name="Rectangle 87"/>
            <p:cNvSpPr/>
            <p:nvPr/>
          </p:nvSpPr>
          <p:spPr bwMode="auto">
            <a:xfrm>
              <a:off x="2285599" y="2084714"/>
              <a:ext cx="1792383" cy="1717700"/>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89" name="Picture 6" descr="\\MAGNUM\Projects\Microsoft\Cloud Power FY12\Design\ICONS_PNG\Cloud.png"/>
            <p:cNvPicPr>
              <a:picLocks noChangeAspect="1" noChangeArrowheads="1"/>
            </p:cNvPicPr>
            <p:nvPr/>
          </p:nvPicPr>
          <p:blipFill>
            <a:blip r:embed="rId10" cstate="print">
              <a:lum bright="100000"/>
              <a:extLst>
                <a:ext uri="{28A0092B-C50C-407E-A947-70E740481C1C}">
                  <a14:useLocalDpi xmlns:a14="http://schemas.microsoft.com/office/drawing/2010/main" val="0"/>
                </a:ext>
              </a:extLst>
            </a:blip>
            <a:srcRect/>
            <a:stretch>
              <a:fillRect/>
            </a:stretch>
          </p:blipFill>
          <p:spPr bwMode="auto">
            <a:xfrm>
              <a:off x="2651801" y="2129982"/>
              <a:ext cx="1059979" cy="1059978"/>
            </a:xfrm>
            <a:prstGeom prst="rect">
              <a:avLst/>
            </a:prstGeom>
            <a:grpFill/>
          </p:spPr>
        </p:pic>
        <p:sp>
          <p:nvSpPr>
            <p:cNvPr id="90" name="Rectangle 89"/>
            <p:cNvSpPr/>
            <p:nvPr/>
          </p:nvSpPr>
          <p:spPr>
            <a:xfrm>
              <a:off x="2401242" y="3332465"/>
              <a:ext cx="1561091" cy="365678"/>
            </a:xfrm>
            <a:prstGeom prst="rect">
              <a:avLst/>
            </a:prstGeom>
            <a:grpFill/>
          </p:spPr>
          <p:txBody>
            <a:bodyPr wrap="none">
              <a:spAutoFit/>
            </a:bodyPr>
            <a:lstStyle/>
            <a:p>
              <a:pPr algn="ctr"/>
              <a:r>
                <a:rPr lang="en-US" sz="1764" dirty="0">
                  <a:solidFill>
                    <a:srgbClr val="FFFFFF"/>
                  </a:solidFill>
                  <a:latin typeface="Segoe UI Light" panose="020B0502040204020203" pitchFamily="34" charset="0"/>
                  <a:cs typeface="Segoe UI Light" panose="020B0502040204020203" pitchFamily="34" charset="0"/>
                </a:rPr>
                <a:t>Cloud Enabled</a:t>
              </a:r>
            </a:p>
          </p:txBody>
        </p:sp>
      </p:grpSp>
      <p:pic>
        <p:nvPicPr>
          <p:cNvPr id="92" name="Picture 3" descr="\\MAGNUM\Projects\Microsoft\Cloud Power FY12\Design\ICONS_PNG\Confidentiality.png"/>
          <p:cNvPicPr>
            <a:picLocks noChangeAspect="1" noChangeArrowheads="1"/>
          </p:cNvPicPr>
          <p:nvPr/>
        </p:nvPicPr>
        <p:blipFill>
          <a:blip r:embed="rId11" cstate="print">
            <a:lum bright="100000"/>
            <a:extLst>
              <a:ext uri="{28A0092B-C50C-407E-A947-70E740481C1C}">
                <a14:useLocalDpi xmlns:a14="http://schemas.microsoft.com/office/drawing/2010/main" val="0"/>
              </a:ext>
            </a:extLst>
          </a:blip>
          <a:srcRect/>
          <a:stretch>
            <a:fillRect/>
          </a:stretch>
        </p:blipFill>
        <p:spPr bwMode="auto">
          <a:xfrm>
            <a:off x="9289215" y="4358026"/>
            <a:ext cx="945497" cy="945496"/>
          </a:xfrm>
          <a:prstGeom prst="rect">
            <a:avLst/>
          </a:prstGeom>
          <a:noFill/>
        </p:spPr>
      </p:pic>
      <p:sp>
        <p:nvSpPr>
          <p:cNvPr id="93" name="TextBox 92"/>
          <p:cNvSpPr txBox="1"/>
          <p:nvPr/>
        </p:nvSpPr>
        <p:spPr>
          <a:xfrm>
            <a:off x="1313266" y="1179376"/>
            <a:ext cx="8665081" cy="369332"/>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rPr>
              <a:t>IT Pro</a:t>
            </a:r>
          </a:p>
        </p:txBody>
      </p:sp>
      <p:sp>
        <p:nvSpPr>
          <p:cNvPr id="95" name="TextBox 94"/>
          <p:cNvSpPr txBox="1"/>
          <p:nvPr/>
        </p:nvSpPr>
        <p:spPr>
          <a:xfrm>
            <a:off x="1228723" y="3735707"/>
            <a:ext cx="8665081" cy="369332"/>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rPr>
              <a:t>Developers</a:t>
            </a:r>
          </a:p>
        </p:txBody>
      </p:sp>
      <p:sp>
        <p:nvSpPr>
          <p:cNvPr id="43" name="Rectangle 42"/>
          <p:cNvSpPr/>
          <p:nvPr/>
        </p:nvSpPr>
        <p:spPr>
          <a:xfrm>
            <a:off x="8901230" y="5484055"/>
            <a:ext cx="1747743" cy="363818"/>
          </a:xfrm>
          <a:prstGeom prst="rect">
            <a:avLst/>
          </a:prstGeom>
        </p:spPr>
        <p:txBody>
          <a:bodyPr wrap="square">
            <a:spAutoFit/>
          </a:bodyPr>
          <a:lstStyle/>
          <a:p>
            <a:pPr algn="ctr" defTabSz="448102">
              <a:defRPr/>
            </a:pPr>
            <a:r>
              <a:rPr lang="en-US" sz="1764" dirty="0" smtClean="0">
                <a:solidFill>
                  <a:srgbClr val="FFFFFF"/>
                </a:solidFill>
                <a:latin typeface="Segoe UI Light" panose="020B0502040204020203" pitchFamily="34" charset="0"/>
                <a:cs typeface="Segoe UI Light" panose="020B0502040204020203" pitchFamily="34" charset="0"/>
              </a:rPr>
              <a:t>Security</a:t>
            </a:r>
            <a:endParaRPr lang="en-US" sz="1764" dirty="0">
              <a:solidFill>
                <a:srgbClr val="FFFFFF"/>
              </a:solidFill>
              <a:latin typeface="Segoe UI Light" panose="020B0502040204020203" pitchFamily="34" charset="0"/>
              <a:cs typeface="Segoe UI Light" panose="020B0502040204020203" pitchFamily="34" charset="0"/>
            </a:endParaRPr>
          </a:p>
        </p:txBody>
      </p:sp>
      <p:pic>
        <p:nvPicPr>
          <p:cNvPr id="44" name="Picture 4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99807" y="1901341"/>
            <a:ext cx="669812" cy="717522"/>
          </a:xfrm>
          <a:prstGeom prst="rect">
            <a:avLst/>
          </a:prstGeom>
          <a:solidFill>
            <a:schemeClr val="tx2"/>
          </a:solidFill>
        </p:spPr>
      </p:pic>
      <p:pic>
        <p:nvPicPr>
          <p:cNvPr id="45" name="Picture 4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691457" y="1901341"/>
            <a:ext cx="604409" cy="681105"/>
          </a:xfrm>
          <a:prstGeom prst="rect">
            <a:avLst/>
          </a:prstGeom>
          <a:solidFill>
            <a:schemeClr val="tx2"/>
          </a:solidFill>
        </p:spPr>
      </p:pic>
    </p:spTree>
    <p:extLst>
      <p:ext uri="{BB962C8B-B14F-4D97-AF65-F5344CB8AC3E}">
        <p14:creationId xmlns:p14="http://schemas.microsoft.com/office/powerpoint/2010/main" val="20921176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500"/>
                                        <p:tgtEl>
                                          <p:spTgt spid="58"/>
                                        </p:tgtEl>
                                      </p:cBhvr>
                                    </p:animEffect>
                                  </p:childTnLst>
                                </p:cTn>
                              </p:par>
                              <p:par>
                                <p:cTn id="20" presetID="10" presetClass="entr" presetSubtype="0" fill="hold"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fade">
                                      <p:cBhvr>
                                        <p:cTn id="22" dur="500"/>
                                        <p:tgtEl>
                                          <p:spTgt spid="59"/>
                                        </p:tgtEl>
                                      </p:cBhvr>
                                    </p:animEffect>
                                  </p:childTnLst>
                                </p:cTn>
                              </p:par>
                              <p:par>
                                <p:cTn id="23" presetID="10"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animEffect transition="in" filter="fade">
                                      <p:cBhvr>
                                        <p:cTn id="25" dur="500"/>
                                        <p:tgtEl>
                                          <p:spTgt spid="8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3"/>
                                        </p:tgtEl>
                                        <p:attrNameLst>
                                          <p:attrName>style.visibility</p:attrName>
                                        </p:attrNameLst>
                                      </p:cBhvr>
                                      <p:to>
                                        <p:strVal val="visible"/>
                                      </p:to>
                                    </p:set>
                                    <p:animEffect transition="in" filter="fade">
                                      <p:cBhvr>
                                        <p:cTn id="28" dur="500"/>
                                        <p:tgtEl>
                                          <p:spTgt spid="93"/>
                                        </p:tgtEl>
                                      </p:cBhvr>
                                    </p:animEffect>
                                  </p:childTnLst>
                                </p:cTn>
                              </p:par>
                              <p:par>
                                <p:cTn id="29" presetID="10"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10" presetClass="entr" presetSubtype="0" fill="hold"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1"/>
                                        </p:tgtEl>
                                        <p:attrNameLst>
                                          <p:attrName>style.visibility</p:attrName>
                                        </p:attrNameLst>
                                      </p:cBhvr>
                                      <p:to>
                                        <p:strVal val="visible"/>
                                      </p:to>
                                    </p:set>
                                    <p:animEffect transition="in" filter="fade">
                                      <p:cBhvr>
                                        <p:cTn id="42" dur="500"/>
                                        <p:tgtEl>
                                          <p:spTgt spid="9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fade">
                                      <p:cBhvr>
                                        <p:cTn id="45" dur="500"/>
                                        <p:tgtEl>
                                          <p:spTgt spid="62"/>
                                        </p:tgtEl>
                                      </p:cBhvr>
                                    </p:animEffect>
                                  </p:childTnLst>
                                </p:cTn>
                              </p:par>
                              <p:par>
                                <p:cTn id="46" presetID="10" presetClass="entr" presetSubtype="0" fill="hold"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500"/>
                                        <p:tgtEl>
                                          <p:spTgt spid="6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fade">
                                      <p:cBhvr>
                                        <p:cTn id="51" dur="500"/>
                                        <p:tgtEl>
                                          <p:spTgt spid="6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fade">
                                      <p:cBhvr>
                                        <p:cTn id="54" dur="500"/>
                                        <p:tgtEl>
                                          <p:spTgt spid="66"/>
                                        </p:tgtEl>
                                      </p:cBhvr>
                                    </p:animEffect>
                                  </p:childTnLst>
                                </p:cTn>
                              </p:par>
                              <p:par>
                                <p:cTn id="55" presetID="10" presetClass="entr" presetSubtype="0" fill="hold" nodeType="with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500"/>
                                        <p:tgtEl>
                                          <p:spTgt spid="6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fade">
                                      <p:cBhvr>
                                        <p:cTn id="60" dur="500"/>
                                        <p:tgtEl>
                                          <p:spTgt spid="6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fade">
                                      <p:cBhvr>
                                        <p:cTn id="63" dur="500"/>
                                        <p:tgtEl>
                                          <p:spTgt spid="70"/>
                                        </p:tgtEl>
                                      </p:cBhvr>
                                    </p:animEffect>
                                  </p:childTnLst>
                                </p:cTn>
                              </p:par>
                              <p:par>
                                <p:cTn id="64" presetID="10" presetClass="entr" presetSubtype="0" fill="hold" nodeType="withEffect">
                                  <p:stCondLst>
                                    <p:cond delay="0"/>
                                  </p:stCondLst>
                                  <p:childTnLst>
                                    <p:set>
                                      <p:cBhvr>
                                        <p:cTn id="65" dur="1" fill="hold">
                                          <p:stCondLst>
                                            <p:cond delay="0"/>
                                          </p:stCondLst>
                                        </p:cTn>
                                        <p:tgtEl>
                                          <p:spTgt spid="71"/>
                                        </p:tgtEl>
                                        <p:attrNameLst>
                                          <p:attrName>style.visibility</p:attrName>
                                        </p:attrNameLst>
                                      </p:cBhvr>
                                      <p:to>
                                        <p:strVal val="visible"/>
                                      </p:to>
                                    </p:set>
                                    <p:animEffect transition="in" filter="fade">
                                      <p:cBhvr>
                                        <p:cTn id="66" dur="500"/>
                                        <p:tgtEl>
                                          <p:spTgt spid="7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72"/>
                                        </p:tgtEl>
                                        <p:attrNameLst>
                                          <p:attrName>style.visibility</p:attrName>
                                        </p:attrNameLst>
                                      </p:cBhvr>
                                      <p:to>
                                        <p:strVal val="visible"/>
                                      </p:to>
                                    </p:set>
                                    <p:animEffect transition="in" filter="fade">
                                      <p:cBhvr>
                                        <p:cTn id="69" dur="500"/>
                                        <p:tgtEl>
                                          <p:spTgt spid="7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fade">
                                      <p:cBhvr>
                                        <p:cTn id="72" dur="500"/>
                                        <p:tgtEl>
                                          <p:spTgt spid="74"/>
                                        </p:tgtEl>
                                      </p:cBhvr>
                                    </p:animEffect>
                                  </p:childTnLst>
                                </p:cTn>
                              </p:par>
                              <p:par>
                                <p:cTn id="73" presetID="10" presetClass="entr" presetSubtype="0" fill="hold" nodeType="withEffect">
                                  <p:stCondLst>
                                    <p:cond delay="0"/>
                                  </p:stCondLst>
                                  <p:childTnLst>
                                    <p:set>
                                      <p:cBhvr>
                                        <p:cTn id="74" dur="1" fill="hold">
                                          <p:stCondLst>
                                            <p:cond delay="0"/>
                                          </p:stCondLst>
                                        </p:cTn>
                                        <p:tgtEl>
                                          <p:spTgt spid="75"/>
                                        </p:tgtEl>
                                        <p:attrNameLst>
                                          <p:attrName>style.visibility</p:attrName>
                                        </p:attrNameLst>
                                      </p:cBhvr>
                                      <p:to>
                                        <p:strVal val="visible"/>
                                      </p:to>
                                    </p:set>
                                    <p:animEffect transition="in" filter="fade">
                                      <p:cBhvr>
                                        <p:cTn id="75" dur="500"/>
                                        <p:tgtEl>
                                          <p:spTgt spid="7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6"/>
                                        </p:tgtEl>
                                        <p:attrNameLst>
                                          <p:attrName>style.visibility</p:attrName>
                                        </p:attrNameLst>
                                      </p:cBhvr>
                                      <p:to>
                                        <p:strVal val="visible"/>
                                      </p:to>
                                    </p:set>
                                    <p:animEffect transition="in" filter="fade">
                                      <p:cBhvr>
                                        <p:cTn id="78" dur="500"/>
                                        <p:tgtEl>
                                          <p:spTgt spid="76"/>
                                        </p:tgtEl>
                                      </p:cBhvr>
                                    </p:animEffect>
                                  </p:childTnLst>
                                </p:cTn>
                              </p:par>
                              <p:par>
                                <p:cTn id="79" presetID="10" presetClass="entr" presetSubtype="0" fill="hold" nodeType="withEffect">
                                  <p:stCondLst>
                                    <p:cond delay="0"/>
                                  </p:stCondLst>
                                  <p:childTnLst>
                                    <p:set>
                                      <p:cBhvr>
                                        <p:cTn id="80" dur="1" fill="hold">
                                          <p:stCondLst>
                                            <p:cond delay="0"/>
                                          </p:stCondLst>
                                        </p:cTn>
                                        <p:tgtEl>
                                          <p:spTgt spid="92"/>
                                        </p:tgtEl>
                                        <p:attrNameLst>
                                          <p:attrName>style.visibility</p:attrName>
                                        </p:attrNameLst>
                                      </p:cBhvr>
                                      <p:to>
                                        <p:strVal val="visible"/>
                                      </p:to>
                                    </p:set>
                                    <p:animEffect transition="in" filter="fade">
                                      <p:cBhvr>
                                        <p:cTn id="81" dur="500"/>
                                        <p:tgtEl>
                                          <p:spTgt spid="9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95"/>
                                        </p:tgtEl>
                                        <p:attrNameLst>
                                          <p:attrName>style.visibility</p:attrName>
                                        </p:attrNameLst>
                                      </p:cBhvr>
                                      <p:to>
                                        <p:strVal val="visible"/>
                                      </p:to>
                                    </p:set>
                                    <p:animEffect transition="in" filter="fade">
                                      <p:cBhvr>
                                        <p:cTn id="84" dur="500"/>
                                        <p:tgtEl>
                                          <p:spTgt spid="9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4" grpId="0"/>
      <p:bldP spid="62" grpId="0" animBg="1"/>
      <p:bldP spid="64" grpId="0"/>
      <p:bldP spid="66" grpId="0" animBg="1"/>
      <p:bldP spid="68" grpId="0"/>
      <p:bldP spid="70" grpId="0" animBg="1"/>
      <p:bldP spid="72" grpId="0"/>
      <p:bldP spid="74" grpId="0" animBg="1"/>
      <p:bldP spid="76" grpId="0"/>
      <p:bldP spid="49" grpId="0" animBg="1"/>
      <p:bldP spid="52" grpId="0" animBg="1"/>
      <p:bldP spid="55" grpId="0" animBg="1"/>
      <p:bldP spid="58" grpId="0" animBg="1"/>
      <p:bldP spid="93" grpId="0"/>
      <p:bldP spid="95" grpId="0"/>
      <p:bldP spid="43" grpId="0"/>
    </p:bld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25.xml><?xml version="1.0" encoding="utf-8"?>
<p:tagLst xmlns:a="http://schemas.openxmlformats.org/drawingml/2006/main" xmlns:r="http://schemas.openxmlformats.org/officeDocument/2006/relationships" xmlns:p="http://schemas.openxmlformats.org/presentationml/2006/main">
  <p:tag name="MT_TILE" val="YES"/>
</p:tagLst>
</file>

<file path=ppt/tags/tag26.xml><?xml version="1.0" encoding="utf-8"?>
<p:tagLst xmlns:a="http://schemas.openxmlformats.org/drawingml/2006/main" xmlns:r="http://schemas.openxmlformats.org/officeDocument/2006/relationships" xmlns:p="http://schemas.openxmlformats.org/presentationml/2006/main">
  <p:tag name="MT_TILE" val="YES"/>
</p:tagLst>
</file>

<file path=ppt/tags/tag27.xml><?xml version="1.0" encoding="utf-8"?>
<p:tagLst xmlns:a="http://schemas.openxmlformats.org/drawingml/2006/main" xmlns:r="http://schemas.openxmlformats.org/officeDocument/2006/relationships" xmlns:p="http://schemas.openxmlformats.org/presentationml/2006/main">
  <p:tag name="MT_TILE" val="YES"/>
</p:tagLst>
</file>

<file path=ppt/tags/tag28.xml><?xml version="1.0" encoding="utf-8"?>
<p:tagLst xmlns:a="http://schemas.openxmlformats.org/drawingml/2006/main" xmlns:r="http://schemas.openxmlformats.org/officeDocument/2006/relationships" xmlns:p="http://schemas.openxmlformats.org/presentationml/2006/main">
  <p:tag name="MT_TILE" val="YES"/>
</p:tagLst>
</file>

<file path=ppt/tags/tag29.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30.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D7BFE2324FCFB49A665688E9D54E8DB" ma:contentTypeVersion="2" ma:contentTypeDescription="Create a new document." ma:contentTypeScope="" ma:versionID="d40ecbfa05608dbb8df02efb84158178">
  <xsd:schema xmlns:xsd="http://www.w3.org/2001/XMLSchema" xmlns:xs="http://www.w3.org/2001/XMLSchema" xmlns:p="http://schemas.microsoft.com/office/2006/metadata/properties" xmlns:ns2="5ec9502b-addf-4716-883a-9e6742fd5109" targetNamespace="http://schemas.microsoft.com/office/2006/metadata/properties" ma:root="true" ma:fieldsID="c8929b4bbf02ed04f4fe894b226e94c0" ns2:_="">
    <xsd:import namespace="5ec9502b-addf-4716-883a-9e6742fd5109"/>
    <xsd:element name="properties">
      <xsd:complexType>
        <xsd:sequence>
          <xsd:element name="documentManagement">
            <xsd:complexType>
              <xsd:all>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c9502b-addf-4716-883a-9e6742fd510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Control xmlns="http://schemas.microsoft.com/VisualStudio/2011/storyboarding/control">
  <Id Name="System.Storyboarding.Backgrounds.WebBrowser" Revision="1" Stencil="System.Storyboarding.Backgrounds" StencilVersion="0.1"/>
</Control>
</file>

<file path=customXml/item4.xml><?xml version="1.0" encoding="utf-8"?>
<p:properties xmlns:p="http://schemas.microsoft.com/office/2006/metadata/properties" xmlns:xsi="http://www.w3.org/2001/XMLSchema-instance" xmlns:pc="http://schemas.microsoft.com/office/infopath/2007/PartnerControls">
  <documentManagement>
    <SharedWithUsers xmlns="5ec9502b-addf-4716-883a-9e6742fd5109">
      <UserInfo>
        <DisplayName/>
        <AccountId xsi:nil="true"/>
        <AccountType/>
      </UserInfo>
    </SharedWithUsers>
    <SharingHintHash xmlns="5ec9502b-addf-4716-883a-9e6742fd5109">-223225823</SharingHintHash>
  </documentManagement>
</p:properties>
</file>

<file path=customXml/item5.xml><?xml version="1.0" encoding="utf-8"?>
<Control xmlns="http://schemas.microsoft.com/VisualStudio/2011/storyboarding/control">
  <Id Name="System.Storyboarding.Backgrounds.WebBrowser" Revision="1" Stencil="System.Storyboarding.Backgrounds" StencilVersion="0.1"/>
</Control>
</file>

<file path=customXml/item6.xml><?xml version="1.0" encoding="utf-8"?>
<Control xmlns="http://schemas.microsoft.com/VisualStudio/2011/storyboarding/control">
  <Id Name="System.Storyboarding.Backgrounds.WebBrowser" Revision="1" Stencil="System.Storyboarding.Backgrounds" StencilVersion="0.1"/>
</Control>
</file>

<file path=customXml/itemProps1.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2.xml><?xml version="1.0" encoding="utf-8"?>
<ds:datastoreItem xmlns:ds="http://schemas.openxmlformats.org/officeDocument/2006/customXml" ds:itemID="{F79724C6-F6AC-4965-8DDA-67169DE5A5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c9502b-addf-4716-883a-9e6742fd51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E030D2D-A334-4C40-95AD-E97580D89B11}">
  <ds:schemaRefs>
    <ds:schemaRef ds:uri="http://schemas.microsoft.com/VisualStudio/2011/storyboarding/control"/>
  </ds:schemaRefs>
</ds:datastoreItem>
</file>

<file path=customXml/itemProps4.xml><?xml version="1.0" encoding="utf-8"?>
<ds:datastoreItem xmlns:ds="http://schemas.openxmlformats.org/officeDocument/2006/customXml" ds:itemID="{F1AEA8A7-A694-4DB0-82AB-EF48F2E9B6F9}">
  <ds:schemaRefs>
    <ds:schemaRef ds:uri="http://purl.org/dc/terms/"/>
    <ds:schemaRef ds:uri="http://schemas.microsoft.com/office/2006/documentManagement/types"/>
    <ds:schemaRef ds:uri="5ec9502b-addf-4716-883a-9e6742fd5109"/>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5.xml><?xml version="1.0" encoding="utf-8"?>
<ds:datastoreItem xmlns:ds="http://schemas.openxmlformats.org/officeDocument/2006/customXml" ds:itemID="{57ED2E3B-EB43-4252-8C73-98EA6ACC344E}">
  <ds:schemaRefs>
    <ds:schemaRef ds:uri="http://schemas.microsoft.com/VisualStudio/2011/storyboarding/control"/>
  </ds:schemaRefs>
</ds:datastoreItem>
</file>

<file path=customXml/itemProps6.xml><?xml version="1.0" encoding="utf-8"?>
<ds:datastoreItem xmlns:ds="http://schemas.openxmlformats.org/officeDocument/2006/customXml" ds:itemID="{6769EEFD-0F61-4AA2-AE02-4E16ED5BCFE8}">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4065</Words>
  <Application>Microsoft Office PowerPoint</Application>
  <PresentationFormat>Custom</PresentationFormat>
  <Paragraphs>655</Paragraphs>
  <Slides>67</Slides>
  <Notes>23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67</vt:i4>
      </vt:variant>
    </vt:vector>
  </HeadingPairs>
  <TitlesOfParts>
    <vt:vector size="77" baseType="lpstr">
      <vt:lpstr>Arial</vt:lpstr>
      <vt:lpstr>Berlin Sans FB</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PnP Transformation – Solution Assessment Report</vt:lpstr>
      <vt:lpstr>Note:</vt:lpstr>
      <vt:lpstr>Agenda</vt:lpstr>
      <vt:lpstr>Positioning in the PnP Transformation approach</vt:lpstr>
      <vt:lpstr>Note:</vt:lpstr>
      <vt:lpstr>Application Modernization  (PnP Transformation Approach)</vt:lpstr>
      <vt:lpstr>PowerPoint Presentation</vt:lpstr>
      <vt:lpstr>Vision for SharePoint</vt:lpstr>
      <vt:lpstr>Why transition to App Model</vt:lpstr>
      <vt:lpstr>Cloud Ready</vt:lpstr>
      <vt:lpstr>Business Agility </vt:lpstr>
      <vt:lpstr>Cost Efficiency</vt:lpstr>
      <vt:lpstr>Customize for business value</vt:lpstr>
      <vt:lpstr>Supporting work streams</vt:lpstr>
      <vt:lpstr>Note:</vt:lpstr>
      <vt:lpstr>Supporting work streams</vt:lpstr>
      <vt:lpstr>PowerPoint Presentation</vt:lpstr>
      <vt:lpstr>Access Anywhere</vt:lpstr>
      <vt:lpstr>Access Any Device </vt:lpstr>
      <vt:lpstr>PowerPoint Presentation</vt:lpstr>
      <vt:lpstr>App Developer Guidance</vt:lpstr>
      <vt:lpstr>PowerPoint Presentation</vt:lpstr>
      <vt:lpstr>Infrastructure for Dev Environments</vt:lpstr>
      <vt:lpstr>Infrastructure for QA Environments</vt:lpstr>
      <vt:lpstr>Visual Studio Online</vt:lpstr>
      <vt:lpstr>Current model with environments</vt:lpstr>
      <vt:lpstr>New model with environments</vt:lpstr>
      <vt:lpstr>ALM Processes</vt:lpstr>
      <vt:lpstr>Current model with ALM</vt:lpstr>
      <vt:lpstr>Future model with TFS</vt:lpstr>
      <vt:lpstr>PowerPoint Presentation</vt:lpstr>
      <vt:lpstr>Provider Hosted Apps On Premises</vt:lpstr>
      <vt:lpstr>Provider Hosted Apps On Windows Azure</vt:lpstr>
      <vt:lpstr>High level architecture</vt:lpstr>
      <vt:lpstr>High level roadmap</vt:lpstr>
      <vt:lpstr>SharePoint Assessment report</vt:lpstr>
      <vt:lpstr>Note:</vt:lpstr>
      <vt:lpstr>FTC solutions analyzed</vt:lpstr>
      <vt:lpstr>High level findings</vt:lpstr>
      <vt:lpstr>Note:</vt:lpstr>
      <vt:lpstr>Contoso Solution 1</vt:lpstr>
      <vt:lpstr>App Maturity Level</vt:lpstr>
      <vt:lpstr>Customization overview</vt:lpstr>
      <vt:lpstr>Note:</vt:lpstr>
      <vt:lpstr>Contoso solutions</vt:lpstr>
      <vt:lpstr>Third Party solutions</vt:lpstr>
      <vt:lpstr>Branding</vt:lpstr>
      <vt:lpstr>Branding</vt:lpstr>
      <vt:lpstr>Branding</vt:lpstr>
      <vt:lpstr>Location Finder </vt:lpstr>
      <vt:lpstr>Skill Finder</vt:lpstr>
      <vt:lpstr>Summary and initial solution design direction</vt:lpstr>
      <vt:lpstr>Who’s responsible for what+ dependencies </vt:lpstr>
      <vt:lpstr>Future model</vt:lpstr>
      <vt:lpstr>Contoso Office 365 logical architecture</vt:lpstr>
      <vt:lpstr>Framework</vt:lpstr>
      <vt:lpstr>Development focus areas</vt:lpstr>
      <vt:lpstr>Provisioning framework</vt:lpstr>
      <vt:lpstr>Remote timer job framework</vt:lpstr>
      <vt:lpstr>Branding and asset framework</vt:lpstr>
      <vt:lpstr>Development framework</vt:lpstr>
      <vt:lpstr>Transformation framework</vt:lpstr>
      <vt:lpstr>Next steps</vt:lpstr>
      <vt:lpstr>Application Modernization  PnP Transformation Approach</vt:lpstr>
      <vt:lpstr>Note: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JDP Architecture Design Phase Kick Off</dc:title>
  <dc:creator/>
  <cp:keywords/>
  <cp:lastModifiedBy/>
  <cp:revision>1</cp:revision>
  <dcterms:created xsi:type="dcterms:W3CDTF">2012-12-01T01:18:40Z</dcterms:created>
  <dcterms:modified xsi:type="dcterms:W3CDTF">2015-05-26T23:18:13Z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TaxKeyword">
    <vt:lpwstr/>
  </property>
  <property fmtid="{D5CDD505-2E9C-101B-9397-08002B2CF9AE}" pid="4" name="_dlc_policyId">
    <vt:lpwstr/>
  </property>
  <property fmtid="{D5CDD505-2E9C-101B-9397-08002B2CF9AE}" pid="5" name="Region">
    <vt:lpwstr/>
  </property>
  <property fmtid="{D5CDD505-2E9C-101B-9397-08002B2CF9AE}" pid="6" name="Confidentiality">
    <vt:lpwstr>80;#customer ready|b225dced-5dab-45d2-8576-577b3c96fa78</vt:lpwstr>
  </property>
  <property fmtid="{D5CDD505-2E9C-101B-9397-08002B2CF9AE}" pid="7" name="ItemType">
    <vt:lpwstr/>
  </property>
  <property fmtid="{D5CDD505-2E9C-101B-9397-08002B2CF9AE}" pid="8" name="Industries">
    <vt:lpwstr/>
  </property>
  <property fmtid="{D5CDD505-2E9C-101B-9397-08002B2CF9AE}" pid="9" name="Roles">
    <vt:lpwstr/>
  </property>
  <property fmtid="{D5CDD505-2E9C-101B-9397-08002B2CF9AE}" pid="10" name="SMSGDomain">
    <vt:lpwstr>13357;#Microsoft Office Division|998d7cd0-7f52-4d06-a505-529ce4856340</vt:lpwstr>
  </property>
  <property fmtid="{D5CDD505-2E9C-101B-9397-08002B2CF9AE}" pid="11" name="Competitors">
    <vt:lpwstr/>
  </property>
  <property fmtid="{D5CDD505-2E9C-101B-9397-08002B2CF9AE}" pid="12" name="ItemRetentionFormula">
    <vt:lpwstr/>
  </property>
  <property fmtid="{D5CDD505-2E9C-101B-9397-08002B2CF9AE}" pid="13" name="BusinessArchitecture">
    <vt:lpwstr/>
  </property>
  <property fmtid="{D5CDD505-2E9C-101B-9397-08002B2CF9AE}" pid="14" name="SMSGTags">
    <vt:lpwstr/>
  </property>
  <property fmtid="{D5CDD505-2E9C-101B-9397-08002B2CF9AE}" pid="15" name="Products">
    <vt:lpwstr>10899;#Microsoft Office|3a4e9862-cdce-4bdc-8664-91038e3eb1e9;#12441;#Microsoft Office 365|79b3b58e-e806-4c92-b1ab-8c086f06098a;#16039;#Microsoft Office future versions|b77148c7-a73d-44bc-a163-bb7920270559</vt:lpwstr>
  </property>
  <property fmtid="{D5CDD505-2E9C-101B-9397-08002B2CF9AE}" pid="16" name="EnterpriseDomainTags">
    <vt:lpwstr/>
  </property>
  <property fmtid="{D5CDD505-2E9C-101B-9397-08002B2CF9AE}" pid="17" name="Partners">
    <vt:lpwstr/>
  </property>
  <property fmtid="{D5CDD505-2E9C-101B-9397-08002B2CF9AE}" pid="18" name="Segments">
    <vt:lpwstr/>
  </property>
  <property fmtid="{D5CDD505-2E9C-101B-9397-08002B2CF9AE}" pid="19" name="ActivitiesAndPrograms">
    <vt:lpwstr/>
  </property>
  <property fmtid="{D5CDD505-2E9C-101B-9397-08002B2CF9AE}" pid="20" name="WorkflowChangePath">
    <vt:lpwstr>d3765c0c-e2b5-4307-934b-d5d862e93ab3,3;d3765c0c-e2b5-4307-934b-d5d862e93ab3,3;d3765c0c-e2b5-4307-934b-d5d862e93ab3,23;d3765c0c-e2b5-4307-934b-d5d862e93ab3,28;</vt:lpwstr>
  </property>
  <property fmtid="{D5CDD505-2E9C-101B-9397-08002B2CF9AE}" pid="21" name="Groups">
    <vt:lpwstr>17863;#Office Marketing Group|a07bee86-ad38-44ef-877b-5c34e894c7ed;#19297;#Office Technical Product Marketing|16ddb889-3b91-489d-80f8-c96b7caf7099</vt:lpwstr>
  </property>
  <property fmtid="{D5CDD505-2E9C-101B-9397-08002B2CF9AE}" pid="22" name="Topics">
    <vt:lpwstr/>
  </property>
  <property fmtid="{D5CDD505-2E9C-101B-9397-08002B2CF9AE}" pid="23" name="EnterpriseDomainTagsTaxHTField0">
    <vt:lpwstr/>
  </property>
  <property fmtid="{D5CDD505-2E9C-101B-9397-08002B2CF9AE}" pid="24" name="messageframeworktype">
    <vt:lpwstr>18995;#Office Unmanaged Hub|1e1bb7f5-58a5-4fa2-8263-f1d695d0726e;#18996;#Office Futures|b2b85a55-3707-41f7-bddc-6744ccb5e51c</vt:lpwstr>
  </property>
  <property fmtid="{D5CDD505-2E9C-101B-9397-08002B2CF9AE}" pid="25" name="LastUpdatedByBatchTagging">
    <vt:bool>false</vt:bool>
  </property>
  <property fmtid="{D5CDD505-2E9C-101B-9397-08002B2CF9AE}" pid="26" name="Languages">
    <vt:lpwstr/>
  </property>
  <property fmtid="{D5CDD505-2E9C-101B-9397-08002B2CF9AE}" pid="27" name="_docset_NoMedatataSyncRequired">
    <vt:lpwstr>False</vt:lpwstr>
  </property>
  <property fmtid="{D5CDD505-2E9C-101B-9397-08002B2CF9AE}" pid="28" name="SMSGTagsTaxHTField0">
    <vt:lpwstr/>
  </property>
  <property fmtid="{D5CDD505-2E9C-101B-9397-08002B2CF9AE}" pid="29" name="Audiences">
    <vt:lpwstr>10254;#enterprise|7be59b63-9a97-4305-8844-189a14408896</vt:lpwstr>
  </property>
  <property fmtid="{D5CDD505-2E9C-101B-9397-08002B2CF9AE}" pid="30" name="_dlc_DocIdItemGuid">
    <vt:lpwstr>95f093db-1310-459a-baf7-991cb6a53985</vt:lpwstr>
  </property>
  <property fmtid="{D5CDD505-2E9C-101B-9397-08002B2CF9AE}" pid="31" name="Tfs.IsStoryboard">
    <vt:bool>true</vt:bool>
  </property>
  <property fmtid="{D5CDD505-2E9C-101B-9397-08002B2CF9AE}" pid="32" name="ContentTypeId">
    <vt:lpwstr>0x010100DD7BFE2324FCFB49A665688E9D54E8DB</vt:lpwstr>
  </property>
  <property fmtid="{D5CDD505-2E9C-101B-9397-08002B2CF9AE}" pid="33" name="Tfs.LastKnownPath">
    <vt:lpwstr>https://microsoft.sharepoint.com/teams/ShellJDP/Shared%20Documents/Office%20365%20JDP%20-%20Solution%20Assessment%20Report%20Presentation.pptx</vt:lpwstr>
  </property>
</Properties>
</file>