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2"/>
  </p:notesMasterIdLst>
  <p:handoutMasterIdLst>
    <p:handoutMasterId r:id="rId63"/>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460" r:id="rId27"/>
    <p:sldId id="1469" r:id="rId28"/>
    <p:sldId id="1470" r:id="rId29"/>
    <p:sldId id="1496" r:id="rId30"/>
    <p:sldId id="1497" r:id="rId31"/>
    <p:sldId id="1498" r:id="rId32"/>
    <p:sldId id="1500" r:id="rId33"/>
    <p:sldId id="1501" r:id="rId34"/>
    <p:sldId id="1461" r:id="rId35"/>
    <p:sldId id="1459" r:id="rId36"/>
    <p:sldId id="1502" r:id="rId37"/>
    <p:sldId id="1471" r:id="rId38"/>
    <p:sldId id="1431" r:id="rId39"/>
    <p:sldId id="1437" r:id="rId40"/>
    <p:sldId id="1472" r:id="rId41"/>
    <p:sldId id="1473" r:id="rId42"/>
    <p:sldId id="1450" r:id="rId43"/>
    <p:sldId id="1474" r:id="rId44"/>
    <p:sldId id="1475" r:id="rId45"/>
    <p:sldId id="1476" r:id="rId46"/>
    <p:sldId id="1477" r:id="rId47"/>
    <p:sldId id="1478" r:id="rId48"/>
    <p:sldId id="1479" r:id="rId49"/>
    <p:sldId id="1480" r:id="rId50"/>
    <p:sldId id="1481" r:id="rId51"/>
    <p:sldId id="1482" r:id="rId52"/>
    <p:sldId id="1483" r:id="rId53"/>
    <p:sldId id="1488" r:id="rId54"/>
    <p:sldId id="1489" r:id="rId55"/>
    <p:sldId id="1490" r:id="rId56"/>
    <p:sldId id="1491" r:id="rId57"/>
    <p:sldId id="1414" r:id="rId58"/>
    <p:sldId id="1462" r:id="rId59"/>
    <p:sldId id="1417" r:id="rId60"/>
    <p:sldId id="1418" r:id="rId6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66894" autoAdjust="0"/>
  </p:normalViewPr>
  <p:slideViewPr>
    <p:cSldViewPr snapToGrid="0">
      <p:cViewPr varScale="1">
        <p:scale>
          <a:sx n="79" d="100"/>
          <a:sy n="79" d="100"/>
        </p:scale>
        <p:origin x="1602"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commentAuthors" Target="commentAuthor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5/27/2015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5/27/2015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51</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5/27/2015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5/27/2015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5/27/2015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pPr marL="0" marR="0" indent="0" algn="l" defTabSz="914363" rtl="0" eaLnBrk="1" fontAlgn="auto" latinLnBrk="0" hangingPunct="1">
              <a:lnSpc>
                <a:spcPct val="90000"/>
              </a:lnSpc>
              <a:spcBef>
                <a:spcPts val="0"/>
              </a:spcBef>
              <a:spcAft>
                <a:spcPts val="333"/>
              </a:spcAft>
              <a:buClrTx/>
              <a:buSzTx/>
              <a:buFontTx/>
              <a:buNone/>
              <a:tabLst/>
              <a:defRPr/>
            </a:pPr>
            <a:r>
              <a:rPr lang="en-NZ" dirty="0" smtClean="0"/>
              <a:t>3 - For solutions that are already using App model techniques</a:t>
            </a:r>
          </a:p>
          <a:p>
            <a:endParaRPr lang="en-NZ" dirty="0"/>
          </a:p>
        </p:txBody>
      </p:sp>
      <p:sp>
        <p:nvSpPr>
          <p:cNvPr id="4" name="Date Placeholder 3"/>
          <p:cNvSpPr>
            <a:spLocks noGrp="1"/>
          </p:cNvSpPr>
          <p:nvPr>
            <p:ph type="dt" idx="10"/>
          </p:nvPr>
        </p:nvSpPr>
        <p:spPr/>
        <p:txBody>
          <a:bodyPr/>
          <a:lstStyle/>
          <a:p>
            <a:fld id="{152427C8-1870-4D04-BF1C-4B85DC18AB6D}"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5/27/2015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0.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0.emf"/><Relationship Id="rId1" Type="http://schemas.openxmlformats.org/officeDocument/2006/relationships/slideLayout" Target="../slideLayouts/slideLayout23.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15.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18.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contoso.sharepoint.libraryreceivers.wsp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2000 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91611131"/>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r>
                        <a:rPr lang="en-US" sz="2000" kern="1200" dirty="0" err="1" smtClean="0">
                          <a:solidFill>
                            <a:schemeClr val="dk1"/>
                          </a:solidFill>
                          <a:effectLst/>
                          <a:latin typeface="+mn-lt"/>
                          <a:ea typeface="+mn-ea"/>
                          <a:cs typeface="+mn-cs"/>
                        </a:rPr>
                        <a:t>contoso.sharepoint.libraryreceivers.wsp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2"/>
              <a:stretch>
                <a:fillRect/>
              </a:stretch>
            </p:blipFill>
            <p:spPr>
              <a:xfrm>
                <a:off x="10630481" y="2495195"/>
                <a:ext cx="218842" cy="219078"/>
              </a:xfrm>
              <a:prstGeom prst="rect">
                <a:avLst/>
              </a:prstGeom>
            </p:spPr>
          </p:pic>
          <p:pic>
            <p:nvPicPr>
              <p:cNvPr id="32" name="Picture 31"/>
              <p:cNvPicPr>
                <a:picLocks noChangeAspect="1"/>
              </p:cNvPicPr>
              <p:nvPr/>
            </p:nvPicPr>
            <p:blipFill>
              <a:blip r:embed="rId3"/>
              <a:stretch>
                <a:fillRect/>
              </a:stretch>
            </p:blipFill>
            <p:spPr>
              <a:xfrm>
                <a:off x="10609877" y="2186803"/>
                <a:ext cx="260051" cy="234933"/>
              </a:xfrm>
              <a:prstGeom prst="rect">
                <a:avLst/>
              </a:prstGeom>
            </p:spPr>
          </p:pic>
          <p:pic>
            <p:nvPicPr>
              <p:cNvPr id="33" name="Picture 32"/>
              <p:cNvPicPr>
                <a:picLocks noChangeAspect="1"/>
              </p:cNvPicPr>
              <p:nvPr/>
            </p:nvPicPr>
            <p:blipFill>
              <a:blip r:embed="rId4"/>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3"/>
          <a:stretch>
            <a:fillRect/>
          </a:stretch>
        </p:blipFill>
        <p:spPr>
          <a:xfrm>
            <a:off x="8417082" y="3303237"/>
            <a:ext cx="472733" cy="427072"/>
          </a:xfrm>
          <a:prstGeom prst="rect">
            <a:avLst/>
          </a:prstGeom>
        </p:spPr>
      </p:pic>
      <p:pic>
        <p:nvPicPr>
          <p:cNvPr id="38" name="Picture 37"/>
          <p:cNvPicPr>
            <a:picLocks noChangeAspect="1"/>
          </p:cNvPicPr>
          <p:nvPr/>
        </p:nvPicPr>
        <p:blipFill>
          <a:blip r:embed="rId3"/>
          <a:stretch>
            <a:fillRect/>
          </a:stretch>
        </p:blipFill>
        <p:spPr>
          <a:xfrm>
            <a:off x="8427842" y="2510516"/>
            <a:ext cx="472733" cy="427072"/>
          </a:xfrm>
          <a:prstGeom prst="rect">
            <a:avLst/>
          </a:prstGeom>
        </p:spPr>
      </p:pic>
      <p:pic>
        <p:nvPicPr>
          <p:cNvPr id="40" name="Picture 39"/>
          <p:cNvPicPr>
            <a:picLocks noChangeAspect="1"/>
          </p:cNvPicPr>
          <p:nvPr/>
        </p:nvPicPr>
        <p:blipFill>
          <a:blip r:embed="rId3"/>
          <a:stretch>
            <a:fillRect/>
          </a:stretch>
        </p:blipFill>
        <p:spPr>
          <a:xfrm>
            <a:off x="8445591" y="2076040"/>
            <a:ext cx="472733" cy="427072"/>
          </a:xfrm>
          <a:prstGeom prst="rect">
            <a:avLst/>
          </a:prstGeom>
        </p:spPr>
      </p:pic>
      <p:pic>
        <p:nvPicPr>
          <p:cNvPr id="37" name="Picture 36"/>
          <p:cNvPicPr>
            <a:picLocks noChangeAspect="1"/>
          </p:cNvPicPr>
          <p:nvPr/>
        </p:nvPicPr>
        <p:blipFill>
          <a:blip r:embed="rId2"/>
          <a:stretch>
            <a:fillRect/>
          </a:stretch>
        </p:blipFill>
        <p:spPr>
          <a:xfrm>
            <a:off x="8465297" y="3697708"/>
            <a:ext cx="397821" cy="398250"/>
          </a:xfrm>
          <a:prstGeom prst="rect">
            <a:avLst/>
          </a:prstGeom>
        </p:spPr>
      </p:pic>
      <p:pic>
        <p:nvPicPr>
          <p:cNvPr id="41" name="Picture 40"/>
          <p:cNvPicPr>
            <a:picLocks noChangeAspect="1"/>
          </p:cNvPicPr>
          <p:nvPr/>
        </p:nvPicPr>
        <p:blipFill>
          <a:blip r:embed="rId3"/>
          <a:stretch>
            <a:fillRect/>
          </a:stretch>
        </p:blipFill>
        <p:spPr>
          <a:xfrm>
            <a:off x="8432933" y="2894307"/>
            <a:ext cx="472733" cy="427072"/>
          </a:xfrm>
          <a:prstGeom prst="rect">
            <a:avLst/>
          </a:prstGeom>
        </p:spPr>
      </p:pic>
      <p:pic>
        <p:nvPicPr>
          <p:cNvPr id="42" name="Picture 41"/>
          <p:cNvPicPr>
            <a:picLocks noChangeAspect="1"/>
          </p:cNvPicPr>
          <p:nvPr/>
        </p:nvPicPr>
        <p:blipFill>
          <a:blip r:embed="rId3"/>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9470318"/>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8" name="Picture 7"/>
          <p:cNvPicPr>
            <a:picLocks noChangeAspect="1"/>
          </p:cNvPicPr>
          <p:nvPr/>
        </p:nvPicPr>
        <p:blipFill>
          <a:blip r:embed="rId2"/>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3"/>
              <a:stretch>
                <a:fillRect/>
              </a:stretch>
            </p:blipFill>
            <p:spPr>
              <a:xfrm>
                <a:off x="10630481" y="2495195"/>
                <a:ext cx="218842" cy="219078"/>
              </a:xfrm>
              <a:prstGeom prst="rect">
                <a:avLst/>
              </a:prstGeom>
            </p:spPr>
          </p:pic>
          <p:pic>
            <p:nvPicPr>
              <p:cNvPr id="23" name="Picture 22"/>
              <p:cNvPicPr>
                <a:picLocks noChangeAspect="1"/>
              </p:cNvPicPr>
              <p:nvPr/>
            </p:nvPicPr>
            <p:blipFill>
              <a:blip r:embed="rId2"/>
              <a:stretch>
                <a:fillRect/>
              </a:stretch>
            </p:blipFill>
            <p:spPr>
              <a:xfrm>
                <a:off x="10609877" y="2186803"/>
                <a:ext cx="260051" cy="234933"/>
              </a:xfrm>
              <a:prstGeom prst="rect">
                <a:avLst/>
              </a:prstGeom>
            </p:spPr>
          </p:pic>
          <p:pic>
            <p:nvPicPr>
              <p:cNvPr id="24" name="Picture 23"/>
              <p:cNvPicPr>
                <a:picLocks noChangeAspect="1"/>
              </p:cNvPicPr>
              <p:nvPr/>
            </p:nvPicPr>
            <p:blipFill>
              <a:blip r:embed="rId4"/>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2"/>
          <a:stretch>
            <a:fillRect/>
          </a:stretch>
        </p:blipFill>
        <p:spPr>
          <a:xfrm>
            <a:off x="8430084" y="2463183"/>
            <a:ext cx="472733" cy="427072"/>
          </a:xfrm>
          <a:prstGeom prst="rect">
            <a:avLst/>
          </a:prstGeom>
        </p:spPr>
      </p:pic>
      <p:pic>
        <p:nvPicPr>
          <p:cNvPr id="30" name="Picture 29"/>
          <p:cNvPicPr>
            <a:picLocks noChangeAspect="1"/>
          </p:cNvPicPr>
          <p:nvPr/>
        </p:nvPicPr>
        <p:blipFill>
          <a:blip r:embed="rId3"/>
          <a:stretch>
            <a:fillRect/>
          </a:stretch>
        </p:blipFill>
        <p:spPr>
          <a:xfrm>
            <a:off x="8446757" y="2097055"/>
            <a:ext cx="397821" cy="398250"/>
          </a:xfrm>
          <a:prstGeom prst="rect">
            <a:avLst/>
          </a:prstGeom>
        </p:spPr>
      </p:pic>
      <p:pic>
        <p:nvPicPr>
          <p:cNvPr id="32" name="Picture 31"/>
          <p:cNvPicPr>
            <a:picLocks noChangeAspect="1"/>
          </p:cNvPicPr>
          <p:nvPr/>
        </p:nvPicPr>
        <p:blipFill>
          <a:blip r:embed="rId2"/>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web controls + page layouts </a:t>
            </a:r>
            <a:endParaRPr lang="en-US" sz="1800" dirty="0" smtClean="0"/>
          </a:p>
          <a:p>
            <a:pPr lvl="2"/>
            <a:r>
              <a:rPr lang="en-US" sz="1800" dirty="0" smtClean="0"/>
              <a:t>Custom </a:t>
            </a:r>
            <a:r>
              <a:rPr lang="en-US" sz="1800" dirty="0"/>
              <a:t>branding (master page + CSS)</a:t>
            </a:r>
          </a:p>
          <a:p>
            <a:pPr lvl="2"/>
            <a:r>
              <a:rPr lang="en-US" sz="1800" dirty="0"/>
              <a:t>Social features (commenting, tag cloud)</a:t>
            </a:r>
          </a:p>
          <a:p>
            <a:pPr lvl="2"/>
            <a:r>
              <a:rPr lang="en-US" sz="1800" dirty="0"/>
              <a:t>Language specific search center site collections</a:t>
            </a:r>
          </a:p>
          <a:p>
            <a:pPr lvl="2"/>
            <a:r>
              <a:rPr lang="en-US" sz="1800" dirty="0"/>
              <a:t>Custom navigation</a:t>
            </a:r>
          </a:p>
          <a:p>
            <a:pPr lvl="2"/>
            <a:r>
              <a:rPr lang="en-US" sz="1800" dirty="0" smtClean="0"/>
              <a:t>User Alerts</a:t>
            </a:r>
            <a:endParaRPr lang="en-US" sz="1800" dirty="0"/>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sites</a:t>
            </a:r>
          </a:p>
          <a:p>
            <a:pPr lvl="2"/>
            <a:r>
              <a:rPr lang="en-US" sz="1800" dirty="0"/>
              <a:t>Team site metadata </a:t>
            </a:r>
            <a:r>
              <a:rPr lang="en-US" sz="1800" dirty="0" smtClean="0"/>
              <a:t>editing</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Light </a:t>
            </a:r>
            <a:r>
              <a:rPr lang="en-US" dirty="0"/>
              <a:t>Branding can be achieved using Office 365 themes.</a:t>
            </a:r>
          </a:p>
          <a:p>
            <a:pPr lvl="1"/>
            <a:r>
              <a:rPr lang="en-US" dirty="0"/>
              <a:t>Medium branding on master page can be achieved through the use of alternate CSS.</a:t>
            </a:r>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navigation</a:t>
            </a:r>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 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Prevent some custom actions</a:t>
            </a:r>
          </a:p>
          <a:p>
            <a:pPr lvl="2"/>
            <a:r>
              <a:rPr lang="en-US" sz="1800" dirty="0"/>
              <a:t>Prevents the creation of </a:t>
            </a:r>
            <a:r>
              <a:rPr lang="en-US" sz="1800" dirty="0" err="1" smtClean="0"/>
              <a:t>subsites</a:t>
            </a:r>
            <a:endParaRPr lang="en-US" sz="1800" dirty="0" smtClean="0"/>
          </a:p>
          <a:p>
            <a:pPr lvl="2"/>
            <a:r>
              <a:rPr lang="en-US" sz="1800" dirty="0" smtClean="0"/>
              <a:t>Hide </a:t>
            </a:r>
            <a:r>
              <a:rPr lang="en-US" sz="1800" dirty="0"/>
              <a:t>Sites and </a:t>
            </a:r>
            <a:r>
              <a:rPr lang="en-US" sz="1800" dirty="0" err="1" smtClean="0"/>
              <a:t>WorkSpaces</a:t>
            </a:r>
            <a:r>
              <a:rPr lang="en-US" sz="1800" dirty="0" smtClean="0"/>
              <a:t> </a:t>
            </a:r>
          </a:p>
          <a:p>
            <a:pPr lvl="2"/>
            <a:r>
              <a:rPr lang="en-US" sz="1800" dirty="0" smtClean="0"/>
              <a:t>Manage </a:t>
            </a:r>
            <a:r>
              <a:rPr lang="en-US" sz="1800" dirty="0"/>
              <a:t>Site </a:t>
            </a:r>
            <a:r>
              <a:rPr lang="en-US" sz="1800" dirty="0" smtClean="0"/>
              <a:t>Features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64207853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using App Model</a:t>
            </a:r>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52077444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3004507"/>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Challenges:</a:t>
            </a:r>
          </a:p>
          <a:p>
            <a:r>
              <a:rPr lang="en-US" sz="2000" spc="0" smtClean="0">
                <a:gradFill>
                  <a:gsLst>
                    <a:gs pos="1250">
                      <a:schemeClr val="bg2"/>
                    </a:gs>
                    <a:gs pos="100000">
                      <a:schemeClr val="bg2"/>
                    </a:gs>
                  </a:gsLst>
                  <a:lin ang="5400000" scaled="0"/>
                </a:gradFill>
                <a:latin typeface="+mn-lt"/>
              </a:rPr>
              <a:t>None</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228369" y="1701900"/>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5284427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83233" y="3287040"/>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Migration</a:t>
            </a:r>
          </a:p>
          <a:p>
            <a:pPr lvl="1"/>
            <a:r>
              <a:rPr lang="en-US" dirty="0" smtClean="0"/>
              <a:t>Business </a:t>
            </a:r>
            <a:r>
              <a:rPr lang="en-US" dirty="0"/>
              <a:t>logic could be factored to one or more </a:t>
            </a:r>
            <a:r>
              <a:rPr lang="en-US" b="1" dirty="0" err="1"/>
              <a:t>oData</a:t>
            </a:r>
            <a:r>
              <a:rPr lang="en-US" b="1" dirty="0"/>
              <a:t> Web </a:t>
            </a:r>
            <a:r>
              <a:rPr lang="en-US" b="1" dirty="0" smtClean="0"/>
              <a:t>Services</a:t>
            </a:r>
          </a:p>
          <a:p>
            <a:pPr lvl="1"/>
            <a:r>
              <a:rPr lang="en-US" dirty="0" smtClean="0"/>
              <a:t>Use SharePoint’s record center functionality.</a:t>
            </a:r>
          </a:p>
          <a:p>
            <a:pPr lvl="1"/>
            <a:endParaRPr lang="en-US" dirty="0" smtClean="0"/>
          </a:p>
          <a:p>
            <a:r>
              <a:rPr lang="en-US" dirty="0" smtClean="0"/>
              <a:t>Challenges</a:t>
            </a:r>
            <a:endParaRPr lang="en-US" dirty="0"/>
          </a:p>
          <a:p>
            <a:pPr lvl="1"/>
            <a:r>
              <a:rPr lang="en-US" dirty="0"/>
              <a:t>Although SharePoint 2013 </a:t>
            </a:r>
            <a:r>
              <a:rPr lang="en-US" dirty="0" smtClean="0"/>
              <a:t>is backwards </a:t>
            </a:r>
            <a:r>
              <a:rPr lang="en-US" dirty="0"/>
              <a:t>compatible with 2010 workflows, the </a:t>
            </a:r>
            <a:r>
              <a:rPr lang="en-US" dirty="0" smtClean="0"/>
              <a:t>call to </a:t>
            </a:r>
            <a:r>
              <a:rPr lang="en-US" dirty="0"/>
              <a:t>HTTP Web Service action is only available </a:t>
            </a:r>
            <a:r>
              <a:rPr lang="en-US" dirty="0" smtClean="0"/>
              <a:t>for workflows </a:t>
            </a:r>
            <a:r>
              <a:rPr lang="en-US" dirty="0"/>
              <a:t>built </a:t>
            </a:r>
            <a:r>
              <a:rPr lang="en-US" dirty="0" smtClean="0"/>
              <a:t>using SharePoint </a:t>
            </a:r>
            <a:r>
              <a:rPr lang="en-US" dirty="0"/>
              <a:t>2013 declarative workflows</a:t>
            </a:r>
            <a:r>
              <a:rPr lang="en-US" dirty="0" smtClean="0"/>
              <a:t> </a:t>
            </a:r>
            <a:endParaRPr lang="en-US" dirty="0"/>
          </a:p>
          <a:p>
            <a:pPr lvl="1"/>
            <a:endParaRPr lang="en-US" dirty="0" smtClean="0"/>
          </a:p>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Rolls up </a:t>
            </a:r>
            <a:r>
              <a:rPr lang="en-US" sz="1800" dirty="0"/>
              <a:t>s</a:t>
            </a:r>
            <a:r>
              <a:rPr lang="en-US" sz="1800" dirty="0" smtClean="0"/>
              <a:t>afety news items from various sites and sub-sites</a:t>
            </a:r>
          </a:p>
          <a:p>
            <a:pPr lvl="2"/>
            <a:r>
              <a:rPr lang="en-US" sz="1800" dirty="0" smtClean="0"/>
              <a:t>Providing a mobile friendly view of the news item when accessed from mobile devices.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39660015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083892"/>
            <a:ext cx="8494619" cy="1545038"/>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safety news can be published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can replace the custom safety news web part.</a:t>
            </a:r>
          </a:p>
        </p:txBody>
      </p:sp>
      <p:sp>
        <p:nvSpPr>
          <p:cNvPr id="5" name="Rectangle 4"/>
          <p:cNvSpPr/>
          <p:nvPr/>
        </p:nvSpPr>
        <p:spPr>
          <a:xfrm>
            <a:off x="3173505" y="5792802"/>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Sends notification when a “featured” news article is added</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740407"/>
            <a:ext cx="8494619" cy="4619626"/>
          </a:xfrm>
        </p:spPr>
        <p:txBody>
          <a:bodyPr/>
          <a:lstStyle/>
          <a:p>
            <a:r>
              <a:rPr lang="en-US" dirty="0"/>
              <a:t>High level requirements:</a:t>
            </a:r>
          </a:p>
          <a:p>
            <a:pPr lvl="1"/>
            <a:r>
              <a:rPr lang="en-US" dirty="0" smtClean="0"/>
              <a:t>Allow users to search experts based on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 using messaging or voice call.</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69897750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5" y="1874519"/>
            <a:ext cx="8494619" cy="4619626"/>
          </a:xfrm>
        </p:spPr>
        <p:txBody>
          <a:bodyPr/>
          <a:lstStyle/>
          <a:p>
            <a:r>
              <a:rPr lang="en-US" dirty="0"/>
              <a:t>High level requirements:</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content</a:t>
            </a:r>
            <a:endParaRPr lang="en-US" dirty="0"/>
          </a:p>
          <a:p>
            <a:pPr lvl="1"/>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a:t>
            </a:r>
            <a:r>
              <a:rPr lang="en-US" sz="1400" dirty="0" err="1" smtClean="0">
                <a:solidFill>
                  <a:schemeClr val="bg2">
                    <a:lumMod val="50000"/>
                  </a:schemeClr>
                </a:solidFill>
                <a:cs typeface="Segoe UI" panose="020B0502040204020203" pitchFamily="34" charset="0"/>
              </a:rPr>
              <a:t>mutiple</a:t>
            </a:r>
            <a:r>
              <a:rPr lang="en-US" sz="1400" dirty="0" smtClean="0">
                <a:solidFill>
                  <a:schemeClr val="bg2">
                    <a:lumMod val="50000"/>
                  </a:schemeClr>
                </a:solidFill>
                <a:cs typeface="Segoe UI" panose="020B0502040204020203" pitchFamily="34" charset="0"/>
              </a:rPr>
              <a:t>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 Require cross multiple solutions to perform disconnected asynchronous operations.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Needed JavaScript for header and footer capability in the Branding solution to avoid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pPr lvl="1"/>
            <a:r>
              <a:rPr lang="en-US" dirty="0" smtClean="0"/>
              <a:t>…</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months and months project, rather first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(TBC)</a:t>
            </a:r>
          </a:p>
          <a:p>
            <a:pPr lvl="1"/>
            <a:r>
              <a:rPr lang="en-US" sz="2000" dirty="0"/>
              <a:t>News forum rollup via </a:t>
            </a:r>
            <a:r>
              <a:rPr lang="en-US" sz="2000" dirty="0" smtClean="0"/>
              <a:t>Yammer embedded code</a:t>
            </a:r>
            <a:endParaRPr lang="en-US" sz="2000" dirty="0"/>
          </a:p>
          <a:p>
            <a:pPr lvl="1"/>
            <a:r>
              <a:rPr lang="en-US" sz="2000" dirty="0"/>
              <a:t>Discussion forum via OOB discussion list</a:t>
            </a:r>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Include needed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Offer author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Query and Content By Search web parts with custom XSLT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r>
              <a:rPr lang="en-US" sz="3600" dirty="0"/>
              <a:t>Blockers: </a:t>
            </a:r>
          </a:p>
          <a:p>
            <a:pPr lvl="1"/>
            <a:r>
              <a:rPr lang="en-US" sz="2000" dirty="0"/>
              <a:t>None</a:t>
            </a:r>
          </a:p>
          <a:p>
            <a:endParaRPr lang="en-US" sz="3600" dirty="0"/>
          </a:p>
          <a:p>
            <a:r>
              <a:rPr lang="en-US" sz="3600" dirty="0"/>
              <a:t>Abandon:</a:t>
            </a:r>
          </a:p>
          <a:p>
            <a:pPr lvl="1"/>
            <a:r>
              <a:rPr lang="en-US" sz="2000" dirty="0" smtClean="0"/>
              <a:t>Migration Helper API will be abandoned. A migration tool that uses SharePoint Web services will be looked for.</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2.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3.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5.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6.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4733</Words>
  <Application>Microsoft Office PowerPoint</Application>
  <PresentationFormat>Custom</PresentationFormat>
  <Paragraphs>663</Paragraphs>
  <Slides>53</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Branding  contoso.sharepoint.branding.wsp</vt:lpstr>
      <vt:lpstr>Branding</vt:lpstr>
      <vt:lpstr>Branding</vt:lpstr>
      <vt:lpstr>Provisioning contoso.sharepoint.provisioning.wsp </vt:lpstr>
      <vt:lpstr>Provisioning</vt:lpstr>
      <vt:lpstr>Records Management contoso.sharepoint.docretention.wsp  </vt:lpstr>
      <vt:lpstr>Safety News Rollups contoso.sharepoint.safetynews.wsp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2015-05-27T00:07:08Z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