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0"/>
  </p:notesMasterIdLst>
  <p:handoutMasterIdLst>
    <p:handoutMasterId r:id="rId41"/>
  </p:handoutMasterIdLst>
  <p:sldIdLst>
    <p:sldId id="1242" r:id="rId6"/>
    <p:sldId id="1297" r:id="rId7"/>
    <p:sldId id="1298" r:id="rId8"/>
    <p:sldId id="1299" r:id="rId9"/>
    <p:sldId id="1344" r:id="rId10"/>
    <p:sldId id="1345" r:id="rId11"/>
    <p:sldId id="1329" r:id="rId12"/>
    <p:sldId id="1300" r:id="rId13"/>
    <p:sldId id="1319" r:id="rId14"/>
    <p:sldId id="1346" r:id="rId15"/>
    <p:sldId id="1332" r:id="rId16"/>
    <p:sldId id="1333" r:id="rId17"/>
    <p:sldId id="1339" r:id="rId18"/>
    <p:sldId id="1340" r:id="rId19"/>
    <p:sldId id="1347" r:id="rId20"/>
    <p:sldId id="1334" r:id="rId21"/>
    <p:sldId id="1335" r:id="rId22"/>
    <p:sldId id="1343" r:id="rId23"/>
    <p:sldId id="1336" r:id="rId24"/>
    <p:sldId id="1309" r:id="rId25"/>
    <p:sldId id="1330" r:id="rId26"/>
    <p:sldId id="1311" r:id="rId27"/>
    <p:sldId id="1313" r:id="rId28"/>
    <p:sldId id="1312" r:id="rId29"/>
    <p:sldId id="1314" r:id="rId30"/>
    <p:sldId id="1302" r:id="rId31"/>
    <p:sldId id="1315" r:id="rId32"/>
    <p:sldId id="1321" r:id="rId33"/>
    <p:sldId id="1322" r:id="rId34"/>
    <p:sldId id="1317" r:id="rId35"/>
    <p:sldId id="1316" r:id="rId36"/>
    <p:sldId id="1318" r:id="rId37"/>
    <p:sldId id="1275" r:id="rId38"/>
    <p:sldId id="1184" r:id="rId39"/>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298"/>
            <p14:sldId id="1299"/>
            <p14:sldId id="1344"/>
            <p14:sldId id="1345"/>
            <p14:sldId id="1329"/>
            <p14:sldId id="1300"/>
            <p14:sldId id="1319"/>
            <p14:sldId id="1346"/>
            <p14:sldId id="1332"/>
            <p14:sldId id="1333"/>
            <p14:sldId id="1339"/>
            <p14:sldId id="1340"/>
            <p14:sldId id="1347"/>
            <p14:sldId id="1334"/>
            <p14:sldId id="1335"/>
            <p14:sldId id="1343"/>
            <p14:sldId id="1336"/>
            <p14:sldId id="1309"/>
            <p14:sldId id="1330"/>
            <p14:sldId id="1311"/>
            <p14:sldId id="1313"/>
            <p14:sldId id="1312"/>
            <p14:sldId id="1314"/>
            <p14:sldId id="1302"/>
            <p14:sldId id="1315"/>
            <p14:sldId id="1321"/>
            <p14:sldId id="1322"/>
            <p14:sldId id="1317"/>
            <p14:sldId id="1316"/>
            <p14:sldId id="1318"/>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FBE8E7"/>
    <a:srgbClr val="969696"/>
    <a:srgbClr val="0072C6"/>
    <a:srgbClr val="0088EE"/>
    <a:srgbClr val="2D82FF"/>
    <a:srgbClr val="FFFF99"/>
    <a:srgbClr val="0042AC"/>
    <a:srgbClr val="D2D2D2"/>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84869" autoAdjust="0"/>
  </p:normalViewPr>
  <p:slideViewPr>
    <p:cSldViewPr snapToGrid="0">
      <p:cViewPr varScale="1">
        <p:scale>
          <a:sx n="100" d="100"/>
          <a:sy n="100" d="100"/>
        </p:scale>
        <p:origin x="450"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5/26/2015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5/26/2015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solidFill>
                  <a:prstClr val="black"/>
                </a:solidFill>
              </a:rPr>
              <a:pPr/>
              <a:t>5/26/2015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8814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t>5/26/2015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89601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fld id="{0B49ECD6-2B5F-4BFE-A8F3-6C5940E5A932}" type="datetime1">
              <a:rPr lang="en-US" smtClean="0"/>
              <a:t>5/26/2015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66993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27</a:t>
            </a:fld>
            <a:endParaRPr lang="en-US" dirty="0"/>
          </a:p>
        </p:txBody>
      </p:sp>
    </p:spTree>
    <p:extLst>
      <p:ext uri="{BB962C8B-B14F-4D97-AF65-F5344CB8AC3E}">
        <p14:creationId xmlns:p14="http://schemas.microsoft.com/office/powerpoint/2010/main" val="2262342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5/26/2015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34</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colours on the right indicate the simplicity with regards to the transformation process.</a:t>
            </a:r>
            <a:endParaRPr lang="en-NZ" dirty="0"/>
          </a:p>
        </p:txBody>
      </p:sp>
      <p:sp>
        <p:nvSpPr>
          <p:cNvPr id="4" name="Date Placeholder 3"/>
          <p:cNvSpPr>
            <a:spLocks noGrp="1"/>
          </p:cNvSpPr>
          <p:nvPr>
            <p:ph type="dt" idx="10"/>
          </p:nvPr>
        </p:nvSpPr>
        <p:spPr/>
        <p:txBody>
          <a:bodyPr/>
          <a:lstStyle/>
          <a:p>
            <a:fld id="{094F81B1-FE33-4866-9415-4EA33D10F9E8}" type="datetime1">
              <a:rPr lang="en-US" smtClean="0"/>
              <a:t>5/26/2015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6559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team responsible for transforming the solution has been identified in the “Owner” section.</a:t>
            </a:r>
            <a:endParaRPr lang="en-NZ" dirty="0"/>
          </a:p>
        </p:txBody>
      </p:sp>
      <p:sp>
        <p:nvSpPr>
          <p:cNvPr id="4" name="Date Placeholder 3"/>
          <p:cNvSpPr>
            <a:spLocks noGrp="1"/>
          </p:cNvSpPr>
          <p:nvPr>
            <p:ph type="dt" idx="10"/>
          </p:nvPr>
        </p:nvSpPr>
        <p:spPr/>
        <p:txBody>
          <a:bodyPr/>
          <a:lstStyle/>
          <a:p>
            <a:fld id="{D1138656-1104-4895-916A-3F46DB26BB9D}" type="datetime1">
              <a:rPr lang="en-US" smtClean="0"/>
              <a:t>5/26/2015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8391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E18C4A6-F14F-41E5-9C64-E690240F93F9}" type="datetime1">
              <a:rPr lang="en-US" smtClean="0"/>
              <a:t>5/26/2015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643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AE8C4F7-4397-4161-9F22-0B4AD96909C7}" type="datetime1">
              <a:rPr lang="en-US" smtClean="0">
                <a:solidFill>
                  <a:prstClr val="black"/>
                </a:solidFill>
              </a:rPr>
              <a:pPr/>
              <a:t>5/26/2015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9873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8E807F05-A7DA-4BF4-B992-4D1E30BA3021}" type="datetime1">
              <a:rPr lang="en-US" smtClean="0"/>
              <a:t>5/26/2015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571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5/26/2015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58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5/26/2015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54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51D34E3-A4EB-4733-B7C0-D045AD3234C1}" type="datetime1">
              <a:rPr lang="en-US" smtClean="0"/>
              <a:t>5/26/2015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167091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91520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811006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 id="2147484279" r:id="rId28"/>
    <p:sldLayoutId id="2147484280"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0.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Layout" Target="../slideLayouts/slideLayout2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Solution Design Report - Conclusion</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a:t>Pavel Bansky </a:t>
            </a:r>
            <a:endParaRPr lang="fi-FI" dirty="0" smtClean="0"/>
          </a:p>
          <a:p>
            <a:r>
              <a:rPr lang="fi-FI" dirty="0" smtClean="0"/>
              <a:t>Senior SharePoint Consultant</a:t>
            </a:r>
          </a:p>
          <a:p>
            <a:r>
              <a:rPr lang="fi-FI" dirty="0" smtClean="0"/>
              <a:t>Litware Inc</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Rolls up </a:t>
            </a:r>
            <a:r>
              <a:rPr lang="en-US" sz="1800" dirty="0"/>
              <a:t>s</a:t>
            </a:r>
            <a:r>
              <a:rPr lang="en-US" sz="1800" dirty="0" smtClean="0"/>
              <a:t>afety news items from various sites and sub-sites</a:t>
            </a:r>
          </a:p>
          <a:p>
            <a:pPr lvl="2"/>
            <a:r>
              <a:rPr lang="en-US" sz="1800" dirty="0" smtClean="0"/>
              <a:t>Providing a mobile friendly view of the news item when accessed from mobile devices.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436317"/>
            <a:ext cx="8494619" cy="1822037"/>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Safety news will be published as 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will replace the custom safety news web part on the homepage. The Yammer integration can also provide “sharing” and “like” options natively.</a:t>
            </a:r>
          </a:p>
        </p:txBody>
      </p:sp>
      <p:sp>
        <p:nvSpPr>
          <p:cNvPr id="5" name="Rectangle 4"/>
          <p:cNvSpPr/>
          <p:nvPr/>
        </p:nvSpPr>
        <p:spPr>
          <a:xfrm>
            <a:off x="3173505" y="5792802"/>
            <a:ext cx="6092825" cy="369332"/>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endParaRPr lang="en-US" sz="200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30105720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web controls + page layouts to facilitate page creation</a:t>
            </a:r>
          </a:p>
          <a:p>
            <a:pPr lvl="2"/>
            <a:r>
              <a:rPr lang="en-US" sz="1800" dirty="0"/>
              <a:t>Custom branding (master page + CSS)</a:t>
            </a:r>
          </a:p>
          <a:p>
            <a:pPr lvl="2"/>
            <a:r>
              <a:rPr lang="en-US" sz="1800" dirty="0"/>
              <a:t>Social features (commenting, tag cloud)</a:t>
            </a:r>
          </a:p>
          <a:p>
            <a:pPr lvl="2"/>
            <a:r>
              <a:rPr lang="en-US" sz="1800" dirty="0"/>
              <a:t>Language specific search center site collections</a:t>
            </a:r>
          </a:p>
          <a:p>
            <a:pPr lvl="2"/>
            <a:r>
              <a:rPr lang="en-US" sz="1800" dirty="0"/>
              <a:t>Custom </a:t>
            </a:r>
            <a:r>
              <a:rPr lang="en-US" sz="1800" dirty="0" smtClean="0"/>
              <a:t>navigation</a:t>
            </a:r>
          </a:p>
          <a:p>
            <a:pPr lvl="2"/>
            <a:r>
              <a:rPr lang="en-US" sz="1800" dirty="0" smtClean="0"/>
              <a:t>Dashboards on homepage</a:t>
            </a:r>
            <a:endParaRPr lang="en-US" sz="1800" dirty="0"/>
          </a:p>
          <a:p>
            <a:pPr lvl="2"/>
            <a:r>
              <a:rPr lang="en-US" sz="1800" dirty="0"/>
              <a:t>Alerting of user </a:t>
            </a:r>
          </a:p>
          <a:p>
            <a:pPr lvl="2"/>
            <a:r>
              <a:rPr lang="en-US" sz="1800" dirty="0"/>
              <a:t>Web parts / controls are use add functionality to the created pages</a:t>
            </a:r>
          </a:p>
          <a:p>
            <a:pPr lvl="3"/>
            <a:r>
              <a:rPr lang="en-US" sz="1600" dirty="0"/>
              <a:t>Share price, world clock, weather, emergency information, image rotator</a:t>
            </a:r>
          </a:p>
          <a:p>
            <a:pPr lvl="1"/>
            <a:r>
              <a:rPr lang="en-US" sz="1800" dirty="0"/>
              <a:t>Unusual intranet features:</a:t>
            </a:r>
          </a:p>
          <a:p>
            <a:pPr lvl="2"/>
            <a:r>
              <a:rPr lang="en-US" sz="1800" dirty="0"/>
              <a:t>Site provisioning for collaborative sites</a:t>
            </a:r>
          </a:p>
          <a:p>
            <a:pPr lvl="2"/>
            <a:r>
              <a:rPr lang="en-US" sz="1800" dirty="0"/>
              <a:t>Team site metadata </a:t>
            </a:r>
            <a:r>
              <a:rPr lang="en-US" sz="1800" dirty="0" smtClean="0"/>
              <a:t>editing</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328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411630" y="1229508"/>
            <a:ext cx="8494619" cy="4619626"/>
          </a:xfrm>
        </p:spPr>
        <p:txBody>
          <a:bodyPr/>
          <a:lstStyle/>
          <a:p>
            <a:r>
              <a:rPr lang="en-US" dirty="0" smtClean="0"/>
              <a:t>Design and Notes</a:t>
            </a:r>
            <a:endParaRPr lang="en-US" dirty="0"/>
          </a:p>
          <a:p>
            <a:pPr lvl="1"/>
            <a:r>
              <a:rPr lang="en-US" dirty="0" smtClean="0"/>
              <a:t>Branding </a:t>
            </a:r>
            <a:r>
              <a:rPr lang="en-US" dirty="0"/>
              <a:t>on </a:t>
            </a:r>
            <a:r>
              <a:rPr lang="en-US" dirty="0" smtClean="0"/>
              <a:t>the master </a:t>
            </a:r>
            <a:r>
              <a:rPr lang="en-US" dirty="0"/>
              <a:t>page </a:t>
            </a:r>
            <a:r>
              <a:rPr lang="en-US" dirty="0" smtClean="0"/>
              <a:t>will </a:t>
            </a:r>
            <a:r>
              <a:rPr lang="en-US" dirty="0"/>
              <a:t>be achieved through the use of alternate CSS.</a:t>
            </a:r>
          </a:p>
          <a:p>
            <a:pPr lvl="1"/>
            <a:r>
              <a:rPr lang="en-US" dirty="0">
                <a:hlinkClick r:id="rId3"/>
              </a:rPr>
              <a:t>SP Color tool</a:t>
            </a:r>
            <a:r>
              <a:rPr lang="en-US" dirty="0"/>
              <a:t> </a:t>
            </a:r>
            <a:r>
              <a:rPr lang="en-US" dirty="0" smtClean="0"/>
              <a:t>will be used to create the “</a:t>
            </a:r>
            <a:r>
              <a:rPr lang="en-US" dirty="0" err="1" smtClean="0"/>
              <a:t>spcolor</a:t>
            </a:r>
            <a:r>
              <a:rPr lang="en-US" dirty="0" smtClean="0"/>
              <a:t>” file which can then be referenced in the Theme</a:t>
            </a:r>
            <a:r>
              <a:rPr lang="en-US" dirty="0"/>
              <a:t>. </a:t>
            </a:r>
            <a:endParaRPr lang="en-US" dirty="0" smtClean="0"/>
          </a:p>
          <a:p>
            <a:pPr lvl="1"/>
            <a:r>
              <a:rPr lang="en-US" dirty="0" smtClean="0"/>
              <a:t>Replace web </a:t>
            </a:r>
            <a:r>
              <a:rPr lang="en-US" dirty="0"/>
              <a:t>parts </a:t>
            </a:r>
            <a:r>
              <a:rPr lang="en-US" dirty="0" smtClean="0"/>
              <a:t>with </a:t>
            </a:r>
            <a:r>
              <a:rPr lang="en-US" dirty="0"/>
              <a:t>following approaches</a:t>
            </a:r>
          </a:p>
          <a:p>
            <a:pPr lvl="2"/>
            <a:r>
              <a:rPr lang="en-US" dirty="0"/>
              <a:t>Content by query and content by search OOB web parts</a:t>
            </a:r>
          </a:p>
          <a:p>
            <a:pPr lvl="2"/>
            <a:r>
              <a:rPr lang="en-US" dirty="0"/>
              <a:t>JS based reading and updating of data</a:t>
            </a:r>
          </a:p>
          <a:p>
            <a:pPr lvl="2"/>
            <a:r>
              <a:rPr lang="en-US" dirty="0" smtClean="0"/>
              <a:t>Provider </a:t>
            </a:r>
            <a:r>
              <a:rPr lang="en-US" dirty="0"/>
              <a:t>hosted apps with app parts</a:t>
            </a:r>
          </a:p>
          <a:p>
            <a:pPr lvl="1"/>
            <a:r>
              <a:rPr lang="en-US" dirty="0"/>
              <a:t>Avoid using custom master page for collaboration sites </a:t>
            </a:r>
            <a:endParaRPr lang="en-US" dirty="0" smtClean="0"/>
          </a:p>
          <a:p>
            <a:pPr lvl="2"/>
            <a:r>
              <a:rPr lang="en-US" dirty="0" smtClean="0"/>
              <a:t>Use </a:t>
            </a:r>
            <a:r>
              <a:rPr lang="en-US" dirty="0"/>
              <a:t>CSS and JS to achieve the same</a:t>
            </a:r>
          </a:p>
          <a:p>
            <a:pPr lvl="1"/>
            <a:r>
              <a:rPr lang="en-US" dirty="0"/>
              <a:t>Replace (delegate) controls with JS based implementations</a:t>
            </a:r>
          </a:p>
          <a:p>
            <a:pPr lvl="1"/>
            <a:r>
              <a:rPr lang="en-US" dirty="0" smtClean="0"/>
              <a:t>Content Query web parts will be replaced by content search web parts.</a:t>
            </a:r>
            <a:endParaRPr lang="en-US" dirty="0"/>
          </a:p>
          <a:p>
            <a:pPr lvl="1"/>
            <a:r>
              <a:rPr lang="en-US" dirty="0" smtClean="0"/>
              <a:t>Dashboards on the homepage will be developed using out of the box lists and JS Link.</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193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5" y="17525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Prevent some custom actions</a:t>
            </a:r>
          </a:p>
          <a:p>
            <a:pPr lvl="2"/>
            <a:r>
              <a:rPr lang="en-US" sz="1800" dirty="0"/>
              <a:t>Prevents the creation of </a:t>
            </a:r>
            <a:r>
              <a:rPr lang="en-US" sz="1800" dirty="0" err="1" smtClean="0"/>
              <a:t>subsites</a:t>
            </a:r>
            <a:endParaRPr lang="en-US" sz="1800" dirty="0" smtClean="0"/>
          </a:p>
          <a:p>
            <a:pPr lvl="2"/>
            <a:r>
              <a:rPr lang="en-US" sz="1800" dirty="0" smtClean="0"/>
              <a:t>Hide </a:t>
            </a:r>
            <a:r>
              <a:rPr lang="en-US" sz="1800" dirty="0"/>
              <a:t>Sites and </a:t>
            </a:r>
            <a:r>
              <a:rPr lang="en-US" sz="1800" dirty="0" err="1" smtClean="0"/>
              <a:t>WorkSpaces</a:t>
            </a:r>
            <a:r>
              <a:rPr lang="en-US" sz="1800" dirty="0" smtClean="0"/>
              <a:t> </a:t>
            </a:r>
          </a:p>
          <a:p>
            <a:pPr lvl="2"/>
            <a:r>
              <a:rPr lang="en-US" sz="1800" dirty="0" smtClean="0"/>
              <a:t>Hide </a:t>
            </a:r>
            <a:r>
              <a:rPr lang="en-US" sz="1800" dirty="0"/>
              <a:t>Manage Site </a:t>
            </a:r>
            <a:r>
              <a:rPr lang="en-US" sz="1800" dirty="0" smtClean="0"/>
              <a:t>Features</a:t>
            </a:r>
          </a:p>
          <a:p>
            <a:pPr lvl="2"/>
            <a:endParaRPr lang="en-US" sz="1800" dirty="0"/>
          </a:p>
          <a:p>
            <a:r>
              <a:rPr lang="en-US" dirty="0" smtClean="0"/>
              <a:t>Design and Notes:</a:t>
            </a:r>
          </a:p>
          <a:p>
            <a:pPr lvl="2"/>
            <a:r>
              <a:rPr lang="en-US" altLang="en-US" sz="1800" dirty="0"/>
              <a:t>UI </a:t>
            </a:r>
            <a:r>
              <a:rPr lang="en-US" altLang="en-US" sz="1800" dirty="0" smtClean="0"/>
              <a:t>required for </a:t>
            </a:r>
            <a:r>
              <a:rPr lang="en-US" altLang="en-US" sz="1800" dirty="0"/>
              <a:t>the end users to select the type of the template </a:t>
            </a:r>
            <a:endParaRPr lang="en-US" altLang="en-US" sz="1800" dirty="0" smtClean="0"/>
          </a:p>
          <a:p>
            <a:pPr lvl="2"/>
            <a:r>
              <a:rPr lang="en-US" altLang="en-US" sz="1800" dirty="0" smtClean="0"/>
              <a:t>Detailed </a:t>
            </a:r>
            <a:r>
              <a:rPr lang="en-US" altLang="en-US" sz="1800" dirty="0"/>
              <a:t>configuration and options are dependent on the provider hosted app side. </a:t>
            </a:r>
            <a:endParaRPr lang="en-US" altLang="en-US" sz="1800" dirty="0" smtClean="0"/>
          </a:p>
          <a:p>
            <a:pPr lvl="2"/>
            <a:r>
              <a:rPr lang="en-US" altLang="en-US" sz="1800" dirty="0" smtClean="0"/>
              <a:t>Actual </a:t>
            </a:r>
            <a:r>
              <a:rPr lang="en-US" altLang="en-US" sz="1800" dirty="0"/>
              <a:t>provisioning of the site collection using CSOM. You can use CSOM or REST for additional configurations </a:t>
            </a:r>
          </a:p>
          <a:p>
            <a:endParaRPr lang="en-US" sz="1800" spc="0" dirty="0">
              <a:gradFill>
                <a:gsLst>
                  <a:gs pos="1250">
                    <a:schemeClr val="bg2"/>
                  </a:gs>
                  <a:gs pos="100000">
                    <a:schemeClr val="bg2"/>
                  </a:gs>
                </a:gsLst>
                <a:lin ang="5400000" scaled="0"/>
              </a:gradFill>
              <a:latin typeface="+mn-lt"/>
            </a:endParaRPr>
          </a:p>
          <a:p>
            <a:endParaRPr lang="en-US" sz="1800" spc="0" dirty="0">
              <a:gradFill>
                <a:gsLst>
                  <a:gs pos="1250">
                    <a:schemeClr val="bg2"/>
                  </a:gs>
                  <a:gs pos="100000">
                    <a:schemeClr val="bg2"/>
                  </a:gs>
                </a:gsLst>
                <a:lin ang="5400000" scaled="0"/>
              </a:gradFill>
              <a:latin typeface="+mn-lt"/>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1232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Design and Notes</a:t>
            </a:r>
          </a:p>
          <a:p>
            <a:pPr lvl="1"/>
            <a:r>
              <a:rPr lang="en-US" sz="1800" dirty="0" smtClean="0"/>
              <a:t>Business </a:t>
            </a:r>
            <a:r>
              <a:rPr lang="en-US" sz="1800" dirty="0"/>
              <a:t>logic could be factored to one or more </a:t>
            </a:r>
            <a:r>
              <a:rPr lang="en-US" sz="1800" b="1" dirty="0" err="1"/>
              <a:t>oData</a:t>
            </a:r>
            <a:r>
              <a:rPr lang="en-US" sz="1800" b="1" dirty="0"/>
              <a:t> Web </a:t>
            </a:r>
            <a:r>
              <a:rPr lang="en-US" sz="1800" b="1" dirty="0" smtClean="0"/>
              <a:t>Services</a:t>
            </a:r>
          </a:p>
          <a:p>
            <a:pPr lvl="1"/>
            <a:r>
              <a:rPr lang="en-US" sz="1800" dirty="0" smtClean="0"/>
              <a:t>Scheduled </a:t>
            </a:r>
            <a:r>
              <a:rPr lang="en-US" sz="1800" dirty="0"/>
              <a:t>Web Job</a:t>
            </a:r>
            <a:r>
              <a:rPr lang="en-US" sz="1800" dirty="0" smtClean="0"/>
              <a:t> can be hosted on Azure</a:t>
            </a:r>
          </a:p>
          <a:p>
            <a:pPr lvl="1"/>
            <a:r>
              <a:rPr lang="en-US" sz="1800" dirty="0"/>
              <a:t>A</a:t>
            </a:r>
            <a:r>
              <a:rPr lang="en-US" sz="1800" dirty="0" smtClean="0"/>
              <a:t> </a:t>
            </a:r>
            <a:r>
              <a:rPr lang="en-US" sz="1800" dirty="0"/>
              <a:t>trusted service account </a:t>
            </a:r>
            <a:r>
              <a:rPr lang="en-US" sz="1800" dirty="0" smtClean="0"/>
              <a:t>may be required </a:t>
            </a:r>
            <a:r>
              <a:rPr lang="en-US" sz="1800" dirty="0"/>
              <a:t>because there would be no concept of “Elevated Privileges” in the external hosting environment. </a:t>
            </a:r>
            <a:endParaRPr lang="en-US" sz="1800" dirty="0" smtClean="0"/>
          </a:p>
          <a:p>
            <a:pPr lvl="1"/>
            <a:endParaRPr lang="en-US" dirty="0" smtClean="0"/>
          </a:p>
          <a:p>
            <a:pPr lvl="1"/>
            <a:endParaRPr lang="en-US" dirty="0"/>
          </a:p>
        </p:txBody>
      </p:sp>
    </p:spTree>
    <p:extLst>
      <p:ext uri="{BB962C8B-B14F-4D97-AF65-F5344CB8AC3E}">
        <p14:creationId xmlns:p14="http://schemas.microsoft.com/office/powerpoint/2010/main" val="13465737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Sends notification when a “featured” news article is added</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671111374"/>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Migration</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solution will be abandoned. Yammer sends automated emails when an announcement is added.</a:t>
            </a:r>
          </a:p>
        </p:txBody>
      </p:sp>
      <p:sp>
        <p:nvSpPr>
          <p:cNvPr id="5" name="Rectangle 4"/>
          <p:cNvSpPr/>
          <p:nvPr/>
        </p:nvSpPr>
        <p:spPr>
          <a:xfrm>
            <a:off x="3173505" y="5313341"/>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572675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Should allow users to search for </a:t>
            </a:r>
            <a:r>
              <a:rPr lang="en-US" dirty="0" err="1" smtClean="0"/>
              <a:t>Fabrikam</a:t>
            </a:r>
            <a:r>
              <a:rPr lang="en-US" dirty="0" smtClean="0"/>
              <a:t> outlets</a:t>
            </a:r>
          </a:p>
          <a:p>
            <a:pPr lvl="1"/>
            <a:r>
              <a:rPr lang="en-US" dirty="0" smtClean="0"/>
              <a:t>Should map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endParaRPr lang="en-US" dirty="0"/>
          </a:p>
          <a:p>
            <a:pPr lvl="1"/>
            <a:endParaRPr lang="en-US" dirty="0"/>
          </a:p>
          <a:p>
            <a:r>
              <a:rPr lang="en-US" dirty="0" smtClean="0"/>
              <a:t>Design notes and status</a:t>
            </a:r>
            <a:endParaRPr lang="en-US" dirty="0"/>
          </a:p>
          <a:p>
            <a:pPr lvl="1"/>
            <a:r>
              <a:rPr lang="en-US" dirty="0" smtClean="0"/>
              <a:t>SharePoint search and display templates will be used to achieve the end goal.</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38622558"/>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LF</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8265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Allow users to search experts on the basis of their years of experience and past projects.</a:t>
            </a:r>
          </a:p>
          <a:p>
            <a:pPr lvl="1"/>
            <a:r>
              <a:rPr lang="en-US" dirty="0" smtClean="0"/>
              <a:t>Allow the users to be able to communicate with the experts using a tool.</a:t>
            </a:r>
            <a:endParaRPr lang="en-US" dirty="0"/>
          </a:p>
          <a:p>
            <a:pPr lvl="1"/>
            <a:endParaRPr lang="en-US" dirty="0"/>
          </a:p>
          <a:p>
            <a:r>
              <a:rPr lang="en-US" dirty="0"/>
              <a:t>Design </a:t>
            </a:r>
            <a:r>
              <a:rPr lang="en-US" dirty="0" smtClean="0"/>
              <a:t>notes and status</a:t>
            </a:r>
            <a:endParaRPr lang="en-US" dirty="0"/>
          </a:p>
          <a:p>
            <a:pPr lvl="1"/>
            <a:r>
              <a:rPr lang="en-US" dirty="0" smtClean="0"/>
              <a:t>The solution will be replaced using the SharePoint People search</a:t>
            </a:r>
          </a:p>
          <a:p>
            <a:pPr lvl="1"/>
            <a:r>
              <a:rPr lang="en-US" dirty="0" smtClean="0"/>
              <a:t>The People search will provide integration with Lync which can then be used to communicate with the expert using messaging or voice call.</a:t>
            </a:r>
            <a:endParaRPr lang="en-US" dirty="0"/>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6"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rgbClr val="000000"/>
                </a:solidFill>
                <a:latin typeface="Berlin Sans FB" panose="020E0602020502020306" pitchFamily="34" charset="0"/>
              </a:rPr>
              <a:t>TailSpin</a:t>
            </a:r>
            <a:endParaRPr lang="nl-BE" sz="2800" b="1"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16066599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Discovers </a:t>
            </a:r>
            <a:r>
              <a:rPr lang="en-US" dirty="0"/>
              <a:t>keywords, phrases and the most clicked-on results</a:t>
            </a:r>
            <a:r>
              <a:rPr lang="en-US" dirty="0" smtClean="0"/>
              <a:t>.</a:t>
            </a:r>
          </a:p>
          <a:p>
            <a:pPr lvl="1"/>
            <a:r>
              <a:rPr lang="en-US" dirty="0" smtClean="0"/>
              <a:t>Provides </a:t>
            </a:r>
            <a:r>
              <a:rPr lang="en-US" dirty="0"/>
              <a:t>the session history of all </a:t>
            </a:r>
            <a:r>
              <a:rPr lang="en-US" dirty="0" smtClean="0"/>
              <a:t>SharePoint </a:t>
            </a:r>
            <a:r>
              <a:rPr lang="en-US" dirty="0"/>
              <a:t>users</a:t>
            </a:r>
            <a:r>
              <a:rPr lang="en-US" dirty="0" smtClean="0"/>
              <a:t>.</a:t>
            </a:r>
          </a:p>
          <a:p>
            <a:pPr lvl="1"/>
            <a:r>
              <a:rPr lang="en-US" dirty="0" smtClean="0"/>
              <a:t>Provides information on popular content</a:t>
            </a:r>
            <a:endParaRPr lang="en-US" dirty="0"/>
          </a:p>
          <a:p>
            <a:pPr lvl="1"/>
            <a:endParaRPr lang="en-US" dirty="0"/>
          </a:p>
          <a:p>
            <a:r>
              <a:rPr lang="en-US" dirty="0"/>
              <a:t>Design </a:t>
            </a:r>
            <a:r>
              <a:rPr lang="en-US" dirty="0" smtClean="0"/>
              <a:t>notes and status</a:t>
            </a:r>
            <a:endParaRPr lang="en-US" dirty="0"/>
          </a:p>
          <a:p>
            <a:pPr lvl="1"/>
            <a:r>
              <a:rPr lang="en-US" dirty="0" smtClean="0"/>
              <a:t>Contoso will make use of SharePoint 2013 usage Reports.</a:t>
            </a:r>
          </a:p>
          <a:p>
            <a:pPr lvl="1"/>
            <a:r>
              <a:rPr lang="en-US" dirty="0" smtClean="0"/>
              <a:t>Client side techniques will be used to inject JS using script blocks on master page.</a:t>
            </a:r>
            <a:endParaRPr lang="en-US" dirty="0"/>
          </a:p>
          <a:p>
            <a:pPr lvl="1"/>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917202262"/>
              </p:ext>
            </p:extLst>
          </p:nvPr>
        </p:nvGraphicFramePr>
        <p:xfrm>
          <a:off x="114300" y="425159"/>
          <a:ext cx="2743200" cy="1642953"/>
        </p:xfrm>
        <a:graphic>
          <a:graphicData uri="http://schemas.openxmlformats.org/drawingml/2006/table">
            <a:tbl>
              <a:tblPr>
                <a:tableStyleId>{2D5ABB26-0587-4C30-8999-92F81FD0307C}</a:tableStyleId>
              </a:tblPr>
              <a:tblGrid>
                <a:gridCol w="2743200">
                  <a:extLst>
                    <a:ext uri="{9D8B030D-6E8A-4147-A177-3AD203B41FA5}">
                      <a16:colId xmlns="" xmlns:a16="http://schemas.microsoft.com/office/drawing/2014/main" val="20000"/>
                    </a:ext>
                  </a:extLst>
                </a:gridCol>
              </a:tblGrid>
              <a:tr h="344260">
                <a:tc>
                  <a:txBody>
                    <a:bodyPr/>
                    <a:lstStyle/>
                    <a:p>
                      <a:pPr algn="ctr"/>
                      <a:r>
                        <a:rPr lang="en-US" b="1" i="0" dirty="0" smtClean="0"/>
                        <a:t>Analytics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26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4426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545673">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0" y="2089337"/>
            <a:ext cx="3071675"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AdventureWorks</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05767537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a:t>
            </a:r>
            <a:r>
              <a:rPr lang="en-US" dirty="0" smtClean="0"/>
              <a:t>Office 365 </a:t>
            </a:r>
            <a:r>
              <a:rPr lang="en-US" dirty="0" smtClean="0"/>
              <a:t>logical architecture</a:t>
            </a:r>
            <a:endParaRPr lang="nl-BE" dirty="0"/>
          </a:p>
        </p:txBody>
      </p:sp>
      <p:grpSp>
        <p:nvGrpSpPr>
          <p:cNvPr id="59" name="Group 58"/>
          <p:cNvGrpSpPr/>
          <p:nvPr/>
        </p:nvGrpSpPr>
        <p:grpSpPr>
          <a:xfrm>
            <a:off x="519112" y="5050623"/>
            <a:ext cx="8881742" cy="1083048"/>
            <a:chOff x="519112" y="5204736"/>
            <a:chExt cx="9416716" cy="1179096"/>
          </a:xfrm>
        </p:grpSpPr>
        <p:sp>
          <p:nvSpPr>
            <p:cNvPr id="3" name="Rectangle 2"/>
            <p:cNvSpPr/>
            <p:nvPr/>
          </p:nvSpPr>
          <p:spPr bwMode="auto">
            <a:xfrm>
              <a:off x="519112" y="5204736"/>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000" dirty="0" smtClean="0">
                  <a:solidFill>
                    <a:schemeClr val="bg1"/>
                  </a:solidFill>
                  <a:ea typeface="Segoe UI" pitchFamily="34" charset="0"/>
                  <a:cs typeface="Segoe UI" pitchFamily="34" charset="0"/>
                </a:rPr>
                <a:t>Contoso Framework </a:t>
              </a:r>
              <a:endParaRPr lang="nl-BE" sz="2000" dirty="0">
                <a:solidFill>
                  <a:schemeClr val="bg1"/>
                </a:solidFill>
                <a:ea typeface="Segoe UI" pitchFamily="34" charset="0"/>
                <a:cs typeface="Segoe UI" pitchFamily="34" charset="0"/>
              </a:endParaRPr>
            </a:p>
          </p:txBody>
        </p:sp>
        <p:sp>
          <p:nvSpPr>
            <p:cNvPr id="5" name="Rectangle 4"/>
            <p:cNvSpPr/>
            <p:nvPr/>
          </p:nvSpPr>
          <p:spPr bwMode="auto">
            <a:xfrm>
              <a:off x="607340"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Provisioning</a:t>
              </a:r>
              <a:r>
                <a:rPr lang="en-US" sz="2000" dirty="0" smtClean="0">
                  <a:gradFill>
                    <a:gsLst>
                      <a:gs pos="0">
                        <a:srgbClr val="FFFFFF"/>
                      </a:gs>
                      <a:gs pos="100000">
                        <a:srgbClr val="FFFFFF"/>
                      </a:gs>
                    </a:gsLst>
                    <a:lin ang="5400000" scaled="0"/>
                  </a:gradFill>
                  <a:ea typeface="Segoe UI" pitchFamily="34" charset="0"/>
                  <a:cs typeface="Segoe UI" pitchFamily="34" charset="0"/>
                </a:rPr>
                <a:t> </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476246"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Timer</a:t>
              </a:r>
              <a:r>
                <a:rPr lang="en-US" sz="2000" dirty="0" smtClean="0">
                  <a:gradFill>
                    <a:gsLst>
                      <a:gs pos="0">
                        <a:srgbClr val="FFFFFF"/>
                      </a:gs>
                      <a:gs pos="100000">
                        <a:srgbClr val="FFFFFF"/>
                      </a:gs>
                    </a:gsLst>
                    <a:lin ang="5400000" scaled="0"/>
                  </a:gradFill>
                  <a:ea typeface="Segoe UI" pitchFamily="34" charset="0"/>
                  <a:cs typeface="Segoe UI" pitchFamily="34" charset="0"/>
                </a:rPr>
                <a:t> Jobs</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345152"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Branding</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214058"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Development</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2964"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Transformation</a:t>
              </a:r>
              <a:endParaRPr lang="nl-BE"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a:off x="2898604" y="1626101"/>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Location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700677" y="1631377"/>
            <a:ext cx="1764633" cy="50933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t>Skill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519112" y="2861609"/>
            <a:ext cx="8881742" cy="1449024"/>
            <a:chOff x="519112" y="3051425"/>
            <a:chExt cx="9416716" cy="1567434"/>
          </a:xfrm>
        </p:grpSpPr>
        <p:sp>
          <p:nvSpPr>
            <p:cNvPr id="40" name="Rectangle 39"/>
            <p:cNvSpPr/>
            <p:nvPr/>
          </p:nvSpPr>
          <p:spPr bwMode="auto">
            <a:xfrm>
              <a:off x="519112" y="3051425"/>
              <a:ext cx="9416716" cy="1567434"/>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400" dirty="0" smtClean="0">
                  <a:solidFill>
                    <a:schemeClr val="bg1"/>
                  </a:solidFill>
                  <a:ea typeface="Segoe UI" pitchFamily="34" charset="0"/>
                  <a:cs typeface="Segoe UI" pitchFamily="34" charset="0"/>
                </a:rPr>
                <a:t>Contoso services</a:t>
              </a:r>
              <a:endParaRPr lang="nl-BE" sz="2400" dirty="0">
                <a:solidFill>
                  <a:schemeClr val="bg1"/>
                </a:solidFill>
                <a:ea typeface="Segoe UI" pitchFamily="34" charset="0"/>
                <a:cs typeface="Segoe UI" pitchFamily="34" charset="0"/>
              </a:endParaRPr>
            </a:p>
          </p:txBody>
        </p:sp>
        <p:sp>
          <p:nvSpPr>
            <p:cNvPr id="35" name="Rectangle 34"/>
            <p:cNvSpPr/>
            <p:nvPr/>
          </p:nvSpPr>
          <p:spPr bwMode="auto">
            <a:xfrm>
              <a:off x="711613" y="3642699"/>
              <a:ext cx="9047754" cy="378511"/>
            </a:xfrm>
            <a:prstGeom prst="rect">
              <a:avLst/>
            </a:prstGeom>
            <a:solidFill>
              <a:schemeClr val="bg2">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Contoso 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cxnSp>
        <p:nvCxnSpPr>
          <p:cNvPr id="43" name="Straight Arrow Connector 42"/>
          <p:cNvCxnSpPr/>
          <p:nvPr/>
        </p:nvCxnSpPr>
        <p:spPr>
          <a:xfrm flipV="1">
            <a:off x="1524624"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67124" y="443003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060063"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020715"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66341"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27790" y="2256040"/>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559495" y="225604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563057" y="1631377"/>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Analytics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Arrow Connector 22"/>
          <p:cNvCxnSpPr/>
          <p:nvPr/>
        </p:nvCxnSpPr>
        <p:spPr>
          <a:xfrm flipV="1">
            <a:off x="6722712" y="225604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0915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Assessment summary</a:t>
            </a:r>
          </a:p>
          <a:p>
            <a:r>
              <a:rPr lang="en-US" dirty="0" smtClean="0"/>
              <a:t>Solutions that will be redesigned</a:t>
            </a:r>
          </a:p>
          <a:p>
            <a:pPr lvl="1"/>
            <a:r>
              <a:rPr lang="en-US" dirty="0" smtClean="0"/>
              <a:t>Detailed approach per solution</a:t>
            </a:r>
          </a:p>
          <a:p>
            <a:r>
              <a:rPr lang="en-US" dirty="0" smtClean="0"/>
              <a:t>Support for the app transformation</a:t>
            </a:r>
          </a:p>
          <a:p>
            <a:pPr lvl="1"/>
            <a:r>
              <a:rPr lang="en-US" dirty="0" smtClean="0"/>
              <a:t>Roles and involved people</a:t>
            </a:r>
          </a:p>
          <a:p>
            <a:pPr lvl="1"/>
            <a:r>
              <a:rPr lang="en-US" dirty="0" smtClean="0"/>
              <a:t>Responsibilities on both sides</a:t>
            </a:r>
            <a:endParaRPr lang="en-US" dirty="0"/>
          </a:p>
        </p:txBody>
      </p:sp>
    </p:spTree>
    <p:extLst>
      <p:ext uri="{BB962C8B-B14F-4D97-AF65-F5344CB8AC3E}">
        <p14:creationId xmlns:p14="http://schemas.microsoft.com/office/powerpoint/2010/main" val="316867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1498782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process focus areas</a:t>
            </a:r>
            <a:endParaRPr lang="en-US" dirty="0"/>
          </a:p>
        </p:txBody>
      </p:sp>
      <p:sp>
        <p:nvSpPr>
          <p:cNvPr id="8" name="TextBox 7"/>
          <p:cNvSpPr txBox="1"/>
          <p:nvPr/>
        </p:nvSpPr>
        <p:spPr>
          <a:xfrm>
            <a:off x="536053" y="1876755"/>
            <a:ext cx="2081070" cy="4255104"/>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scattered between the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be one provisioning engine which does take care of the all needed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4255104"/>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Needed cross multiple solutions to perform disconnected asynchronous operations.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Not mentioned in any plans current. Should be part of the generic provider hosted platform framework. Possibly in SAEF.</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Each project should have standardized way to approach this requirement even thought they could be implemented separately</a:t>
            </a:r>
            <a:endParaRPr lang="en-US" sz="1400" dirty="0">
              <a:solidFill>
                <a:schemeClr val="bg2">
                  <a:lumMod val="50000"/>
                </a:schemeClr>
              </a:solidFill>
              <a:cs typeface="Segoe UI" panose="020B0502040204020203" pitchFamily="34" charset="0"/>
            </a:endParaRPr>
          </a:p>
        </p:txBody>
      </p:sp>
      <p:sp>
        <p:nvSpPr>
          <p:cNvPr id="35" name="TextBox 34"/>
          <p:cNvSpPr txBox="1"/>
          <p:nvPr/>
        </p:nvSpPr>
        <p:spPr>
          <a:xfrm>
            <a:off x="5016134" y="1876755"/>
            <a:ext cx="2081070" cy="4255104"/>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Needed JavaScript for header and footer capability in the Single UI to avoid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4255104"/>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directly to the detailed design of the capabilities for </a:t>
            </a:r>
            <a:r>
              <a:rPr lang="en-US" sz="1400" dirty="0" smtClean="0">
                <a:solidFill>
                  <a:schemeClr val="bg2">
                    <a:lumMod val="50000"/>
                  </a:schemeClr>
                </a:solidFill>
                <a:cs typeface="Segoe UI" panose="020B0502040204020203" pitchFamily="34" charset="0"/>
              </a:rPr>
              <a:t>Office 365 </a:t>
            </a:r>
            <a:r>
              <a:rPr lang="en-US" sz="1400" dirty="0" smtClean="0">
                <a:solidFill>
                  <a:schemeClr val="bg2">
                    <a:lumMod val="50000"/>
                  </a:schemeClr>
                </a:solidFill>
                <a:cs typeface="Segoe UI" panose="020B0502040204020203" pitchFamily="34" charset="0"/>
              </a:rPr>
              <a:t>apps. Framework have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4255104"/>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MS and community driven PnP project will produce generic tooling, but they have to be owned by projects.</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94606039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Key considerations</a:t>
            </a:r>
            <a:endParaRPr lang="en-GB" dirty="0"/>
          </a:p>
        </p:txBody>
      </p:sp>
      <p:sp>
        <p:nvSpPr>
          <p:cNvPr id="2" name="TextBox 1"/>
          <p:cNvSpPr txBox="1"/>
          <p:nvPr/>
        </p:nvSpPr>
        <p:spPr>
          <a:xfrm>
            <a:off x="3400425" y="4038398"/>
            <a:ext cx="7524750" cy="430887"/>
          </a:xfrm>
          <a:prstGeom prst="rect">
            <a:avLst/>
          </a:prstGeom>
          <a:noFill/>
        </p:spPr>
        <p:txBody>
          <a:bodyPr wrap="square" lIns="0" tIns="0" rIns="0" bIns="0" rtlCol="0">
            <a:spAutoFit/>
          </a:bodyPr>
          <a:lstStyle/>
          <a:p>
            <a:r>
              <a:rPr lang="en-US" sz="2800" spc="-70" dirty="0" smtClean="0">
                <a:solidFill>
                  <a:schemeClr val="bg1"/>
                </a:solidFill>
                <a:latin typeface="+mj-lt"/>
              </a:rPr>
              <a:t>Key decisions we agreed during the engagement</a:t>
            </a:r>
            <a:endParaRPr lang="en-GB" sz="2800" spc="-70" dirty="0" smtClean="0">
              <a:solidFill>
                <a:schemeClr val="bg1"/>
              </a:solidFill>
              <a:latin typeface="+mj-lt"/>
            </a:endParaRPr>
          </a:p>
        </p:txBody>
      </p:sp>
    </p:spTree>
    <p:extLst>
      <p:ext uri="{BB962C8B-B14F-4D97-AF65-F5344CB8AC3E}">
        <p14:creationId xmlns:p14="http://schemas.microsoft.com/office/powerpoint/2010/main" val="297961036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Network design and access </a:t>
            </a:r>
            <a:endParaRPr lang="en-GB" dirty="0"/>
          </a:p>
        </p:txBody>
      </p:sp>
      <p:sp>
        <p:nvSpPr>
          <p:cNvPr id="5" name="Text Placeholder 4"/>
          <p:cNvSpPr>
            <a:spLocks noGrp="1"/>
          </p:cNvSpPr>
          <p:nvPr>
            <p:ph type="body" sz="quarter" idx="10"/>
          </p:nvPr>
        </p:nvSpPr>
        <p:spPr/>
        <p:txBody>
          <a:bodyPr/>
          <a:lstStyle/>
          <a:p>
            <a:r>
              <a:rPr lang="en-US" sz="3600" dirty="0" smtClean="0"/>
              <a:t>Overall network design will have significant impact on the different opportunities and implementation details</a:t>
            </a:r>
            <a:endParaRPr lang="en-GB" sz="3600" dirty="0"/>
          </a:p>
        </p:txBody>
      </p:sp>
      <p:pic>
        <p:nvPicPr>
          <p:cNvPr id="3" name="Picture 2"/>
          <p:cNvPicPr>
            <a:picLocks noChangeAspect="1"/>
          </p:cNvPicPr>
          <p:nvPr/>
        </p:nvPicPr>
        <p:blipFill>
          <a:blip r:embed="rId2"/>
          <a:stretch>
            <a:fillRect/>
          </a:stretch>
        </p:blipFill>
        <p:spPr>
          <a:xfrm>
            <a:off x="2282927" y="2469617"/>
            <a:ext cx="3505200" cy="1990725"/>
          </a:xfrm>
          <a:prstGeom prst="rect">
            <a:avLst/>
          </a:prstGeom>
        </p:spPr>
      </p:pic>
      <p:pic>
        <p:nvPicPr>
          <p:cNvPr id="9" name="Picture 8"/>
          <p:cNvPicPr>
            <a:picLocks noChangeAspect="1"/>
          </p:cNvPicPr>
          <p:nvPr/>
        </p:nvPicPr>
        <p:blipFill>
          <a:blip r:embed="rId3"/>
          <a:stretch>
            <a:fillRect/>
          </a:stretch>
        </p:blipFill>
        <p:spPr>
          <a:xfrm>
            <a:off x="5974200" y="2469616"/>
            <a:ext cx="3505200" cy="1990725"/>
          </a:xfrm>
          <a:prstGeom prst="rect">
            <a:avLst/>
          </a:prstGeom>
        </p:spPr>
      </p:pic>
      <p:pic>
        <p:nvPicPr>
          <p:cNvPr id="10" name="Picture 9"/>
          <p:cNvPicPr>
            <a:picLocks noChangeAspect="1"/>
          </p:cNvPicPr>
          <p:nvPr/>
        </p:nvPicPr>
        <p:blipFill>
          <a:blip r:embed="rId4"/>
          <a:stretch>
            <a:fillRect/>
          </a:stretch>
        </p:blipFill>
        <p:spPr>
          <a:xfrm>
            <a:off x="2273402" y="4674208"/>
            <a:ext cx="3514725" cy="1990725"/>
          </a:xfrm>
          <a:prstGeom prst="rect">
            <a:avLst/>
          </a:prstGeom>
        </p:spPr>
      </p:pic>
      <p:pic>
        <p:nvPicPr>
          <p:cNvPr id="11" name="Picture 10"/>
          <p:cNvPicPr>
            <a:picLocks noChangeAspect="1"/>
          </p:cNvPicPr>
          <p:nvPr/>
        </p:nvPicPr>
        <p:blipFill>
          <a:blip r:embed="rId5"/>
          <a:stretch>
            <a:fillRect/>
          </a:stretch>
        </p:blipFill>
        <p:spPr>
          <a:xfrm>
            <a:off x="5974200" y="4674207"/>
            <a:ext cx="3514725" cy="1990725"/>
          </a:xfrm>
          <a:prstGeom prst="rect">
            <a:avLst/>
          </a:prstGeom>
        </p:spPr>
      </p:pic>
    </p:spTree>
    <p:extLst>
      <p:ext uri="{BB962C8B-B14F-4D97-AF65-F5344CB8AC3E}">
        <p14:creationId xmlns:p14="http://schemas.microsoft.com/office/powerpoint/2010/main" val="426924787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4800" dirty="0" smtClean="0"/>
              <a:t>Hosting platform for </a:t>
            </a:r>
            <a:r>
              <a:rPr lang="fi-FI" sz="4800" dirty="0" smtClean="0"/>
              <a:t>Office 365</a:t>
            </a:r>
            <a:endParaRPr lang="en-GB" sz="4800" dirty="0"/>
          </a:p>
        </p:txBody>
      </p:sp>
      <p:sp>
        <p:nvSpPr>
          <p:cNvPr id="3" name="Text Placeholder 2"/>
          <p:cNvSpPr>
            <a:spLocks noGrp="1"/>
          </p:cNvSpPr>
          <p:nvPr>
            <p:ph type="body" sz="quarter" idx="10"/>
          </p:nvPr>
        </p:nvSpPr>
        <p:spPr/>
        <p:txBody>
          <a:bodyPr/>
          <a:lstStyle/>
          <a:p>
            <a:r>
              <a:rPr lang="en-US" sz="2400" dirty="0" smtClean="0"/>
              <a:t>Office 365 </a:t>
            </a:r>
            <a:r>
              <a:rPr lang="en-US" sz="2400" dirty="0" smtClean="0"/>
              <a:t>has been designed to be used with Azure, so that should be the default approach</a:t>
            </a:r>
          </a:p>
          <a:p>
            <a:r>
              <a:rPr lang="en-US" sz="2400" dirty="0" smtClean="0"/>
              <a:t>Other solutions are also supported, but make the environment much more complex</a:t>
            </a:r>
            <a:endParaRPr lang="en-GB" sz="2400" dirty="0"/>
          </a:p>
        </p:txBody>
      </p:sp>
      <p:pic>
        <p:nvPicPr>
          <p:cNvPr id="4" name="Picture 3"/>
          <p:cNvPicPr>
            <a:picLocks noChangeAspect="1"/>
          </p:cNvPicPr>
          <p:nvPr/>
        </p:nvPicPr>
        <p:blipFill>
          <a:blip r:embed="rId2"/>
          <a:stretch>
            <a:fillRect/>
          </a:stretch>
        </p:blipFill>
        <p:spPr>
          <a:xfrm>
            <a:off x="1069345" y="2881271"/>
            <a:ext cx="4724400" cy="2667000"/>
          </a:xfrm>
          <a:prstGeom prst="rect">
            <a:avLst/>
          </a:prstGeom>
        </p:spPr>
      </p:pic>
      <p:pic>
        <p:nvPicPr>
          <p:cNvPr id="5" name="Picture 4"/>
          <p:cNvPicPr>
            <a:picLocks noChangeAspect="1"/>
          </p:cNvPicPr>
          <p:nvPr/>
        </p:nvPicPr>
        <p:blipFill>
          <a:blip r:embed="rId3"/>
          <a:stretch>
            <a:fillRect/>
          </a:stretch>
        </p:blipFill>
        <p:spPr>
          <a:xfrm>
            <a:off x="6632574" y="2881271"/>
            <a:ext cx="4600575" cy="2600325"/>
          </a:xfrm>
          <a:prstGeom prst="rect">
            <a:avLst/>
          </a:prstGeom>
        </p:spPr>
      </p:pic>
    </p:spTree>
    <p:extLst>
      <p:ext uri="{BB962C8B-B14F-4D97-AF65-F5344CB8AC3E}">
        <p14:creationId xmlns:p14="http://schemas.microsoft.com/office/powerpoint/2010/main" val="982374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SAML and external access</a:t>
            </a:r>
            <a:endParaRPr lang="en-GB" dirty="0"/>
          </a:p>
        </p:txBody>
      </p:sp>
      <p:sp>
        <p:nvSpPr>
          <p:cNvPr id="5" name="Text Placeholder 4"/>
          <p:cNvSpPr>
            <a:spLocks noGrp="1"/>
          </p:cNvSpPr>
          <p:nvPr>
            <p:ph type="body" sz="quarter" idx="10"/>
          </p:nvPr>
        </p:nvSpPr>
        <p:spPr/>
        <p:txBody>
          <a:bodyPr/>
          <a:lstStyle/>
          <a:p>
            <a:r>
              <a:rPr lang="en-US" sz="2400" dirty="0" smtClean="0"/>
              <a:t>External access for partners is planned to be enabled with out of the box capabilities</a:t>
            </a:r>
          </a:p>
          <a:p>
            <a:r>
              <a:rPr lang="en-US" sz="2400" dirty="0" smtClean="0"/>
              <a:t>Additional information captured in the notes from the workshop held on 24</a:t>
            </a:r>
            <a:r>
              <a:rPr lang="en-US" sz="2400" baseline="30000" dirty="0" smtClean="0"/>
              <a:t>th</a:t>
            </a:r>
            <a:r>
              <a:rPr lang="en-US" sz="2400" dirty="0" smtClean="0"/>
              <a:t> Jan 2015.</a:t>
            </a:r>
            <a:endParaRPr lang="en-GB" sz="2400" dirty="0"/>
          </a:p>
        </p:txBody>
      </p:sp>
      <p:pic>
        <p:nvPicPr>
          <p:cNvPr id="3" name="Picture 2"/>
          <p:cNvPicPr>
            <a:picLocks noChangeAspect="1"/>
          </p:cNvPicPr>
          <p:nvPr/>
        </p:nvPicPr>
        <p:blipFill>
          <a:blip r:embed="rId2"/>
          <a:stretch>
            <a:fillRect/>
          </a:stretch>
        </p:blipFill>
        <p:spPr>
          <a:xfrm>
            <a:off x="519112" y="2318334"/>
            <a:ext cx="4160130" cy="2346201"/>
          </a:xfrm>
          <a:prstGeom prst="rect">
            <a:avLst/>
          </a:prstGeom>
          <a:ln>
            <a:solidFill>
              <a:schemeClr val="bg1">
                <a:lumMod val="75000"/>
              </a:schemeClr>
            </a:solidFill>
          </a:ln>
        </p:spPr>
      </p:pic>
      <p:pic>
        <p:nvPicPr>
          <p:cNvPr id="4" name="Picture 3"/>
          <p:cNvPicPr>
            <a:picLocks noChangeAspect="1"/>
          </p:cNvPicPr>
          <p:nvPr/>
        </p:nvPicPr>
        <p:blipFill>
          <a:blip r:embed="rId3"/>
          <a:stretch>
            <a:fillRect/>
          </a:stretch>
        </p:blipFill>
        <p:spPr>
          <a:xfrm>
            <a:off x="4238624" y="4175859"/>
            <a:ext cx="4417305" cy="2491241"/>
          </a:xfrm>
          <a:prstGeom prst="rect">
            <a:avLst/>
          </a:prstGeom>
          <a:ln>
            <a:solidFill>
              <a:schemeClr val="bg1">
                <a:lumMod val="75000"/>
              </a:schemeClr>
            </a:solidFill>
          </a:ln>
        </p:spPr>
      </p:pic>
      <p:pic>
        <p:nvPicPr>
          <p:cNvPr id="6" name="Picture 5"/>
          <p:cNvPicPr>
            <a:picLocks noChangeAspect="1"/>
          </p:cNvPicPr>
          <p:nvPr/>
        </p:nvPicPr>
        <p:blipFill>
          <a:blip r:embed="rId4"/>
          <a:stretch>
            <a:fillRect/>
          </a:stretch>
        </p:blipFill>
        <p:spPr>
          <a:xfrm>
            <a:off x="7546095" y="2318334"/>
            <a:ext cx="4122030" cy="2321244"/>
          </a:xfrm>
          <a:prstGeom prst="rect">
            <a:avLst/>
          </a:prstGeom>
          <a:ln>
            <a:solidFill>
              <a:schemeClr val="bg1">
                <a:lumMod val="75000"/>
              </a:schemeClr>
            </a:solidFill>
          </a:ln>
        </p:spPr>
      </p:pic>
    </p:spTree>
    <p:extLst>
      <p:ext uri="{BB962C8B-B14F-4D97-AF65-F5344CB8AC3E}">
        <p14:creationId xmlns:p14="http://schemas.microsoft.com/office/powerpoint/2010/main" val="71547255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PnP Transformation assistance</a:t>
            </a:r>
            <a:endParaRPr lang="en-GB" dirty="0"/>
          </a:p>
        </p:txBody>
      </p:sp>
    </p:spTree>
    <p:extLst>
      <p:ext uri="{BB962C8B-B14F-4D97-AF65-F5344CB8AC3E}">
        <p14:creationId xmlns:p14="http://schemas.microsoft.com/office/powerpoint/2010/main" val="108830554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PnP Transformation Approach</a:t>
            </a:r>
            <a:endParaRPr lang="en-US" sz="4800" dirty="0"/>
          </a:p>
        </p:txBody>
      </p:sp>
      <p:sp>
        <p:nvSpPr>
          <p:cNvPr id="16" name="Rectangle 15"/>
          <p:cNvSpPr/>
          <p:nvPr>
            <p:custDataLst>
              <p:tags r:id="rId1"/>
            </p:custDataLst>
          </p:nvPr>
        </p:nvSpPr>
        <p:spPr bwMode="auto">
          <a:xfrm>
            <a:off x="7580654" y="1692429"/>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731742" y="1692429"/>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156198" y="1692429"/>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14802" y="2229008"/>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563713" y="2229008"/>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139257" y="2229008"/>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746741" y="3189449"/>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156198" y="3189449"/>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580654" y="3189449"/>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730805" y="2218532"/>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162518" y="2211129"/>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589551" y="2218531"/>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funding to off-set costs associated with development and testing</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975712" y="2170835"/>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148135694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68217A"/>
                </a:solidFill>
              </a:rPr>
              <a:t>Development &amp; Testing</a:t>
            </a:r>
            <a:endParaRPr sz="4800" dirty="0">
              <a:solidFill>
                <a:srgbClr val="68217A"/>
              </a:solidFill>
            </a:endParaRPr>
          </a:p>
        </p:txBody>
      </p:sp>
      <p:sp>
        <p:nvSpPr>
          <p:cNvPr id="11" name="TextBox 10"/>
          <p:cNvSpPr txBox="1"/>
          <p:nvPr/>
        </p:nvSpPr>
        <p:spPr>
          <a:xfrm>
            <a:off x="139966" y="826526"/>
            <a:ext cx="11089916" cy="369204"/>
          </a:xfrm>
          <a:prstGeom prst="rect">
            <a:avLst/>
          </a:prstGeom>
          <a:noFill/>
        </p:spPr>
        <p:txBody>
          <a:bodyPr wrap="square" rtlCol="0">
            <a:spAutoFit/>
          </a:bodyPr>
          <a:lstStyle/>
          <a:p>
            <a:pPr defTabSz="914126"/>
            <a:r>
              <a:rPr lang="en-US" sz="1799" i="1" dirty="0" smtClean="0">
                <a:solidFill>
                  <a:srgbClr val="737373"/>
                </a:solidFill>
                <a:latin typeface="Segoe UI Light"/>
              </a:rPr>
              <a:t>Results </a:t>
            </a:r>
            <a:r>
              <a:rPr lang="en-US" sz="1799" i="1" dirty="0">
                <a:solidFill>
                  <a:srgbClr val="737373"/>
                </a:solidFill>
                <a:latin typeface="Segoe UI Light"/>
              </a:rPr>
              <a:t>in a </a:t>
            </a:r>
            <a:r>
              <a:rPr lang="en-US" sz="1799" i="1" dirty="0" smtClean="0">
                <a:solidFill>
                  <a:srgbClr val="737373"/>
                </a:solidFill>
                <a:latin typeface="Segoe UI Light"/>
              </a:rPr>
              <a:t>Deployment Guide and solution artifacts.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385376980"/>
              </p:ext>
            </p:extLst>
          </p:nvPr>
        </p:nvGraphicFramePr>
        <p:xfrm>
          <a:off x="193440" y="1603845"/>
          <a:ext cx="10958263" cy="1493448"/>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623930">
                  <a:extLst>
                    <a:ext uri="{9D8B030D-6E8A-4147-A177-3AD203B41FA5}">
                      <a16:colId xmlns="" xmlns:a16="http://schemas.microsoft.com/office/drawing/2014/main" val="20002"/>
                    </a:ext>
                  </a:extLst>
                </a:gridCol>
                <a:gridCol w="2855843">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68217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632296">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Architecture Design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Completed readiness checklist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Approved Statement of Work</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management</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S</a:t>
                      </a:r>
                      <a:r>
                        <a:rPr lang="en-US" sz="1200" dirty="0" smtClean="0">
                          <a:solidFill>
                            <a:srgbClr val="797A7D">
                              <a:lumMod val="50000"/>
                            </a:srgbClr>
                          </a:solidFill>
                          <a:ea typeface="Segoe UI" pitchFamily="34" charset="0"/>
                          <a:cs typeface="Segoe UI" pitchFamily="34" charset="0"/>
                        </a:rPr>
                        <a:t>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resource + SME consultation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Tested solution artifacts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Deployment Guide</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pSp>
        <p:nvGrpSpPr>
          <p:cNvPr id="20" name="Group 19"/>
          <p:cNvGrpSpPr/>
          <p:nvPr/>
        </p:nvGrpSpPr>
        <p:grpSpPr>
          <a:xfrm>
            <a:off x="1077351" y="3428175"/>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Development support</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input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samples</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discussions</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Testing support</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68217A"/>
                  </a:solidFill>
                  <a:latin typeface="Segoe UI Light"/>
                </a:rPr>
                <a:t>Module </a:t>
              </a:r>
              <a:r>
                <a:rPr lang="en-US" sz="1600" dirty="0">
                  <a:solidFill>
                    <a:srgbClr val="68217A"/>
                  </a:solidFill>
                  <a:latin typeface="Segoe UI Light"/>
                </a:rPr>
                <a:t>Overview</a:t>
              </a:r>
            </a:p>
          </p:txBody>
        </p:sp>
        <p:sp>
          <p:nvSpPr>
            <p:cNvPr id="30" name="Left Bracket 29"/>
            <p:cNvSpPr/>
            <p:nvPr/>
          </p:nvSpPr>
          <p:spPr>
            <a:xfrm rot="16200000">
              <a:off x="2158427" y="4786850"/>
              <a:ext cx="259125" cy="118872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Getting started</a:t>
              </a:r>
              <a:endParaRPr lang="en-US" sz="1000" dirty="0">
                <a:solidFill>
                  <a:srgbClr val="737373"/>
                </a:solidFill>
                <a:latin typeface="Segoe UI Light"/>
              </a:endParaRPr>
            </a:p>
          </p:txBody>
        </p:sp>
        <p:sp>
          <p:nvSpPr>
            <p:cNvPr id="32" name="Left Bracket 31"/>
            <p:cNvSpPr/>
            <p:nvPr/>
          </p:nvSpPr>
          <p:spPr>
            <a:xfrm rot="16200000">
              <a:off x="5349439" y="2895558"/>
              <a:ext cx="259128" cy="497130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Development</a:t>
              </a:r>
              <a:endParaRPr lang="en-US" sz="1000" dirty="0">
                <a:solidFill>
                  <a:srgbClr val="737373"/>
                </a:solidFill>
                <a:latin typeface="Segoe UI Light"/>
              </a:endParaRPr>
            </a:p>
          </p:txBody>
        </p:sp>
        <p:sp>
          <p:nvSpPr>
            <p:cNvPr id="33" name="Left Bracket 32"/>
            <p:cNvSpPr/>
            <p:nvPr/>
          </p:nvSpPr>
          <p:spPr>
            <a:xfrm rot="16200000">
              <a:off x="9151631" y="4156601"/>
              <a:ext cx="249048" cy="245929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Testing and documentation</a:t>
              </a:r>
              <a:endParaRPr lang="en-US" sz="1000" dirty="0">
                <a:solidFill>
                  <a:srgbClr val="737373"/>
                </a:solidFill>
                <a:latin typeface="Segoe UI Light"/>
              </a:endParaRPr>
            </a:p>
          </p:txBody>
        </p:sp>
        <p:sp>
          <p:nvSpPr>
            <p:cNvPr id="39" name="Left Bracket 38"/>
            <p:cNvSpPr/>
            <p:nvPr/>
          </p:nvSpPr>
          <p:spPr>
            <a:xfrm rot="16200000">
              <a:off x="2144168" y="5239028"/>
              <a:ext cx="287644" cy="1188716"/>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5335183" y="3347737"/>
              <a:ext cx="287643" cy="4971298"/>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44"/>
            <p:cNvSpPr/>
            <p:nvPr/>
          </p:nvSpPr>
          <p:spPr>
            <a:xfrm rot="16200000">
              <a:off x="8522619" y="5264601"/>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Testers</a:t>
              </a:r>
              <a:endParaRPr lang="en-US" sz="1000" dirty="0">
                <a:solidFill>
                  <a:srgbClr val="737373"/>
                </a:solidFill>
                <a:latin typeface="Segoe UI Light"/>
              </a:endParaRPr>
            </a:p>
          </p:txBody>
        </p:sp>
        <p:sp>
          <p:nvSpPr>
            <p:cNvPr id="46" name="Left Bracket 45"/>
            <p:cNvSpPr/>
            <p:nvPr/>
          </p:nvSpPr>
          <p:spPr>
            <a:xfrm rot="16200000">
              <a:off x="9793195" y="5265607"/>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68217A"/>
                  </a:solidFill>
                </a:rPr>
                <a:t>Audience</a:t>
              </a: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Tree>
    <p:extLst>
      <p:ext uri="{BB962C8B-B14F-4D97-AF65-F5344CB8AC3E}">
        <p14:creationId xmlns:p14="http://schemas.microsoft.com/office/powerpoint/2010/main" val="111534690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EB3C00"/>
                </a:solidFill>
              </a:rPr>
              <a:t>Deployment</a:t>
            </a:r>
            <a:endParaRPr sz="4800" dirty="0">
              <a:solidFill>
                <a:srgbClr val="EB3C00"/>
              </a:solidFill>
            </a:endParaRPr>
          </a:p>
        </p:txBody>
      </p:sp>
      <p:sp>
        <p:nvSpPr>
          <p:cNvPr id="11" name="TextBox 10"/>
          <p:cNvSpPr txBox="1"/>
          <p:nvPr/>
        </p:nvSpPr>
        <p:spPr>
          <a:xfrm>
            <a:off x="170892" y="770494"/>
            <a:ext cx="11089916" cy="646074"/>
          </a:xfrm>
          <a:prstGeom prst="rect">
            <a:avLst/>
          </a:prstGeom>
          <a:noFill/>
        </p:spPr>
        <p:txBody>
          <a:bodyPr wrap="square" rtlCol="0">
            <a:spAutoFit/>
          </a:bodyPr>
          <a:lstStyle/>
          <a:p>
            <a:pPr defTabSz="914126"/>
            <a:r>
              <a:rPr lang="en-US" sz="1799" i="1" dirty="0" smtClean="0">
                <a:solidFill>
                  <a:srgbClr val="737373"/>
                </a:solidFill>
                <a:latin typeface="Segoe UI Light"/>
              </a:rPr>
              <a:t>Support for deployment of modern SharePoint applications.  Provide guidance for deployment of new modern applications and to retract FTC.  Results </a:t>
            </a:r>
            <a:r>
              <a:rPr lang="en-US" sz="1799" i="1" dirty="0">
                <a:solidFill>
                  <a:srgbClr val="737373"/>
                </a:solidFill>
                <a:latin typeface="Segoe UI Light"/>
              </a:rPr>
              <a:t>in </a:t>
            </a:r>
            <a:r>
              <a:rPr lang="en-US" sz="1799" i="1" dirty="0" smtClean="0">
                <a:solidFill>
                  <a:srgbClr val="737373"/>
                </a:solidFill>
                <a:latin typeface="Segoe UI Light"/>
              </a:rPr>
              <a:t>FTC applications replaced by App Model applications.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3462541706"/>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782957">
                  <a:extLst>
                    <a:ext uri="{9D8B030D-6E8A-4147-A177-3AD203B41FA5}">
                      <a16:colId xmlns="" xmlns:a16="http://schemas.microsoft.com/office/drawing/2014/main" val="20002"/>
                    </a:ext>
                  </a:extLst>
                </a:gridCol>
                <a:gridCol w="2696816">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EB3C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Application solution design details</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 Guide</a:t>
                      </a:r>
                    </a:p>
                    <a:p>
                      <a:pPr marL="171450" indent="-171450">
                        <a:spcAft>
                          <a:spcPts val="300"/>
                        </a:spcAft>
                        <a:buFont typeface="Arial" panose="020B0604020202020204" pitchFamily="34" charset="0"/>
                        <a:buChar char="•"/>
                      </a:pPr>
                      <a:endParaRPr lang="en-US" sz="1100" b="0" dirty="0" smtClean="0">
                        <a:solidFill>
                          <a:schemeClr val="tx2"/>
                        </a:solidFill>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a:t>
                      </a:r>
                      <a:r>
                        <a:rPr lang="en-US" sz="1200" baseline="0" dirty="0" smtClean="0">
                          <a:solidFill>
                            <a:srgbClr val="797A7D">
                              <a:lumMod val="50000"/>
                            </a:srgbClr>
                          </a:solidFill>
                          <a:ea typeface="Segoe UI" pitchFamily="34" charset="0"/>
                          <a:cs typeface="Segoe UI" pitchFamily="34" charset="0"/>
                        </a:rPr>
                        <a:t> Management </a:t>
                      </a:r>
                    </a:p>
                    <a:p>
                      <a:pPr marL="171399" indent="-171399" defTabSz="913650" fontAlgn="base">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Customer Developer Resource</a:t>
                      </a: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SMEs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a:t>
                      </a:r>
                      <a:r>
                        <a:rPr lang="en-US" sz="1200" baseline="0" dirty="0" smtClean="0">
                          <a:solidFill>
                            <a:srgbClr val="797A7D">
                              <a:lumMod val="50000"/>
                            </a:srgbClr>
                          </a:solidFill>
                          <a:ea typeface="Segoe UI" pitchFamily="34" charset="0"/>
                          <a:cs typeface="Segoe UI" pitchFamily="34" charset="0"/>
                        </a:rPr>
                        <a:t> by </a:t>
                      </a:r>
                      <a:r>
                        <a:rPr lang="en-US" sz="1200" baseline="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resource + SME consultation</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SPO-D operational support</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Troubleshooting and support</a:t>
                      </a:r>
                      <a:endParaRPr lang="en-US" sz="1100" b="0" kern="1200" dirty="0" smtClean="0">
                        <a:solidFill>
                          <a:schemeClr val="tx2"/>
                        </a:solidFill>
                        <a:latin typeface="+mn-lt"/>
                        <a:ea typeface="+mn-ea"/>
                        <a:cs typeface="+mn-cs"/>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Replace FTC by APP applications</a:t>
                      </a:r>
                    </a:p>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Project signoff</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1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FTC  retraction</a:t>
              </a:r>
              <a:endParaRPr lang="en-US" sz="15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EB3C00"/>
                  </a:solidFill>
                  <a:latin typeface="Segoe UI Light"/>
                </a:rPr>
                <a:t>Module </a:t>
              </a:r>
              <a:r>
                <a:rPr lang="en-US" sz="1600" dirty="0">
                  <a:solidFill>
                    <a:srgbClr val="EB3C00"/>
                  </a:solidFill>
                  <a:latin typeface="Segoe UI Light"/>
                </a:rPr>
                <a:t>Overview</a:t>
              </a:r>
            </a:p>
          </p:txBody>
        </p:sp>
        <p:sp>
          <p:nvSpPr>
            <p:cNvPr id="32" name="Left Bracket 31"/>
            <p:cNvSpPr/>
            <p:nvPr/>
          </p:nvSpPr>
          <p:spPr>
            <a:xfrm rot="16200000">
              <a:off x="3429000" y="3516272"/>
              <a:ext cx="259128" cy="372987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PPE testing</a:t>
              </a:r>
              <a:endParaRPr lang="en-US" sz="1100" dirty="0">
                <a:solidFill>
                  <a:srgbClr val="737373"/>
                </a:solidFill>
                <a:latin typeface="Segoe UI Light"/>
              </a:endParaRPr>
            </a:p>
          </p:txBody>
        </p:sp>
        <p:sp>
          <p:nvSpPr>
            <p:cNvPr id="33" name="Left Bracket 32"/>
            <p:cNvSpPr/>
            <p:nvPr/>
          </p:nvSpPr>
          <p:spPr>
            <a:xfrm rot="16200000">
              <a:off x="6615842" y="4151878"/>
              <a:ext cx="249048" cy="244857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Production Deployment</a:t>
              </a:r>
              <a:endParaRPr lang="en-US" sz="1100" dirty="0">
                <a:solidFill>
                  <a:srgbClr val="737373"/>
                </a:solidFill>
                <a:latin typeface="Segoe UI Light"/>
              </a:endParaRPr>
            </a:p>
          </p:txBody>
        </p:sp>
        <p:sp>
          <p:nvSpPr>
            <p:cNvPr id="39" name="Left Bracket 38"/>
            <p:cNvSpPr/>
            <p:nvPr/>
          </p:nvSpPr>
          <p:spPr>
            <a:xfrm rot="16200000">
              <a:off x="5955894" y="1427301"/>
              <a:ext cx="287644" cy="8812169"/>
            </a:xfrm>
            <a:prstGeom prst="leftBracket">
              <a:avLst>
                <a:gd name="adj" fmla="val 85377"/>
              </a:avLst>
            </a:prstGeom>
            <a:ln>
              <a:solidFill>
                <a:srgbClr val="EB3C00"/>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EB3C00"/>
                  </a:solidFill>
                </a:rPr>
                <a:t>Audience</a:t>
              </a:r>
            </a:p>
          </p:txBody>
        </p:sp>
        <p:sp>
          <p:nvSpPr>
            <p:cNvPr id="28" name="Rectangle 27"/>
            <p:cNvSpPr/>
            <p:nvPr/>
          </p:nvSpPr>
          <p:spPr>
            <a:xfrm>
              <a:off x="1704347"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30" name="Rectangle 29"/>
            <p:cNvSpPr/>
            <p:nvPr/>
          </p:nvSpPr>
          <p:spPr>
            <a:xfrm>
              <a:off x="2974923"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31" name="Rectangle 30"/>
            <p:cNvSpPr/>
            <p:nvPr/>
          </p:nvSpPr>
          <p:spPr>
            <a:xfrm>
              <a:off x="4245499"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35" name="Rectangle 34"/>
            <p:cNvSpPr/>
            <p:nvPr/>
          </p:nvSpPr>
          <p:spPr>
            <a:xfrm>
              <a:off x="551607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36" name="Rectangle 35"/>
            <p:cNvSpPr/>
            <p:nvPr/>
          </p:nvSpPr>
          <p:spPr>
            <a:xfrm>
              <a:off x="678665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37" name="Rectangle 36"/>
            <p:cNvSpPr/>
            <p:nvPr/>
          </p:nvSpPr>
          <p:spPr>
            <a:xfrm>
              <a:off x="8046507"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FTC  retraction</a:t>
              </a:r>
              <a:endParaRPr lang="en-US" sz="1400" dirty="0">
                <a:solidFill>
                  <a:prstClr val="white"/>
                </a:solidFill>
                <a:latin typeface="Segoe UI Light"/>
              </a:endParaRPr>
            </a:p>
          </p:txBody>
        </p:sp>
        <p:sp>
          <p:nvSpPr>
            <p:cNvPr id="38" name="Rectangle 37"/>
            <p:cNvSpPr/>
            <p:nvPr/>
          </p:nvSpPr>
          <p:spPr>
            <a:xfrm>
              <a:off x="9317081"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40" name="Rectangle 39"/>
            <p:cNvSpPr/>
            <p:nvPr/>
          </p:nvSpPr>
          <p:spPr>
            <a:xfrm>
              <a:off x="170434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41" name="Rectangle 40"/>
            <p:cNvSpPr/>
            <p:nvPr/>
          </p:nvSpPr>
          <p:spPr>
            <a:xfrm>
              <a:off x="297492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Initial acceptance deployment</a:t>
              </a:r>
              <a:endParaRPr lang="en-US" sz="1400" dirty="0">
                <a:solidFill>
                  <a:prstClr val="white"/>
                </a:solidFill>
                <a:latin typeface="Segoe UI Light"/>
              </a:endParaRPr>
            </a:p>
          </p:txBody>
        </p:sp>
        <p:sp>
          <p:nvSpPr>
            <p:cNvPr id="42" name="Rectangle 41"/>
            <p:cNvSpPr/>
            <p:nvPr/>
          </p:nvSpPr>
          <p:spPr>
            <a:xfrm>
              <a:off x="4245498"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Customer acceptance testing  sign-off</a:t>
              </a:r>
              <a:endParaRPr lang="en-US" sz="1400" dirty="0">
                <a:solidFill>
                  <a:prstClr val="white"/>
                </a:solidFill>
                <a:latin typeface="Segoe UI Light"/>
              </a:endParaRPr>
            </a:p>
          </p:txBody>
        </p:sp>
        <p:sp>
          <p:nvSpPr>
            <p:cNvPr id="43" name="Rectangle 42"/>
            <p:cNvSpPr/>
            <p:nvPr/>
          </p:nvSpPr>
          <p:spPr>
            <a:xfrm>
              <a:off x="5516075"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Production deployment</a:t>
              </a:r>
              <a:endParaRPr lang="en-US" sz="1400" dirty="0">
                <a:solidFill>
                  <a:prstClr val="white"/>
                </a:solidFill>
                <a:latin typeface="Segoe UI Light"/>
              </a:endParaRPr>
            </a:p>
          </p:txBody>
        </p:sp>
        <p:sp>
          <p:nvSpPr>
            <p:cNvPr id="44" name="Rectangle 43"/>
            <p:cNvSpPr/>
            <p:nvPr/>
          </p:nvSpPr>
          <p:spPr>
            <a:xfrm>
              <a:off x="6786651"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Final verification</a:t>
              </a:r>
              <a:endParaRPr lang="en-US" sz="1400" dirty="0">
                <a:solidFill>
                  <a:prstClr val="white"/>
                </a:solidFill>
                <a:latin typeface="Segoe UI Light"/>
              </a:endParaRP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
        <p:nvSpPr>
          <p:cNvPr id="27" name="Left Bracket 26"/>
          <p:cNvSpPr/>
          <p:nvPr/>
        </p:nvSpPr>
        <p:spPr>
          <a:xfrm rot="16200000">
            <a:off x="8863261" y="4418507"/>
            <a:ext cx="248983" cy="2458652"/>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Post deployment activities</a:t>
            </a:r>
            <a:endParaRPr lang="en-US" sz="1100" dirty="0">
              <a:solidFill>
                <a:srgbClr val="737373"/>
              </a:solidFill>
              <a:latin typeface="Segoe UI Light"/>
            </a:endParaRPr>
          </a:p>
        </p:txBody>
      </p:sp>
    </p:spTree>
    <p:extLst>
      <p:ext uri="{BB962C8B-B14F-4D97-AF65-F5344CB8AC3E}">
        <p14:creationId xmlns:p14="http://schemas.microsoft.com/office/powerpoint/2010/main" val="139269728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Assessment summary</a:t>
            </a:r>
            <a:endParaRPr lang="en-GB" dirty="0"/>
          </a:p>
        </p:txBody>
      </p:sp>
    </p:spTree>
    <p:extLst>
      <p:ext uri="{BB962C8B-B14F-4D97-AF65-F5344CB8AC3E}">
        <p14:creationId xmlns:p14="http://schemas.microsoft.com/office/powerpoint/2010/main" val="28603779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28600"/>
            <a:ext cx="11839575" cy="747897"/>
          </a:xfrm>
        </p:spPr>
        <p:txBody>
          <a:bodyPr/>
          <a:lstStyle/>
          <a:p>
            <a:r>
              <a:rPr lang="fi-FI" dirty="0" smtClean="0"/>
              <a:t>PnP Transformation support for Contoso</a:t>
            </a:r>
            <a:endParaRPr lang="en-GB" dirty="0"/>
          </a:p>
        </p:txBody>
      </p:sp>
      <p:sp>
        <p:nvSpPr>
          <p:cNvPr id="3" name="Text Placeholder 2"/>
          <p:cNvSpPr>
            <a:spLocks noGrp="1"/>
          </p:cNvSpPr>
          <p:nvPr>
            <p:ph type="body" sz="quarter" idx="10"/>
          </p:nvPr>
        </p:nvSpPr>
        <p:spPr/>
        <p:txBody>
          <a:bodyPr/>
          <a:lstStyle/>
          <a:p>
            <a:r>
              <a:rPr lang="fi-FI" sz="3600" dirty="0" smtClean="0"/>
              <a:t>Focus on every solution that needs to be converted</a:t>
            </a:r>
          </a:p>
          <a:p>
            <a:pPr lvl="1"/>
            <a:r>
              <a:rPr lang="fi-FI" sz="2000" dirty="0" smtClean="0"/>
              <a:t>Identify the focus areas where Contoso would require help from Litware resources.</a:t>
            </a:r>
          </a:p>
          <a:p>
            <a:pPr lvl="1"/>
            <a:r>
              <a:rPr lang="fi-FI" sz="2000" dirty="0" smtClean="0"/>
              <a:t>Assigned SME to help with the needed actions and to work as a single point of contact for any additional information for the app transformation</a:t>
            </a:r>
          </a:p>
          <a:p>
            <a:pPr lvl="1"/>
            <a:r>
              <a:rPr lang="fi-FI" sz="2000" dirty="0" smtClean="0"/>
              <a:t>Seperate weekly sync points with providers</a:t>
            </a:r>
          </a:p>
          <a:p>
            <a:r>
              <a:rPr lang="fi-FI" sz="3600" dirty="0" smtClean="0"/>
              <a:t>PnP transformation focuses on the customization migration</a:t>
            </a:r>
          </a:p>
          <a:p>
            <a:pPr lvl="1"/>
            <a:r>
              <a:rPr lang="fi-FI" sz="2000" dirty="0" smtClean="0"/>
              <a:t>Content migration will be completed by Litware as part of  the service transformation actions</a:t>
            </a:r>
            <a:endParaRPr lang="en-GB" sz="2000" dirty="0"/>
          </a:p>
        </p:txBody>
      </p:sp>
    </p:spTree>
    <p:extLst>
      <p:ext uri="{BB962C8B-B14F-4D97-AF65-F5344CB8AC3E}">
        <p14:creationId xmlns:p14="http://schemas.microsoft.com/office/powerpoint/2010/main" val="252243362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Key Contacts</a:t>
            </a:r>
            <a:endParaRPr lang="en-GB" dirty="0"/>
          </a:p>
        </p:txBody>
      </p:sp>
      <p:sp>
        <p:nvSpPr>
          <p:cNvPr id="3" name="Text Placeholder 2"/>
          <p:cNvSpPr>
            <a:spLocks noGrp="1"/>
          </p:cNvSpPr>
          <p:nvPr>
            <p:ph type="body" sz="quarter" idx="10"/>
          </p:nvPr>
        </p:nvSpPr>
        <p:spPr/>
        <p:txBody>
          <a:bodyPr/>
          <a:lstStyle/>
          <a:p>
            <a:r>
              <a:rPr lang="fi-FI" dirty="0" smtClean="0"/>
              <a:t>PnP Transformation Program</a:t>
            </a:r>
          </a:p>
          <a:p>
            <a:pPr lvl="1"/>
            <a:r>
              <a:rPr lang="fi-FI" dirty="0"/>
              <a:t>Pavel Bansky </a:t>
            </a:r>
            <a:r>
              <a:rPr lang="fi-FI" dirty="0" smtClean="0"/>
              <a:t>– EMEA lead and SME support for assigned project</a:t>
            </a:r>
          </a:p>
          <a:p>
            <a:pPr lvl="1"/>
            <a:r>
              <a:rPr lang="fi-FI" dirty="0" smtClean="0"/>
              <a:t>Belinda Newman – SME support for assigned projects </a:t>
            </a:r>
          </a:p>
          <a:p>
            <a:pPr lvl="1"/>
            <a:r>
              <a:rPr lang="fi-FI" dirty="0" smtClean="0"/>
              <a:t>Rob Young – Global technical lead</a:t>
            </a:r>
          </a:p>
          <a:p>
            <a:r>
              <a:rPr lang="fi-FI" dirty="0" smtClean="0"/>
              <a:t>Project Manager</a:t>
            </a:r>
          </a:p>
          <a:p>
            <a:pPr lvl="1"/>
            <a:r>
              <a:rPr lang="en-GB" dirty="0"/>
              <a:t>Denis </a:t>
            </a:r>
            <a:r>
              <a:rPr lang="en-GB" dirty="0" err="1" smtClean="0"/>
              <a:t>Dehenne</a:t>
            </a:r>
            <a:r>
              <a:rPr lang="fi-FI" dirty="0" smtClean="0"/>
              <a:t> –project manager for the </a:t>
            </a:r>
            <a:r>
              <a:rPr lang="fi-FI" dirty="0" smtClean="0"/>
              <a:t>Office 365 </a:t>
            </a:r>
            <a:r>
              <a:rPr lang="fi-FI" dirty="0" smtClean="0"/>
              <a:t>releated task </a:t>
            </a:r>
          </a:p>
          <a:p>
            <a:r>
              <a:rPr lang="fi-FI" dirty="0" smtClean="0"/>
              <a:t>Other</a:t>
            </a:r>
          </a:p>
          <a:p>
            <a:pPr lvl="1"/>
            <a:r>
              <a:rPr lang="fi-FI" dirty="0"/>
              <a:t>Pavel Bansky works </a:t>
            </a:r>
            <a:r>
              <a:rPr lang="fi-FI" dirty="0" smtClean="0"/>
              <a:t>as the technical lead for the </a:t>
            </a:r>
            <a:r>
              <a:rPr lang="fi-FI" dirty="0" smtClean="0"/>
              <a:t>Office 365 </a:t>
            </a:r>
            <a:r>
              <a:rPr lang="fi-FI" dirty="0" smtClean="0"/>
              <a:t>transformation</a:t>
            </a:r>
            <a:endParaRPr lang="en-GB" dirty="0"/>
          </a:p>
        </p:txBody>
      </p:sp>
    </p:spTree>
    <p:extLst>
      <p:ext uri="{BB962C8B-B14F-4D97-AF65-F5344CB8AC3E}">
        <p14:creationId xmlns:p14="http://schemas.microsoft.com/office/powerpoint/2010/main" val="320792199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Other </a:t>
            </a:r>
            <a:r>
              <a:rPr lang="fi-FI" smtClean="0"/>
              <a:t>Office 365 </a:t>
            </a:r>
            <a:r>
              <a:rPr lang="fi-FI" dirty="0" smtClean="0"/>
              <a:t>related information</a:t>
            </a:r>
            <a:endParaRPr lang="en-GB" dirty="0"/>
          </a:p>
        </p:txBody>
      </p:sp>
      <p:sp>
        <p:nvSpPr>
          <p:cNvPr id="3" name="Text Placeholder 2"/>
          <p:cNvSpPr>
            <a:spLocks noGrp="1"/>
          </p:cNvSpPr>
          <p:nvPr>
            <p:ph type="body" sz="quarter" idx="10"/>
          </p:nvPr>
        </p:nvSpPr>
        <p:spPr/>
        <p:txBody>
          <a:bodyPr/>
          <a:lstStyle/>
          <a:p>
            <a:r>
              <a:rPr lang="fi-FI" dirty="0" smtClean="0"/>
              <a:t>Workshops which were agreed during executive briefing session have been started</a:t>
            </a:r>
          </a:p>
          <a:p>
            <a:pPr lvl="1"/>
            <a:r>
              <a:rPr lang="fi-FI" dirty="0" smtClean="0"/>
              <a:t>Compliance Center, Record Management and MMS sync with Contoso was held last week</a:t>
            </a:r>
          </a:p>
          <a:p>
            <a:pPr lvl="1"/>
            <a:r>
              <a:rPr lang="fi-FI" dirty="0" smtClean="0"/>
              <a:t>SAML and external access workshop is scheduled to be held this week</a:t>
            </a:r>
          </a:p>
          <a:p>
            <a:pPr lvl="1"/>
            <a:endParaRPr lang="fi-FI" dirty="0"/>
          </a:p>
          <a:p>
            <a:r>
              <a:rPr lang="fi-FI" dirty="0" smtClean="0"/>
              <a:t>Monthly Meetings</a:t>
            </a:r>
          </a:p>
          <a:p>
            <a:pPr lvl="1"/>
            <a:r>
              <a:rPr lang="fi-FI" dirty="0" smtClean="0"/>
              <a:t>Monthly meetings will be schedules to track progress </a:t>
            </a:r>
          </a:p>
          <a:p>
            <a:pPr lvl="1"/>
            <a:r>
              <a:rPr lang="fi-FI" dirty="0" smtClean="0"/>
              <a:t>Denis Dehenne will drive the meeting based on the inputs from project team</a:t>
            </a:r>
            <a:endParaRPr lang="en-GB" dirty="0"/>
          </a:p>
        </p:txBody>
      </p:sp>
    </p:spTree>
    <p:extLst>
      <p:ext uri="{BB962C8B-B14F-4D97-AF65-F5344CB8AC3E}">
        <p14:creationId xmlns:p14="http://schemas.microsoft.com/office/powerpoint/2010/main" val="103484803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Summary on findings</a:t>
            </a:r>
            <a:endParaRPr lang="en-GB" dirty="0"/>
          </a:p>
        </p:txBody>
      </p:sp>
      <p:sp>
        <p:nvSpPr>
          <p:cNvPr id="3" name="Text Placeholder 2"/>
          <p:cNvSpPr>
            <a:spLocks noGrp="1"/>
          </p:cNvSpPr>
          <p:nvPr>
            <p:ph type="body" sz="quarter" idx="10"/>
          </p:nvPr>
        </p:nvSpPr>
        <p:spPr/>
        <p:txBody>
          <a:bodyPr/>
          <a:lstStyle/>
          <a:p>
            <a:r>
              <a:rPr lang="en-US" dirty="0" smtClean="0"/>
              <a:t>Majority of the existing solutions in the farm can be transformed into the </a:t>
            </a:r>
            <a:r>
              <a:rPr lang="en-US" dirty="0" smtClean="0"/>
              <a:t>Office 365 </a:t>
            </a:r>
            <a:r>
              <a:rPr lang="en-US" dirty="0" smtClean="0"/>
              <a:t>platform</a:t>
            </a:r>
          </a:p>
          <a:p>
            <a:pPr lvl="1"/>
            <a:r>
              <a:rPr lang="en-US" dirty="0" smtClean="0"/>
              <a:t>Will be replaced with out of the box capabilities or combined to existing solutions</a:t>
            </a:r>
          </a:p>
          <a:p>
            <a:r>
              <a:rPr lang="en-US" dirty="0" smtClean="0"/>
              <a:t>Required solutions can be implemented with known capabilities with in the app model</a:t>
            </a:r>
          </a:p>
          <a:p>
            <a:pPr lvl="1"/>
            <a:r>
              <a:rPr lang="en-US" dirty="0" smtClean="0"/>
              <a:t>No known gaps based on reported business requirements</a:t>
            </a:r>
            <a:endParaRPr lang="en-US" dirty="0"/>
          </a:p>
        </p:txBody>
      </p:sp>
    </p:spTree>
    <p:extLst>
      <p:ext uri="{BB962C8B-B14F-4D97-AF65-F5344CB8AC3E}">
        <p14:creationId xmlns:p14="http://schemas.microsoft.com/office/powerpoint/2010/main" val="131686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fontAlgn="b"/>
                      <a:r>
                        <a:rPr lang="en-US" sz="2000" kern="1200" dirty="0" err="1" smtClean="0">
                          <a:solidFill>
                            <a:schemeClr val="dk1"/>
                          </a:solidFill>
                          <a:effectLst/>
                          <a:latin typeface="+mn-lt"/>
                          <a:ea typeface="+mn-ea"/>
                          <a:cs typeface="+mn-cs"/>
                        </a:rPr>
                        <a:t>contoso.sharepoint.libraryreceivers.wsp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2"/>
              <a:stretch>
                <a:fillRect/>
              </a:stretch>
            </p:blipFill>
            <p:spPr>
              <a:xfrm>
                <a:off x="10630481" y="2495195"/>
                <a:ext cx="218842" cy="219078"/>
              </a:xfrm>
              <a:prstGeom prst="rect">
                <a:avLst/>
              </a:prstGeom>
            </p:spPr>
          </p:pic>
          <p:pic>
            <p:nvPicPr>
              <p:cNvPr id="32" name="Picture 31"/>
              <p:cNvPicPr>
                <a:picLocks noChangeAspect="1"/>
              </p:cNvPicPr>
              <p:nvPr/>
            </p:nvPicPr>
            <p:blipFill>
              <a:blip r:embed="rId3"/>
              <a:stretch>
                <a:fillRect/>
              </a:stretch>
            </p:blipFill>
            <p:spPr>
              <a:xfrm>
                <a:off x="10609877" y="2186803"/>
                <a:ext cx="260051" cy="234933"/>
              </a:xfrm>
              <a:prstGeom prst="rect">
                <a:avLst/>
              </a:prstGeom>
            </p:spPr>
          </p:pic>
          <p:pic>
            <p:nvPicPr>
              <p:cNvPr id="33" name="Picture 32"/>
              <p:cNvPicPr>
                <a:picLocks noChangeAspect="1"/>
              </p:cNvPicPr>
              <p:nvPr/>
            </p:nvPicPr>
            <p:blipFill>
              <a:blip r:embed="rId4"/>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9" name="Picture 38"/>
          <p:cNvPicPr>
            <a:picLocks noChangeAspect="1"/>
          </p:cNvPicPr>
          <p:nvPr/>
        </p:nvPicPr>
        <p:blipFill>
          <a:blip r:embed="rId3"/>
          <a:stretch>
            <a:fillRect/>
          </a:stretch>
        </p:blipFill>
        <p:spPr>
          <a:xfrm>
            <a:off x="8417082" y="3303237"/>
            <a:ext cx="472733" cy="427072"/>
          </a:xfrm>
          <a:prstGeom prst="rect">
            <a:avLst/>
          </a:prstGeom>
        </p:spPr>
      </p:pic>
      <p:pic>
        <p:nvPicPr>
          <p:cNvPr id="38" name="Picture 37"/>
          <p:cNvPicPr>
            <a:picLocks noChangeAspect="1"/>
          </p:cNvPicPr>
          <p:nvPr/>
        </p:nvPicPr>
        <p:blipFill>
          <a:blip r:embed="rId3"/>
          <a:stretch>
            <a:fillRect/>
          </a:stretch>
        </p:blipFill>
        <p:spPr>
          <a:xfrm>
            <a:off x="8427842" y="2510516"/>
            <a:ext cx="472733" cy="427072"/>
          </a:xfrm>
          <a:prstGeom prst="rect">
            <a:avLst/>
          </a:prstGeom>
        </p:spPr>
      </p:pic>
      <p:pic>
        <p:nvPicPr>
          <p:cNvPr id="40" name="Picture 39"/>
          <p:cNvPicPr>
            <a:picLocks noChangeAspect="1"/>
          </p:cNvPicPr>
          <p:nvPr/>
        </p:nvPicPr>
        <p:blipFill>
          <a:blip r:embed="rId3"/>
          <a:stretch>
            <a:fillRect/>
          </a:stretch>
        </p:blipFill>
        <p:spPr>
          <a:xfrm>
            <a:off x="8445591" y="2076040"/>
            <a:ext cx="472733" cy="427072"/>
          </a:xfrm>
          <a:prstGeom prst="rect">
            <a:avLst/>
          </a:prstGeom>
        </p:spPr>
      </p:pic>
      <p:pic>
        <p:nvPicPr>
          <p:cNvPr id="37" name="Picture 36"/>
          <p:cNvPicPr>
            <a:picLocks noChangeAspect="1"/>
          </p:cNvPicPr>
          <p:nvPr/>
        </p:nvPicPr>
        <p:blipFill>
          <a:blip r:embed="rId2"/>
          <a:stretch>
            <a:fillRect/>
          </a:stretch>
        </p:blipFill>
        <p:spPr>
          <a:xfrm>
            <a:off x="8465297" y="3697708"/>
            <a:ext cx="397821" cy="398250"/>
          </a:xfrm>
          <a:prstGeom prst="rect">
            <a:avLst/>
          </a:prstGeom>
        </p:spPr>
      </p:pic>
      <p:pic>
        <p:nvPicPr>
          <p:cNvPr id="41" name="Picture 40"/>
          <p:cNvPicPr>
            <a:picLocks noChangeAspect="1"/>
          </p:cNvPicPr>
          <p:nvPr/>
        </p:nvPicPr>
        <p:blipFill>
          <a:blip r:embed="rId3"/>
          <a:stretch>
            <a:fillRect/>
          </a:stretch>
        </p:blipFill>
        <p:spPr>
          <a:xfrm>
            <a:off x="8432933" y="2894307"/>
            <a:ext cx="472733" cy="427072"/>
          </a:xfrm>
          <a:prstGeom prst="rect">
            <a:avLst/>
          </a:prstGeom>
        </p:spPr>
      </p:pic>
      <p:pic>
        <p:nvPicPr>
          <p:cNvPr id="42" name="Picture 41"/>
          <p:cNvPicPr>
            <a:picLocks noChangeAspect="1"/>
          </p:cNvPicPr>
          <p:nvPr/>
        </p:nvPicPr>
        <p:blipFill>
          <a:blip r:embed="rId3"/>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22784899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algn="l" fontAlgn="b"/>
                      <a:r>
                        <a:rPr lang="en-US" sz="2000" kern="1200" dirty="0" err="1" smtClean="0">
                          <a:solidFill>
                            <a:schemeClr val="dk1"/>
                          </a:solidFill>
                          <a:effectLst/>
                          <a:latin typeface="+mn-lt"/>
                          <a:ea typeface="+mn-ea"/>
                          <a:cs typeface="+mn-cs"/>
                        </a:rPr>
                        <a:t>fabricam.locationfinder.wsp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bl>
          </a:graphicData>
        </a:graphic>
      </p:graphicFrame>
      <p:pic>
        <p:nvPicPr>
          <p:cNvPr id="8" name="Picture 7"/>
          <p:cNvPicPr>
            <a:picLocks noChangeAspect="1"/>
          </p:cNvPicPr>
          <p:nvPr/>
        </p:nvPicPr>
        <p:blipFill>
          <a:blip r:embed="rId2"/>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3"/>
              <a:stretch>
                <a:fillRect/>
              </a:stretch>
            </p:blipFill>
            <p:spPr>
              <a:xfrm>
                <a:off x="10630481" y="2495195"/>
                <a:ext cx="218842" cy="219078"/>
              </a:xfrm>
              <a:prstGeom prst="rect">
                <a:avLst/>
              </a:prstGeom>
            </p:spPr>
          </p:pic>
          <p:pic>
            <p:nvPicPr>
              <p:cNvPr id="23" name="Picture 22"/>
              <p:cNvPicPr>
                <a:picLocks noChangeAspect="1"/>
              </p:cNvPicPr>
              <p:nvPr/>
            </p:nvPicPr>
            <p:blipFill>
              <a:blip r:embed="rId2"/>
              <a:stretch>
                <a:fillRect/>
              </a:stretch>
            </p:blipFill>
            <p:spPr>
              <a:xfrm>
                <a:off x="10609877" y="2186803"/>
                <a:ext cx="260051" cy="234933"/>
              </a:xfrm>
              <a:prstGeom prst="rect">
                <a:avLst/>
              </a:prstGeom>
            </p:spPr>
          </p:pic>
          <p:pic>
            <p:nvPicPr>
              <p:cNvPr id="24" name="Picture 23"/>
              <p:cNvPicPr>
                <a:picLocks noChangeAspect="1"/>
              </p:cNvPicPr>
              <p:nvPr/>
            </p:nvPicPr>
            <p:blipFill>
              <a:blip r:embed="rId4"/>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9" name="Picture 28"/>
          <p:cNvPicPr>
            <a:picLocks noChangeAspect="1"/>
          </p:cNvPicPr>
          <p:nvPr/>
        </p:nvPicPr>
        <p:blipFill>
          <a:blip r:embed="rId2"/>
          <a:stretch>
            <a:fillRect/>
          </a:stretch>
        </p:blipFill>
        <p:spPr>
          <a:xfrm>
            <a:off x="8430084" y="2463183"/>
            <a:ext cx="472733" cy="427072"/>
          </a:xfrm>
          <a:prstGeom prst="rect">
            <a:avLst/>
          </a:prstGeom>
        </p:spPr>
      </p:pic>
      <p:pic>
        <p:nvPicPr>
          <p:cNvPr id="30" name="Picture 29"/>
          <p:cNvPicPr>
            <a:picLocks noChangeAspect="1"/>
          </p:cNvPicPr>
          <p:nvPr/>
        </p:nvPicPr>
        <p:blipFill>
          <a:blip r:embed="rId3"/>
          <a:stretch>
            <a:fillRect/>
          </a:stretch>
        </p:blipFill>
        <p:spPr>
          <a:xfrm>
            <a:off x="8446757" y="2097055"/>
            <a:ext cx="397821" cy="398250"/>
          </a:xfrm>
          <a:prstGeom prst="rect">
            <a:avLst/>
          </a:prstGeom>
        </p:spPr>
      </p:pic>
      <p:pic>
        <p:nvPicPr>
          <p:cNvPr id="32" name="Picture 31"/>
          <p:cNvPicPr>
            <a:picLocks noChangeAspect="1"/>
          </p:cNvPicPr>
          <p:nvPr/>
        </p:nvPicPr>
        <p:blipFill>
          <a:blip r:embed="rId2"/>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156807854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Readiness from infrastructure and process perspective to move to app model?</a:t>
            </a:r>
          </a:p>
          <a:p>
            <a:pPr defTabSz="913951"/>
            <a:endParaRPr lang="en-US" sz="1400" dirty="0">
              <a:solidFill>
                <a:schemeClr val="bg2">
                  <a:lumMod val="50000"/>
                </a:schemeClr>
              </a:solidFill>
              <a:cs typeface="Segoe UI" panose="020B0502040204020203" pitchFamily="34" charset="0"/>
            </a:endParaRPr>
          </a:p>
          <a:p>
            <a:pPr marL="342900" indent="-342900" defTabSz="913951">
              <a:buAutoNum type="arabicPeriod"/>
            </a:pPr>
            <a:r>
              <a:rPr lang="en-US" sz="1400" dirty="0" smtClean="0">
                <a:solidFill>
                  <a:schemeClr val="bg2">
                    <a:lumMod val="50000"/>
                  </a:schemeClr>
                </a:solidFill>
                <a:cs typeface="Segoe UI" panose="020B0502040204020203" pitchFamily="34" charset="0"/>
              </a:rPr>
              <a:t>Hosting environment decision done with needed testing towards the SP farm</a:t>
            </a:r>
          </a:p>
          <a:p>
            <a:pPr marL="342900" indent="-342900" defTabSz="913951">
              <a:buAutoNum type="arabicPeriod"/>
            </a:pPr>
            <a:r>
              <a:rPr lang="en-US" sz="1400" dirty="0" smtClean="0">
                <a:solidFill>
                  <a:schemeClr val="bg2">
                    <a:lumMod val="50000"/>
                  </a:schemeClr>
                </a:solidFill>
                <a:cs typeface="Segoe UI" panose="020B0502040204020203" pitchFamily="34" charset="0"/>
              </a:rPr>
              <a:t>Hosting environment available</a:t>
            </a:r>
          </a:p>
          <a:p>
            <a:pPr marL="342900" indent="-342900" defTabSz="913951">
              <a:buAutoNum type="arabicPeriod"/>
            </a:pPr>
            <a:r>
              <a:rPr lang="en-US" sz="1400" dirty="0" smtClean="0">
                <a:solidFill>
                  <a:schemeClr val="bg2">
                    <a:lumMod val="50000"/>
                  </a:schemeClr>
                </a:solidFill>
                <a:cs typeface="Segoe UI" panose="020B0502040204020203" pitchFamily="34" charset="0"/>
              </a:rPr>
              <a:t>Deployment process in place for</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1</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2" name="Rectangle 21"/>
          <p:cNvSpPr/>
          <p:nvPr>
            <p:custDataLst>
              <p:tags r:id="rId1"/>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5" name="Rectangle 24"/>
          <p:cNvSpPr/>
          <p:nvPr>
            <p:custDataLst>
              <p:tags r:id="rId2"/>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4"/>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3"/>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Branding model impact to customizations.?</a:t>
            </a:r>
          </a:p>
          <a:p>
            <a:pPr defTabSz="913951"/>
            <a:endParaRPr lang="en-US" sz="1400" dirty="0" smtClean="0">
              <a:solidFill>
                <a:schemeClr val="bg2">
                  <a:lumMod val="50000"/>
                </a:schemeClr>
              </a:solidFill>
              <a:cs typeface="Segoe UI" panose="020B0502040204020203" pitchFamily="34" charset="0"/>
            </a:endParaRPr>
          </a:p>
          <a:p>
            <a:pPr marL="342900" indent="-342900" defTabSz="913951">
              <a:buAutoNum type="arabicPeriod"/>
            </a:pPr>
            <a:r>
              <a:rPr lang="en-US" sz="1400" dirty="0" smtClean="0">
                <a:solidFill>
                  <a:schemeClr val="bg2">
                    <a:lumMod val="50000"/>
                  </a:schemeClr>
                </a:solidFill>
                <a:cs typeface="Segoe UI" panose="020B0502040204020203" pitchFamily="34" charset="0"/>
              </a:rPr>
              <a:t>Non-FTC deployment of branding</a:t>
            </a:r>
          </a:p>
          <a:p>
            <a:pPr marL="342900" indent="-342900" defTabSz="913951">
              <a:buAutoNum type="arabicPeriod"/>
            </a:pPr>
            <a:r>
              <a:rPr lang="en-US" sz="1400" dirty="0" smtClean="0">
                <a:solidFill>
                  <a:schemeClr val="bg2">
                    <a:lumMod val="50000"/>
                  </a:schemeClr>
                </a:solidFill>
                <a:cs typeface="Segoe UI" panose="020B0502040204020203" pitchFamily="34" charset="0"/>
              </a:rPr>
              <a:t>No custom master page (theme and JS injection)</a:t>
            </a:r>
          </a:p>
          <a:p>
            <a:pPr marL="342900" indent="-342900" defTabSz="913951">
              <a:buAutoNum type="arabicPeriod"/>
            </a:pPr>
            <a:r>
              <a:rPr lang="en-US" sz="1400" dirty="0" smtClean="0">
                <a:solidFill>
                  <a:schemeClr val="bg2">
                    <a:lumMod val="50000"/>
                  </a:schemeClr>
                </a:solidFill>
                <a:cs typeface="Segoe UI" panose="020B0502040204020203" pitchFamily="34" charset="0"/>
              </a:rPr>
              <a:t>Documented process and guidance for projects on the structures</a:t>
            </a:r>
            <a:endParaRPr lang="en-US" sz="1400" dirty="0">
              <a:solidFill>
                <a:schemeClr val="bg2">
                  <a:lumMod val="50000"/>
                </a:scheme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Remote provisioning model existence and maturity level?</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1. Site collections created using remote process</a:t>
            </a:r>
          </a:p>
          <a:p>
            <a:pPr defTabSz="913951"/>
            <a:r>
              <a:rPr lang="en-US" sz="1400" dirty="0" smtClean="0">
                <a:solidFill>
                  <a:schemeClr val="bg2">
                    <a:lumMod val="50000"/>
                  </a:schemeClr>
                </a:solidFill>
                <a:cs typeface="Segoe UI" panose="020B0502040204020203" pitchFamily="34" charset="0"/>
              </a:rPr>
              <a:t>2. Assets (+content types) deployed </a:t>
            </a:r>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3. Sub sites creation</a:t>
            </a:r>
          </a:p>
          <a:p>
            <a:pPr defTabSz="913951"/>
            <a:endParaRPr lang="en-US" sz="1400" dirty="0">
              <a:solidFill>
                <a:schemeClr val="bg2">
                  <a:lumMod val="50000"/>
                </a:schemeClr>
              </a:solidFill>
              <a:cs typeface="Segoe UI" panose="020B0502040204020203" pitchFamily="34" charset="0"/>
            </a:endParaRPr>
          </a:p>
          <a:p>
            <a:pPr defTabSz="913951"/>
            <a:r>
              <a:rPr lang="en-US" sz="1400" dirty="0">
                <a:solidFill>
                  <a:schemeClr val="bg2">
                    <a:lumMod val="50000"/>
                  </a:schemeClr>
                </a:solidFill>
                <a:cs typeface="Segoe UI" panose="020B0502040204020203" pitchFamily="34" charset="0"/>
              </a:rPr>
              <a:t>Existing solution is pretty sophisticated and could be used to tackle business requirements from the other customizations. Web templates should not be used in new </a:t>
            </a:r>
            <a:r>
              <a:rPr lang="en-US" sz="1400" dirty="0" smtClean="0">
                <a:solidFill>
                  <a:schemeClr val="bg2">
                    <a:lumMod val="50000"/>
                  </a:schemeClr>
                </a:solidFill>
                <a:cs typeface="Segoe UI" panose="020B0502040204020203" pitchFamily="34" charset="0"/>
              </a:rPr>
              <a:t>Office 365 </a:t>
            </a:r>
            <a:r>
              <a:rPr lang="en-US" sz="1400" dirty="0">
                <a:solidFill>
                  <a:schemeClr val="bg2">
                    <a:lumMod val="50000"/>
                  </a:schemeClr>
                </a:solidFill>
                <a:cs typeface="Segoe UI" panose="020B0502040204020203" pitchFamily="34" charset="0"/>
              </a:rPr>
              <a:t>platform.</a:t>
            </a:r>
          </a:p>
          <a:p>
            <a:pPr defTabSz="913951"/>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Maturity of the composite and business app structures?</a:t>
            </a:r>
          </a:p>
          <a:p>
            <a:pPr defTabSz="913951"/>
            <a:endParaRPr lang="en-US" sz="1400" dirty="0" smtClean="0">
              <a:solidFill>
                <a:schemeClr val="bg2">
                  <a:lumMod val="50000"/>
                </a:schemeClr>
              </a:solidFill>
              <a:cs typeface="Segoe UI" panose="020B0502040204020203" pitchFamily="34" charset="0"/>
            </a:endParaRPr>
          </a:p>
          <a:p>
            <a:pPr marL="342900" indent="-342900" defTabSz="913951">
              <a:buAutoNum type="arabicPeriod"/>
            </a:pPr>
            <a:r>
              <a:rPr lang="en-US" sz="1400" dirty="0" smtClean="0">
                <a:solidFill>
                  <a:schemeClr val="bg2">
                    <a:lumMod val="50000"/>
                  </a:schemeClr>
                </a:solidFill>
                <a:cs typeface="Segoe UI" panose="020B0502040204020203" pitchFamily="34" charset="0"/>
              </a:rPr>
              <a:t>Agreed patterns for cloud and on-premises app connectivity</a:t>
            </a:r>
          </a:p>
          <a:p>
            <a:pPr marL="342900" indent="-342900" defTabSz="913951">
              <a:buAutoNum type="arabicPeriod"/>
            </a:pPr>
            <a:r>
              <a:rPr lang="en-US" sz="1400" dirty="0" smtClean="0">
                <a:solidFill>
                  <a:schemeClr val="bg2">
                    <a:lumMod val="50000"/>
                  </a:schemeClr>
                </a:solidFill>
                <a:cs typeface="Segoe UI" panose="020B0502040204020203" pitchFamily="34" charset="0"/>
              </a:rPr>
              <a:t>Tested and verified models with reference implementation</a:t>
            </a:r>
          </a:p>
          <a:p>
            <a:pPr marL="342900" indent="-342900" defTabSz="913951">
              <a:buAutoNum type="arabicPeriod"/>
            </a:pPr>
            <a:r>
              <a:rPr lang="en-US" sz="1400" dirty="0" smtClean="0">
                <a:solidFill>
                  <a:schemeClr val="bg2">
                    <a:lumMod val="50000"/>
                  </a:schemeClr>
                </a:solidFill>
                <a:cs typeface="Segoe UI" panose="020B0502040204020203" pitchFamily="34" charset="0"/>
              </a:rPr>
              <a:t>Infrastructure and process existence for composite and business apps.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How do we control customizations in SharePoint?</a:t>
            </a:r>
          </a:p>
          <a:p>
            <a:pPr defTabSz="913951"/>
            <a:endParaRPr lang="en-US" sz="1400" dirty="0">
              <a:solidFill>
                <a:schemeClr val="bg2">
                  <a:lumMod val="50000"/>
                </a:schemeClr>
              </a:solidFill>
              <a:cs typeface="Segoe UI" panose="020B0502040204020203" pitchFamily="34" charset="0"/>
            </a:endParaRPr>
          </a:p>
          <a:p>
            <a:pPr marL="342900" indent="-342900" defTabSz="913951">
              <a:buFont typeface="+mj-lt"/>
              <a:buAutoNum type="arabicPeriod"/>
            </a:pPr>
            <a:r>
              <a:rPr lang="en-US" sz="1400" dirty="0" smtClean="0">
                <a:solidFill>
                  <a:schemeClr val="bg2">
                    <a:lumMod val="50000"/>
                  </a:scheme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chemeClr val="bg2">
                    <a:lumMod val="50000"/>
                  </a:scheme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chemeClr val="bg2">
                    <a:lumMod val="50000"/>
                  </a:schemeClr>
                </a:solidFill>
                <a:cs typeface="Segoe UI" panose="020B0502040204020203" pitchFamily="34" charset="0"/>
              </a:rPr>
              <a:t>Standardized model to design and control customizations: consistency between solutions</a:t>
            </a:r>
            <a:endParaRPr lang="en-US" sz="1400" dirty="0">
              <a:solidFill>
                <a:schemeClr val="bg2">
                  <a:lumMod val="50000"/>
                </a:schemeClr>
              </a:solidFill>
              <a:cs typeface="Segoe UI" panose="020B0502040204020203" pitchFamily="34" charset="0"/>
            </a:endParaRPr>
          </a:p>
        </p:txBody>
      </p:sp>
      <p:sp>
        <p:nvSpPr>
          <p:cNvPr id="23" name="Rectangle 22"/>
          <p:cNvSpPr/>
          <p:nvPr/>
        </p:nvSpPr>
        <p:spPr bwMode="auto">
          <a:xfrm>
            <a:off x="4441370" y="1340172"/>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6706822" y="1340171"/>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8462925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Solution transformation</a:t>
            </a:r>
            <a:endParaRPr lang="en-GB" dirty="0"/>
          </a:p>
        </p:txBody>
      </p:sp>
      <p:sp>
        <p:nvSpPr>
          <p:cNvPr id="2" name="TextBox 1"/>
          <p:cNvSpPr txBox="1"/>
          <p:nvPr/>
        </p:nvSpPr>
        <p:spPr>
          <a:xfrm>
            <a:off x="4396635" y="3800404"/>
            <a:ext cx="7603299" cy="738664"/>
          </a:xfrm>
          <a:prstGeom prst="rect">
            <a:avLst/>
          </a:prstGeom>
          <a:noFill/>
        </p:spPr>
        <p:txBody>
          <a:bodyPr wrap="square" lIns="0" tIns="0" rIns="0" bIns="0" rtlCol="0">
            <a:spAutoFit/>
          </a:bodyPr>
          <a:lstStyle/>
          <a:p>
            <a:r>
              <a:rPr lang="en-US" sz="2400" spc="-70" dirty="0" smtClean="0">
                <a:solidFill>
                  <a:schemeClr val="bg1"/>
                </a:solidFill>
                <a:latin typeface="+mj-lt"/>
              </a:rPr>
              <a:t>What will be now actually done for the </a:t>
            </a:r>
            <a:r>
              <a:rPr lang="en-US" sz="2400" spc="-70" dirty="0" smtClean="0">
                <a:solidFill>
                  <a:schemeClr val="bg1"/>
                </a:solidFill>
                <a:latin typeface="+mj-lt"/>
              </a:rPr>
              <a:t>Office 365 to </a:t>
            </a:r>
            <a:r>
              <a:rPr lang="en-US" sz="2400" spc="-70" dirty="0" smtClean="0">
                <a:solidFill>
                  <a:schemeClr val="bg1"/>
                </a:solidFill>
                <a:latin typeface="+mj-lt"/>
              </a:rPr>
              <a:t>enable app model based solutions…</a:t>
            </a:r>
            <a:endParaRPr lang="en-GB" sz="2400" spc="-70" dirty="0" smtClean="0">
              <a:solidFill>
                <a:schemeClr val="bg1"/>
              </a:solidFill>
              <a:latin typeface="+mj-lt"/>
            </a:endParaRPr>
          </a:p>
        </p:txBody>
      </p:sp>
    </p:spTree>
    <p:extLst>
      <p:ext uri="{BB962C8B-B14F-4D97-AF65-F5344CB8AC3E}">
        <p14:creationId xmlns:p14="http://schemas.microsoft.com/office/powerpoint/2010/main" val="20639810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Solution Summary</a:t>
            </a:r>
            <a:endParaRPr lang="en-GB" dirty="0"/>
          </a:p>
        </p:txBody>
      </p:sp>
      <p:sp>
        <p:nvSpPr>
          <p:cNvPr id="4" name="Text Placeholder 3"/>
          <p:cNvSpPr>
            <a:spLocks noGrp="1"/>
          </p:cNvSpPr>
          <p:nvPr>
            <p:ph type="body" sz="quarter" idx="10"/>
          </p:nvPr>
        </p:nvSpPr>
        <p:spPr>
          <a:xfrm>
            <a:off x="519113" y="1447799"/>
            <a:ext cx="5062538" cy="2043636"/>
          </a:xfrm>
        </p:spPr>
        <p:txBody>
          <a:bodyPr/>
          <a:lstStyle/>
          <a:p>
            <a:r>
              <a:rPr lang="en-US" sz="2800" dirty="0" smtClean="0"/>
              <a:t>Many of the solutions already heading in right direction with detailed plans to transform the solution to app model</a:t>
            </a:r>
          </a:p>
          <a:p>
            <a:pPr marL="284162" lvl="1" indent="0">
              <a:buNone/>
            </a:pPr>
            <a:r>
              <a:rPr lang="en-US" sz="1600" dirty="0" smtClean="0"/>
              <a:t>   (Branding, Location Finder, Staff Finder)</a:t>
            </a:r>
          </a:p>
          <a:p>
            <a:r>
              <a:rPr lang="en-US" sz="2800" dirty="0" smtClean="0"/>
              <a:t>Only limited set of solutions have been abandoned because they can be implemented using other techniques</a:t>
            </a:r>
          </a:p>
          <a:p>
            <a:pPr marL="0" indent="0">
              <a:buNone/>
            </a:pPr>
            <a:r>
              <a:rPr lang="en-US" sz="1600" spc="0" dirty="0" smtClean="0">
                <a:latin typeface="+mn-lt"/>
              </a:rPr>
              <a:t>          (Analytics</a:t>
            </a:r>
            <a:r>
              <a:rPr lang="en-US" sz="1600" spc="0" dirty="0">
                <a:latin typeface="+mn-lt"/>
              </a:rPr>
              <a:t>, News </a:t>
            </a:r>
            <a:r>
              <a:rPr lang="en-US" sz="1600" spc="0" dirty="0" smtClean="0">
                <a:latin typeface="+mn-lt"/>
              </a:rPr>
              <a:t>Alerts)</a:t>
            </a:r>
            <a:endParaRPr lang="en-US" sz="1600" spc="0" dirty="0">
              <a:latin typeface="+mn-lt"/>
            </a:endParaRPr>
          </a:p>
          <a:p>
            <a:r>
              <a:rPr lang="en-US" sz="2800" dirty="0" smtClean="0"/>
              <a:t>No known CAM blockers based on the analyses</a:t>
            </a:r>
            <a:endParaRPr lang="en-GB" sz="2800" dirty="0"/>
          </a:p>
          <a:p>
            <a:pPr lvl="1"/>
            <a:r>
              <a:rPr lang="en-US" sz="1600" dirty="0" smtClean="0"/>
              <a:t>All known requirements can be implemented using the known APIs in the </a:t>
            </a:r>
            <a:r>
              <a:rPr lang="en-US" sz="1600" dirty="0" smtClean="0"/>
              <a:t>Office 365</a:t>
            </a:r>
            <a:endParaRPr lang="en-US"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4178149338"/>
              </p:ext>
            </p:extLst>
          </p:nvPr>
        </p:nvGraphicFramePr>
        <p:xfrm>
          <a:off x="6019800" y="1447799"/>
          <a:ext cx="4772026" cy="4151496"/>
        </p:xfrm>
        <a:graphic>
          <a:graphicData uri="http://schemas.openxmlformats.org/drawingml/2006/table">
            <a:tbl>
              <a:tblPr firstRow="1">
                <a:tableStyleId>{5C22544A-7EE6-4342-B048-85BDC9FD1C3A}</a:tableStyleId>
              </a:tblPr>
              <a:tblGrid>
                <a:gridCol w="4229100">
                  <a:extLst>
                    <a:ext uri="{9D8B030D-6E8A-4147-A177-3AD203B41FA5}">
                      <a16:colId xmlns="" xmlns:a16="http://schemas.microsoft.com/office/drawing/2014/main" val="20000"/>
                    </a:ext>
                  </a:extLst>
                </a:gridCol>
                <a:gridCol w="542926">
                  <a:extLst>
                    <a:ext uri="{9D8B030D-6E8A-4147-A177-3AD203B41FA5}">
                      <a16:colId xmlns="" xmlns:a16="http://schemas.microsoft.com/office/drawing/2014/main" val="20001"/>
                    </a:ext>
                  </a:extLst>
                </a:gridCol>
              </a:tblGrid>
              <a:tr h="526683">
                <a:tc>
                  <a:txBody>
                    <a:bodyPr/>
                    <a:lstStyle/>
                    <a:p>
                      <a:pPr algn="l" fontAlgn="b"/>
                      <a:r>
                        <a:rPr lang="en-US" sz="2800" b="1" i="0" u="none" strike="noStrike" dirty="0" smtClean="0">
                          <a:solidFill>
                            <a:schemeClr val="bg1"/>
                          </a:solidFill>
                          <a:effectLst/>
                          <a:latin typeface="Calibri" panose="020F0502020204030204" pitchFamily="34" charset="0"/>
                        </a:rPr>
                        <a:t>Solutions for app model</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S</a:t>
                      </a:r>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402757">
                <a:tc>
                  <a:txBody>
                    <a:bodyPr/>
                    <a:lstStyle/>
                    <a:p>
                      <a:pPr algn="l" fontAlgn="b"/>
                      <a:r>
                        <a:rPr lang="en-US" sz="2000" u="none" strike="noStrike" dirty="0" smtClean="0">
                          <a:effectLst/>
                          <a:latin typeface="+mn-lt"/>
                        </a:rPr>
                        <a:t>Contoso Branding</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1"/>
                  </a:ext>
                </a:extLst>
              </a:tr>
              <a:tr h="402757">
                <a:tc>
                  <a:txBody>
                    <a:bodyPr/>
                    <a:lstStyle/>
                    <a:p>
                      <a:pPr algn="l" fontAlgn="b"/>
                      <a:r>
                        <a:rPr lang="en-US" sz="2000" u="none" strike="noStrike" dirty="0" err="1" smtClean="0">
                          <a:effectLst/>
                          <a:latin typeface="+mn-lt"/>
                        </a:rPr>
                        <a:t>Fabrikam</a:t>
                      </a:r>
                      <a:r>
                        <a:rPr lang="en-US" sz="2000" u="none" strike="noStrike" dirty="0" smtClean="0">
                          <a:effectLst/>
                          <a:latin typeface="+mn-lt"/>
                        </a:rPr>
                        <a:t> Location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T w="12700" cap="flat" cmpd="sng" algn="ctr">
                      <a:solidFill>
                        <a:schemeClr val="lt1"/>
                      </a:solidFill>
                      <a:prstDash val="solid"/>
                      <a:round/>
                      <a:headEnd type="none" w="med" len="med"/>
                      <a:tailEnd type="none" w="med" len="med"/>
                    </a:lnT>
                    <a:solidFill>
                      <a:srgbClr val="00B050"/>
                    </a:solidFill>
                  </a:tcPr>
                </a:tc>
                <a:extLst>
                  <a:ext uri="{0D108BD9-81ED-4DB2-BD59-A6C34878D82A}">
                    <a16:rowId xmlns="" xmlns:a16="http://schemas.microsoft.com/office/drawing/2014/main" val="10002"/>
                  </a:ext>
                </a:extLst>
              </a:tr>
              <a:tr h="402757">
                <a:tc>
                  <a:txBody>
                    <a:bodyPr/>
                    <a:lstStyle/>
                    <a:p>
                      <a:pPr algn="l" fontAlgn="b"/>
                      <a:r>
                        <a:rPr lang="en-US" sz="2000" b="0" i="0" u="none" strike="noStrike" dirty="0" smtClean="0">
                          <a:solidFill>
                            <a:srgbClr val="000000"/>
                          </a:solidFill>
                          <a:effectLst/>
                          <a:latin typeface="+mn-lt"/>
                        </a:rPr>
                        <a:t>Tailspin Skill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3"/>
                  </a:ext>
                </a:extLst>
              </a:tr>
              <a:tr h="402757">
                <a:tc>
                  <a:txBody>
                    <a:bodyPr/>
                    <a:lstStyle/>
                    <a:p>
                      <a:pPr algn="l" fontAlgn="b"/>
                      <a:r>
                        <a:rPr lang="en-US" sz="2000" b="0" i="0" u="none" strike="noStrike" dirty="0" smtClean="0">
                          <a:solidFill>
                            <a:srgbClr val="000000"/>
                          </a:solidFill>
                          <a:effectLst/>
                          <a:latin typeface="+mn-lt"/>
                        </a:rPr>
                        <a:t>Contoso Records Management</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4"/>
                  </a:ext>
                </a:extLst>
              </a:tr>
              <a:tr h="402757">
                <a:tc>
                  <a:txBody>
                    <a:bodyPr/>
                    <a:lstStyle/>
                    <a:p>
                      <a:pPr algn="l" fontAlgn="b"/>
                      <a:r>
                        <a:rPr lang="en-US" sz="2000" b="0" i="0" u="none" strike="noStrike" dirty="0" smtClean="0">
                          <a:solidFill>
                            <a:srgbClr val="000000"/>
                          </a:solidFill>
                          <a:effectLst/>
                          <a:latin typeface="+mn-lt"/>
                        </a:rPr>
                        <a:t>Safety News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News Alerts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Contoso Provisioning Framework</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Contoso Event Handlers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Analytics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346922283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B2CD89C57E654B9987E9AA8CA4BF0D" ma:contentTypeVersion="0" ma:contentTypeDescription="Create a new document." ma:contentTypeScope="" ma:versionID="18de93eb0ee0f4f315a1ec1a884e13c6">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2F29384-BD65-45EE-AC22-B03A76D49F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3933</Words>
  <Application>Microsoft Office PowerPoint</Application>
  <PresentationFormat>Custom</PresentationFormat>
  <Paragraphs>517</Paragraphs>
  <Slides>34</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Solution Design Report - Conclusion</vt:lpstr>
      <vt:lpstr>Agenda</vt:lpstr>
      <vt:lpstr>Assessment summary</vt:lpstr>
      <vt:lpstr>Summary on findings</vt:lpstr>
      <vt:lpstr>Contoso solutions</vt:lpstr>
      <vt:lpstr>Third Party solutions</vt:lpstr>
      <vt:lpstr>App Maturity Level</vt:lpstr>
      <vt:lpstr>Solution transformation</vt:lpstr>
      <vt:lpstr>Solution Summary</vt:lpstr>
      <vt:lpstr>Safety News Rollups contoso.sharepoint.safetynews.wsp  </vt:lpstr>
      <vt:lpstr>Branding</vt:lpstr>
      <vt:lpstr>Branding</vt:lpstr>
      <vt:lpstr>Provisioning  </vt:lpstr>
      <vt:lpstr>Records Management</vt:lpstr>
      <vt:lpstr>News notifications contoso.sharepoint.newsalerts.wsp  </vt:lpstr>
      <vt:lpstr>Location Finder </vt:lpstr>
      <vt:lpstr>Skill Finder</vt:lpstr>
      <vt:lpstr>Web Analytics</vt:lpstr>
      <vt:lpstr>Contoso Office 365 logical architecture</vt:lpstr>
      <vt:lpstr>Framework</vt:lpstr>
      <vt:lpstr>Development process focus areas</vt:lpstr>
      <vt:lpstr>Key considerations</vt:lpstr>
      <vt:lpstr>Network design and access </vt:lpstr>
      <vt:lpstr>Hosting platform for Office 365</vt:lpstr>
      <vt:lpstr>SAML and external access</vt:lpstr>
      <vt:lpstr>PnP Transformation assistance</vt:lpstr>
      <vt:lpstr>Application Modernization PnP Transformation Approach</vt:lpstr>
      <vt:lpstr>PowerPoint Presentation</vt:lpstr>
      <vt:lpstr>PowerPoint Presentation</vt:lpstr>
      <vt:lpstr>PnP Transformation support for Contoso</vt:lpstr>
      <vt:lpstr>Key Contacts</vt:lpstr>
      <vt:lpstr>Other Office 365 related information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Office - Enterprise Pitch Deck - Jan2013 edition</dc:title>
  <dc:creator/>
  <cp:keywords/>
  <cp:lastModifiedBy/>
  <cp:revision>1</cp:revision>
  <dcterms:created xsi:type="dcterms:W3CDTF">2012-12-01T01:18:40Z</dcterms:created>
  <dcterms:modified xsi:type="dcterms:W3CDTF">2015-05-26T05:47:07Z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0x01010055B2CD89C57E654B9987E9AA8CA4BF0D</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2b30cc46-d013-4593-ac2c-e72d829fa566</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