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4.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5.xml" ContentType="application/vnd.openxmlformats-officedocument.theme+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 id="2147484280" r:id="rId6"/>
    <p:sldMasterId id="2147484309" r:id="rId7"/>
    <p:sldMasterId id="2147484346" r:id="rId8"/>
    <p:sldMasterId id="2147484378" r:id="rId9"/>
  </p:sldMasterIdLst>
  <p:notesMasterIdLst>
    <p:notesMasterId r:id="rId43"/>
  </p:notesMasterIdLst>
  <p:handoutMasterIdLst>
    <p:handoutMasterId r:id="rId44"/>
  </p:handoutMasterIdLst>
  <p:sldIdLst>
    <p:sldId id="1242" r:id="rId10"/>
    <p:sldId id="1303" r:id="rId11"/>
    <p:sldId id="1333" r:id="rId12"/>
    <p:sldId id="1305" r:id="rId13"/>
    <p:sldId id="1306" r:id="rId14"/>
    <p:sldId id="1334" r:id="rId15"/>
    <p:sldId id="1312" r:id="rId16"/>
    <p:sldId id="1313" r:id="rId17"/>
    <p:sldId id="1314" r:id="rId18"/>
    <p:sldId id="1315" r:id="rId19"/>
    <p:sldId id="1316" r:id="rId20"/>
    <p:sldId id="1317" r:id="rId21"/>
    <p:sldId id="1318" r:id="rId22"/>
    <p:sldId id="1319" r:id="rId23"/>
    <p:sldId id="1320" r:id="rId24"/>
    <p:sldId id="1321" r:id="rId25"/>
    <p:sldId id="1332" r:id="rId26"/>
    <p:sldId id="1322" r:id="rId27"/>
    <p:sldId id="1308" r:id="rId28"/>
    <p:sldId id="1323" r:id="rId29"/>
    <p:sldId id="1309" r:id="rId30"/>
    <p:sldId id="1310" r:id="rId31"/>
    <p:sldId id="1307" r:id="rId32"/>
    <p:sldId id="1324" r:id="rId33"/>
    <p:sldId id="1325" r:id="rId34"/>
    <p:sldId id="1326" r:id="rId35"/>
    <p:sldId id="1327" r:id="rId36"/>
    <p:sldId id="1328" r:id="rId37"/>
    <p:sldId id="1329" r:id="rId38"/>
    <p:sldId id="1330" r:id="rId39"/>
    <p:sldId id="1331" r:id="rId40"/>
    <p:sldId id="1275" r:id="rId41"/>
    <p:sldId id="1184" r:id="rId42"/>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7D750-615C-4F0D-BDC4-13D8F2242D3F}">
          <p14:sldIdLst>
            <p14:sldId id="1242"/>
            <p14:sldId id="1303"/>
            <p14:sldId id="1333"/>
            <p14:sldId id="1305"/>
            <p14:sldId id="1306"/>
            <p14:sldId id="1334"/>
            <p14:sldId id="1312"/>
            <p14:sldId id="1313"/>
            <p14:sldId id="1314"/>
            <p14:sldId id="1315"/>
            <p14:sldId id="1316"/>
            <p14:sldId id="1317"/>
            <p14:sldId id="1318"/>
            <p14:sldId id="1319"/>
            <p14:sldId id="1320"/>
            <p14:sldId id="1321"/>
            <p14:sldId id="1332"/>
            <p14:sldId id="1322"/>
            <p14:sldId id="1308"/>
            <p14:sldId id="1323"/>
            <p14:sldId id="1309"/>
            <p14:sldId id="1310"/>
            <p14:sldId id="1307"/>
            <p14:sldId id="1324"/>
            <p14:sldId id="1325"/>
            <p14:sldId id="1326"/>
            <p14:sldId id="1327"/>
            <p14:sldId id="1328"/>
            <p14:sldId id="1329"/>
            <p14:sldId id="1330"/>
            <p14:sldId id="1331"/>
            <p14:sldId id="1275"/>
            <p14:sldId id="118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EB3C00"/>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9" autoAdjust="0"/>
    <p:restoredTop sz="59129" autoAdjust="0"/>
  </p:normalViewPr>
  <p:slideViewPr>
    <p:cSldViewPr snapToGrid="0">
      <p:cViewPr varScale="1">
        <p:scale>
          <a:sx n="69" d="100"/>
          <a:sy n="69" d="100"/>
        </p:scale>
        <p:origin x="2076" y="78"/>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2922" y="66"/>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5/26/2015</a:t>
            </a:fld>
            <a:endParaRPr lang="en-US" dirty="0"/>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dirty="0"/>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5/26/2015</a:t>
            </a:fld>
            <a:endParaRPr lang="en-US" dirty="0"/>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r>
              <a:rPr lang="en-US" dirty="0" smtClean="0">
                <a:solidFill>
                  <a:schemeClr val="bg1"/>
                </a:solidFill>
              </a:rPr>
              <a:t>ALM – Application Lifecycle Management</a:t>
            </a: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5/26/2015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SPC2012 - Developer</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31E4894-7650-4412-ACB8-29465F440D88}" type="datetime1">
              <a:rPr lang="en-US" smtClean="0">
                <a:solidFill>
                  <a:prstClr val="black"/>
                </a:solidFill>
              </a:rPr>
              <a:pPr/>
              <a:t>5/26/2015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129560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5/26/2015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291344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SPC2012 - Developer</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13E92F52-F2C6-4745-BBDE-E5EE0DA70D4E}" type="datetime1">
              <a:rPr lang="en-US" smtClean="0">
                <a:solidFill>
                  <a:prstClr val="black"/>
                </a:solidFill>
              </a:rPr>
              <a:pPr/>
              <a:t>5/26/2015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941309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ACS – Access Control Service</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solidFill>
                  <a:prstClr val="black"/>
                </a:solidFill>
              </a:rPr>
              <a:pPr/>
              <a:t>5/26/2015</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23764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OOB – Out of Box</a:t>
            </a:r>
            <a:endParaRPr lang="en-NZ" dirty="0"/>
          </a:p>
        </p:txBody>
      </p:sp>
      <p:sp>
        <p:nvSpPr>
          <p:cNvPr id="4" name="Date Placeholder 3"/>
          <p:cNvSpPr>
            <a:spLocks noGrp="1"/>
          </p:cNvSpPr>
          <p:nvPr>
            <p:ph type="dt" idx="10"/>
          </p:nvPr>
        </p:nvSpPr>
        <p:spPr/>
        <p:txBody>
          <a:bodyPr/>
          <a:lstStyle/>
          <a:p>
            <a:fld id="{82279027-454B-408B-A3FE-09881B34EF76}" type="datetime1">
              <a:rPr lang="en-US" smtClean="0"/>
              <a:t>5/26/2015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13327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0A525DF3-B6D2-4112-9DB4-5600254E3DE2}" type="datetime1">
              <a:rPr lang="en-US" smtClean="0"/>
              <a:t>5/26/2015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75178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C4288E4C-8759-4E7B-86B2-188CDEA78791}" type="datetime1">
              <a:rPr lang="en-US" smtClean="0">
                <a:solidFill>
                  <a:prstClr val="black"/>
                </a:solidFill>
              </a:rPr>
              <a:pPr/>
              <a:t>5/26/2015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618997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465138"/>
            <a:ext cx="4337050" cy="2439987"/>
          </a:xfrm>
        </p:spPr>
      </p:sp>
      <p:sp>
        <p:nvSpPr>
          <p:cNvPr id="3" name="Notes Placeholder 2"/>
          <p:cNvSpPr>
            <a:spLocks noGrp="1"/>
          </p:cNvSpPr>
          <p:nvPr>
            <p:ph type="body" idx="1"/>
          </p:nvPr>
        </p:nvSpPr>
        <p:spPr/>
        <p:txBody>
          <a:bodyPr/>
          <a:lstStyle/>
          <a:p>
            <a:r>
              <a:rPr lang="en-US" dirty="0" smtClean="0"/>
              <a:t>The modern ALM process is a continuous cycle</a:t>
            </a:r>
          </a:p>
          <a:p>
            <a:r>
              <a:rPr lang="en-US" dirty="0" smtClean="0"/>
              <a:t>Plan, Develop, Test, Release, Learn</a:t>
            </a:r>
          </a:p>
          <a:p>
            <a:r>
              <a:rPr lang="en-US" dirty="0" smtClean="0"/>
              <a:t>So, we need a rich toolset that can implement this process</a:t>
            </a:r>
            <a:endParaRPr lang="en-US" dirty="0"/>
          </a:p>
        </p:txBody>
      </p:sp>
      <p:sp>
        <p:nvSpPr>
          <p:cNvPr id="4" name="Header Placeholder 3"/>
          <p:cNvSpPr>
            <a:spLocks noGrp="1"/>
          </p:cNvSpPr>
          <p:nvPr>
            <p:ph type="hdr" sz="quarter" idx="10"/>
          </p:nvPr>
        </p:nvSpPr>
        <p:spPr>
          <a:xfrm>
            <a:off x="0" y="0"/>
            <a:ext cx="3043343" cy="465455"/>
          </a:xfrm>
          <a:prstGeom prst="rect">
            <a:avLst/>
          </a:prstGeom>
        </p:spPr>
        <p:txBody>
          <a:bodyPr/>
          <a:lstStyle/>
          <a:p>
            <a:pPr defTabSz="914400"/>
            <a:endParaRPr lang="en-US" dirty="0">
              <a:solidFill>
                <a:prstClr val="black"/>
              </a:solidFill>
            </a:endParaRPr>
          </a:p>
        </p:txBody>
      </p:sp>
      <p:sp>
        <p:nvSpPr>
          <p:cNvPr id="5" name="Footer Placeholder 4"/>
          <p:cNvSpPr>
            <a:spLocks noGrp="1"/>
          </p:cNvSpPr>
          <p:nvPr>
            <p:ph type="ftr" sz="quarter" idx="11"/>
          </p:nvPr>
        </p:nvSpPr>
        <p:spPr/>
        <p:txBody>
          <a:bodyPr/>
          <a:lstStyle/>
          <a:p>
            <a:pPr defTabSz="888373"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888373"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a:xfrm>
            <a:off x="3978132" y="0"/>
            <a:ext cx="3043343" cy="465455"/>
          </a:xfrm>
          <a:prstGeom prst="rect">
            <a:avLst/>
          </a:prstGeom>
        </p:spPr>
        <p:txBody>
          <a:bodyPr/>
          <a:lstStyle/>
          <a:p>
            <a:pPr defTabSz="914400"/>
            <a:fld id="{D51B1278-D92B-4AF3-A9C1-71DD298190CE}" type="datetimeFigureOut">
              <a:rPr lang="en-US" smtClean="0">
                <a:solidFill>
                  <a:prstClr val="black"/>
                </a:solidFill>
              </a:rPr>
              <a:pPr defTabSz="914400"/>
              <a:t>5/26/2015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89543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465138"/>
            <a:ext cx="4337050" cy="2439987"/>
          </a:xfrm>
        </p:spPr>
      </p:sp>
      <p:sp>
        <p:nvSpPr>
          <p:cNvPr id="3" name="Notes Placeholder 2"/>
          <p:cNvSpPr>
            <a:spLocks noGrp="1"/>
          </p:cNvSpPr>
          <p:nvPr>
            <p:ph type="body" idx="1"/>
          </p:nvPr>
        </p:nvSpPr>
        <p:spPr/>
        <p:txBody>
          <a:bodyPr/>
          <a:lstStyle/>
          <a:p>
            <a:pPr defTabSz="915735">
              <a:spcAft>
                <a:spcPts val="333"/>
              </a:spcAft>
              <a:defRPr/>
            </a:pPr>
            <a:r>
              <a:rPr lang="en-US" dirty="0" smtClean="0"/>
              <a:t>Visual Studio is the key</a:t>
            </a:r>
            <a:r>
              <a:rPr lang="en-US" baseline="0" dirty="0" smtClean="0"/>
              <a:t> mechanism for implementing ALM</a:t>
            </a:r>
          </a:p>
          <a:p>
            <a:pPr defTabSz="915735">
              <a:spcAft>
                <a:spcPts val="333"/>
              </a:spcAft>
              <a:defRPr/>
            </a:pPr>
            <a:endParaRPr lang="en-US" baseline="0" dirty="0" smtClean="0"/>
          </a:p>
          <a:p>
            <a:pPr defTabSz="915735">
              <a:spcAft>
                <a:spcPts val="333"/>
              </a:spcAft>
              <a:defRPr/>
            </a:pPr>
            <a:r>
              <a:rPr lang="en-US" baseline="0" dirty="0" smtClean="0"/>
              <a:t>It sits on TFS, which has a core set of ALM capabilities</a:t>
            </a:r>
          </a:p>
          <a:p>
            <a:pPr marL="171450" indent="-171450" defTabSz="915735">
              <a:spcAft>
                <a:spcPts val="333"/>
              </a:spcAft>
              <a:buFontTx/>
              <a:buChar char="-"/>
              <a:defRPr/>
            </a:pPr>
            <a:r>
              <a:rPr lang="en-US" baseline="0" dirty="0" smtClean="0"/>
              <a:t>Source Control</a:t>
            </a:r>
          </a:p>
          <a:p>
            <a:pPr marL="171450" indent="-171450" defTabSz="915735">
              <a:spcAft>
                <a:spcPts val="333"/>
              </a:spcAft>
              <a:buFontTx/>
              <a:buChar char="-"/>
              <a:defRPr/>
            </a:pPr>
            <a:r>
              <a:rPr lang="en-US" baseline="0" dirty="0" smtClean="0"/>
              <a:t>Planning Tools with various processes (like Scrum) supported out-of-the-box</a:t>
            </a:r>
          </a:p>
          <a:p>
            <a:pPr marL="171450" indent="-171450" defTabSz="915735">
              <a:spcAft>
                <a:spcPts val="333"/>
              </a:spcAft>
              <a:buFontTx/>
              <a:buChar char="-"/>
              <a:defRPr/>
            </a:pPr>
            <a:r>
              <a:rPr lang="en-US" baseline="0" dirty="0" smtClean="0"/>
              <a:t>Team Rooms for collaboration support among developers and testers. Yammer-like messaging and alerts</a:t>
            </a:r>
          </a:p>
          <a:p>
            <a:pPr marL="171450" indent="-171450" defTabSz="915735">
              <a:spcAft>
                <a:spcPts val="333"/>
              </a:spcAft>
              <a:buFontTx/>
              <a:buChar char="-"/>
              <a:defRPr/>
            </a:pPr>
            <a:r>
              <a:rPr lang="en-US" baseline="0" dirty="0" smtClean="0"/>
              <a:t>Test Case development</a:t>
            </a:r>
          </a:p>
          <a:p>
            <a:pPr marL="171450" indent="-171450" defTabSz="915735">
              <a:spcAft>
                <a:spcPts val="333"/>
              </a:spcAft>
              <a:buFontTx/>
              <a:buChar char="-"/>
              <a:defRPr/>
            </a:pPr>
            <a:r>
              <a:rPr lang="en-US" baseline="0" dirty="0" smtClean="0"/>
              <a:t>Feedback management from users</a:t>
            </a:r>
          </a:p>
          <a:p>
            <a:pPr marL="171450" indent="-171450" defTabSz="915735">
              <a:spcAft>
                <a:spcPts val="333"/>
              </a:spcAft>
              <a:buFontTx/>
              <a:buChar char="-"/>
              <a:defRPr/>
            </a:pPr>
            <a:r>
              <a:rPr lang="en-US" baseline="0" dirty="0" smtClean="0"/>
              <a:t>Build and Continuous Integration</a:t>
            </a:r>
          </a:p>
          <a:p>
            <a:pPr marL="0" indent="0" defTabSz="915735">
              <a:spcAft>
                <a:spcPts val="333"/>
              </a:spcAft>
              <a:buFontTx/>
              <a:buNone/>
              <a:defRPr/>
            </a:pPr>
            <a:endParaRPr lang="en-US" dirty="0" smtClean="0"/>
          </a:p>
          <a:p>
            <a:pPr marL="0" indent="0" defTabSz="915735">
              <a:spcAft>
                <a:spcPts val="333"/>
              </a:spcAft>
              <a:buFontTx/>
              <a:buNone/>
              <a:defRPr/>
            </a:pPr>
            <a:r>
              <a:rPr lang="en-US" dirty="0" smtClean="0"/>
              <a:t>For Office</a:t>
            </a:r>
            <a:r>
              <a:rPr lang="en-US" baseline="0" dirty="0" smtClean="0"/>
              <a:t> 365 development, this is critical because there can be many moving parts such as apps, Azure, client-side, Web API, etc. with different teams focused on different parts</a:t>
            </a:r>
          </a:p>
          <a:p>
            <a:pPr marL="0" indent="0" defTabSz="915735">
              <a:spcAft>
                <a:spcPts val="333"/>
              </a:spcAft>
              <a:buFontTx/>
              <a:buNone/>
              <a:defRPr/>
            </a:pPr>
            <a:endParaRPr lang="en-US" baseline="0" dirty="0" smtClean="0"/>
          </a:p>
          <a:p>
            <a:pPr marL="0" indent="0" defTabSz="915735">
              <a:spcAft>
                <a:spcPts val="333"/>
              </a:spcAft>
              <a:buFontTx/>
              <a:buNone/>
              <a:defRPr/>
            </a:pPr>
            <a:r>
              <a:rPr lang="en-US" baseline="0" dirty="0" smtClean="0"/>
              <a:t>Visual Studio Online</a:t>
            </a:r>
          </a:p>
          <a:p>
            <a:pPr marL="0" indent="0" defTabSz="915735">
              <a:spcAft>
                <a:spcPts val="333"/>
              </a:spcAft>
              <a:buFontTx/>
              <a:buNone/>
              <a:defRPr/>
            </a:pPr>
            <a:r>
              <a:rPr lang="en-US" baseline="0" dirty="0" smtClean="0"/>
              <a:t>Is a cloud-based implementation of TFS</a:t>
            </a:r>
          </a:p>
          <a:p>
            <a:pPr marL="0" indent="0" defTabSz="915735">
              <a:spcAft>
                <a:spcPts val="333"/>
              </a:spcAft>
              <a:buFontTx/>
              <a:buNone/>
              <a:defRPr/>
            </a:pPr>
            <a:r>
              <a:rPr lang="en-US" baseline="0" dirty="0" smtClean="0"/>
              <a:t>The value is that you don’t have to manage the operations on site</a:t>
            </a:r>
          </a:p>
          <a:p>
            <a:pPr marL="0" indent="0" defTabSz="915735">
              <a:spcAft>
                <a:spcPts val="333"/>
              </a:spcAft>
              <a:buFontTx/>
              <a:buNone/>
              <a:defRPr/>
            </a:pPr>
            <a:endParaRPr lang="en-US" baseline="0" dirty="0" smtClean="0"/>
          </a:p>
          <a:p>
            <a:pPr marL="0" indent="0" defTabSz="915735">
              <a:spcAft>
                <a:spcPts val="333"/>
              </a:spcAft>
              <a:buFontTx/>
              <a:buNone/>
              <a:defRPr/>
            </a:pPr>
            <a:endParaRPr lang="en-US" dirty="0"/>
          </a:p>
        </p:txBody>
      </p:sp>
      <p:sp>
        <p:nvSpPr>
          <p:cNvPr id="4" name="Header Placeholder 3"/>
          <p:cNvSpPr>
            <a:spLocks noGrp="1"/>
          </p:cNvSpPr>
          <p:nvPr>
            <p:ph type="hdr" sz="quarter" idx="10"/>
          </p:nvPr>
        </p:nvSpPr>
        <p:spPr>
          <a:xfrm>
            <a:off x="0" y="0"/>
            <a:ext cx="3043343" cy="465455"/>
          </a:xfrm>
          <a:prstGeom prst="rect">
            <a:avLst/>
          </a:prstGeom>
        </p:spPr>
        <p:txBody>
          <a:bodyPr/>
          <a:lstStyle/>
          <a:p>
            <a:pPr defTabSz="914400"/>
            <a:r>
              <a:rPr lang="en-US" dirty="0" smtClean="0">
                <a:solidFill>
                  <a:prstClr val="black"/>
                </a:solidFill>
              </a:rPr>
              <a:t>Visual Studio 11</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5470" eaLnBrk="0" hangingPunct="0"/>
            <a:r>
              <a:rPr lang="en-US" sz="400" dirty="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5470" eaLnBrk="0" hangingPunct="0"/>
            <a:r>
              <a:rPr lang="en-US" sz="400" dirty="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a:xfrm>
            <a:off x="3978132" y="0"/>
            <a:ext cx="3043343" cy="465455"/>
          </a:xfrm>
          <a:prstGeom prst="rect">
            <a:avLst/>
          </a:prstGeom>
        </p:spPr>
        <p:txBody>
          <a:bodyPr/>
          <a:lstStyle/>
          <a:p>
            <a:pPr defTabSz="914400"/>
            <a:fld id="{630DD690-6CB8-4549-BE7E-DD1B9C0B04A0}" type="datetime1">
              <a:rPr lang="en-US" smtClean="0">
                <a:solidFill>
                  <a:prstClr val="black"/>
                </a:solidFill>
              </a:rPr>
              <a:pPr defTabSz="914400"/>
              <a:t>5/26/2015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829868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developer gets their own site to achieve isolation</a:t>
            </a:r>
          </a:p>
          <a:p>
            <a:r>
              <a:rPr lang="en-US" dirty="0" smtClean="0"/>
              <a:t>Test is on a separate tenant to support integration and cross-site collection capabilities</a:t>
            </a:r>
          </a:p>
          <a:p>
            <a:r>
              <a:rPr lang="en-US" baseline="0" dirty="0" smtClean="0"/>
              <a:t>Using Continuous Integration ensures all changes are available following a “check in”</a:t>
            </a:r>
          </a:p>
          <a:p>
            <a:r>
              <a:rPr lang="en-US" baseline="0" dirty="0" smtClean="0"/>
              <a:t>Azure can be configured to allow deployment following a “build”</a:t>
            </a:r>
          </a:p>
          <a:p>
            <a:endParaRPr lang="en-US" baseline="0" dirty="0" smtClean="0"/>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5/26/2015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4061706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FTC: Full Trust Code</a:t>
            </a:r>
          </a:p>
          <a:p>
            <a:r>
              <a:rPr lang="en-US" baseline="0" dirty="0" smtClean="0"/>
              <a:t>SOW: Statement of Work</a:t>
            </a:r>
          </a:p>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326887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Code is checked in for the cloud</a:t>
            </a:r>
            <a:r>
              <a:rPr lang="en-US" baseline="0" dirty="0" smtClean="0"/>
              <a:t> or on-premises team foundation system</a:t>
            </a:r>
          </a:p>
          <a:p>
            <a:pPr marL="228600" indent="-228600">
              <a:buAutoNum type="arabicPeriod"/>
            </a:pPr>
            <a:r>
              <a:rPr lang="en-US" baseline="0" dirty="0" smtClean="0"/>
              <a:t>All automation is performed on the TFS side</a:t>
            </a:r>
          </a:p>
          <a:p>
            <a:pPr marL="228600" indent="-228600">
              <a:buAutoNum type="arabicPeriod"/>
            </a:pPr>
            <a:r>
              <a:rPr lang="en-US" baseline="0" dirty="0" smtClean="0"/>
              <a:t>Test execution and follow up using TFS tooling</a:t>
            </a:r>
          </a:p>
          <a:p>
            <a:pPr marL="228600" indent="-228600">
              <a:buAutoNum type="arabicPeriod"/>
            </a:pPr>
            <a:r>
              <a:rPr lang="en-US" baseline="0" dirty="0" smtClean="0"/>
              <a:t>Deployment of the SP hosted app to SharePoint can be automated using PowerShell. </a:t>
            </a:r>
            <a:endParaRPr lang="en-US" dirty="0"/>
          </a:p>
        </p:txBody>
      </p:sp>
    </p:spTree>
    <p:extLst>
      <p:ext uri="{BB962C8B-B14F-4D97-AF65-F5344CB8AC3E}">
        <p14:creationId xmlns:p14="http://schemas.microsoft.com/office/powerpoint/2010/main" val="920135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Code is checked in for the cloud</a:t>
            </a:r>
            <a:r>
              <a:rPr lang="en-US" baseline="0" dirty="0" smtClean="0"/>
              <a:t> or on-premises team foundation system</a:t>
            </a:r>
          </a:p>
          <a:p>
            <a:pPr marL="228600" indent="-228600">
              <a:buAutoNum type="arabicPeriod"/>
            </a:pPr>
            <a:r>
              <a:rPr lang="en-US" baseline="0" dirty="0" smtClean="0"/>
              <a:t>All automation is performed in the TFS side</a:t>
            </a:r>
          </a:p>
          <a:p>
            <a:pPr marL="228600" indent="-228600">
              <a:buAutoNum type="arabicPeriod"/>
            </a:pPr>
            <a:r>
              <a:rPr lang="en-US" baseline="0" dirty="0" smtClean="0"/>
              <a:t>Test execution and follow up using TFS tooling</a:t>
            </a:r>
          </a:p>
          <a:p>
            <a:pPr marL="228600" indent="-228600">
              <a:buAutoNum type="arabicPeriod"/>
            </a:pPr>
            <a:r>
              <a:rPr lang="en-US" baseline="0" dirty="0" smtClean="0"/>
              <a:t>Deployment of the app file to the SharePoint, which could be on-premises or cloud. Notice that since the app file part does not change that often, you will only need to trust the app when there are changes either in the app web or in the required oAuth permissions. Typically you don’t need to redeploy the app file to the SharePoint, which makes the process easier</a:t>
            </a:r>
          </a:p>
          <a:p>
            <a:pPr marL="228600" indent="-228600">
              <a:buAutoNum type="arabicPeriod"/>
            </a:pPr>
            <a:r>
              <a:rPr lang="en-US" baseline="0" dirty="0" smtClean="0"/>
              <a:t>Deployment of the actual provider hosted app to the provider hosted platform as PAAS, IAAS or on-premises setup. Since majority of the changes are applied on the provider hosted code, this is the part which you’d be deploying as part of the automated builds. App file only when needed.</a:t>
            </a:r>
            <a:endParaRPr lang="en-US" dirty="0"/>
          </a:p>
        </p:txBody>
      </p:sp>
    </p:spTree>
    <p:extLst>
      <p:ext uri="{BB962C8B-B14F-4D97-AF65-F5344CB8AC3E}">
        <p14:creationId xmlns:p14="http://schemas.microsoft.com/office/powerpoint/2010/main" val="6638847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tenants can be at different versions in O365</a:t>
            </a:r>
          </a:p>
          <a:p>
            <a:r>
              <a:rPr lang="en-US" dirty="0" smtClean="0"/>
              <a:t>Remember that the app</a:t>
            </a:r>
            <a:r>
              <a:rPr lang="en-US" baseline="0" dirty="0" smtClean="0"/>
              <a:t> web and remote web are dependent and should be tested together</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5/26/2015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4264312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dirty="0"/>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5/26/2015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dirty="0"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Light" pitchFamily="34" charset="0"/>
              </a:rPr>
            </a:br>
            <a:r>
              <a:rPr lang="en-US" dirty="0" smtClean="0">
                <a:solidFill>
                  <a:srgbClr val="000000"/>
                </a:solidFill>
                <a:latin typeface="Segoe UI Light"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33</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dirty="0"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4229292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SPO – SharePoint Online</a:t>
            </a:r>
          </a:p>
          <a:p>
            <a:r>
              <a:rPr lang="en-US" dirty="0" smtClean="0"/>
              <a:t>ALM –</a:t>
            </a:r>
            <a:r>
              <a:rPr lang="en-US" baseline="0" dirty="0" smtClean="0"/>
              <a:t> Application Lifecycle Management</a:t>
            </a:r>
            <a:endParaRPr lang="en-US" dirty="0"/>
          </a:p>
        </p:txBody>
      </p:sp>
      <p:sp>
        <p:nvSpPr>
          <p:cNvPr id="4" name="Date Placeholder 3"/>
          <p:cNvSpPr>
            <a:spLocks noGrp="1"/>
          </p:cNvSpPr>
          <p:nvPr>
            <p:ph type="dt" idx="10"/>
          </p:nvPr>
        </p:nvSpPr>
        <p:spPr/>
        <p:txBody>
          <a:bodyPr/>
          <a:lstStyle/>
          <a:p>
            <a:fld id="{8BFDA3AC-7AED-4CD1-A663-B545E1334621}" type="datetime1">
              <a:rPr lang="en-US" smtClean="0"/>
              <a:t>5/26/2015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4</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6516" defTabSz="93279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16" defTabSz="93279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879411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b="1" dirty="0" smtClean="0"/>
              <a:t>Title</a:t>
            </a:r>
            <a:r>
              <a:rPr lang="en-US" dirty="0" smtClean="0"/>
              <a:t>: Impact</a:t>
            </a:r>
            <a:r>
              <a:rPr lang="en-US" baseline="0" dirty="0" smtClean="0"/>
              <a:t> of the Customizations</a:t>
            </a:r>
          </a:p>
          <a:p>
            <a:r>
              <a:rPr lang="en-US" b="1" baseline="0" dirty="0" smtClean="0"/>
              <a:t>Time: </a:t>
            </a:r>
            <a:r>
              <a:rPr lang="en-US" b="0" baseline="0" dirty="0" smtClean="0"/>
              <a:t>1 minute</a:t>
            </a:r>
            <a:endParaRPr lang="en-US" b="1" dirty="0"/>
          </a:p>
        </p:txBody>
      </p:sp>
      <p:sp>
        <p:nvSpPr>
          <p:cNvPr id="4" name="Header Placeholder 3"/>
          <p:cNvSpPr>
            <a:spLocks noGrp="1"/>
          </p:cNvSpPr>
          <p:nvPr>
            <p:ph type="hdr" sz="quarter" idx="10"/>
          </p:nvPr>
        </p:nvSpPr>
        <p:spPr/>
        <p:txBody>
          <a:bodyPr/>
          <a:lstStyle/>
          <a:p>
            <a:r>
              <a:rPr lang="en-US" dirty="0" smtClean="0">
                <a:solidFill>
                  <a:prstClr val="black"/>
                </a:solidFill>
              </a:rPr>
              <a:t>SMSG Readiness</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0F393C8-3C24-439E-9A91-978DBA745669}" type="datetime1">
              <a:rPr lang="en-US" smtClean="0">
                <a:solidFill>
                  <a:prstClr val="black"/>
                </a:solidFill>
              </a:rPr>
              <a:pPr/>
              <a:t>5/26/2015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07144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BF04A507-EB62-4ED2-A8CB-F0B9CC73FAF3}" type="datetime1">
              <a:rPr lang="en-US" smtClean="0"/>
              <a:t>5/26/2015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78795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baseline="0" dirty="0" smtClean="0">
                <a:solidFill>
                  <a:schemeClr val="tx1"/>
                </a:solidFill>
                <a:latin typeface="Segoe UI" pitchFamily="34" charset="0"/>
                <a:ea typeface="+mn-ea"/>
                <a:cs typeface="+mn-cs"/>
              </a:rPr>
              <a:t>Apps for SharePoint can be self-hosted by a developer, auto-provisioned by Azure, hosted by SharePoint, or a combination of these. All can leverage SharePoint components. Custom code can only be run in developer self-hosted or Azure auto-provisioned hosting options.  </a:t>
            </a:r>
          </a:p>
          <a:p>
            <a:endParaRPr lang="en-US" sz="900" b="0" i="0" u="none" strike="noStrike" kern="1200" baseline="0" dirty="0" smtClean="0">
              <a:solidFill>
                <a:schemeClr val="tx1"/>
              </a:solidFill>
              <a:latin typeface="Segoe UI" pitchFamily="34" charset="0"/>
              <a:ea typeface="+mn-ea"/>
              <a:cs typeface="+mn-cs"/>
            </a:endParaRPr>
          </a:p>
          <a:p>
            <a:r>
              <a:rPr lang="en-US" sz="900" b="0" i="0" u="none" strike="noStrike" kern="1200" baseline="0" dirty="0" smtClean="0">
                <a:solidFill>
                  <a:schemeClr val="tx1"/>
                </a:solidFill>
                <a:latin typeface="Segoe UI" pitchFamily="34" charset="0"/>
                <a:ea typeface="+mn-ea"/>
                <a:cs typeface="+mn-cs"/>
              </a:rPr>
              <a:t>The app is hosted in the cloud. Windows Azure and SQL Server Azure components are provisioned automatically when an app is installed. (Available for SharePoint Online Service only.)</a:t>
            </a:r>
            <a:endParaRPr lang="en-US" dirty="0"/>
          </a:p>
        </p:txBody>
      </p:sp>
    </p:spTree>
    <p:extLst>
      <p:ext uri="{BB962C8B-B14F-4D97-AF65-F5344CB8AC3E}">
        <p14:creationId xmlns:p14="http://schemas.microsoft.com/office/powerpoint/2010/main" val="2861002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5/26/2015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922662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SPC2012 - Developer</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B7A2A12-E0E2-4D2C-A6ED-C38FD9033759}" type="datetime1">
              <a:rPr lang="en-US" smtClean="0">
                <a:solidFill>
                  <a:prstClr val="black"/>
                </a:solidFill>
              </a:rPr>
              <a:pPr/>
              <a:t>5/26/2015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160540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5/26/2015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1527517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4.xml"/><Relationship Id="rId5" Type="http://schemas.openxmlformats.org/officeDocument/2006/relationships/image" Target="../media/image9.emf"/><Relationship Id="rId4" Type="http://schemas.microsoft.com/office/2007/relationships/hdphoto" Target="../media/hdphoto1.wdp"/></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81814988"/>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740655595"/>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7"/>
            <a:ext cx="11650488" cy="2396047"/>
          </a:xfrm>
          <a:prstGeom prst="rect">
            <a:avLst/>
          </a:prstGeom>
        </p:spPr>
        <p:txBody>
          <a:bodyPr/>
          <a:lstStyle>
            <a:lvl1pPr marL="284732" indent="-284732">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68144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039" y="307246"/>
            <a:ext cx="11149013" cy="747897"/>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337" y="1203349"/>
            <a:ext cx="11650488" cy="2495363"/>
          </a:xfrm>
        </p:spPr>
        <p:txBody>
          <a:bodyPr lIns="146304" tIns="91440" rIns="146304" bIns="91440"/>
          <a:lstStyle>
            <a:lvl1pPr marL="0" indent="0">
              <a:spcAft>
                <a:spcPts val="588"/>
              </a:spcAft>
              <a:buNone/>
              <a:defRPr/>
            </a:lvl1pPr>
            <a:lvl2pPr marL="339495" indent="0">
              <a:spcAft>
                <a:spcPts val="588"/>
              </a:spcAft>
              <a:buNone/>
              <a:defRPr/>
            </a:lvl2pPr>
            <a:lvl3pPr marL="572699" indent="0">
              <a:spcAft>
                <a:spcPts val="588"/>
              </a:spcAft>
              <a:buNone/>
              <a:defRPr/>
            </a:lvl3pPr>
            <a:lvl4pPr marL="797974" indent="0">
              <a:spcAft>
                <a:spcPts val="588"/>
              </a:spcAft>
              <a:buNone/>
              <a:defRPr/>
            </a:lvl4pPr>
            <a:lvl5pPr marL="1029589" indent="0">
              <a:spcAft>
                <a:spcPts val="588"/>
              </a:spcAft>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61894060"/>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938015"/>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3316617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42162323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246260867"/>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059565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624184"/>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11704553"/>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436758016"/>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855219943"/>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044278693"/>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925602589"/>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921806258"/>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74885739"/>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994496202"/>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903970200"/>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663120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253465167"/>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35601"/>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096763903"/>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810905347"/>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958566468"/>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19300870"/>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49998812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356350914"/>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280047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98123898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958486526"/>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150843685"/>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66212208"/>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2000" y="1966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82690" y="19656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3"/>
          </p:nvPr>
        </p:nvSpPr>
        <p:spPr>
          <a:xfrm>
            <a:off x="52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9" name="TextBox 8"/>
          <p:cNvSpPr txBox="1"/>
          <p:nvPr userDrawn="1"/>
        </p:nvSpPr>
        <p:spPr>
          <a:xfrm>
            <a:off x="2220745" y="1"/>
            <a:ext cx="7134582" cy="1015663"/>
          </a:xfrm>
          <a:prstGeom prst="rect">
            <a:avLst/>
          </a:prstGeom>
          <a:noFill/>
        </p:spPr>
        <p:txBody>
          <a:bodyPr wrap="none" lIns="0" tIns="0" rIns="0" bIns="0" rtlCol="0">
            <a:spAutoFit/>
          </a:bodyPr>
          <a:lstStyle/>
          <a:p>
            <a:r>
              <a:rPr lang="en-US" sz="6598" spc="-70" dirty="0" smtClean="0">
                <a:solidFill>
                  <a:srgbClr val="FF0000"/>
                </a:solidFill>
              </a:rPr>
              <a:t>WRONG TEMPLATE</a:t>
            </a:r>
          </a:p>
        </p:txBody>
      </p:sp>
    </p:spTree>
    <p:extLst>
      <p:ext uri="{BB962C8B-B14F-4D97-AF65-F5344CB8AC3E}">
        <p14:creationId xmlns:p14="http://schemas.microsoft.com/office/powerpoint/2010/main" val="790233986"/>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cSld name="1_Blank Accent Color 3">
    <p:bg>
      <p:bgPr>
        <a:solidFill>
          <a:schemeClr val="accent4"/>
        </a:solidFill>
        <a:effectLst/>
      </p:bgPr>
    </p:bg>
    <p:spTree>
      <p:nvGrpSpPr>
        <p:cNvPr id="1" name=""/>
        <p:cNvGrpSpPr/>
        <p:nvPr/>
      </p:nvGrpSpPr>
      <p:grpSpPr>
        <a:xfrm>
          <a:off x="0" y="0"/>
          <a:ext cx="0" cy="0"/>
          <a:chOff x="0" y="0"/>
          <a:chExt cx="0" cy="0"/>
        </a:xfrm>
      </p:grpSpPr>
      <p:sp>
        <p:nvSpPr>
          <p:cNvPr id="2" name="TextBox 1"/>
          <p:cNvSpPr txBox="1"/>
          <p:nvPr userDrawn="1"/>
        </p:nvSpPr>
        <p:spPr>
          <a:xfrm>
            <a:off x="2220745" y="1"/>
            <a:ext cx="7134582" cy="1015663"/>
          </a:xfrm>
          <a:prstGeom prst="rect">
            <a:avLst/>
          </a:prstGeom>
          <a:noFill/>
        </p:spPr>
        <p:txBody>
          <a:bodyPr wrap="none" lIns="0" tIns="0" rIns="0" bIns="0" rtlCol="0">
            <a:spAutoFit/>
          </a:bodyPr>
          <a:lstStyle/>
          <a:p>
            <a:r>
              <a:rPr lang="en-US" sz="6598" spc="-70" dirty="0" smtClean="0">
                <a:solidFill>
                  <a:srgbClr val="FF0000"/>
                </a:solidFill>
              </a:rPr>
              <a:t>WRONG TEMPLATE</a:t>
            </a:r>
          </a:p>
        </p:txBody>
      </p:sp>
    </p:spTree>
    <p:extLst>
      <p:ext uri="{BB962C8B-B14F-4D97-AF65-F5344CB8AC3E}">
        <p14:creationId xmlns:p14="http://schemas.microsoft.com/office/powerpoint/2010/main" val="1984056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69169" y="1187620"/>
            <a:ext cx="11650488" cy="53777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3006278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98"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5"/>
            <a:ext cx="4362138" cy="2046779"/>
          </a:xfrm>
          <a:prstGeom prst="rect">
            <a:avLst/>
          </a:prstGeom>
        </p:spPr>
      </p:pic>
    </p:spTree>
    <p:extLst>
      <p:ext uri="{BB962C8B-B14F-4D97-AF65-F5344CB8AC3E}">
        <p14:creationId xmlns:p14="http://schemas.microsoft.com/office/powerpoint/2010/main" val="31715075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1"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60" tIns="45680" rIns="91360" bIns="45680" numCol="1" rtlCol="0" anchor="ctr" anchorCtr="0" compatLnSpc="1">
            <a:prstTxWarp prst="textNoShape">
              <a:avLst/>
            </a:prstTxWarp>
          </a:bodyPr>
          <a:lstStyle/>
          <a:p>
            <a:pPr algn="ctr" defTabSz="913239" fontAlgn="base">
              <a:spcBef>
                <a:spcPct val="0"/>
              </a:spcBef>
              <a:spcAft>
                <a:spcPct val="0"/>
              </a:spcAft>
            </a:pPr>
            <a:endParaRPr lang="en-US" sz="2297"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3999"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799" spc="-70" baseline="0">
                <a:gradFill>
                  <a:gsLst>
                    <a:gs pos="0">
                      <a:schemeClr val="bg1"/>
                    </a:gs>
                    <a:gs pos="100000">
                      <a:schemeClr val="bg1"/>
                    </a:gs>
                  </a:gsLst>
                  <a:lin ang="5400000" scaled="0"/>
                </a:gradFill>
                <a:latin typeface="+mj-lt"/>
              </a:defRPr>
            </a:lvl1pPr>
          </a:lstStyle>
          <a:p>
            <a:endParaRPr lang="en-US" sz="2399" spc="-70" dirty="0" smtClean="0">
              <a:solidFill>
                <a:schemeClr val="bg1"/>
              </a:solidFill>
              <a:latin typeface="+mj-lt"/>
            </a:endParaRPr>
          </a:p>
        </p:txBody>
      </p:sp>
    </p:spTree>
    <p:extLst>
      <p:ext uri="{BB962C8B-B14F-4D97-AF65-F5344CB8AC3E}">
        <p14:creationId xmlns:p14="http://schemas.microsoft.com/office/powerpoint/2010/main" val="40512700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797"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458420535"/>
      </p:ext>
    </p:extLst>
  </p:cSld>
  <p:clrMapOvr>
    <a:masterClrMapping/>
  </p:clrMapOvr>
  <p:transition>
    <p:fade/>
  </p:transition>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599" kern="1200" spc="-70" baseline="0" dirty="0">
                <a:gradFill>
                  <a:gsLst>
                    <a:gs pos="2083">
                      <a:schemeClr val="bg2"/>
                    </a:gs>
                    <a:gs pos="99000">
                      <a:schemeClr val="bg2"/>
                    </a:gs>
                  </a:gsLst>
                  <a:lin ang="5400000" scaled="0"/>
                </a:gradFill>
                <a:latin typeface="+mj-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pPr marL="0" marR="0" lvl="0" indent="0" algn="l" defTabSz="91408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97"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7" cy="914096"/>
          </a:xfrm>
        </p:spPr>
        <p:txBody>
          <a:bodyPr wrap="square" anchor="b">
            <a:noAutofit/>
          </a:bodyPr>
          <a:lstStyle>
            <a:lvl1pPr marL="0" indent="0">
              <a:buNone/>
              <a:defRPr sz="6598"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1357598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tx2"/>
                    </a:gs>
                    <a:gs pos="0">
                      <a:schemeClr val="tx2"/>
                    </a:gs>
                  </a:gsLst>
                  <a:lin ang="5400000" scaled="0"/>
                </a:gradFill>
                <a:latin typeface="+mj-lt"/>
              </a:defRPr>
            </a:lvl1pPr>
            <a:lvl2pPr marL="0" indent="0">
              <a:buNone/>
              <a:defRPr sz="1999">
                <a:gradFill>
                  <a:gsLst>
                    <a:gs pos="100000">
                      <a:schemeClr val="bg2"/>
                    </a:gs>
                    <a:gs pos="6000">
                      <a:schemeClr val="bg2"/>
                    </a:gs>
                  </a:gsLst>
                  <a:lin ang="5400000" scaled="0"/>
                </a:gradFill>
              </a:defRPr>
            </a:lvl2pPr>
            <a:lvl3pPr marL="231705" indent="0">
              <a:buNone/>
              <a:defRPr sz="1999">
                <a:gradFill>
                  <a:gsLst>
                    <a:gs pos="100000">
                      <a:schemeClr val="bg2"/>
                    </a:gs>
                    <a:gs pos="6000">
                      <a:schemeClr val="bg2"/>
                    </a:gs>
                  </a:gsLst>
                  <a:lin ang="5400000" scaled="0"/>
                </a:gradFill>
              </a:defRPr>
            </a:lvl3pPr>
            <a:lvl4pPr marL="457063" indent="0">
              <a:buNone/>
              <a:defRPr sz="1999">
                <a:gradFill>
                  <a:gsLst>
                    <a:gs pos="100000">
                      <a:schemeClr val="bg2"/>
                    </a:gs>
                    <a:gs pos="6000">
                      <a:schemeClr val="bg2"/>
                    </a:gs>
                  </a:gsLst>
                  <a:lin ang="5400000" scaled="0"/>
                </a:gradFill>
              </a:defRPr>
            </a:lvl4pPr>
            <a:lvl5pPr marL="693530" indent="0">
              <a:buNone/>
              <a:defRPr sz="1999">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702463197"/>
      </p:ext>
    </p:extLst>
  </p:cSld>
  <p:clrMapOvr>
    <a:masterClrMapping/>
  </p:clrMapOvr>
  <p:transition>
    <p:fade/>
  </p:transition>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bg2"/>
                    </a:gs>
                    <a:gs pos="0">
                      <a:schemeClr val="bg2"/>
                    </a:gs>
                  </a:gsLst>
                  <a:lin ang="5400000" scaled="0"/>
                </a:gradFill>
                <a:latin typeface="+mj-lt"/>
              </a:defRPr>
            </a:lvl1pPr>
            <a:lvl2pPr marL="0" indent="0">
              <a:buNone/>
              <a:defRPr sz="1999">
                <a:gradFill>
                  <a:gsLst>
                    <a:gs pos="100000">
                      <a:schemeClr val="bg2"/>
                    </a:gs>
                    <a:gs pos="0">
                      <a:schemeClr val="bg2"/>
                    </a:gs>
                  </a:gsLst>
                  <a:lin ang="5400000" scaled="0"/>
                </a:gradFill>
              </a:defRPr>
            </a:lvl2pPr>
            <a:lvl3pPr marL="231705" indent="0">
              <a:buNone/>
              <a:defRPr sz="1999">
                <a:gradFill>
                  <a:gsLst>
                    <a:gs pos="100000">
                      <a:schemeClr val="bg2"/>
                    </a:gs>
                    <a:gs pos="0">
                      <a:schemeClr val="bg2"/>
                    </a:gs>
                  </a:gsLst>
                  <a:lin ang="5400000" scaled="0"/>
                </a:gradFill>
              </a:defRPr>
            </a:lvl3pPr>
            <a:lvl4pPr marL="457063" indent="0">
              <a:buNone/>
              <a:defRPr sz="1999">
                <a:gradFill>
                  <a:gsLst>
                    <a:gs pos="100000">
                      <a:schemeClr val="bg2"/>
                    </a:gs>
                    <a:gs pos="0">
                      <a:schemeClr val="bg2"/>
                    </a:gs>
                  </a:gsLst>
                  <a:lin ang="5400000" scaled="0"/>
                </a:gradFill>
              </a:defRPr>
            </a:lvl4pPr>
            <a:lvl5pPr marL="693530" indent="0">
              <a:buNone/>
              <a:defRPr sz="199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12181657"/>
      </p:ext>
    </p:extLst>
  </p:cSld>
  <p:clrMapOvr>
    <a:masterClrMapping/>
  </p:clrMapOvr>
  <p:transition>
    <p:fade/>
  </p:transition>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4078" indent="-284078">
              <a:buFont typeface="Wingdings" pitchFamily="2" charset="2"/>
              <a:buChar char=""/>
              <a:defRPr sz="3999"/>
            </a:lvl1pPr>
            <a:lvl2pPr marL="517370" indent="-233293">
              <a:buFont typeface="Wingdings" pitchFamily="2" charset="2"/>
              <a:buChar char=""/>
              <a:defRPr>
                <a:latin typeface="+mn-lt"/>
              </a:defRPr>
            </a:lvl2pPr>
            <a:lvl3pPr marL="741141" indent="-223771">
              <a:buFont typeface="Wingdings" pitchFamily="2" charset="2"/>
              <a:buChar char=""/>
              <a:tabLst/>
              <a:defRPr>
                <a:latin typeface="+mn-lt"/>
              </a:defRPr>
            </a:lvl3pPr>
            <a:lvl4pPr marL="914126" indent="-172986">
              <a:buFont typeface="Wingdings" pitchFamily="2" charset="2"/>
              <a:buChar char=""/>
              <a:defRPr>
                <a:latin typeface="+mn-lt"/>
              </a:defRPr>
            </a:lvl4pPr>
            <a:lvl5pPr marL="1087112" indent="-172986">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29446740"/>
      </p:ext>
    </p:extLst>
  </p:cSld>
  <p:clrMapOvr>
    <a:masterClrMapping/>
  </p:clrMapOvr>
  <p:transition>
    <p:fade/>
  </p:transition>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2"/>
            <a:ext cx="5394960" cy="2462213"/>
          </a:xfrm>
        </p:spPr>
        <p:txBody>
          <a:bodyPr/>
          <a:lstStyle>
            <a:lvl1pPr marL="0" indent="0">
              <a:spcBef>
                <a:spcPts val="1200"/>
              </a:spcBef>
              <a:buNone/>
              <a:defRPr sz="3999">
                <a:gradFill>
                  <a:gsLst>
                    <a:gs pos="100000">
                      <a:schemeClr val="tx2"/>
                    </a:gs>
                    <a:gs pos="0">
                      <a:schemeClr val="tx2"/>
                    </a:gs>
                  </a:gsLst>
                  <a:lin ang="5400000" scaled="0"/>
                </a:gradFill>
                <a:latin typeface="+mj-lt"/>
              </a:defRPr>
            </a:lvl1pPr>
            <a:lvl2pPr marL="0" indent="0">
              <a:buNone/>
              <a:defRPr sz="1999"/>
            </a:lvl2pPr>
            <a:lvl3pPr marL="233293" indent="0">
              <a:buNone/>
              <a:defRPr sz="1999"/>
            </a:lvl3pPr>
            <a:lvl4pPr marL="457063" indent="0">
              <a:buNone/>
              <a:defRPr sz="1999"/>
            </a:lvl4pPr>
            <a:lvl5pPr marL="693530" indent="0">
              <a:buNone/>
              <a:defRPr sz="19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3999" kern="1200" spc="-70" baseline="0" dirty="0" smtClean="0">
                <a:gradFill>
                  <a:gsLst>
                    <a:gs pos="100000">
                      <a:schemeClr val="tx2"/>
                    </a:gs>
                    <a:gs pos="0">
                      <a:schemeClr val="tx2"/>
                    </a:gs>
                  </a:gsLst>
                  <a:lin ang="5400000" scaled="0"/>
                </a:gradFill>
                <a:latin typeface="+mj-lt"/>
                <a:ea typeface="+mn-ea"/>
                <a:cs typeface="+mn-cs"/>
              </a:defRPr>
            </a:lvl1pPr>
            <a:lvl2pPr marL="3174"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2pPr>
            <a:lvl3pPr marL="233293"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3pPr>
            <a:lvl4pPr marL="460237"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4pPr>
            <a:lvl5pPr marL="687182"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054941210"/>
      </p:ext>
    </p:extLst>
  </p:cSld>
  <p:clrMapOvr>
    <a:masterClrMapping/>
  </p:clrMapOvr>
  <p:transition>
    <p:fade/>
  </p:transition>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2"/>
            <a:ext cx="5394960" cy="2462213"/>
          </a:xfrm>
        </p:spPr>
        <p:txBody>
          <a:bodyPr/>
          <a:lstStyle>
            <a:lvl1pPr marL="0" indent="0">
              <a:spcBef>
                <a:spcPts val="1200"/>
              </a:spcBef>
              <a:buNone/>
              <a:defRPr sz="3999">
                <a:gradFill>
                  <a:gsLst>
                    <a:gs pos="1000">
                      <a:schemeClr val="bg2"/>
                    </a:gs>
                    <a:gs pos="98000">
                      <a:schemeClr val="bg2"/>
                    </a:gs>
                  </a:gsLst>
                  <a:lin ang="5400000" scaled="0"/>
                </a:gradFill>
                <a:latin typeface="+mj-lt"/>
              </a:defRPr>
            </a:lvl1pPr>
            <a:lvl2pPr marL="0" indent="0">
              <a:buNone/>
              <a:defRPr sz="1999">
                <a:gradFill>
                  <a:gsLst>
                    <a:gs pos="1000">
                      <a:schemeClr val="bg2"/>
                    </a:gs>
                    <a:gs pos="98000">
                      <a:schemeClr val="bg2"/>
                    </a:gs>
                  </a:gsLst>
                  <a:lin ang="5400000" scaled="0"/>
                </a:gradFill>
              </a:defRPr>
            </a:lvl2pPr>
            <a:lvl3pPr marL="233293" indent="0">
              <a:buNone/>
              <a:defRPr sz="1999">
                <a:gradFill>
                  <a:gsLst>
                    <a:gs pos="1000">
                      <a:schemeClr val="bg2"/>
                    </a:gs>
                    <a:gs pos="98000">
                      <a:schemeClr val="bg2"/>
                    </a:gs>
                  </a:gsLst>
                  <a:lin ang="5400000" scaled="0"/>
                </a:gradFill>
              </a:defRPr>
            </a:lvl3pPr>
            <a:lvl4pPr marL="457063" indent="0">
              <a:buNone/>
              <a:defRPr sz="1999">
                <a:gradFill>
                  <a:gsLst>
                    <a:gs pos="1000">
                      <a:schemeClr val="bg2"/>
                    </a:gs>
                    <a:gs pos="98000">
                      <a:schemeClr val="bg2"/>
                    </a:gs>
                  </a:gsLst>
                  <a:lin ang="5400000" scaled="0"/>
                </a:gradFill>
              </a:defRPr>
            </a:lvl4pPr>
            <a:lvl5pPr marL="693530" indent="0">
              <a:buNone/>
              <a:defRPr sz="1999">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3999" kern="1200" spc="-70" baseline="0" dirty="0" smtClean="0">
                <a:gradFill>
                  <a:gsLst>
                    <a:gs pos="1000">
                      <a:schemeClr val="bg2"/>
                    </a:gs>
                    <a:gs pos="98000">
                      <a:schemeClr val="bg2"/>
                    </a:gs>
                  </a:gsLst>
                  <a:lin ang="5400000" scaled="0"/>
                </a:gradFill>
                <a:latin typeface="+mj-lt"/>
                <a:ea typeface="+mn-ea"/>
                <a:cs typeface="+mn-cs"/>
              </a:defRPr>
            </a:lvl1pPr>
            <a:lvl2pPr marL="3174"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2pPr>
            <a:lvl3pPr marL="233293"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3pPr>
            <a:lvl4pPr marL="460237"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4pPr>
            <a:lvl5pPr marL="687182"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235318085"/>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2"/>
            <a:ext cx="5394960" cy="2351413"/>
          </a:xfrm>
        </p:spPr>
        <p:txBody>
          <a:bodyPr>
            <a:spAutoFit/>
          </a:bodyPr>
          <a:lstStyle>
            <a:lvl1pPr marL="292012" indent="-292012">
              <a:spcBef>
                <a:spcPts val="1200"/>
              </a:spcBef>
              <a:buClr>
                <a:schemeClr val="bg2"/>
              </a:buClr>
              <a:buSzPct val="100000"/>
              <a:buFont typeface="Wingdings" pitchFamily="2" charset="2"/>
              <a:buChar char=""/>
              <a:defRPr lang="en-US" sz="3599" kern="1200" spc="-70" baseline="0" dirty="0" smtClean="0">
                <a:gradFill>
                  <a:gsLst>
                    <a:gs pos="1250">
                      <a:schemeClr val="bg2"/>
                    </a:gs>
                    <a:gs pos="100000">
                      <a:schemeClr val="bg2"/>
                    </a:gs>
                  </a:gsLst>
                  <a:lin ang="5400000" scaled="0"/>
                </a:gradFill>
                <a:latin typeface="+mj-lt"/>
                <a:ea typeface="+mn-ea"/>
                <a:cs typeface="+mn-cs"/>
              </a:defRPr>
            </a:lvl1pPr>
            <a:lvl2pPr marL="520544" indent="-228531">
              <a:defRPr sz="1999"/>
            </a:lvl2pPr>
            <a:lvl3pPr marL="685594" indent="-165050">
              <a:tabLst/>
              <a:defRPr sz="1999"/>
            </a:lvl3pPr>
            <a:lvl4pPr marL="863341" indent="-177747">
              <a:defRPr/>
            </a:lvl4pPr>
            <a:lvl5pPr marL="1028391" indent="-16505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623" indent="-339623">
              <a:spcBef>
                <a:spcPts val="1200"/>
              </a:spcBef>
              <a:buClr>
                <a:schemeClr val="bg2"/>
              </a:buClr>
              <a:buFont typeface="Arial" pitchFamily="34" charset="0"/>
              <a:buChar char="•"/>
              <a:defRPr lang="en-US" sz="3599" kern="1200" spc="-70" baseline="0" dirty="0" smtClean="0">
                <a:gradFill>
                  <a:gsLst>
                    <a:gs pos="1250">
                      <a:schemeClr val="bg2"/>
                    </a:gs>
                    <a:gs pos="100000">
                      <a:schemeClr val="bg2"/>
                    </a:gs>
                  </a:gsLst>
                  <a:lin ang="5400000" scaled="0"/>
                </a:gradFill>
                <a:latin typeface="+mj-lt"/>
                <a:ea typeface="+mn-ea"/>
                <a:cs typeface="+mn-cs"/>
              </a:defRPr>
            </a:lvl1pPr>
            <a:lvl2pPr marL="634810" indent="-342797">
              <a:defRPr lang="en-US" sz="1999" kern="1200" spc="0" baseline="0" dirty="0" smtClean="0">
                <a:gradFill>
                  <a:gsLst>
                    <a:gs pos="1250">
                      <a:schemeClr val="bg2"/>
                    </a:gs>
                    <a:gs pos="100000">
                      <a:schemeClr val="bg2"/>
                    </a:gs>
                  </a:gsLst>
                  <a:lin ang="5400000" scaled="0"/>
                </a:gradFill>
                <a:latin typeface="+mn-lt"/>
                <a:ea typeface="+mn-ea"/>
                <a:cs typeface="+mn-cs"/>
              </a:defRPr>
            </a:lvl2pPr>
            <a:lvl3pPr marL="863341" indent="-342797">
              <a:defRPr lang="en-US" sz="1999" kern="1200" spc="0" baseline="0" dirty="0" smtClean="0">
                <a:gradFill>
                  <a:gsLst>
                    <a:gs pos="1250">
                      <a:schemeClr val="bg2"/>
                    </a:gs>
                    <a:gs pos="100000">
                      <a:schemeClr val="bg2"/>
                    </a:gs>
                  </a:gsLst>
                  <a:lin ang="5400000" scaled="0"/>
                </a:gradFill>
                <a:latin typeface="+mn-lt"/>
                <a:ea typeface="+mn-ea"/>
                <a:cs typeface="+mn-cs"/>
              </a:defRPr>
            </a:lvl3pPr>
            <a:lvl4pPr marL="1028391" indent="-342797">
              <a:defRPr lang="en-US" sz="1999" kern="1200" spc="0" baseline="0" dirty="0" smtClean="0">
                <a:gradFill>
                  <a:gsLst>
                    <a:gs pos="1250">
                      <a:schemeClr val="bg2"/>
                    </a:gs>
                    <a:gs pos="100000">
                      <a:schemeClr val="bg2"/>
                    </a:gs>
                  </a:gsLst>
                  <a:lin ang="5400000" scaled="0"/>
                </a:gradFill>
                <a:latin typeface="+mn-lt"/>
                <a:ea typeface="+mn-ea"/>
                <a:cs typeface="+mn-cs"/>
              </a:defRPr>
            </a:lvl4pPr>
            <a:lvl5pPr marL="1206138" indent="-342797">
              <a:defRPr lang="en-US" sz="1999" kern="1200" spc="0" baseline="0" dirty="0">
                <a:gradFill>
                  <a:gsLst>
                    <a:gs pos="1250">
                      <a:schemeClr val="bg2"/>
                    </a:gs>
                    <a:gs pos="100000">
                      <a:schemeClr val="bg2"/>
                    </a:gs>
                  </a:gsLst>
                  <a:lin ang="5400000" scaled="0"/>
                </a:gradFill>
                <a:latin typeface="+mn-lt"/>
                <a:ea typeface="+mn-ea"/>
                <a:cs typeface="+mn-cs"/>
              </a:defRPr>
            </a:lvl5pPr>
          </a:lstStyle>
          <a:p>
            <a:pPr marL="292012" marR="0" lvl="0"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012" marR="0" lvl="1"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012" marR="0" lvl="2"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012" marR="0" lvl="3"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012" marR="0" lvl="4"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928052161"/>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2"/>
            <a:ext cx="5433533" cy="1661993"/>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6"/>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782008161"/>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520700"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Tree>
    <p:extLst>
      <p:ext uri="{BB962C8B-B14F-4D97-AF65-F5344CB8AC3E}">
        <p14:creationId xmlns:p14="http://schemas.microsoft.com/office/powerpoint/2010/main" val="4079518743"/>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6218091"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715383153"/>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2"/>
            <a:ext cx="5232401" cy="1661993"/>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6"/>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16936348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2"/>
            <a:ext cx="5232401" cy="1661993"/>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6"/>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207830369"/>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2"/>
            <a:ext cx="5232401" cy="1661993"/>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6"/>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779267652"/>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1"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520700"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77768459"/>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520700"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163535206"/>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520700"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172158387"/>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6218091"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631830627"/>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1"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5"/>
            <a:ext cx="11152188" cy="2863073"/>
          </a:xfrm>
          <a:prstGeom prst="rect">
            <a:avLst/>
          </a:prstGeom>
        </p:spPr>
        <p:txBody>
          <a:bodyPr>
            <a:normAutofit/>
          </a:bodyPr>
          <a:lstStyle>
            <a:lvl1pPr marL="0" indent="0">
              <a:lnSpc>
                <a:spcPct val="90000"/>
              </a:lnSpc>
              <a:buNone/>
              <a:defRPr sz="6398">
                <a:gradFill>
                  <a:gsLst>
                    <a:gs pos="100000">
                      <a:schemeClr val="bg1"/>
                    </a:gs>
                    <a:gs pos="0">
                      <a:schemeClr val="bg1"/>
                    </a:gs>
                  </a:gsLst>
                  <a:lin ang="5400000" scaled="0"/>
                </a:gradFill>
                <a:latin typeface="+mj-lt"/>
              </a:defRPr>
            </a:lvl1pPr>
            <a:lvl2pPr>
              <a:defRPr sz="6398">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1" y="4343402"/>
            <a:ext cx="11152188" cy="470747"/>
          </a:xfrm>
          <a:prstGeom prst="rect">
            <a:avLst/>
          </a:prstGeom>
        </p:spPr>
        <p:txBody>
          <a:bodyPr>
            <a:normAutofit/>
          </a:bodyPr>
          <a:lstStyle>
            <a:lvl1pPr marL="0" indent="0">
              <a:lnSpc>
                <a:spcPct val="90000"/>
              </a:lnSpc>
              <a:buNone/>
              <a:defRPr sz="3599">
                <a:gradFill>
                  <a:gsLst>
                    <a:gs pos="100000">
                      <a:schemeClr val="bg1"/>
                    </a:gs>
                    <a:gs pos="0">
                      <a:schemeClr val="bg1"/>
                    </a:gs>
                  </a:gsLst>
                  <a:lin ang="5400000" scaled="0"/>
                </a:gradFill>
                <a:latin typeface="+mj-lt"/>
              </a:defRPr>
            </a:lvl1pPr>
            <a:lvl2pPr>
              <a:defRPr sz="6398">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11040867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73825427"/>
      </p:ext>
    </p:extLst>
  </p:cSld>
  <p:clrMapOvr>
    <a:masterClrMapping/>
  </p:clrMapOvr>
  <p:transition>
    <p:fade/>
  </p:transition>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41870027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titleOnly" preserve="1">
  <p:cSld name="Title Only without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668486907"/>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210273565"/>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753393"/>
      </p:ext>
    </p:extLst>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2"/>
            <a:ext cx="11152188" cy="1988237"/>
          </a:xfrm>
        </p:spPr>
        <p:txBody>
          <a:bodyPr/>
          <a:lstStyle>
            <a:lvl1pPr marL="0" indent="0">
              <a:lnSpc>
                <a:spcPct val="95000"/>
              </a:lnSpc>
              <a:buNone/>
              <a:defRPr sz="3199">
                <a:gradFill>
                  <a:gsLst>
                    <a:gs pos="1250">
                      <a:srgbClr val="000000"/>
                    </a:gs>
                    <a:gs pos="100000">
                      <a:srgbClr val="000000"/>
                    </a:gs>
                  </a:gsLst>
                  <a:lin ang="5400000" scaled="0"/>
                </a:gradFill>
                <a:latin typeface="Consolas" pitchFamily="49" charset="0"/>
                <a:cs typeface="Consolas" pitchFamily="49" charset="0"/>
              </a:defRPr>
            </a:lvl1pPr>
            <a:lvl2pPr marL="339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91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27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997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47772671"/>
      </p:ext>
    </p:extLst>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2"/>
            <a:ext cx="11152188" cy="664797"/>
          </a:xfrm>
        </p:spPr>
        <p:txBody>
          <a:bodyPr/>
          <a:lstStyle>
            <a:lvl1pPr>
              <a:defRPr sz="479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797" indent="-3427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461" indent="-28566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126" indent="-28566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657" indent="-2285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189" indent="-2285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8"/>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9"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56733306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without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8062257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22026911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2324279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59608450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8634336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071431374"/>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51223020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848193397"/>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92337964"/>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69873376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03524496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180652688"/>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221205002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27370334"/>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34261683"/>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820269608"/>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45978647"/>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765629378"/>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00693739"/>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8579626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81977531"/>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77009706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330857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1940694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853231842"/>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7174788"/>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669430068"/>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697637493"/>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9279636"/>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
                    </a14:imgEffect>
                  </a14:imgLayer>
                </a14:imgProps>
              </a:ext>
              <a:ext uri="{28A0092B-C50C-407E-A947-70E740481C1C}">
                <a14:useLocalDpi xmlns:a14="http://schemas.microsoft.com/office/drawing/2010/main" val="0"/>
              </a:ext>
            </a:extLst>
          </a:blip>
          <a:stretch>
            <a:fillRect/>
          </a:stretch>
        </p:blipFill>
        <p:spPr bwMode="gray">
          <a:xfrm>
            <a:off x="10396084" y="6061766"/>
            <a:ext cx="1522007" cy="326167"/>
          </a:xfrm>
          <a:prstGeom prst="rect">
            <a:avLst/>
          </a:prstGeom>
        </p:spPr>
      </p:pic>
      <p:pic>
        <p:nvPicPr>
          <p:cNvPr id="3" name="Picture 2"/>
          <p:cNvPicPr>
            <a:picLocks noChangeAspect="1"/>
          </p:cNvPicPr>
          <p:nvPr userDrawn="1"/>
        </p:nvPicPr>
        <p:blipFill>
          <a:blip r:embed="rId5">
            <a:lum bright="100000"/>
          </a:blip>
          <a:stretch>
            <a:fillRect/>
          </a:stretch>
        </p:blipFill>
        <p:spPr>
          <a:xfrm>
            <a:off x="448096" y="415014"/>
            <a:ext cx="7005906" cy="1324391"/>
          </a:xfrm>
          <a:prstGeom prst="rect">
            <a:avLst/>
          </a:prstGeom>
        </p:spPr>
      </p:pic>
    </p:spTree>
    <p:extLst>
      <p:ext uri="{BB962C8B-B14F-4D97-AF65-F5344CB8AC3E}">
        <p14:creationId xmlns:p14="http://schemas.microsoft.com/office/powerpoint/2010/main" val="244093852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bg2"/>
        </a:solidFill>
        <a:effectLst/>
      </p:bgPr>
    </p:bg>
    <p:spTree>
      <p:nvGrpSpPr>
        <p:cNvPr id="1" name=""/>
        <p:cNvGrpSpPr/>
        <p:nvPr/>
      </p:nvGrpSpPr>
      <p:grpSpPr>
        <a:xfrm>
          <a:off x="0" y="0"/>
          <a:ext cx="0" cy="0"/>
          <a:chOff x="0" y="0"/>
          <a:chExt cx="0" cy="0"/>
        </a:xfrm>
      </p:grpSpPr>
      <p:sp>
        <p:nvSpPr>
          <p:cNvPr id="15" name="Rectangle 14"/>
          <p:cNvSpPr/>
          <p:nvPr userDrawn="1"/>
        </p:nvSpPr>
        <p:spPr bwMode="white">
          <a:xfrm>
            <a:off x="0" y="0"/>
            <a:ext cx="12188203" cy="68586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5"/>
          <p:cNvSpPr>
            <a:spLocks noChangeArrowheads="1"/>
          </p:cNvSpPr>
          <p:nvPr userDrawn="1"/>
        </p:nvSpPr>
        <p:spPr bwMode="auto">
          <a:xfrm>
            <a:off x="3112" y="4309988"/>
            <a:ext cx="12185713" cy="2551127"/>
          </a:xfrm>
          <a:prstGeom prst="rect">
            <a:avLst/>
          </a:prstGeom>
          <a:solidFill>
            <a:srgbClr val="4D9ED7"/>
          </a:solidFill>
          <a:ln>
            <a:noFill/>
          </a:ln>
        </p:spPr>
        <p:txBody>
          <a:bodyPr vert="horz" wrap="square" lIns="89619" tIns="44810" rIns="89619" bIns="44810" numCol="1" anchor="t" anchorCtr="0" compatLnSpc="1">
            <a:prstTxWarp prst="textNoShape">
              <a:avLst/>
            </a:prstTxWarp>
          </a:bodyPr>
          <a:lstStyle/>
          <a:p>
            <a:pPr defTabSz="914180"/>
            <a:endParaRPr lang="en-US" sz="1764" dirty="0">
              <a:solidFill>
                <a:srgbClr val="FFFFFF"/>
              </a:solidFill>
            </a:endParaRPr>
          </a:p>
        </p:txBody>
      </p:sp>
      <p:sp>
        <p:nvSpPr>
          <p:cNvPr id="10" name="Rectangle 7"/>
          <p:cNvSpPr>
            <a:spLocks noChangeArrowheads="1"/>
          </p:cNvSpPr>
          <p:nvPr userDrawn="1"/>
        </p:nvSpPr>
        <p:spPr bwMode="auto">
          <a:xfrm>
            <a:off x="1" y="5729528"/>
            <a:ext cx="12185714" cy="1131586"/>
          </a:xfrm>
          <a:prstGeom prst="rect">
            <a:avLst/>
          </a:prstGeom>
          <a:solidFill>
            <a:srgbClr val="00188F"/>
          </a:solidFill>
          <a:ln>
            <a:noFill/>
          </a:ln>
          <a:extLst/>
        </p:spPr>
        <p:txBody>
          <a:bodyPr vert="horz" wrap="square" lIns="89619" tIns="44810" rIns="89619" bIns="44810" numCol="1" anchor="t" anchorCtr="0" compatLnSpc="1">
            <a:prstTxWarp prst="textNoShape">
              <a:avLst/>
            </a:prstTxWarp>
          </a:bodyPr>
          <a:lstStyle/>
          <a:p>
            <a:pPr defTabSz="914180"/>
            <a:endParaRPr lang="en-US" sz="1764" dirty="0">
              <a:solidFill>
                <a:srgbClr val="FFFFFF"/>
              </a:solidFill>
            </a:endParaRPr>
          </a:p>
        </p:txBody>
      </p:sp>
      <p:sp>
        <p:nvSpPr>
          <p:cNvPr id="11" name="Rectangle 8"/>
          <p:cNvSpPr>
            <a:spLocks noChangeArrowheads="1"/>
          </p:cNvSpPr>
          <p:nvPr userDrawn="1"/>
        </p:nvSpPr>
        <p:spPr bwMode="auto">
          <a:xfrm>
            <a:off x="3112" y="3343392"/>
            <a:ext cx="12182603"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80"/>
            <a:endParaRPr lang="en-US" sz="1764" dirty="0">
              <a:solidFill>
                <a:srgbClr val="FFFFFF"/>
              </a:solidFill>
            </a:endParaRPr>
          </a:p>
        </p:txBody>
      </p:sp>
      <p:sp>
        <p:nvSpPr>
          <p:cNvPr id="13" name="Rectangle 12"/>
          <p:cNvSpPr/>
          <p:nvPr userDrawn="1"/>
        </p:nvSpPr>
        <p:spPr bwMode="white">
          <a:xfrm>
            <a:off x="0" y="-312"/>
            <a:ext cx="12188203" cy="6858623"/>
          </a:xfrm>
          <a:prstGeom prst="rect">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034" y="3877271"/>
            <a:ext cx="6271784" cy="1794661"/>
          </a:xfrm>
          <a:noFill/>
        </p:spPr>
        <p:txBody>
          <a:bodyPr lIns="146304" tIns="109728" rIns="146304" bIns="109728">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9858042" cy="1801436"/>
          </a:xfrm>
          <a:noFill/>
        </p:spPr>
        <p:txBody>
          <a:bodyPr lIns="146304" tIns="91440" rIns="146304" bIns="91440" anchor="t" anchorCtr="0"/>
          <a:lstStyle>
            <a:lvl1pPr>
              <a:defRPr sz="5881"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206" y="6061766"/>
            <a:ext cx="1522007" cy="326167"/>
          </a:xfrm>
          <a:prstGeom prst="rect">
            <a:avLst/>
          </a:prstGeom>
        </p:spPr>
      </p:pic>
      <p:sp>
        <p:nvSpPr>
          <p:cNvPr id="8" name="Rectangle 6"/>
          <p:cNvSpPr>
            <a:spLocks noChangeArrowheads="1"/>
          </p:cNvSpPr>
          <p:nvPr userDrawn="1"/>
        </p:nvSpPr>
        <p:spPr bwMode="auto">
          <a:xfrm>
            <a:off x="3112" y="4309988"/>
            <a:ext cx="12185713"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80"/>
            <a:endParaRPr lang="en-US" sz="1764" dirty="0">
              <a:solidFill>
                <a:srgbClr val="FFFFFF"/>
              </a:solidFill>
            </a:endParaRPr>
          </a:p>
        </p:txBody>
      </p:sp>
      <p:sp>
        <p:nvSpPr>
          <p:cNvPr id="14"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
        <p:nvSpPr>
          <p:cNvPr id="17" name="Text Placeholder 16"/>
          <p:cNvSpPr>
            <a:spLocks noGrp="1"/>
          </p:cNvSpPr>
          <p:nvPr>
            <p:ph type="body" sz="quarter" idx="13" hasCustomPrompt="1"/>
          </p:nvPr>
        </p:nvSpPr>
        <p:spPr>
          <a:xfrm>
            <a:off x="269169" y="291069"/>
            <a:ext cx="3584765" cy="452654"/>
          </a:xfrm>
        </p:spPr>
        <p:txBody>
          <a:bodyPr/>
          <a:lstStyle>
            <a:lvl1pPr marL="0" indent="0">
              <a:buNone/>
              <a:defRPr sz="1960">
                <a:latin typeface="+mn-lt"/>
              </a:defRPr>
            </a:lvl1pPr>
            <a:lvl2pPr marL="336076" indent="0">
              <a:buNone/>
              <a:defRPr sz="1960"/>
            </a:lvl2pPr>
            <a:lvl3pPr marL="560127" indent="0">
              <a:buNone/>
              <a:defRPr sz="1960"/>
            </a:lvl3pPr>
            <a:lvl4pPr marL="784178" indent="0">
              <a:buNone/>
              <a:defRPr sz="1960"/>
            </a:lvl4pPr>
            <a:lvl5pPr marL="1008229" indent="0">
              <a:buNone/>
              <a:defRPr sz="1960"/>
            </a:lvl5pPr>
          </a:lstStyle>
          <a:p>
            <a:pPr lvl="0"/>
            <a:r>
              <a:rPr lang="en-US" dirty="0" smtClean="0"/>
              <a:t>Session Code</a:t>
            </a:r>
            <a:endParaRPr lang="en-US" dirty="0"/>
          </a:p>
        </p:txBody>
      </p:sp>
    </p:spTree>
    <p:extLst>
      <p:ext uri="{BB962C8B-B14F-4D97-AF65-F5344CB8AC3E}">
        <p14:creationId xmlns:p14="http://schemas.microsoft.com/office/powerpoint/2010/main" val="38719686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150"/>
                                  </p:stCondLst>
                                  <p:childTnLst>
                                    <p:animMotion origin="layout" path="M 0 0 L 1.00728 0 " pathEditMode="relative" rAng="0" ptsTypes="AA">
                                      <p:cBhvr>
                                        <p:cTn id="8" dur="750" fill="hold"/>
                                        <p:tgtEl>
                                          <p:spTgt spid="15"/>
                                        </p:tgtEl>
                                        <p:attrNameLst>
                                          <p:attrName>ppt_x</p:attrName>
                                          <p:attrName>ppt_y</p:attrName>
                                        </p:attrNameLst>
                                      </p:cBhvr>
                                      <p:rCtr x="50357" y="0"/>
                                    </p:animMotion>
                                  </p:childTnLst>
                                </p:cTn>
                              </p:par>
                              <p:par>
                                <p:cTn id="9" presetID="63" presetClass="path" presetSubtype="0" accel="24000" decel="76000" fill="hold" grpId="0" nodeType="withEffect">
                                  <p:stCondLst>
                                    <p:cond delay="250"/>
                                  </p:stCondLst>
                                  <p:childTnLst>
                                    <p:animMotion origin="layout" path="M 0 3.25011E-6 L 1.00728 3.25011E-6 " pathEditMode="relative" rAng="0" ptsTypes="AA">
                                      <p:cBhvr>
                                        <p:cTn id="10" dur="750" fill="hold"/>
                                        <p:tgtEl>
                                          <p:spTgt spid="12"/>
                                        </p:tgtEl>
                                        <p:attrNameLst>
                                          <p:attrName>ppt_x</p:attrName>
                                          <p:attrName>ppt_y</p:attrName>
                                        </p:attrNameLst>
                                      </p:cBhvr>
                                      <p:rCtr x="50357" y="0"/>
                                    </p:animMotion>
                                  </p:childTnLst>
                                </p:cTn>
                              </p:par>
                              <p:par>
                                <p:cTn id="11" presetID="63" presetClass="path" presetSubtype="0" accel="24000" decel="76000" fill="hold" grpId="0" nodeType="withEffect">
                                  <p:stCondLst>
                                    <p:cond delay="150"/>
                                  </p:stCondLst>
                                  <p:childTnLst>
                                    <p:animMotion origin="layout" path="M 0 3.25011E-6 L 1.00728 3.25011E-6 " pathEditMode="relative" rAng="0" ptsTypes="AA">
                                      <p:cBhvr>
                                        <p:cTn id="12" dur="750" fill="hold"/>
                                        <p:tgtEl>
                                          <p:spTgt spid="10"/>
                                        </p:tgtEl>
                                        <p:attrNameLst>
                                          <p:attrName>ppt_x</p:attrName>
                                          <p:attrName>ppt_y</p:attrName>
                                        </p:attrNameLst>
                                      </p:cBhvr>
                                      <p:rCtr x="50357" y="0"/>
                                    </p:animMotion>
                                  </p:childTnLst>
                                </p:cTn>
                              </p:par>
                              <p:par>
                                <p:cTn id="13" presetID="1" presetClass="entr" presetSubtype="0" fill="hold" grpId="0" nodeType="withEffect">
                                  <p:stCondLst>
                                    <p:cond delay="1000"/>
                                  </p:stCondLst>
                                  <p:childTnLst>
                                    <p:set>
                                      <p:cBhvr>
                                        <p:cTn id="14" dur="1" fill="hold">
                                          <p:stCondLst>
                                            <p:cond delay="0"/>
                                          </p:stCondLst>
                                        </p:cTn>
                                        <p:tgtEl>
                                          <p:spTgt spid="13"/>
                                        </p:tgtEl>
                                        <p:attrNameLst>
                                          <p:attrName>style.visibility</p:attrName>
                                        </p:attrNameLst>
                                      </p:cBhvr>
                                      <p:to>
                                        <p:strVal val="visible"/>
                                      </p:to>
                                    </p:set>
                                  </p:childTnLst>
                                </p:cTn>
                              </p:par>
                              <p:par>
                                <p:cTn id="15" presetID="10" presetClass="entr" presetSubtype="0" fill="hold" grpId="0" nodeType="withEffect">
                                  <p:stCondLst>
                                    <p:cond delay="7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950"/>
                                        <p:tgtEl>
                                          <p:spTgt spid="9"/>
                                        </p:tgtEl>
                                      </p:cBhvr>
                                    </p:animEffect>
                                  </p:childTnLst>
                                </p:cTn>
                              </p:par>
                              <p:par>
                                <p:cTn id="18" presetID="63" presetClass="path" presetSubtype="0" decel="100000" fill="hold" grpId="1" nodeType="withEffect">
                                  <p:stCondLst>
                                    <p:cond delay="750"/>
                                  </p:stCondLst>
                                  <p:childTnLst>
                                    <p:animMotion origin="layout" path="M -0.01455 -1.34362E-6 L -3.90605E-7 -1.34362E-6 " pathEditMode="relative" rAng="0" ptsTypes="AA">
                                      <p:cBhvr>
                                        <p:cTn id="19" dur="950" fill="hold"/>
                                        <p:tgtEl>
                                          <p:spTgt spid="9"/>
                                        </p:tgtEl>
                                        <p:attrNameLst>
                                          <p:attrName>ppt_x</p:attrName>
                                          <p:attrName>ppt_y</p:attrName>
                                        </p:attrNameLst>
                                      </p:cBhvr>
                                      <p:rCtr x="728" y="0"/>
                                    </p:animMotion>
                                  </p:childTnLst>
                                </p:cTn>
                              </p:par>
                              <p:par>
                                <p:cTn id="20" presetID="6" presetClass="emph" presetSubtype="0" accel="100000" autoRev="1" fill="hold" grpId="2" nodeType="withEffect">
                                  <p:stCondLst>
                                    <p:cond delay="50"/>
                                  </p:stCondLst>
                                  <p:childTnLst>
                                    <p:animScale>
                                      <p:cBhvr>
                                        <p:cTn id="21" dur="500" fill="hold"/>
                                        <p:tgtEl>
                                          <p:spTgt spid="9"/>
                                        </p:tgtEl>
                                      </p:cBhvr>
                                      <p:by x="95000" y="95000"/>
                                    </p:animScale>
                                  </p:childTnLst>
                                </p:cTn>
                              </p:par>
                              <p:par>
                                <p:cTn id="22" presetID="10" presetClass="entr" presetSubtype="0" fill="hold" grpId="0" nodeType="withEffect">
                                  <p:stCondLst>
                                    <p:cond delay="80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950"/>
                                        <p:tgtEl>
                                          <p:spTgt spid="5"/>
                                        </p:tgtEl>
                                      </p:cBhvr>
                                    </p:animEffect>
                                  </p:childTnLst>
                                </p:cTn>
                              </p:par>
                              <p:par>
                                <p:cTn id="25" presetID="63" presetClass="path" presetSubtype="0" decel="100000" fill="hold" grpId="1" nodeType="withEffect">
                                  <p:stCondLst>
                                    <p:cond delay="800"/>
                                  </p:stCondLst>
                                  <p:childTnLst>
                                    <p:animMotion origin="layout" path="M -0.01455 -1.34362E-6 L -3.90605E-7 -1.34362E-6 " pathEditMode="relative" rAng="0" ptsTypes="AA">
                                      <p:cBhvr>
                                        <p:cTn id="26" dur="950" fill="hold"/>
                                        <p:tgtEl>
                                          <p:spTgt spid="5"/>
                                        </p:tgtEl>
                                        <p:attrNameLst>
                                          <p:attrName>ppt_x</p:attrName>
                                          <p:attrName>ppt_y</p:attrName>
                                        </p:attrNameLst>
                                      </p:cBhvr>
                                      <p:rCtr x="728" y="0"/>
                                    </p:animMotion>
                                  </p:childTnLst>
                                </p:cTn>
                              </p:par>
                              <p:par>
                                <p:cTn id="27" presetID="6" presetClass="emph" presetSubtype="0" accel="100000" autoRev="1" fill="hold" grpId="2" nodeType="withEffect">
                                  <p:stCondLst>
                                    <p:cond delay="100"/>
                                  </p:stCondLst>
                                  <p:childTnLst>
                                    <p:animScale>
                                      <p:cBhvr>
                                        <p:cTn id="28" dur="500" fill="hold"/>
                                        <p:tgtEl>
                                          <p:spTgt spid="5"/>
                                        </p:tgtEl>
                                      </p:cBhvr>
                                      <p:by x="95000" y="95000"/>
                                    </p:animScale>
                                  </p:childTnLst>
                                </p:cTn>
                              </p:par>
                              <p:par>
                                <p:cTn id="29" presetID="10" presetClass="entr" presetSubtype="0" fill="hold" nodeType="withEffect">
                                  <p:stCondLst>
                                    <p:cond delay="90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950"/>
                                        <p:tgtEl>
                                          <p:spTgt spid="6"/>
                                        </p:tgtEl>
                                      </p:cBhvr>
                                    </p:animEffect>
                                  </p:childTnLst>
                                </p:cTn>
                              </p:par>
                              <p:par>
                                <p:cTn id="32" presetID="63" presetClass="path" presetSubtype="0" decel="100000" fill="hold" nodeType="withEffect">
                                  <p:stCondLst>
                                    <p:cond delay="900"/>
                                  </p:stCondLst>
                                  <p:childTnLst>
                                    <p:animMotion origin="layout" path="M -0.01455 -1.34362E-6 L -3.90605E-7 -1.34362E-6 " pathEditMode="relative" rAng="0" ptsTypes="AA">
                                      <p:cBhvr>
                                        <p:cTn id="33" dur="950" fill="hold"/>
                                        <p:tgtEl>
                                          <p:spTgt spid="6"/>
                                        </p:tgtEl>
                                        <p:attrNameLst>
                                          <p:attrName>ppt_x</p:attrName>
                                          <p:attrName>ppt_y</p:attrName>
                                        </p:attrNameLst>
                                      </p:cBhvr>
                                      <p:rCtr x="728" y="0"/>
                                    </p:animMotion>
                                  </p:childTnLst>
                                </p:cTn>
                              </p:par>
                              <p:par>
                                <p:cTn id="34" presetID="6" presetClass="emph" presetSubtype="0" accel="100000" autoRev="1" fill="hold" nodeType="withEffect">
                                  <p:stCondLst>
                                    <p:cond delay="200"/>
                                  </p:stCondLst>
                                  <p:childTnLst>
                                    <p:animScale>
                                      <p:cBhvr>
                                        <p:cTn id="35" dur="500" fill="hold"/>
                                        <p:tgtEl>
                                          <p:spTgt spid="6"/>
                                        </p:tgtEl>
                                      </p:cBhvr>
                                      <p:by x="95000" y="95000"/>
                                    </p:animScale>
                                  </p:childTnLst>
                                </p:cTn>
                              </p:par>
                              <p:par>
                                <p:cTn id="36" presetID="10" presetClass="entr" presetSubtype="0" fill="hold" grpId="0" nodeType="withEffect">
                                  <p:stCondLst>
                                    <p:cond delay="100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950"/>
                                        <p:tgtEl>
                                          <p:spTgt spid="14"/>
                                        </p:tgtEl>
                                      </p:cBhvr>
                                    </p:animEffect>
                                  </p:childTnLst>
                                </p:cTn>
                              </p:par>
                              <p:par>
                                <p:cTn id="39" presetID="63" presetClass="path" presetSubtype="0" decel="100000" fill="hold" grpId="1" nodeType="withEffect">
                                  <p:stCondLst>
                                    <p:cond delay="1000"/>
                                  </p:stCondLst>
                                  <p:childTnLst>
                                    <p:animMotion origin="layout" path="M -0.01455 -1.34362E-6 L -3.90605E-7 -1.34362E-6 " pathEditMode="relative" rAng="0" ptsTypes="AA">
                                      <p:cBhvr>
                                        <p:cTn id="40" dur="950" fill="hold"/>
                                        <p:tgtEl>
                                          <p:spTgt spid="14"/>
                                        </p:tgtEl>
                                        <p:attrNameLst>
                                          <p:attrName>ppt_x</p:attrName>
                                          <p:attrName>ppt_y</p:attrName>
                                        </p:attrNameLst>
                                      </p:cBhvr>
                                      <p:rCtr x="728" y="0"/>
                                    </p:animMotion>
                                  </p:childTnLst>
                                </p:cTn>
                              </p:par>
                              <p:par>
                                <p:cTn id="41" presetID="6" presetClass="emph" presetSubtype="0" accel="100000" autoRev="1" fill="hold" grpId="2" nodeType="withEffect">
                                  <p:stCondLst>
                                    <p:cond delay="300"/>
                                  </p:stCondLst>
                                  <p:childTnLst>
                                    <p:animScale>
                                      <p:cBhvr>
                                        <p:cTn id="42" dur="500" fill="hold"/>
                                        <p:tgtEl>
                                          <p:spTgt spid="14"/>
                                        </p:tgtEl>
                                      </p:cBhvr>
                                      <p:by x="95000" y="95000"/>
                                    </p:animScale>
                                  </p:childTnLst>
                                </p:cTn>
                              </p:par>
                              <p:par>
                                <p:cTn id="43" presetID="10" presetClass="entr" presetSubtype="0" fill="hold" grpId="0" nodeType="withEffect">
                                  <p:stCondLst>
                                    <p:cond delay="70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950"/>
                                        <p:tgtEl>
                                          <p:spTgt spid="17"/>
                                        </p:tgtEl>
                                      </p:cBhvr>
                                    </p:animEffect>
                                  </p:childTnLst>
                                </p:cTn>
                              </p:par>
                              <p:par>
                                <p:cTn id="46" presetID="63" presetClass="path" presetSubtype="0" decel="100000" fill="hold" grpId="1" nodeType="withEffect">
                                  <p:stCondLst>
                                    <p:cond delay="700"/>
                                  </p:stCondLst>
                                  <p:childTnLst>
                                    <p:animMotion origin="layout" path="M -0.01455 -1.34362E-6 L -3.90605E-7 -1.34362E-6 " pathEditMode="relative" rAng="0" ptsTypes="AA">
                                      <p:cBhvr>
                                        <p:cTn id="47" dur="950" fill="hold"/>
                                        <p:tgtEl>
                                          <p:spTgt spid="17"/>
                                        </p:tgtEl>
                                        <p:attrNameLst>
                                          <p:attrName>ppt_x</p:attrName>
                                          <p:attrName>ppt_y</p:attrName>
                                        </p:attrNameLst>
                                      </p:cBhvr>
                                      <p:rCtr x="728" y="0"/>
                                    </p:animMotion>
                                  </p:childTnLst>
                                </p:cTn>
                              </p:par>
                              <p:par>
                                <p:cTn id="48" presetID="6" presetClass="emph" presetSubtype="0" accel="100000" autoRev="1" fill="hold" grpId="2" nodeType="withEffect">
                                  <p:stCondLst>
                                    <p:cond delay="0"/>
                                  </p:stCondLst>
                                  <p:childTnLst>
                                    <p:animScale>
                                      <p:cBhvr>
                                        <p:cTn id="49" dur="500" fill="hold"/>
                                        <p:tgtEl>
                                          <p:spTgt spid="1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lide - ANIMATED">
    <p:bg bwMode="auto">
      <p:bgPr>
        <a:solidFill>
          <a:schemeClr val="bg2"/>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0" y="0"/>
            <a:ext cx="12188825" cy="6858000"/>
          </a:xfrm>
          <a:prstGeom prst="rect">
            <a:avLst/>
          </a:prstGeom>
          <a:solidFill>
            <a:srgbClr val="DC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10" tIns="44810" rIns="44810" bIns="44810" numCol="1" spcCol="0" rtlCol="0" fromWordArt="0" anchor="ctr" anchorCtr="0" forceAA="0" compatLnSpc="1">
            <a:prstTxWarp prst="textNoShape">
              <a:avLst/>
            </a:prstTxWarp>
            <a:noAutofit/>
          </a:bodyPr>
          <a:lstStyle/>
          <a:p>
            <a:pPr algn="ctr" defTabSz="895908" fontAlgn="base">
              <a:spcBef>
                <a:spcPct val="0"/>
              </a:spcBef>
              <a:spcAft>
                <a:spcPct val="0"/>
              </a:spcAft>
            </a:pPr>
            <a:endParaRPr lang="en-US" sz="2156"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33621" y="5209395"/>
            <a:ext cx="3301738" cy="1549224"/>
          </a:xfrm>
          <a:prstGeom prst="rect">
            <a:avLst/>
          </a:prstGeom>
        </p:spPr>
      </p:pic>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72892" y="112902"/>
            <a:ext cx="1962467" cy="752064"/>
          </a:xfrm>
          <a:prstGeom prst="rect">
            <a:avLst/>
          </a:prstGeom>
        </p:spPr>
      </p:pic>
      <p:sp>
        <p:nvSpPr>
          <p:cNvPr id="5" name="Text Placeholder 4"/>
          <p:cNvSpPr>
            <a:spLocks noGrp="1"/>
          </p:cNvSpPr>
          <p:nvPr>
            <p:ph type="body" sz="quarter" idx="12" hasCustomPrompt="1"/>
          </p:nvPr>
        </p:nvSpPr>
        <p:spPr>
          <a:xfrm>
            <a:off x="271034" y="3877271"/>
            <a:ext cx="6271784" cy="1794661"/>
          </a:xfrm>
          <a:noFill/>
        </p:spPr>
        <p:txBody>
          <a:bodyPr lIns="146304" tIns="109728" rIns="146304" bIns="109728">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9858042" cy="1801436"/>
          </a:xfrm>
          <a:noFill/>
        </p:spPr>
        <p:txBody>
          <a:bodyPr lIns="146304" tIns="91440" rIns="146304" bIns="91440" anchor="t" anchorCtr="0"/>
          <a:lstStyle>
            <a:lvl1pPr>
              <a:defRPr sz="5881"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8" name="Rectangle 6"/>
          <p:cNvSpPr>
            <a:spLocks noChangeArrowheads="1"/>
          </p:cNvSpPr>
          <p:nvPr userDrawn="1"/>
        </p:nvSpPr>
        <p:spPr bwMode="auto">
          <a:xfrm>
            <a:off x="3112" y="4309988"/>
            <a:ext cx="12185713"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80"/>
            <a:endParaRPr lang="en-US" sz="1764" dirty="0">
              <a:solidFill>
                <a:srgbClr val="FFFFFF"/>
              </a:solidFill>
            </a:endParaRPr>
          </a:p>
        </p:txBody>
      </p:sp>
      <p:sp>
        <p:nvSpPr>
          <p:cNvPr id="14"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
        <p:nvSpPr>
          <p:cNvPr id="17" name="Text Placeholder 16"/>
          <p:cNvSpPr>
            <a:spLocks noGrp="1"/>
          </p:cNvSpPr>
          <p:nvPr>
            <p:ph type="body" sz="quarter" idx="13" hasCustomPrompt="1"/>
          </p:nvPr>
        </p:nvSpPr>
        <p:spPr>
          <a:xfrm>
            <a:off x="269169" y="291069"/>
            <a:ext cx="3584765" cy="452654"/>
          </a:xfrm>
        </p:spPr>
        <p:txBody>
          <a:bodyPr/>
          <a:lstStyle>
            <a:lvl1pPr marL="0" indent="0">
              <a:buNone/>
              <a:defRPr sz="1960">
                <a:latin typeface="+mn-lt"/>
              </a:defRPr>
            </a:lvl1pPr>
            <a:lvl2pPr marL="336076" indent="0">
              <a:buNone/>
              <a:defRPr sz="1960"/>
            </a:lvl2pPr>
            <a:lvl3pPr marL="560127" indent="0">
              <a:buNone/>
              <a:defRPr sz="1960"/>
            </a:lvl3pPr>
            <a:lvl4pPr marL="784178" indent="0">
              <a:buNone/>
              <a:defRPr sz="1960"/>
            </a:lvl4pPr>
            <a:lvl5pPr marL="1008229" indent="0">
              <a:buNone/>
              <a:defRPr sz="1960"/>
            </a:lvl5pPr>
          </a:lstStyle>
          <a:p>
            <a:pPr lvl="0"/>
            <a:r>
              <a:rPr lang="en-US" dirty="0" smtClean="0"/>
              <a:t>Session Code</a:t>
            </a:r>
            <a:endParaRPr lang="en-US" dirty="0"/>
          </a:p>
        </p:txBody>
      </p:sp>
    </p:spTree>
    <p:extLst>
      <p:ext uri="{BB962C8B-B14F-4D97-AF65-F5344CB8AC3E}">
        <p14:creationId xmlns:p14="http://schemas.microsoft.com/office/powerpoint/2010/main" val="28615042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950"/>
                                        <p:tgtEl>
                                          <p:spTgt spid="9"/>
                                        </p:tgtEl>
                                      </p:cBhvr>
                                    </p:animEffect>
                                  </p:childTnLst>
                                </p:cTn>
                              </p:par>
                              <p:par>
                                <p:cTn id="8" presetID="63" presetClass="path" presetSubtype="0" decel="100000" fill="hold" grpId="1" nodeType="withEffect">
                                  <p:stCondLst>
                                    <p:cond delay="750"/>
                                  </p:stCondLst>
                                  <p:childTnLst>
                                    <p:animMotion origin="layout" path="M -0.01455 -1.34362E-6 L -3.90605E-7 -1.34362E-6 " pathEditMode="relative" rAng="0" ptsTypes="AA">
                                      <p:cBhvr>
                                        <p:cTn id="9" dur="950" fill="hold"/>
                                        <p:tgtEl>
                                          <p:spTgt spid="9"/>
                                        </p:tgtEl>
                                        <p:attrNameLst>
                                          <p:attrName>ppt_x</p:attrName>
                                          <p:attrName>ppt_y</p:attrName>
                                        </p:attrNameLst>
                                      </p:cBhvr>
                                      <p:rCtr x="728" y="0"/>
                                    </p:animMotion>
                                  </p:childTnLst>
                                </p:cTn>
                              </p:par>
                              <p:par>
                                <p:cTn id="10" presetID="6" presetClass="emph" presetSubtype="0" accel="100000" autoRev="1" fill="hold" grpId="2" nodeType="withEffect">
                                  <p:stCondLst>
                                    <p:cond delay="50"/>
                                  </p:stCondLst>
                                  <p:childTnLst>
                                    <p:animScale>
                                      <p:cBhvr>
                                        <p:cTn id="11" dur="500" fill="hold"/>
                                        <p:tgtEl>
                                          <p:spTgt spid="9"/>
                                        </p:tgtEl>
                                      </p:cBhvr>
                                      <p:by x="95000" y="95000"/>
                                    </p:animScale>
                                  </p:childTnLst>
                                </p:cTn>
                              </p:par>
                              <p:par>
                                <p:cTn id="12" presetID="10" presetClass="entr" presetSubtype="0" fill="hold" grpId="0" nodeType="withEffect">
                                  <p:stCondLst>
                                    <p:cond delay="80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950"/>
                                        <p:tgtEl>
                                          <p:spTgt spid="5"/>
                                        </p:tgtEl>
                                      </p:cBhvr>
                                    </p:animEffect>
                                  </p:childTnLst>
                                </p:cTn>
                              </p:par>
                              <p:par>
                                <p:cTn id="15" presetID="63" presetClass="path" presetSubtype="0" decel="100000" fill="hold" grpId="1" nodeType="withEffect">
                                  <p:stCondLst>
                                    <p:cond delay="800"/>
                                  </p:stCondLst>
                                  <p:childTnLst>
                                    <p:animMotion origin="layout" path="M -0.01455 -1.34362E-6 L -3.90605E-7 -1.34362E-6 " pathEditMode="relative" rAng="0" ptsTypes="AA">
                                      <p:cBhvr>
                                        <p:cTn id="16" dur="950" fill="hold"/>
                                        <p:tgtEl>
                                          <p:spTgt spid="5"/>
                                        </p:tgtEl>
                                        <p:attrNameLst>
                                          <p:attrName>ppt_x</p:attrName>
                                          <p:attrName>ppt_y</p:attrName>
                                        </p:attrNameLst>
                                      </p:cBhvr>
                                      <p:rCtr x="728" y="0"/>
                                    </p:animMotion>
                                  </p:childTnLst>
                                </p:cTn>
                              </p:par>
                              <p:par>
                                <p:cTn id="17" presetID="6" presetClass="emph" presetSubtype="0" accel="100000" autoRev="1" fill="hold" grpId="2" nodeType="withEffect">
                                  <p:stCondLst>
                                    <p:cond delay="100"/>
                                  </p:stCondLst>
                                  <p:childTnLst>
                                    <p:animScale>
                                      <p:cBhvr>
                                        <p:cTn id="18" dur="500" fill="hold"/>
                                        <p:tgtEl>
                                          <p:spTgt spid="5"/>
                                        </p:tgtEl>
                                      </p:cBhvr>
                                      <p:by x="95000" y="95000"/>
                                    </p:animScale>
                                  </p:childTnLst>
                                </p:cTn>
                              </p:par>
                              <p:par>
                                <p:cTn id="19" presetID="10" presetClass="entr" presetSubtype="0" fill="hold" grpId="0" nodeType="withEffect">
                                  <p:stCondLst>
                                    <p:cond delay="100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950"/>
                                        <p:tgtEl>
                                          <p:spTgt spid="14"/>
                                        </p:tgtEl>
                                      </p:cBhvr>
                                    </p:animEffect>
                                  </p:childTnLst>
                                </p:cTn>
                              </p:par>
                              <p:par>
                                <p:cTn id="22" presetID="63" presetClass="path" presetSubtype="0" decel="100000" fill="hold" grpId="1" nodeType="withEffect">
                                  <p:stCondLst>
                                    <p:cond delay="1000"/>
                                  </p:stCondLst>
                                  <p:childTnLst>
                                    <p:animMotion origin="layout" path="M -0.01455 -1.34362E-6 L -3.90605E-7 -1.34362E-6 " pathEditMode="relative" rAng="0" ptsTypes="AA">
                                      <p:cBhvr>
                                        <p:cTn id="23" dur="950" fill="hold"/>
                                        <p:tgtEl>
                                          <p:spTgt spid="14"/>
                                        </p:tgtEl>
                                        <p:attrNameLst>
                                          <p:attrName>ppt_x</p:attrName>
                                          <p:attrName>ppt_y</p:attrName>
                                        </p:attrNameLst>
                                      </p:cBhvr>
                                      <p:rCtr x="728" y="0"/>
                                    </p:animMotion>
                                  </p:childTnLst>
                                </p:cTn>
                              </p:par>
                              <p:par>
                                <p:cTn id="24" presetID="6" presetClass="emph" presetSubtype="0" accel="100000" autoRev="1" fill="hold" grpId="2" nodeType="withEffect">
                                  <p:stCondLst>
                                    <p:cond delay="300"/>
                                  </p:stCondLst>
                                  <p:childTnLst>
                                    <p:animScale>
                                      <p:cBhvr>
                                        <p:cTn id="25" dur="500" fill="hold"/>
                                        <p:tgtEl>
                                          <p:spTgt spid="14"/>
                                        </p:tgtEl>
                                      </p:cBhvr>
                                      <p:by x="95000" y="95000"/>
                                    </p:animScale>
                                  </p:childTnLst>
                                </p:cTn>
                              </p:par>
                              <p:par>
                                <p:cTn id="26" presetID="10" presetClass="entr" presetSubtype="0" fill="hold" grpId="0" nodeType="withEffect">
                                  <p:stCondLst>
                                    <p:cond delay="7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950"/>
                                        <p:tgtEl>
                                          <p:spTgt spid="17"/>
                                        </p:tgtEl>
                                      </p:cBhvr>
                                    </p:animEffect>
                                  </p:childTnLst>
                                </p:cTn>
                              </p:par>
                              <p:par>
                                <p:cTn id="29" presetID="63" presetClass="path" presetSubtype="0" decel="100000" fill="hold" grpId="1" nodeType="withEffect">
                                  <p:stCondLst>
                                    <p:cond delay="700"/>
                                  </p:stCondLst>
                                  <p:childTnLst>
                                    <p:animMotion origin="layout" path="M -0.01455 -1.34362E-6 L -3.90605E-7 -1.34362E-6 " pathEditMode="relative" rAng="0" ptsTypes="AA">
                                      <p:cBhvr>
                                        <p:cTn id="30" dur="950" fill="hold"/>
                                        <p:tgtEl>
                                          <p:spTgt spid="17"/>
                                        </p:tgtEl>
                                        <p:attrNameLst>
                                          <p:attrName>ppt_x</p:attrName>
                                          <p:attrName>ppt_y</p:attrName>
                                        </p:attrNameLst>
                                      </p:cBhvr>
                                      <p:rCtr x="728" y="0"/>
                                    </p:animMotion>
                                  </p:childTnLst>
                                </p:cTn>
                              </p:par>
                              <p:par>
                                <p:cTn id="31" presetID="6" presetClass="emph" presetSubtype="0" accel="100000" autoRev="1" fill="hold" grpId="2" nodeType="withEffect">
                                  <p:stCondLst>
                                    <p:cond delay="0"/>
                                  </p:stCondLst>
                                  <p:childTnLst>
                                    <p:animScale>
                                      <p:cBhvr>
                                        <p:cTn id="32" dur="500" fill="hold"/>
                                        <p:tgtEl>
                                          <p:spTgt spid="1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bg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1"/>
            <a:ext cx="6271784" cy="1794661"/>
          </a:xfrm>
          <a:noFill/>
        </p:spPr>
        <p:txBody>
          <a:bodyPr lIns="146304" tIns="109728" rIns="146304" bIns="109728">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9858042" cy="1801436"/>
          </a:xfrm>
          <a:noFill/>
        </p:spPr>
        <p:txBody>
          <a:bodyPr lIns="146304" tIns="91440" rIns="146304" bIns="91440" anchor="t" anchorCtr="0"/>
          <a:lstStyle>
            <a:lvl1pPr>
              <a:defRPr sz="5881"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206" y="6061766"/>
            <a:ext cx="1522007" cy="326167"/>
          </a:xfrm>
          <a:prstGeom prst="rect">
            <a:avLst/>
          </a:prstGeom>
        </p:spPr>
      </p:pic>
      <p:sp>
        <p:nvSpPr>
          <p:cNvPr id="8" name="Rectangle 6"/>
          <p:cNvSpPr>
            <a:spLocks noChangeArrowheads="1"/>
          </p:cNvSpPr>
          <p:nvPr userDrawn="1"/>
        </p:nvSpPr>
        <p:spPr bwMode="auto">
          <a:xfrm>
            <a:off x="3112" y="4309988"/>
            <a:ext cx="12185713"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80"/>
            <a:endParaRPr lang="en-US" sz="1764" dirty="0">
              <a:solidFill>
                <a:srgbClr val="FFFFFF"/>
              </a:solidFill>
            </a:endParaRPr>
          </a:p>
        </p:txBody>
      </p:sp>
      <p:sp>
        <p:nvSpPr>
          <p:cNvPr id="14"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
        <p:nvSpPr>
          <p:cNvPr id="15" name="Text Placeholder 16"/>
          <p:cNvSpPr>
            <a:spLocks noGrp="1"/>
          </p:cNvSpPr>
          <p:nvPr>
            <p:ph type="body" sz="quarter" idx="13" hasCustomPrompt="1"/>
          </p:nvPr>
        </p:nvSpPr>
        <p:spPr>
          <a:xfrm>
            <a:off x="269169" y="291069"/>
            <a:ext cx="3584765" cy="452654"/>
          </a:xfrm>
        </p:spPr>
        <p:txBody>
          <a:bodyPr/>
          <a:lstStyle>
            <a:lvl1pPr marL="0" indent="0">
              <a:buNone/>
              <a:defRPr sz="1960">
                <a:latin typeface="+mn-lt"/>
              </a:defRPr>
            </a:lvl1pPr>
            <a:lvl2pPr marL="336076" indent="0">
              <a:buNone/>
              <a:defRPr sz="1960"/>
            </a:lvl2pPr>
            <a:lvl3pPr marL="560127" indent="0">
              <a:buNone/>
              <a:defRPr sz="1960"/>
            </a:lvl3pPr>
            <a:lvl4pPr marL="784178" indent="0">
              <a:buNone/>
              <a:defRPr sz="1960"/>
            </a:lvl4pPr>
            <a:lvl5pPr marL="1008229" indent="0">
              <a:buNone/>
              <a:defRPr sz="1960"/>
            </a:lvl5pPr>
          </a:lstStyle>
          <a:p>
            <a:pPr lvl="0"/>
            <a:r>
              <a:rPr lang="en-US" dirty="0" smtClean="0"/>
              <a:t>Session Code</a:t>
            </a:r>
            <a:endParaRPr lang="en-US" dirty="0"/>
          </a:p>
        </p:txBody>
      </p:sp>
    </p:spTree>
    <p:extLst>
      <p:ext uri="{BB962C8B-B14F-4D97-AF65-F5344CB8AC3E}">
        <p14:creationId xmlns:p14="http://schemas.microsoft.com/office/powerpoint/2010/main" val="370222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nfidentiality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a:p>
        </p:txBody>
      </p:sp>
    </p:spTree>
    <p:extLst>
      <p:ext uri="{BB962C8B-B14F-4D97-AF65-F5344CB8AC3E}">
        <p14:creationId xmlns:p14="http://schemas.microsoft.com/office/powerpoint/2010/main" val="2907676505"/>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6"/>
            <a:ext cx="7168398" cy="3407696"/>
          </a:xfrm>
          <a:noFill/>
        </p:spPr>
        <p:txBody>
          <a:bodyPr tIns="91440" bIns="91440" anchor="t" anchorCtr="0"/>
          <a:lstStyle>
            <a:lvl1pPr>
              <a:defRPr sz="7057" spc="-98" baseline="0">
                <a:gradFill>
                  <a:gsLst>
                    <a:gs pos="75912">
                      <a:schemeClr val="tx1"/>
                    </a:gs>
                    <a:gs pos="34307">
                      <a:schemeClr val="tx1"/>
                    </a:gs>
                    <a:gs pos="43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0" y="4594052"/>
            <a:ext cx="7169531" cy="1793881"/>
          </a:xfrm>
          <a:noFill/>
        </p:spPr>
        <p:txBody>
          <a:bodyPr lIns="182880" tIns="146304" rIns="182880" bIns="146304">
            <a:noAutofit/>
          </a:bodyPr>
          <a:lstStyle>
            <a:lvl1pPr marL="0" indent="0">
              <a:spcBef>
                <a:spcPts val="0"/>
              </a:spcBef>
              <a:buNone/>
              <a:defRPr sz="3528" spc="0" baseline="0">
                <a:gradFill>
                  <a:gsLst>
                    <a:gs pos="75912">
                      <a:schemeClr val="tx1"/>
                    </a:gs>
                    <a:gs pos="34307">
                      <a:schemeClr val="tx1"/>
                    </a:gs>
                    <a:gs pos="43000">
                      <a:schemeClr val="tx1"/>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a:stretch>
            <a:fillRect/>
          </a:stretch>
        </p:blipFill>
        <p:spPr>
          <a:xfrm>
            <a:off x="7602972" y="298255"/>
            <a:ext cx="4321634" cy="6275864"/>
          </a:xfrm>
          <a:prstGeom prst="rect">
            <a:avLst/>
          </a:prstGeom>
        </p:spPr>
      </p:pic>
      <p:sp>
        <p:nvSpPr>
          <p:cNvPr id="7"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813941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6"/>
            <a:ext cx="8961913" cy="2697988"/>
          </a:xfrm>
          <a:noFill/>
        </p:spPr>
        <p:txBody>
          <a:bodyPr tIns="91440" bIns="91440" anchor="t" anchorCtr="0"/>
          <a:lstStyle>
            <a:lvl1pPr>
              <a:defRPr sz="7057" spc="-98" baseline="0">
                <a:gradFill>
                  <a:gsLst>
                    <a:gs pos="75912">
                      <a:schemeClr val="tx1"/>
                    </a:gs>
                    <a:gs pos="34307">
                      <a:schemeClr val="tx1"/>
                    </a:gs>
                    <a:gs pos="43000">
                      <a:schemeClr val="tx1"/>
                    </a:gs>
                  </a:gsLst>
                  <a:lin ang="5400000" scaled="0"/>
                </a:gradFill>
              </a:defRPr>
            </a:lvl1pPr>
          </a:lstStyle>
          <a:p>
            <a:r>
              <a:rPr lang="en-US" dirty="0" smtClean="0"/>
              <a:t>Video title</a:t>
            </a:r>
            <a:endParaRPr lang="en-US" dirty="0"/>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pic>
        <p:nvPicPr>
          <p:cNvPr id="6" name="Picture 5"/>
          <p:cNvPicPr>
            <a:picLocks noChangeAspect="1"/>
          </p:cNvPicPr>
          <p:nvPr userDrawn="1"/>
        </p:nvPicPr>
        <p:blipFill>
          <a:blip r:embed="rId2"/>
          <a:stretch>
            <a:fillRect/>
          </a:stretch>
        </p:blipFill>
        <p:spPr>
          <a:xfrm>
            <a:off x="3853523" y="2894897"/>
            <a:ext cx="8335302" cy="3963103"/>
          </a:xfrm>
          <a:prstGeom prst="rect">
            <a:avLst/>
          </a:prstGeom>
        </p:spPr>
      </p:pic>
    </p:spTree>
    <p:extLst>
      <p:ext uri="{BB962C8B-B14F-4D97-AF65-F5344CB8AC3E}">
        <p14:creationId xmlns:p14="http://schemas.microsoft.com/office/powerpoint/2010/main" val="92955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defRPr sz="8625" spc="-98" baseline="0">
                <a:gradFill>
                  <a:gsLst>
                    <a:gs pos="75912">
                      <a:schemeClr val="tx1"/>
                    </a:gs>
                    <a:gs pos="34307">
                      <a:schemeClr val="tx1"/>
                    </a:gs>
                    <a:gs pos="43000">
                      <a:schemeClr val="tx1"/>
                    </a:gs>
                  </a:gsLst>
                  <a:lin ang="5400000" scaled="0"/>
                </a:gradFill>
              </a:defRPr>
            </a:lvl1pPr>
          </a:lstStyle>
          <a:p>
            <a:r>
              <a:rPr lang="en-US" dirty="0" smtClean="0"/>
              <a:t>Section title</a:t>
            </a:r>
            <a:endParaRPr lang="en-US" dirty="0"/>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86025466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703543506"/>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505050">
                        <a:alpha val="50000"/>
                      </a:srgbClr>
                    </a:gs>
                    <a:gs pos="86000">
                      <a:srgbClr val="505050">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75425094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98812418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dirty="0"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gradFill>
                  <a:gsLst>
                    <a:gs pos="1250">
                      <a:schemeClr val="bg1"/>
                    </a:gs>
                    <a:gs pos="100000">
                      <a:schemeClr val="bg1"/>
                    </a:gs>
                  </a:gsLst>
                  <a:lin ang="5400000" scaled="0"/>
                </a:gradFill>
              </a:defRPr>
            </a:lvl1pPr>
            <a:lvl2pPr marL="28006" indent="0">
              <a:buNone/>
              <a:defRPr sz="1960">
                <a:gradFill>
                  <a:gsLst>
                    <a:gs pos="1250">
                      <a:schemeClr val="bg1"/>
                    </a:gs>
                    <a:gs pos="100000">
                      <a:schemeClr val="bg1"/>
                    </a:gs>
                  </a:gsLst>
                  <a:lin ang="5400000" scaled="0"/>
                </a:gradFill>
              </a:defRPr>
            </a:lvl2pPr>
            <a:lvl3pPr marL="219384" indent="0">
              <a:buNone/>
              <a:defRPr sz="1960">
                <a:gradFill>
                  <a:gsLst>
                    <a:gs pos="1250">
                      <a:schemeClr val="bg1"/>
                    </a:gs>
                    <a:gs pos="100000">
                      <a:schemeClr val="bg1"/>
                    </a:gs>
                  </a:gsLst>
                  <a:lin ang="5400000" scaled="0"/>
                </a:gradFill>
              </a:defRPr>
            </a:lvl3pPr>
            <a:lvl4pPr marL="466773" indent="0">
              <a:buNone/>
              <a:defRPr sz="1764">
                <a:gradFill>
                  <a:gsLst>
                    <a:gs pos="1250">
                      <a:schemeClr val="bg1"/>
                    </a:gs>
                    <a:gs pos="100000">
                      <a:schemeClr val="bg1"/>
                    </a:gs>
                  </a:gsLst>
                  <a:lin ang="5400000" scaled="0"/>
                </a:gradFill>
              </a:defRPr>
            </a:lvl4pPr>
            <a:lvl5pPr marL="725053" indent="0">
              <a:buNone/>
              <a:defRPr sz="1764">
                <a:gradFill>
                  <a:gsLst>
                    <a:gs pos="1250">
                      <a:schemeClr val="bg1"/>
                    </a:gs>
                    <a:gs pos="100000">
                      <a:schemeClr val="bg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7"/>
          <p:cNvSpPr txBox="1"/>
          <p:nvPr userDrawn="1"/>
        </p:nvSpPr>
        <p:spPr bwMode="white">
          <a:xfrm>
            <a:off x="4241321" y="6566898"/>
            <a:ext cx="3706183"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solidFill>
                  <a:srgbClr val="D2D2D2"/>
                </a:solidFill>
                <a:latin typeface="Segoe Semibold" pitchFamily="34" charset="0"/>
              </a:rPr>
              <a:t>MICROSOFT CONFIDENTIAL – INTERNAL ONLY</a:t>
            </a:r>
          </a:p>
        </p:txBody>
      </p:sp>
      <p:sp>
        <p:nvSpPr>
          <p:cNvPr id="7" name="Slide Number Placeholder 9"/>
          <p:cNvSpPr>
            <a:spLocks noGrp="1"/>
          </p:cNvSpPr>
          <p:nvPr>
            <p:ph type="sldNum" sz="quarter" idx="12"/>
          </p:nvPr>
        </p:nvSpPr>
        <p:spPr>
          <a:xfrm>
            <a:off x="0" y="6541165"/>
            <a:ext cx="560686" cy="219456"/>
          </a:xfrm>
          <a:prstGeom prst="rect">
            <a:avLst/>
          </a:prstGeom>
        </p:spPr>
        <p:txBody>
          <a:bodyPr lIns="121899" tIns="60949" rIns="121899" bIns="60949" anchor="ctr"/>
          <a:lstStyle>
            <a:lvl1pPr algn="l">
              <a:defRPr sz="1600">
                <a:solidFill>
                  <a:schemeClr val="tx2"/>
                </a:solidFill>
              </a:defRPr>
            </a:lvl1pPr>
          </a:lstStyle>
          <a:p>
            <a:pPr defTabSz="914001"/>
            <a:fld id="{727B4C2D-45E2-4621-8491-2995EB46A674}" type="slidenum">
              <a:rPr lang="en-US" smtClean="0">
                <a:solidFill>
                  <a:srgbClr val="D2D2D2"/>
                </a:solidFill>
              </a:rPr>
              <a:pPr defTabSz="914001"/>
              <a:t>‹#›</a:t>
            </a:fld>
            <a:endParaRPr lang="en-US" dirty="0">
              <a:solidFill>
                <a:srgbClr val="D2D2D2"/>
              </a:solidFill>
            </a:endParaRPr>
          </a:p>
        </p:txBody>
      </p:sp>
    </p:spTree>
    <p:extLst>
      <p:ext uri="{BB962C8B-B14F-4D97-AF65-F5344CB8AC3E}">
        <p14:creationId xmlns:p14="http://schemas.microsoft.com/office/powerpoint/2010/main" val="2896614966"/>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dirty="0" smtClean="0"/>
              <a:t>Click to edit Master title style</a:t>
            </a:r>
            <a:endParaRPr lang="en-US" dirty="0"/>
          </a:p>
        </p:txBody>
      </p:sp>
      <p:sp>
        <p:nvSpPr>
          <p:cNvPr id="5" name="TextBox 7"/>
          <p:cNvSpPr txBox="1"/>
          <p:nvPr userDrawn="1"/>
        </p:nvSpPr>
        <p:spPr bwMode="white">
          <a:xfrm>
            <a:off x="4241321" y="6566898"/>
            <a:ext cx="3706183"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solidFill>
                  <a:srgbClr val="D2D2D2"/>
                </a:solidFill>
                <a:latin typeface="Segoe Semibold" pitchFamily="34" charset="0"/>
              </a:rPr>
              <a:t>MICROSOFT CONFIDENTIAL – INTERNAL ONLY</a:t>
            </a:r>
          </a:p>
        </p:txBody>
      </p:sp>
      <p:sp>
        <p:nvSpPr>
          <p:cNvPr id="6" name="Slide Number Placeholder 9"/>
          <p:cNvSpPr>
            <a:spLocks noGrp="1"/>
          </p:cNvSpPr>
          <p:nvPr>
            <p:ph type="sldNum" sz="quarter" idx="12"/>
          </p:nvPr>
        </p:nvSpPr>
        <p:spPr>
          <a:xfrm>
            <a:off x="0" y="6541165"/>
            <a:ext cx="560686" cy="219456"/>
          </a:xfrm>
          <a:prstGeom prst="rect">
            <a:avLst/>
          </a:prstGeom>
        </p:spPr>
        <p:txBody>
          <a:bodyPr lIns="121899" tIns="60949" rIns="121899" bIns="60949" anchor="ctr"/>
          <a:lstStyle>
            <a:lvl1pPr algn="l">
              <a:defRPr sz="1600">
                <a:solidFill>
                  <a:schemeClr val="tx2"/>
                </a:solidFill>
              </a:defRPr>
            </a:lvl1pPr>
          </a:lstStyle>
          <a:p>
            <a:pPr defTabSz="914001"/>
            <a:fld id="{727B4C2D-45E2-4621-8491-2995EB46A674}" type="slidenum">
              <a:rPr lang="en-US" smtClean="0">
                <a:solidFill>
                  <a:srgbClr val="D2D2D2"/>
                </a:solidFill>
              </a:rPr>
              <a:pPr defTabSz="914001"/>
              <a:t>‹#›</a:t>
            </a:fld>
            <a:endParaRPr lang="en-US" dirty="0">
              <a:solidFill>
                <a:srgbClr val="D2D2D2"/>
              </a:solidFill>
            </a:endParaRPr>
          </a:p>
        </p:txBody>
      </p:sp>
    </p:spTree>
    <p:extLst>
      <p:ext uri="{BB962C8B-B14F-4D97-AF65-F5344CB8AC3E}">
        <p14:creationId xmlns:p14="http://schemas.microsoft.com/office/powerpoint/2010/main" val="2059144606"/>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chemeClr val="tx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241321" y="6566898"/>
            <a:ext cx="3706183"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solidFill>
                  <a:srgbClr val="D2D2D2"/>
                </a:solidFill>
                <a:latin typeface="Segoe Semibold" pitchFamily="34" charset="0"/>
              </a:rPr>
              <a:t>MICROSOFT CONFIDENTIAL – INTERNAL ONLY</a:t>
            </a:r>
          </a:p>
        </p:txBody>
      </p:sp>
    </p:spTree>
    <p:extLst>
      <p:ext uri="{BB962C8B-B14F-4D97-AF65-F5344CB8AC3E}">
        <p14:creationId xmlns:p14="http://schemas.microsoft.com/office/powerpoint/2010/main" val="4255028828"/>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942810581"/>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237988188"/>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573818407"/>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920935884"/>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6578"/>
          </a:xfrm>
        </p:spPr>
        <p:txBody>
          <a:bodyPr wrap="square">
            <a:spAutoFit/>
          </a:bodyPr>
          <a:lstStyle>
            <a:lvl1pPr marL="0" indent="0">
              <a:spcBef>
                <a:spcPts val="1200"/>
              </a:spcBef>
              <a:buClr>
                <a:schemeClr val="tx1"/>
              </a:buClr>
              <a:buFont typeface="Wingdings" pitchFamily="2" charset="2"/>
              <a:buNone/>
              <a:defRPr sz="3528">
                <a:gradFill>
                  <a:gsLst>
                    <a:gs pos="5109">
                      <a:schemeClr val="tx2"/>
                    </a:gs>
                    <a:gs pos="2500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6578"/>
          </a:xfrm>
        </p:spPr>
        <p:txBody>
          <a:bodyPr wrap="square">
            <a:spAutoFit/>
          </a:bodyPr>
          <a:lstStyle>
            <a:lvl1pPr marL="0" indent="0">
              <a:spcBef>
                <a:spcPts val="1200"/>
              </a:spcBef>
              <a:buClr>
                <a:schemeClr val="tx1"/>
              </a:buClr>
              <a:buFont typeface="Wingdings" pitchFamily="2" charset="2"/>
              <a:buNone/>
              <a:defRPr sz="3528">
                <a:gradFill>
                  <a:gsLst>
                    <a:gs pos="100000">
                      <a:schemeClr val="tx2"/>
                    </a:gs>
                    <a:gs pos="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4022937897"/>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979835158"/>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66239011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384747649"/>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6949" y="1187621"/>
            <a:ext cx="11652805" cy="899665"/>
          </a:xfrm>
        </p:spPr>
        <p:txBody>
          <a:bodyPr/>
          <a:lstStyle>
            <a:lvl1pPr>
              <a:defRPr sz="7057" baseline="0"/>
            </a:lvl1pPr>
          </a:lstStyle>
          <a:p>
            <a:r>
              <a:rPr lang="en-US" smtClean="0"/>
              <a:t>Click to edit Master title style</a:t>
            </a:r>
            <a:endParaRPr lang="en-US" dirty="0"/>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921074991"/>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0" cy="1793104"/>
          </a:xfrm>
        </p:spPr>
        <p:txBody>
          <a:bodyPr/>
          <a:lstStyle>
            <a:lvl1pPr>
              <a:defRPr sz="5881" baseline="0"/>
            </a:lvl1pPr>
          </a:lstStyle>
          <a:p>
            <a:r>
              <a:rPr lang="en-US" smtClean="0"/>
              <a:t>Click to edit Master title style</a:t>
            </a:r>
            <a:endParaRPr lang="en-US" dirty="0"/>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049686596"/>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0" cy="1793104"/>
          </a:xfrm>
        </p:spPr>
        <p:txBody>
          <a:bodyPr/>
          <a:lstStyle>
            <a:lvl1pPr>
              <a:defRPr sz="5881" baseline="0"/>
            </a:lvl1pPr>
          </a:lstStyle>
          <a:p>
            <a:r>
              <a:rPr lang="en-US" smtClean="0"/>
              <a:t>Click to edit Master title style</a:t>
            </a:r>
            <a:endParaRPr lang="en-US" dirty="0"/>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389120893"/>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1178349"/>
            <a:ext cx="9858104" cy="899665"/>
          </a:xfrm>
        </p:spPr>
        <p:txBody>
          <a:bodyPr/>
          <a:lstStyle>
            <a:lvl1pPr marL="228719" indent="-228719">
              <a:defRPr sz="5881"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7" y="5025984"/>
            <a:ext cx="5377148"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840226949"/>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2084173"/>
            <a:ext cx="9858104" cy="899665"/>
          </a:xfrm>
        </p:spPr>
        <p:txBody>
          <a:bodyPr/>
          <a:lstStyle>
            <a:lvl1pPr marL="276952" indent="-276952">
              <a:tabLst>
                <a:tab pos="276952" algn="l"/>
              </a:tabLst>
              <a:defRPr sz="5881"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7" y="4773813"/>
            <a:ext cx="5377148"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010912696"/>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6949" y="2383023"/>
            <a:ext cx="11650488" cy="914360"/>
          </a:xfrm>
        </p:spPr>
        <p:txBody>
          <a:bodyPr/>
          <a:lstStyle>
            <a:lvl1pPr marL="0" indent="0">
              <a:buNone/>
              <a:defRPr sz="5293">
                <a:gradFill>
                  <a:gsLst>
                    <a:gs pos="3333">
                      <a:schemeClr val="tx1"/>
                    </a:gs>
                    <a:gs pos="39000">
                      <a:schemeClr val="tx1"/>
                    </a:gs>
                  </a:gsLst>
                  <a:lin ang="5400000" scaled="0"/>
                </a:gradFill>
              </a:defRPr>
            </a:lvl1pPr>
            <a:lvl2pPr marL="0" indent="0">
              <a:buFontTx/>
              <a:buNone/>
              <a:defRPr sz="1960"/>
            </a:lvl2pPr>
            <a:lvl3pPr marL="224051" indent="0">
              <a:buNone/>
              <a:defRPr/>
            </a:lvl3pPr>
            <a:lvl4pPr marL="448102" indent="0">
              <a:buNone/>
              <a:defRPr/>
            </a:lvl4pPr>
            <a:lvl5pPr marL="672153" indent="0">
              <a:buNone/>
              <a:defRPr/>
            </a:lvl5pPr>
          </a:lstStyle>
          <a:p>
            <a:pPr lvl="0"/>
            <a:r>
              <a:rPr lang="en-US" smtClean="0"/>
              <a:t>Click to edit Master text styles</a:t>
            </a:r>
          </a:p>
        </p:txBody>
      </p:sp>
      <p:sp>
        <p:nvSpPr>
          <p:cNvPr id="4" name="Title 1"/>
          <p:cNvSpPr>
            <a:spLocks noGrp="1"/>
          </p:cNvSpPr>
          <p:nvPr>
            <p:ph type="title"/>
          </p:nvPr>
        </p:nvSpPr>
        <p:spPr>
          <a:xfrm>
            <a:off x="276949" y="1187621"/>
            <a:ext cx="11652805" cy="899665"/>
          </a:xfrm>
        </p:spPr>
        <p:txBody>
          <a:bodyPr/>
          <a:lstStyle>
            <a:lvl1pPr>
              <a:defRPr sz="7057"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325240697"/>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1" y="1217195"/>
            <a:ext cx="5377147" cy="1763530"/>
          </a:xfrm>
        </p:spPr>
        <p:txBody>
          <a:bodyPr/>
          <a:lstStyle>
            <a:lvl1pPr>
              <a:defRPr sz="6469"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5968" y="0"/>
            <a:ext cx="6092857"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453401075"/>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2510" y="1217195"/>
            <a:ext cx="5377147" cy="899665"/>
          </a:xfrm>
        </p:spPr>
        <p:txBody>
          <a:bodyPr/>
          <a:lstStyle>
            <a:lvl1pPr>
              <a:defRPr sz="6469"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
        <p:nvSpPr>
          <p:cNvPr id="4" name="Picture Placeholder 4"/>
          <p:cNvSpPr>
            <a:spLocks noGrp="1"/>
          </p:cNvSpPr>
          <p:nvPr>
            <p:ph type="pic" sz="quarter" idx="10"/>
          </p:nvPr>
        </p:nvSpPr>
        <p:spPr bwMode="ltGray">
          <a:xfrm>
            <a:off x="0" y="0"/>
            <a:ext cx="6092857" cy="6852151"/>
          </a:xfrm>
          <a:blipFill>
            <a:blip r:embed="rId2"/>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67489588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51443238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2.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theme" Target="../theme/theme3.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26" Type="http://schemas.openxmlformats.org/officeDocument/2006/relationships/slideLayout" Target="../slideLayouts/slideLayout94.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34" Type="http://schemas.openxmlformats.org/officeDocument/2006/relationships/slideLayout" Target="../slideLayouts/slideLayout102.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5" Type="http://schemas.openxmlformats.org/officeDocument/2006/relationships/slideLayout" Target="../slideLayouts/slideLayout93.xml"/><Relationship Id="rId33" Type="http://schemas.openxmlformats.org/officeDocument/2006/relationships/slideLayout" Target="../slideLayouts/slideLayout101.xml"/><Relationship Id="rId38" Type="http://schemas.openxmlformats.org/officeDocument/2006/relationships/image" Target="../media/image6.png"/><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29" Type="http://schemas.openxmlformats.org/officeDocument/2006/relationships/slideLayout" Target="../slideLayouts/slideLayout97.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slideLayout" Target="../slideLayouts/slideLayout92.xml"/><Relationship Id="rId32" Type="http://schemas.openxmlformats.org/officeDocument/2006/relationships/slideLayout" Target="../slideLayouts/slideLayout100.xml"/><Relationship Id="rId37" Type="http://schemas.openxmlformats.org/officeDocument/2006/relationships/theme" Target="../theme/theme4.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28" Type="http://schemas.openxmlformats.org/officeDocument/2006/relationships/slideLayout" Target="../slideLayouts/slideLayout96.xml"/><Relationship Id="rId36" Type="http://schemas.openxmlformats.org/officeDocument/2006/relationships/slideLayout" Target="../slideLayouts/slideLayout104.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31" Type="http://schemas.openxmlformats.org/officeDocument/2006/relationships/slideLayout" Target="../slideLayouts/slideLayout99.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 Id="rId27" Type="http://schemas.openxmlformats.org/officeDocument/2006/relationships/slideLayout" Target="../slideLayouts/slideLayout95.xml"/><Relationship Id="rId30" Type="http://schemas.openxmlformats.org/officeDocument/2006/relationships/slideLayout" Target="../slideLayouts/slideLayout98.xml"/><Relationship Id="rId35" Type="http://schemas.openxmlformats.org/officeDocument/2006/relationships/slideLayout" Target="../slideLayouts/slideLayout10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26" Type="http://schemas.openxmlformats.org/officeDocument/2006/relationships/slideLayout" Target="../slideLayouts/slideLayout130.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5" Type="http://schemas.openxmlformats.org/officeDocument/2006/relationships/slideLayout" Target="../slideLayouts/slideLayout129.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29" Type="http://schemas.openxmlformats.org/officeDocument/2006/relationships/slideLayout" Target="../slideLayouts/slideLayout133.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slideLayout" Target="../slideLayouts/slideLayout128.xml"/><Relationship Id="rId32" Type="http://schemas.openxmlformats.org/officeDocument/2006/relationships/theme" Target="../theme/theme5.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28" Type="http://schemas.openxmlformats.org/officeDocument/2006/relationships/slideLayout" Target="../slideLayouts/slideLayout132.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31" Type="http://schemas.openxmlformats.org/officeDocument/2006/relationships/slideLayout" Target="../slideLayouts/slideLayout135.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 Id="rId27" Type="http://schemas.openxmlformats.org/officeDocument/2006/relationships/slideLayout" Target="../slideLayouts/slideLayout131.xml"/><Relationship Id="rId30" Type="http://schemas.openxmlformats.org/officeDocument/2006/relationships/slideLayout" Target="../slideLayouts/slideLayout13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3.xml"/><Relationship Id="rId13" Type="http://schemas.openxmlformats.org/officeDocument/2006/relationships/slideLayout" Target="../slideLayouts/slideLayout148.xml"/><Relationship Id="rId18" Type="http://schemas.openxmlformats.org/officeDocument/2006/relationships/slideLayout" Target="../slideLayouts/slideLayout153.xml"/><Relationship Id="rId26" Type="http://schemas.openxmlformats.org/officeDocument/2006/relationships/slideLayout" Target="../slideLayouts/slideLayout161.xml"/><Relationship Id="rId3" Type="http://schemas.openxmlformats.org/officeDocument/2006/relationships/slideLayout" Target="../slideLayouts/slideLayout138.xml"/><Relationship Id="rId21" Type="http://schemas.openxmlformats.org/officeDocument/2006/relationships/slideLayout" Target="../slideLayouts/slideLayout156.xml"/><Relationship Id="rId7" Type="http://schemas.openxmlformats.org/officeDocument/2006/relationships/slideLayout" Target="../slideLayouts/slideLayout142.xml"/><Relationship Id="rId12" Type="http://schemas.openxmlformats.org/officeDocument/2006/relationships/slideLayout" Target="../slideLayouts/slideLayout147.xml"/><Relationship Id="rId17" Type="http://schemas.openxmlformats.org/officeDocument/2006/relationships/slideLayout" Target="../slideLayouts/slideLayout152.xml"/><Relationship Id="rId25" Type="http://schemas.openxmlformats.org/officeDocument/2006/relationships/slideLayout" Target="../slideLayouts/slideLayout160.xml"/><Relationship Id="rId2" Type="http://schemas.openxmlformats.org/officeDocument/2006/relationships/slideLayout" Target="../slideLayouts/slideLayout137.xml"/><Relationship Id="rId16" Type="http://schemas.openxmlformats.org/officeDocument/2006/relationships/slideLayout" Target="../slideLayouts/slideLayout151.xml"/><Relationship Id="rId20" Type="http://schemas.openxmlformats.org/officeDocument/2006/relationships/slideLayout" Target="../slideLayouts/slideLayout155.xml"/><Relationship Id="rId29" Type="http://schemas.openxmlformats.org/officeDocument/2006/relationships/theme" Target="../theme/theme6.xml"/><Relationship Id="rId1" Type="http://schemas.openxmlformats.org/officeDocument/2006/relationships/slideLayout" Target="../slideLayouts/slideLayout136.xml"/><Relationship Id="rId6" Type="http://schemas.openxmlformats.org/officeDocument/2006/relationships/slideLayout" Target="../slideLayouts/slideLayout141.xml"/><Relationship Id="rId11" Type="http://schemas.openxmlformats.org/officeDocument/2006/relationships/slideLayout" Target="../slideLayouts/slideLayout146.xml"/><Relationship Id="rId24" Type="http://schemas.openxmlformats.org/officeDocument/2006/relationships/slideLayout" Target="../slideLayouts/slideLayout159.xml"/><Relationship Id="rId5" Type="http://schemas.openxmlformats.org/officeDocument/2006/relationships/slideLayout" Target="../slideLayouts/slideLayout140.xml"/><Relationship Id="rId15" Type="http://schemas.openxmlformats.org/officeDocument/2006/relationships/slideLayout" Target="../slideLayouts/slideLayout150.xml"/><Relationship Id="rId23" Type="http://schemas.openxmlformats.org/officeDocument/2006/relationships/slideLayout" Target="../slideLayouts/slideLayout158.xml"/><Relationship Id="rId28" Type="http://schemas.openxmlformats.org/officeDocument/2006/relationships/slideLayout" Target="../slideLayouts/slideLayout163.xml"/><Relationship Id="rId10" Type="http://schemas.openxmlformats.org/officeDocument/2006/relationships/slideLayout" Target="../slideLayouts/slideLayout145.xml"/><Relationship Id="rId19" Type="http://schemas.openxmlformats.org/officeDocument/2006/relationships/slideLayout" Target="../slideLayouts/slideLayout154.xml"/><Relationship Id="rId4" Type="http://schemas.openxmlformats.org/officeDocument/2006/relationships/slideLayout" Target="../slideLayouts/slideLayout139.xml"/><Relationship Id="rId9" Type="http://schemas.openxmlformats.org/officeDocument/2006/relationships/slideLayout" Target="../slideLayouts/slideLayout144.xml"/><Relationship Id="rId14" Type="http://schemas.openxmlformats.org/officeDocument/2006/relationships/slideLayout" Target="../slideLayouts/slideLayout149.xml"/><Relationship Id="rId22" Type="http://schemas.openxmlformats.org/officeDocument/2006/relationships/slideLayout" Target="../slideLayouts/slideLayout157.xml"/><Relationship Id="rId27" Type="http://schemas.openxmlformats.org/officeDocument/2006/relationships/slideLayout" Target="../slideLayouts/slideLayout1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279" r:id="rId24"/>
    <p:sldLayoutId id="2147484093" r:id="rId25"/>
    <p:sldLayoutId id="2147484277" r:id="rId26"/>
    <p:sldLayoutId id="2147484094" r:id="rId27"/>
    <p:sldLayoutId id="2147484096" r:id="rId2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9165247"/>
      </p:ext>
    </p:extLst>
  </p:cSld>
  <p:clrMap bg1="lt1" tx1="dk1" bg2="lt2" tx2="dk2" accent1="accent1" accent2="accent2" accent3="accent3" accent4="accent4" accent5="accent5" accent6="accent6" hlink="hlink" folHlink="folHlink"/>
  <p:sldLayoutIdLst>
    <p:sldLayoutId id="2147484281" r:id="rId1"/>
    <p:sldLayoutId id="2147484282" r:id="rId2"/>
    <p:sldLayoutId id="2147484283" r:id="rId3"/>
    <p:sldLayoutId id="2147484284" r:id="rId4"/>
    <p:sldLayoutId id="2147484285" r:id="rId5"/>
    <p:sldLayoutId id="2147484286" r:id="rId6"/>
    <p:sldLayoutId id="2147484287" r:id="rId7"/>
    <p:sldLayoutId id="2147484288" r:id="rId8"/>
    <p:sldLayoutId id="2147484289" r:id="rId9"/>
    <p:sldLayoutId id="2147484290" r:id="rId10"/>
    <p:sldLayoutId id="2147484291" r:id="rId11"/>
    <p:sldLayoutId id="2147484292" r:id="rId12"/>
    <p:sldLayoutId id="2147484293" r:id="rId13"/>
    <p:sldLayoutId id="2147484294" r:id="rId14"/>
    <p:sldLayoutId id="2147484295" r:id="rId15"/>
    <p:sldLayoutId id="2147484296" r:id="rId16"/>
    <p:sldLayoutId id="2147484297" r:id="rId17"/>
    <p:sldLayoutId id="2147484298" r:id="rId18"/>
    <p:sldLayoutId id="2147484299" r:id="rId19"/>
    <p:sldLayoutId id="2147484300" r:id="rId20"/>
    <p:sldLayoutId id="2147484301" r:id="rId21"/>
    <p:sldLayoutId id="2147484302" r:id="rId22"/>
    <p:sldLayoutId id="2147484303" r:id="rId23"/>
    <p:sldLayoutId id="2147484304" r:id="rId24"/>
    <p:sldLayoutId id="2147484305" r:id="rId25"/>
    <p:sldLayoutId id="2147484306" r:id="rId26"/>
    <p:sldLayoutId id="2147484307" r:id="rId27"/>
    <p:sldLayoutId id="2147484308" r:id="rId2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8">
            <a:extLst>
              <a:ext uri="{28A0092B-C50C-407E-A947-70E740481C1C}">
                <a14:useLocalDpi xmlns:a14="http://schemas.microsoft.com/office/drawing/2010/main" val="0"/>
              </a:ext>
            </a:extLst>
          </a:blip>
          <a:stretch>
            <a:fillRect/>
          </a:stretch>
        </p:blipFill>
        <p:spPr>
          <a:xfrm rot="5400000">
            <a:off x="10321813" y="1906465"/>
            <a:ext cx="4214127" cy="401200"/>
          </a:xfrm>
          <a:prstGeom prst="rect">
            <a:avLst/>
          </a:prstGeom>
        </p:spPr>
      </p:pic>
    </p:spTree>
    <p:extLst>
      <p:ext uri="{BB962C8B-B14F-4D97-AF65-F5344CB8AC3E}">
        <p14:creationId xmlns:p14="http://schemas.microsoft.com/office/powerpoint/2010/main" val="370295206"/>
      </p:ext>
    </p:extLst>
  </p:cSld>
  <p:clrMap bg1="dk1" tx1="lt1" bg2="dk2" tx2="lt2" accent1="accent1" accent2="accent2" accent3="accent3" accent4="accent4" accent5="accent5" accent6="accent6" hlink="hlink" folHlink="folHlink"/>
  <p:sldLayoutIdLst>
    <p:sldLayoutId id="2147484310"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 id="2147484321" r:id="rId12"/>
    <p:sldLayoutId id="2147484322" r:id="rId13"/>
    <p:sldLayoutId id="2147484323" r:id="rId14"/>
    <p:sldLayoutId id="2147484324" r:id="rId15"/>
    <p:sldLayoutId id="2147484325" r:id="rId16"/>
    <p:sldLayoutId id="2147484326" r:id="rId17"/>
    <p:sldLayoutId id="2147484327" r:id="rId18"/>
    <p:sldLayoutId id="2147484328" r:id="rId19"/>
    <p:sldLayoutId id="2147484329" r:id="rId20"/>
    <p:sldLayoutId id="2147484330" r:id="rId21"/>
    <p:sldLayoutId id="2147484331" r:id="rId22"/>
    <p:sldLayoutId id="2147484332" r:id="rId23"/>
    <p:sldLayoutId id="2147484333" r:id="rId24"/>
    <p:sldLayoutId id="2147484334" r:id="rId25"/>
    <p:sldLayoutId id="2147484335" r:id="rId26"/>
    <p:sldLayoutId id="2147484336" r:id="rId27"/>
    <p:sldLayoutId id="2147484337" r:id="rId28"/>
    <p:sldLayoutId id="2147484338" r:id="rId29"/>
    <p:sldLayoutId id="2147484339" r:id="rId30"/>
    <p:sldLayoutId id="2147484340" r:id="rId31"/>
    <p:sldLayoutId id="2147484341" r:id="rId32"/>
    <p:sldLayoutId id="2147484342" r:id="rId33"/>
    <p:sldLayoutId id="2147484343" r:id="rId34"/>
    <p:sldLayoutId id="2147484344" r:id="rId35"/>
    <p:sldLayoutId id="2147484345" r:id="rId36"/>
  </p:sldLayoutIdLst>
  <p:transition>
    <p:fade/>
  </p:transition>
  <p:timing>
    <p:tnLst>
      <p:par>
        <p:cTn id="1" dur="indefinite" restart="never" nodeType="tmRoot"/>
      </p:par>
    </p:tnLst>
  </p:timing>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6512241"/>
      </p:ext>
    </p:extLst>
  </p:cSld>
  <p:clrMap bg1="lt1" tx1="dk1" bg2="lt2" tx2="dk2" accent1="accent1" accent2="accent2" accent3="accent3" accent4="accent4" accent5="accent5" accent6="accent6" hlink="hlink" folHlink="folHlink"/>
  <p:sldLayoutIdLst>
    <p:sldLayoutId id="2147484347" r:id="rId1"/>
    <p:sldLayoutId id="2147484348" r:id="rId2"/>
    <p:sldLayoutId id="2147484349" r:id="rId3"/>
    <p:sldLayoutId id="2147484350" r:id="rId4"/>
    <p:sldLayoutId id="2147484351" r:id="rId5"/>
    <p:sldLayoutId id="2147484352" r:id="rId6"/>
    <p:sldLayoutId id="2147484353" r:id="rId7"/>
    <p:sldLayoutId id="2147484354" r:id="rId8"/>
    <p:sldLayoutId id="2147484355" r:id="rId9"/>
    <p:sldLayoutId id="2147484356" r:id="rId10"/>
    <p:sldLayoutId id="2147484357" r:id="rId11"/>
    <p:sldLayoutId id="2147484358" r:id="rId12"/>
    <p:sldLayoutId id="2147484359" r:id="rId13"/>
    <p:sldLayoutId id="2147484360" r:id="rId14"/>
    <p:sldLayoutId id="2147484361" r:id="rId15"/>
    <p:sldLayoutId id="2147484362" r:id="rId16"/>
    <p:sldLayoutId id="2147484363" r:id="rId17"/>
    <p:sldLayoutId id="2147484364" r:id="rId18"/>
    <p:sldLayoutId id="2147484365" r:id="rId19"/>
    <p:sldLayoutId id="2147484366" r:id="rId20"/>
    <p:sldLayoutId id="2147484367" r:id="rId21"/>
    <p:sldLayoutId id="2147484368" r:id="rId22"/>
    <p:sldLayoutId id="2147484369" r:id="rId23"/>
    <p:sldLayoutId id="2147484370" r:id="rId24"/>
    <p:sldLayoutId id="2147484371" r:id="rId25"/>
    <p:sldLayoutId id="2147484372" r:id="rId26"/>
    <p:sldLayoutId id="2147484373" r:id="rId27"/>
    <p:sldLayoutId id="2147484374" r:id="rId28"/>
    <p:sldLayoutId id="2147484375" r:id="rId29"/>
    <p:sldLayoutId id="2147484376" r:id="rId30"/>
    <p:sldLayoutId id="2147484377" r:id="rId3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2"/>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8191529"/>
      </p:ext>
    </p:extLst>
  </p:cSld>
  <p:clrMap bg1="lt1" tx1="dk1" bg2="lt2" tx2="dk2" accent1="accent1" accent2="accent2" accent3="accent3" accent4="accent4" accent5="accent5" accent6="accent6" hlink="hlink" folHlink="folHlink"/>
  <p:sldLayoutIdLst>
    <p:sldLayoutId id="2147484379" r:id="rId1"/>
    <p:sldLayoutId id="2147484380" r:id="rId2"/>
    <p:sldLayoutId id="2147484381" r:id="rId3"/>
    <p:sldLayoutId id="2147484382" r:id="rId4"/>
    <p:sldLayoutId id="2147484383" r:id="rId5"/>
    <p:sldLayoutId id="2147484384" r:id="rId6"/>
    <p:sldLayoutId id="2147484385" r:id="rId7"/>
    <p:sldLayoutId id="2147484386" r:id="rId8"/>
    <p:sldLayoutId id="2147484387" r:id="rId9"/>
    <p:sldLayoutId id="2147484388" r:id="rId10"/>
    <p:sldLayoutId id="2147484389" r:id="rId11"/>
    <p:sldLayoutId id="2147484390" r:id="rId12"/>
    <p:sldLayoutId id="2147484391" r:id="rId13"/>
    <p:sldLayoutId id="2147484392" r:id="rId14"/>
    <p:sldLayoutId id="2147484393" r:id="rId15"/>
    <p:sldLayoutId id="2147484394" r:id="rId16"/>
    <p:sldLayoutId id="2147484395" r:id="rId17"/>
    <p:sldLayoutId id="2147484396" r:id="rId18"/>
    <p:sldLayoutId id="2147484397" r:id="rId19"/>
    <p:sldLayoutId id="2147484398" r:id="rId20"/>
    <p:sldLayoutId id="2147484399" r:id="rId21"/>
    <p:sldLayoutId id="2147484400" r:id="rId22"/>
    <p:sldLayoutId id="2147484401" r:id="rId23"/>
    <p:sldLayoutId id="2147484402" r:id="rId24"/>
    <p:sldLayoutId id="2147484403" r:id="rId25"/>
    <p:sldLayoutId id="2147484404" r:id="rId26"/>
    <p:sldLayoutId id="2147484405" r:id="rId27"/>
    <p:sldLayoutId id="2147484406" r:id="rId28"/>
  </p:sldLayoutIdLst>
  <p:transition>
    <p:fade/>
  </p:transition>
  <p:timing>
    <p:tnLst>
      <p:par>
        <p:cTn id="1" dur="indefinite" restart="never" nodeType="tmRoot"/>
      </p:par>
    </p:tnLst>
  </p:timing>
  <p:hf hdr="0" ftr="0" dt="0"/>
  <p:txStyles>
    <p:titleStyle>
      <a:lvl1pPr algn="l" defTabSz="914089" rtl="0" eaLnBrk="1" latinLnBrk="0" hangingPunct="1">
        <a:lnSpc>
          <a:spcPct val="90000"/>
        </a:lnSpc>
        <a:spcBef>
          <a:spcPct val="0"/>
        </a:spcBef>
        <a:buNone/>
        <a:defRPr lang="en-US" sz="539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623" marR="0" indent="-339623" algn="l" defTabSz="914089" rtl="0" eaLnBrk="1" fontAlgn="auto" latinLnBrk="0" hangingPunct="1">
        <a:lnSpc>
          <a:spcPct val="90000"/>
        </a:lnSpc>
        <a:spcBef>
          <a:spcPct val="20000"/>
        </a:spcBef>
        <a:spcAft>
          <a:spcPts val="0"/>
        </a:spcAft>
        <a:buClrTx/>
        <a:buSzPct val="80000"/>
        <a:buFont typeface="Arial" pitchFamily="34" charset="0"/>
        <a:buChar char="•"/>
        <a:tabLst/>
        <a:defRPr sz="3599" kern="1200" spc="-70" baseline="0">
          <a:gradFill>
            <a:gsLst>
              <a:gs pos="1250">
                <a:schemeClr val="bg2"/>
              </a:gs>
              <a:gs pos="100000">
                <a:schemeClr val="bg2"/>
              </a:gs>
            </a:gsLst>
            <a:lin ang="5400000" scaled="0"/>
          </a:gradFill>
          <a:latin typeface="+mj-lt"/>
          <a:ea typeface="+mn-ea"/>
          <a:cs typeface="+mn-cs"/>
        </a:defRPr>
      </a:lvl1pPr>
      <a:lvl2pPr marL="572916" marR="0" indent="-233293" algn="l" defTabSz="914089" rtl="0" eaLnBrk="1" fontAlgn="auto" latinLnBrk="0" hangingPunct="1">
        <a:lnSpc>
          <a:spcPct val="90000"/>
        </a:lnSpc>
        <a:spcBef>
          <a:spcPct val="20000"/>
        </a:spcBef>
        <a:spcAft>
          <a:spcPts val="0"/>
        </a:spcAft>
        <a:buClrTx/>
        <a:buSzPct val="90000"/>
        <a:buFont typeface="Wingdings" pitchFamily="2" charset="2"/>
        <a:buChar char=""/>
        <a:tabLst/>
        <a:defRPr sz="2399" kern="1200" spc="0" baseline="0">
          <a:gradFill>
            <a:gsLst>
              <a:gs pos="1250">
                <a:schemeClr val="bg2"/>
              </a:gs>
              <a:gs pos="100000">
                <a:schemeClr val="bg2"/>
              </a:gs>
            </a:gsLst>
            <a:lin ang="5400000" scaled="0"/>
          </a:gradFill>
          <a:latin typeface="+mn-lt"/>
          <a:ea typeface="+mn-ea"/>
          <a:cs typeface="+mn-cs"/>
        </a:defRPr>
      </a:lvl2pPr>
      <a:lvl3pPr marL="798273" marR="0" indent="-225357" algn="l" defTabSz="914089" rtl="0" eaLnBrk="1" fontAlgn="auto" latinLnBrk="0" hangingPunct="1">
        <a:lnSpc>
          <a:spcPct val="90000"/>
        </a:lnSpc>
        <a:spcBef>
          <a:spcPct val="20000"/>
        </a:spcBef>
        <a:spcAft>
          <a:spcPts val="0"/>
        </a:spcAft>
        <a:buClrTx/>
        <a:buSzPct val="90000"/>
        <a:buFont typeface="Wingdings" pitchFamily="2" charset="2"/>
        <a:buChar char=""/>
        <a:tabLst>
          <a:tab pos="798273" algn="l"/>
        </a:tabLst>
        <a:defRPr sz="2399" kern="1200" spc="0" baseline="0">
          <a:gradFill>
            <a:gsLst>
              <a:gs pos="1250">
                <a:schemeClr val="bg2"/>
              </a:gs>
              <a:gs pos="100000">
                <a:schemeClr val="bg2"/>
              </a:gs>
            </a:gsLst>
            <a:lin ang="5400000" scaled="0"/>
          </a:gradFill>
          <a:latin typeface="+mn-lt"/>
          <a:ea typeface="+mn-ea"/>
          <a:cs typeface="+mn-cs"/>
        </a:defRPr>
      </a:lvl3pPr>
      <a:lvl4pPr marL="1029979" marR="0" indent="-231705" algn="l" defTabSz="914089" rtl="0" eaLnBrk="1" fontAlgn="auto" latinLnBrk="0" hangingPunct="1">
        <a:lnSpc>
          <a:spcPct val="90000"/>
        </a:lnSpc>
        <a:spcBef>
          <a:spcPct val="20000"/>
        </a:spcBef>
        <a:spcAft>
          <a:spcPts val="0"/>
        </a:spcAft>
        <a:buClrTx/>
        <a:buSzPct val="90000"/>
        <a:buFont typeface="Wingdings" pitchFamily="2" charset="2"/>
        <a:buChar char=""/>
        <a:tabLst/>
        <a:defRPr sz="1999" kern="1200" spc="0" baseline="0">
          <a:gradFill>
            <a:gsLst>
              <a:gs pos="1250">
                <a:schemeClr val="bg2"/>
              </a:gs>
              <a:gs pos="100000">
                <a:schemeClr val="bg2"/>
              </a:gs>
            </a:gsLst>
            <a:lin ang="5400000" scaled="0"/>
          </a:gradFill>
          <a:latin typeface="+mn-lt"/>
          <a:ea typeface="+mn-ea"/>
          <a:cs typeface="+mn-cs"/>
        </a:defRPr>
      </a:lvl4pPr>
      <a:lvl5pPr marL="1255336" marR="0" indent="-225357" algn="l" defTabSz="914089" rtl="0" eaLnBrk="1" fontAlgn="auto" latinLnBrk="0" hangingPunct="1">
        <a:lnSpc>
          <a:spcPct val="90000"/>
        </a:lnSpc>
        <a:spcBef>
          <a:spcPct val="20000"/>
        </a:spcBef>
        <a:spcAft>
          <a:spcPts val="0"/>
        </a:spcAft>
        <a:buClrTx/>
        <a:buSzPct val="90000"/>
        <a:buFont typeface="Wingdings" pitchFamily="2" charset="2"/>
        <a:buChar char=""/>
        <a:tabLst>
          <a:tab pos="1255336" algn="l"/>
        </a:tabLst>
        <a:defRPr sz="1999" kern="1200" spc="0" baseline="0">
          <a:gradFill>
            <a:gsLst>
              <a:gs pos="1250">
                <a:schemeClr val="bg2"/>
              </a:gs>
              <a:gs pos="100000">
                <a:schemeClr val="bg2"/>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5.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129.xml"/><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5.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29.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7.xml"/><Relationship Id="rId1" Type="http://schemas.openxmlformats.org/officeDocument/2006/relationships/tags" Target="../tags/tag11.xml"/><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msdn.microsoft.com/en-us/library/office/fp179887(v=office.15).aspx" TargetMode="External"/><Relationship Id="rId1" Type="http://schemas.openxmlformats.org/officeDocument/2006/relationships/slideLayout" Target="../slideLayouts/slideLayout112.xml"/><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2.xml"/></Relationships>
</file>

<file path=ppt/slides/_rels/slide19.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45.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6.xml"/><Relationship Id="rId1" Type="http://schemas.openxmlformats.org/officeDocument/2006/relationships/slideLayout" Target="../slideLayouts/slideLayout7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50.emf"/><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notesSlide" Target="../notesSlides/notesSlide18.xml"/><Relationship Id="rId1" Type="http://schemas.openxmlformats.org/officeDocument/2006/relationships/slideLayout" Target="../slideLayouts/slideLayout22.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6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67.emf"/><Relationship Id="rId3" Type="http://schemas.openxmlformats.org/officeDocument/2006/relationships/image" Target="../media/image62.emf"/><Relationship Id="rId7" Type="http://schemas.openxmlformats.org/officeDocument/2006/relationships/image" Target="../media/image66.emf"/><Relationship Id="rId2" Type="http://schemas.openxmlformats.org/officeDocument/2006/relationships/notesSlide" Target="../notesSlides/notesSlide20.xml"/><Relationship Id="rId1" Type="http://schemas.openxmlformats.org/officeDocument/2006/relationships/slideLayout" Target="../slideLayouts/slideLayout22.xml"/><Relationship Id="rId6" Type="http://schemas.openxmlformats.org/officeDocument/2006/relationships/image" Target="../media/image65.emf"/><Relationship Id="rId11" Type="http://schemas.openxmlformats.org/officeDocument/2006/relationships/image" Target="../media/image70.emf"/><Relationship Id="rId5" Type="http://schemas.openxmlformats.org/officeDocument/2006/relationships/image" Target="../media/image64.emf"/><Relationship Id="rId10" Type="http://schemas.openxmlformats.org/officeDocument/2006/relationships/image" Target="../media/image69.emf"/><Relationship Id="rId4" Type="http://schemas.openxmlformats.org/officeDocument/2006/relationships/image" Target="../media/image63.emf"/><Relationship Id="rId9" Type="http://schemas.openxmlformats.org/officeDocument/2006/relationships/image" Target="../media/image68.emf"/></Relationships>
</file>

<file path=ppt/slides/_rels/slide28.xml.rels><?xml version="1.0" encoding="UTF-8" standalone="yes"?>
<Relationships xmlns="http://schemas.openxmlformats.org/package/2006/relationships"><Relationship Id="rId8" Type="http://schemas.openxmlformats.org/officeDocument/2006/relationships/image" Target="../media/image67.emf"/><Relationship Id="rId13" Type="http://schemas.openxmlformats.org/officeDocument/2006/relationships/image" Target="../media/image73.emf"/><Relationship Id="rId3" Type="http://schemas.openxmlformats.org/officeDocument/2006/relationships/image" Target="../media/image62.emf"/><Relationship Id="rId7" Type="http://schemas.openxmlformats.org/officeDocument/2006/relationships/image" Target="../media/image66.emf"/><Relationship Id="rId12" Type="http://schemas.openxmlformats.org/officeDocument/2006/relationships/image" Target="../media/image72.emf"/><Relationship Id="rId2" Type="http://schemas.openxmlformats.org/officeDocument/2006/relationships/notesSlide" Target="../notesSlides/notesSlide21.xml"/><Relationship Id="rId1" Type="http://schemas.openxmlformats.org/officeDocument/2006/relationships/slideLayout" Target="../slideLayouts/slideLayout22.xml"/><Relationship Id="rId6" Type="http://schemas.openxmlformats.org/officeDocument/2006/relationships/image" Target="../media/image65.emf"/><Relationship Id="rId11" Type="http://schemas.openxmlformats.org/officeDocument/2006/relationships/image" Target="../media/image71.emf"/><Relationship Id="rId5" Type="http://schemas.openxmlformats.org/officeDocument/2006/relationships/image" Target="../media/image64.emf"/><Relationship Id="rId10" Type="http://schemas.openxmlformats.org/officeDocument/2006/relationships/image" Target="../media/image70.emf"/><Relationship Id="rId4" Type="http://schemas.openxmlformats.org/officeDocument/2006/relationships/image" Target="../media/image63.emf"/><Relationship Id="rId9" Type="http://schemas.openxmlformats.org/officeDocument/2006/relationships/image" Target="../media/image68.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2.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30.xml.rels><?xml version="1.0" encoding="UTF-8" standalone="yes"?>
<Relationships xmlns="http://schemas.openxmlformats.org/package/2006/relationships"><Relationship Id="rId8" Type="http://schemas.openxmlformats.org/officeDocument/2006/relationships/image" Target="../media/image73.emf"/><Relationship Id="rId3" Type="http://schemas.openxmlformats.org/officeDocument/2006/relationships/image" Target="../media/image66.emf"/><Relationship Id="rId7" Type="http://schemas.openxmlformats.org/officeDocument/2006/relationships/image" Target="../media/image72.emf"/><Relationship Id="rId2" Type="http://schemas.openxmlformats.org/officeDocument/2006/relationships/image" Target="../media/image62.emf"/><Relationship Id="rId1" Type="http://schemas.openxmlformats.org/officeDocument/2006/relationships/slideLayout" Target="../slideLayouts/slideLayout22.xml"/><Relationship Id="rId6" Type="http://schemas.openxmlformats.org/officeDocument/2006/relationships/image" Target="../media/image71.emf"/><Relationship Id="rId5" Type="http://schemas.openxmlformats.org/officeDocument/2006/relationships/image" Target="../media/image68.emf"/><Relationship Id="rId4" Type="http://schemas.openxmlformats.org/officeDocument/2006/relationships/image" Target="../media/image67.emf"/><Relationship Id="rId9" Type="http://schemas.openxmlformats.org/officeDocument/2006/relationships/image" Target="../media/image70.emf"/></Relationships>
</file>

<file path=ppt/slides/_rels/slide31.xml.rels><?xml version="1.0" encoding="UTF-8" standalone="yes"?>
<Relationships xmlns="http://schemas.openxmlformats.org/package/2006/relationships"><Relationship Id="rId8" Type="http://schemas.openxmlformats.org/officeDocument/2006/relationships/image" Target="../media/image74.emf"/><Relationship Id="rId3" Type="http://schemas.openxmlformats.org/officeDocument/2006/relationships/image" Target="../media/image67.emf"/><Relationship Id="rId7" Type="http://schemas.openxmlformats.org/officeDocument/2006/relationships/image" Target="../media/image65.emf"/><Relationship Id="rId2" Type="http://schemas.openxmlformats.org/officeDocument/2006/relationships/image" Target="../media/image66.emf"/><Relationship Id="rId1" Type="http://schemas.openxmlformats.org/officeDocument/2006/relationships/slideLayout" Target="../slideLayouts/slideLayout22.xml"/><Relationship Id="rId6" Type="http://schemas.openxmlformats.org/officeDocument/2006/relationships/image" Target="../media/image64.emf"/><Relationship Id="rId5" Type="http://schemas.openxmlformats.org/officeDocument/2006/relationships/image" Target="../media/image63.emf"/><Relationship Id="rId10" Type="http://schemas.openxmlformats.org/officeDocument/2006/relationships/image" Target="../media/image70.emf"/><Relationship Id="rId4" Type="http://schemas.openxmlformats.org/officeDocument/2006/relationships/image" Target="../media/image68.emf"/><Relationship Id="rId9" Type="http://schemas.openxmlformats.org/officeDocument/2006/relationships/image" Target="../media/image75.emf"/></Relationships>
</file>

<file path=ppt/slides/_rels/slide3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3.xml"/><Relationship Id="rId1" Type="http://schemas.openxmlformats.org/officeDocument/2006/relationships/slideLayout" Target="../slideLayouts/slideLayout26.xml"/><Relationship Id="rId4" Type="http://schemas.openxmlformats.org/officeDocument/2006/relationships/image" Target="../media/image7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emf"/><Relationship Id="rId3" Type="http://schemas.openxmlformats.org/officeDocument/2006/relationships/image" Target="../media/image18.jpeg"/><Relationship Id="rId7" Type="http://schemas.openxmlformats.org/officeDocument/2006/relationships/image" Target="../media/image22.emf"/><Relationship Id="rId12" Type="http://schemas.openxmlformats.org/officeDocument/2006/relationships/image" Target="../media/image27.emf"/><Relationship Id="rId2" Type="http://schemas.openxmlformats.org/officeDocument/2006/relationships/image" Target="../media/image17.jpeg"/><Relationship Id="rId1" Type="http://schemas.openxmlformats.org/officeDocument/2006/relationships/slideLayout" Target="../slideLayouts/slideLayout157.xml"/><Relationship Id="rId6" Type="http://schemas.openxmlformats.org/officeDocument/2006/relationships/image" Target="../media/image21.emf"/><Relationship Id="rId11" Type="http://schemas.openxmlformats.org/officeDocument/2006/relationships/image" Target="../media/image26.emf"/><Relationship Id="rId5" Type="http://schemas.openxmlformats.org/officeDocument/2006/relationships/image" Target="../media/image20.emf"/><Relationship Id="rId15" Type="http://schemas.openxmlformats.org/officeDocument/2006/relationships/image" Target="../media/image30.emf"/><Relationship Id="rId10" Type="http://schemas.openxmlformats.org/officeDocument/2006/relationships/image" Target="../media/image25.emf"/><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2.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127.xml"/><Relationship Id="rId5" Type="http://schemas.openxmlformats.org/officeDocument/2006/relationships/image" Target="../media/image32.emf"/><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a:xfrm>
            <a:off x="493713" y="3545530"/>
            <a:ext cx="9130347" cy="1586539"/>
          </a:xfrm>
        </p:spPr>
        <p:txBody>
          <a:bodyPr/>
          <a:lstStyle/>
          <a:p>
            <a:r>
              <a:rPr lang="en-US" dirty="0" smtClean="0"/>
              <a:t>PnP Transformation Preparedness meeting – Development and ALM</a:t>
            </a:r>
            <a:endParaRPr lang="en-US" dirty="0"/>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
        <p:nvSpPr>
          <p:cNvPr id="2" name="Text Placeholder 1"/>
          <p:cNvSpPr>
            <a:spLocks noGrp="1"/>
          </p:cNvSpPr>
          <p:nvPr>
            <p:ph type="body" sz="quarter" idx="12"/>
          </p:nvPr>
        </p:nvSpPr>
        <p:spPr/>
        <p:txBody>
          <a:bodyPr/>
          <a:lstStyle/>
          <a:p>
            <a:r>
              <a:rPr lang="en-US" dirty="0"/>
              <a:t>Pavel Bansky</a:t>
            </a:r>
          </a:p>
          <a:p>
            <a:r>
              <a:rPr lang="fi-FI" dirty="0" smtClean="0"/>
              <a:t>Senior </a:t>
            </a:r>
            <a:r>
              <a:rPr lang="fi-FI" dirty="0"/>
              <a:t>SharePoint Consultant</a:t>
            </a:r>
          </a:p>
          <a:p>
            <a:r>
              <a:rPr lang="fi-FI" dirty="0"/>
              <a:t>Litware Inc</a:t>
            </a:r>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2430883" y="1680215"/>
            <a:ext cx="3058268" cy="129792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vert="horz" lIns="91395" tIns="45699" rIns="91395" bIns="45699" rtlCol="0" anchor="t"/>
          <a:lstStyle/>
          <a:p>
            <a:endParaRPr lang="en-US" sz="1300" dirty="0">
              <a:solidFill>
                <a:srgbClr val="FFFFFF">
                  <a:alpha val="99000"/>
                </a:srgbClr>
              </a:solidFill>
            </a:endParaRPr>
          </a:p>
        </p:txBody>
      </p:sp>
      <p:sp>
        <p:nvSpPr>
          <p:cNvPr id="64" name="Rectangle 63"/>
          <p:cNvSpPr/>
          <p:nvPr/>
        </p:nvSpPr>
        <p:spPr>
          <a:xfrm>
            <a:off x="2430883" y="3075329"/>
            <a:ext cx="3058268" cy="1297926"/>
          </a:xfrm>
          <a:prstGeom prst="rect">
            <a:avLst/>
          </a:prstGeom>
          <a:ln/>
        </p:spPr>
        <p:style>
          <a:lnRef idx="1">
            <a:schemeClr val="dk1"/>
          </a:lnRef>
          <a:fillRef idx="2">
            <a:schemeClr val="dk1"/>
          </a:fillRef>
          <a:effectRef idx="1">
            <a:schemeClr val="dk1"/>
          </a:effectRef>
          <a:fontRef idx="minor">
            <a:schemeClr val="dk1"/>
          </a:fontRef>
        </p:style>
        <p:txBody>
          <a:bodyPr vert="horz" lIns="91395" tIns="45699" rIns="91395" bIns="45699" rtlCol="0" anchor="t"/>
          <a:lstStyle/>
          <a:p>
            <a:endParaRPr lang="en-US" sz="1300" dirty="0">
              <a:solidFill>
                <a:srgbClr val="FFFFFF">
                  <a:alpha val="99000"/>
                </a:srgbClr>
              </a:solidFill>
            </a:endParaRPr>
          </a:p>
        </p:txBody>
      </p:sp>
      <p:sp>
        <p:nvSpPr>
          <p:cNvPr id="65" name="Rectangle 64"/>
          <p:cNvSpPr/>
          <p:nvPr/>
        </p:nvSpPr>
        <p:spPr>
          <a:xfrm>
            <a:off x="2430883" y="4470443"/>
            <a:ext cx="3058268" cy="1297926"/>
          </a:xfrm>
          <a:prstGeom prst="rect">
            <a:avLst/>
          </a:prstGeom>
          <a:ln/>
        </p:spPr>
        <p:style>
          <a:lnRef idx="1">
            <a:schemeClr val="dk1"/>
          </a:lnRef>
          <a:fillRef idx="2">
            <a:schemeClr val="dk1"/>
          </a:fillRef>
          <a:effectRef idx="1">
            <a:schemeClr val="dk1"/>
          </a:effectRef>
          <a:fontRef idx="minor">
            <a:schemeClr val="dk1"/>
          </a:fontRef>
        </p:style>
        <p:txBody>
          <a:bodyPr vert="horz" lIns="91395" tIns="45699" rIns="91395" bIns="45699" rtlCol="0" anchor="t"/>
          <a:lstStyle/>
          <a:p>
            <a:endParaRPr lang="en-US" sz="1300" dirty="0">
              <a:solidFill>
                <a:srgbClr val="FFFFFF">
                  <a:alpha val="99000"/>
                </a:srgbClr>
              </a:solidFill>
            </a:endParaRPr>
          </a:p>
        </p:txBody>
      </p:sp>
      <p:sp>
        <p:nvSpPr>
          <p:cNvPr id="6" name="Title 5"/>
          <p:cNvSpPr>
            <a:spLocks noGrp="1"/>
          </p:cNvSpPr>
          <p:nvPr>
            <p:ph type="title"/>
          </p:nvPr>
        </p:nvSpPr>
        <p:spPr/>
        <p:txBody>
          <a:bodyPr/>
          <a:lstStyle/>
          <a:p>
            <a:r>
              <a:rPr lang="en-US" dirty="0" smtClean="0"/>
              <a:t>App Shapes for SharePoint</a:t>
            </a:r>
            <a:endParaRPr lang="en-US" dirty="0"/>
          </a:p>
        </p:txBody>
      </p:sp>
      <p:sp>
        <p:nvSpPr>
          <p:cNvPr id="7" name="Text Placeholder 2"/>
          <p:cNvSpPr txBox="1">
            <a:spLocks/>
          </p:cNvSpPr>
          <p:nvPr/>
        </p:nvSpPr>
        <p:spPr>
          <a:xfrm>
            <a:off x="5718306" y="1859238"/>
            <a:ext cx="4006818" cy="1116703"/>
          </a:xfrm>
          <a:prstGeom prst="rect">
            <a:avLst/>
          </a:prstGeom>
        </p:spPr>
        <p:txBody>
          <a:bodyPr lIns="91395" tIns="45699" rIns="91395" bIns="4569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Font typeface="Arial" pitchFamily="34" charset="0"/>
              <a:buNone/>
            </a:pPr>
            <a:r>
              <a:rPr lang="en-US" sz="1799" b="1" dirty="0">
                <a:solidFill>
                  <a:srgbClr val="000000"/>
                </a:solidFill>
              </a:rPr>
              <a:t>Full page</a:t>
            </a:r>
          </a:p>
          <a:p>
            <a:pPr marL="0" lvl="1" indent="0">
              <a:lnSpc>
                <a:spcPct val="100000"/>
              </a:lnSpc>
              <a:spcBef>
                <a:spcPts val="0"/>
              </a:spcBef>
              <a:buFont typeface="Arial" pitchFamily="34" charset="0"/>
              <a:buNone/>
              <a:tabLst/>
            </a:pPr>
            <a:r>
              <a:rPr lang="en-US" sz="1799" dirty="0">
                <a:solidFill>
                  <a:srgbClr val="000000"/>
                </a:solidFill>
              </a:rPr>
              <a:t>Implement complete app experiences </a:t>
            </a:r>
            <a:br>
              <a:rPr lang="en-US" sz="1799" dirty="0">
                <a:solidFill>
                  <a:srgbClr val="000000"/>
                </a:solidFill>
              </a:rPr>
            </a:br>
            <a:r>
              <a:rPr lang="en-US" sz="1799" dirty="0">
                <a:solidFill>
                  <a:srgbClr val="000000"/>
                </a:solidFill>
              </a:rPr>
              <a:t>to satisfy business scenarios</a:t>
            </a:r>
          </a:p>
        </p:txBody>
      </p:sp>
      <p:grpSp>
        <p:nvGrpSpPr>
          <p:cNvPr id="8" name="Group 7"/>
          <p:cNvGrpSpPr/>
          <p:nvPr/>
        </p:nvGrpSpPr>
        <p:grpSpPr>
          <a:xfrm>
            <a:off x="3178635" y="1902874"/>
            <a:ext cx="1562763" cy="852616"/>
            <a:chOff x="235465" y="1701569"/>
            <a:chExt cx="2054556" cy="609600"/>
          </a:xfrm>
          <a:effectLst>
            <a:outerShdw blurRad="50800" dist="38100" dir="2700000" algn="tl" rotWithShape="0">
              <a:prstClr val="black">
                <a:alpha val="40000"/>
              </a:prstClr>
            </a:outerShdw>
          </a:effectLst>
        </p:grpSpPr>
        <p:sp>
          <p:nvSpPr>
            <p:cNvPr id="9" name="Rectangle 8"/>
            <p:cNvSpPr/>
            <p:nvPr/>
          </p:nvSpPr>
          <p:spPr>
            <a:xfrm>
              <a:off x="1375859" y="1701570"/>
              <a:ext cx="914162" cy="60959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10" name="Rectangle 9"/>
            <p:cNvSpPr/>
            <p:nvPr/>
          </p:nvSpPr>
          <p:spPr>
            <a:xfrm>
              <a:off x="235465" y="1701569"/>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cxnSp>
          <p:nvCxnSpPr>
            <p:cNvPr id="11" name="Straight Connector 10"/>
            <p:cNvCxnSpPr/>
            <p:nvPr/>
          </p:nvCxnSpPr>
          <p:spPr>
            <a:xfrm>
              <a:off x="438612" y="18574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2" name="Straight Connector 11"/>
            <p:cNvCxnSpPr/>
            <p:nvPr/>
          </p:nvCxnSpPr>
          <p:spPr>
            <a:xfrm>
              <a:off x="438612" y="20098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3" name="Straight Connector 12"/>
            <p:cNvCxnSpPr/>
            <p:nvPr/>
          </p:nvCxnSpPr>
          <p:spPr>
            <a:xfrm>
              <a:off x="438612" y="21622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4" name="Straight Connector 13"/>
            <p:cNvCxnSpPr/>
            <p:nvPr/>
          </p:nvCxnSpPr>
          <p:spPr>
            <a:xfrm flipV="1">
              <a:off x="946482" y="1701571"/>
              <a:ext cx="415528" cy="308263"/>
            </a:xfrm>
            <a:prstGeom prst="line">
              <a:avLst/>
            </a:prstGeom>
            <a:ln w="19050"/>
          </p:spPr>
          <p:style>
            <a:lnRef idx="1">
              <a:schemeClr val="dk1"/>
            </a:lnRef>
            <a:fillRef idx="2">
              <a:schemeClr val="dk1"/>
            </a:fillRef>
            <a:effectRef idx="1">
              <a:schemeClr val="dk1"/>
            </a:effectRef>
            <a:fontRef idx="minor">
              <a:schemeClr val="dk1"/>
            </a:fontRef>
          </p:style>
        </p:cxnSp>
        <p:cxnSp>
          <p:nvCxnSpPr>
            <p:cNvPr id="15" name="Straight Connector 14"/>
            <p:cNvCxnSpPr/>
            <p:nvPr/>
          </p:nvCxnSpPr>
          <p:spPr>
            <a:xfrm>
              <a:off x="946480" y="2006369"/>
              <a:ext cx="429379" cy="304800"/>
            </a:xfrm>
            <a:prstGeom prst="line">
              <a:avLst/>
            </a:prstGeom>
            <a:ln w="19050"/>
          </p:spPr>
          <p:style>
            <a:lnRef idx="1">
              <a:schemeClr val="dk1"/>
            </a:lnRef>
            <a:fillRef idx="2">
              <a:schemeClr val="dk1"/>
            </a:fillRef>
            <a:effectRef idx="1">
              <a:schemeClr val="dk1"/>
            </a:effectRef>
            <a:fontRef idx="minor">
              <a:schemeClr val="dk1"/>
            </a:fontRef>
          </p:style>
        </p:cxnSp>
      </p:grpSp>
      <p:grpSp>
        <p:nvGrpSpPr>
          <p:cNvPr id="16" name="Group 15"/>
          <p:cNvGrpSpPr/>
          <p:nvPr/>
        </p:nvGrpSpPr>
        <p:grpSpPr>
          <a:xfrm>
            <a:off x="3482069" y="3298531"/>
            <a:ext cx="955895" cy="851525"/>
            <a:chOff x="745642" y="3225569"/>
            <a:chExt cx="914162" cy="609600"/>
          </a:xfrm>
          <a:effectLst>
            <a:outerShdw blurRad="50800" dist="38100" dir="2700000" algn="tl" rotWithShape="0">
              <a:prstClr val="black">
                <a:alpha val="40000"/>
              </a:prstClr>
            </a:outerShdw>
          </a:effectLst>
        </p:grpSpPr>
        <p:sp>
          <p:nvSpPr>
            <p:cNvPr id="17" name="Rectangle 16"/>
            <p:cNvSpPr/>
            <p:nvPr/>
          </p:nvSpPr>
          <p:spPr>
            <a:xfrm>
              <a:off x="745642" y="3225569"/>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18" name="Rectangle 17"/>
            <p:cNvSpPr/>
            <p:nvPr/>
          </p:nvSpPr>
          <p:spPr>
            <a:xfrm>
              <a:off x="907236" y="3332943"/>
              <a:ext cx="253934" cy="152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19" name="Rectangle 18"/>
            <p:cNvSpPr/>
            <p:nvPr/>
          </p:nvSpPr>
          <p:spPr>
            <a:xfrm>
              <a:off x="907236" y="3582324"/>
              <a:ext cx="253934" cy="152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20" name="Rectangle 19"/>
            <p:cNvSpPr/>
            <p:nvPr/>
          </p:nvSpPr>
          <p:spPr>
            <a:xfrm>
              <a:off x="1265052" y="3322553"/>
              <a:ext cx="253934" cy="42602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grpSp>
      <p:grpSp>
        <p:nvGrpSpPr>
          <p:cNvPr id="21" name="Group 20"/>
          <p:cNvGrpSpPr/>
          <p:nvPr/>
        </p:nvGrpSpPr>
        <p:grpSpPr>
          <a:xfrm>
            <a:off x="3482069" y="4678390"/>
            <a:ext cx="955895" cy="882029"/>
            <a:chOff x="722556" y="4507115"/>
            <a:chExt cx="914162" cy="609600"/>
          </a:xfrm>
          <a:effectLst>
            <a:outerShdw blurRad="50800" dist="38100" dir="2700000" algn="tl" rotWithShape="0">
              <a:prstClr val="black">
                <a:alpha val="40000"/>
              </a:prstClr>
            </a:outerShdw>
          </a:effectLst>
        </p:grpSpPr>
        <p:sp>
          <p:nvSpPr>
            <p:cNvPr id="22" name="Rectangle 21"/>
            <p:cNvSpPr/>
            <p:nvPr/>
          </p:nvSpPr>
          <p:spPr>
            <a:xfrm>
              <a:off x="722556" y="4507115"/>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23" name="Folded Corner 22"/>
            <p:cNvSpPr/>
            <p:nvPr/>
          </p:nvSpPr>
          <p:spPr>
            <a:xfrm rot="16200000">
              <a:off x="944683" y="4529703"/>
              <a:ext cx="495300" cy="560963"/>
            </a:xfrm>
            <a:prstGeom prst="foldedCorner">
              <a:avLst>
                <a:gd name="adj" fmla="val 41358"/>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24" name="Rectangle 23"/>
            <p:cNvSpPr/>
            <p:nvPr/>
          </p:nvSpPr>
          <p:spPr>
            <a:xfrm>
              <a:off x="967255" y="4922753"/>
              <a:ext cx="443230" cy="8312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grpSp>
      <p:sp>
        <p:nvSpPr>
          <p:cNvPr id="2" name="Rectangle 1"/>
          <p:cNvSpPr/>
          <p:nvPr/>
        </p:nvSpPr>
        <p:spPr>
          <a:xfrm>
            <a:off x="5718305" y="3249777"/>
            <a:ext cx="4568971" cy="939489"/>
          </a:xfrm>
          <a:prstGeom prst="rect">
            <a:avLst/>
          </a:prstGeom>
        </p:spPr>
        <p:txBody>
          <a:bodyPr lIns="91395" tIns="45699" rIns="91395" bIns="45699">
            <a:spAutoFit/>
          </a:bodyPr>
          <a:lstStyle/>
          <a:p>
            <a:pPr>
              <a:spcBef>
                <a:spcPts val="2399"/>
              </a:spcBef>
            </a:pPr>
            <a:r>
              <a:rPr lang="en-US" sz="1799" b="1" dirty="0">
                <a:solidFill>
                  <a:srgbClr val="000000"/>
                </a:solidFill>
              </a:rPr>
              <a:t>Parts</a:t>
            </a:r>
          </a:p>
          <a:p>
            <a:pPr marL="0" lvl="1"/>
            <a:r>
              <a:rPr lang="en-US" sz="1799" dirty="0">
                <a:solidFill>
                  <a:srgbClr val="000000"/>
                </a:solidFill>
              </a:rPr>
              <a:t>Create app parts that can interact </a:t>
            </a:r>
            <a:br>
              <a:rPr lang="en-US" sz="1799" dirty="0">
                <a:solidFill>
                  <a:srgbClr val="000000"/>
                </a:solidFill>
              </a:rPr>
            </a:br>
            <a:r>
              <a:rPr lang="en-US" sz="1799" dirty="0">
                <a:solidFill>
                  <a:srgbClr val="000000"/>
                </a:solidFill>
              </a:rPr>
              <a:t>with the SharePoint experience</a:t>
            </a:r>
          </a:p>
        </p:txBody>
      </p:sp>
      <p:sp>
        <p:nvSpPr>
          <p:cNvPr id="3" name="Rectangle 2"/>
          <p:cNvSpPr/>
          <p:nvPr/>
        </p:nvSpPr>
        <p:spPr>
          <a:xfrm>
            <a:off x="5718305" y="4642080"/>
            <a:ext cx="4568971" cy="922952"/>
          </a:xfrm>
          <a:prstGeom prst="rect">
            <a:avLst/>
          </a:prstGeom>
        </p:spPr>
        <p:txBody>
          <a:bodyPr lIns="91395" tIns="45699" rIns="91395" bIns="45699">
            <a:spAutoFit/>
          </a:bodyPr>
          <a:lstStyle/>
          <a:p>
            <a:pPr>
              <a:spcBef>
                <a:spcPts val="2399"/>
              </a:spcBef>
            </a:pPr>
            <a:r>
              <a:rPr lang="en-US" sz="1799" b="1" dirty="0">
                <a:solidFill>
                  <a:srgbClr val="000000"/>
                </a:solidFill>
              </a:rPr>
              <a:t>UI Command extensions</a:t>
            </a:r>
          </a:p>
          <a:p>
            <a:pPr marL="0" lvl="1"/>
            <a:r>
              <a:rPr lang="en-US" sz="1799" dirty="0">
                <a:solidFill>
                  <a:srgbClr val="000000"/>
                </a:solidFill>
              </a:rPr>
              <a:t>Add new commands to the ribbon and item menus</a:t>
            </a:r>
          </a:p>
        </p:txBody>
      </p:sp>
    </p:spTree>
    <p:extLst>
      <p:ext uri="{BB962C8B-B14F-4D97-AF65-F5344CB8AC3E}">
        <p14:creationId xmlns:p14="http://schemas.microsoft.com/office/powerpoint/2010/main" val="2071626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3455" y="740426"/>
            <a:ext cx="6275899" cy="47069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9886" y="1412570"/>
            <a:ext cx="6270316" cy="48411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002653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2430883" y="1680215"/>
            <a:ext cx="3058268" cy="1297926"/>
          </a:xfrm>
          <a:prstGeom prst="rect">
            <a:avLst/>
          </a:prstGeom>
          <a:ln/>
        </p:spPr>
        <p:style>
          <a:lnRef idx="1">
            <a:schemeClr val="dk1"/>
          </a:lnRef>
          <a:fillRef idx="2">
            <a:schemeClr val="dk1"/>
          </a:fillRef>
          <a:effectRef idx="1">
            <a:schemeClr val="dk1"/>
          </a:effectRef>
          <a:fontRef idx="minor">
            <a:schemeClr val="dk1"/>
          </a:fontRef>
        </p:style>
        <p:txBody>
          <a:bodyPr vert="horz" lIns="91395" tIns="45699" rIns="91395" bIns="45699" rtlCol="0" anchor="t"/>
          <a:lstStyle/>
          <a:p>
            <a:endParaRPr lang="en-US" sz="1300" dirty="0">
              <a:solidFill>
                <a:srgbClr val="FFFFFF">
                  <a:alpha val="99000"/>
                </a:srgbClr>
              </a:solidFill>
            </a:endParaRPr>
          </a:p>
        </p:txBody>
      </p:sp>
      <p:sp>
        <p:nvSpPr>
          <p:cNvPr id="64" name="Rectangle 63"/>
          <p:cNvSpPr/>
          <p:nvPr/>
        </p:nvSpPr>
        <p:spPr>
          <a:xfrm>
            <a:off x="2430883" y="3075329"/>
            <a:ext cx="3058268" cy="129792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vert="horz" lIns="91395" tIns="45699" rIns="91395" bIns="45699" rtlCol="0" anchor="t"/>
          <a:lstStyle/>
          <a:p>
            <a:endParaRPr lang="en-US" sz="1300" dirty="0">
              <a:solidFill>
                <a:srgbClr val="FFFFFF">
                  <a:alpha val="99000"/>
                </a:srgbClr>
              </a:solidFill>
            </a:endParaRPr>
          </a:p>
        </p:txBody>
      </p:sp>
      <p:sp>
        <p:nvSpPr>
          <p:cNvPr id="65" name="Rectangle 64"/>
          <p:cNvSpPr/>
          <p:nvPr/>
        </p:nvSpPr>
        <p:spPr>
          <a:xfrm>
            <a:off x="2430883" y="4470443"/>
            <a:ext cx="3058268" cy="1297926"/>
          </a:xfrm>
          <a:prstGeom prst="rect">
            <a:avLst/>
          </a:prstGeom>
          <a:ln/>
        </p:spPr>
        <p:style>
          <a:lnRef idx="1">
            <a:schemeClr val="dk1"/>
          </a:lnRef>
          <a:fillRef idx="2">
            <a:schemeClr val="dk1"/>
          </a:fillRef>
          <a:effectRef idx="1">
            <a:schemeClr val="dk1"/>
          </a:effectRef>
          <a:fontRef idx="minor">
            <a:schemeClr val="dk1"/>
          </a:fontRef>
        </p:style>
        <p:txBody>
          <a:bodyPr vert="horz" lIns="91395" tIns="45699" rIns="91395" bIns="45699" rtlCol="0" anchor="t"/>
          <a:lstStyle/>
          <a:p>
            <a:endParaRPr lang="en-US" sz="1300" dirty="0">
              <a:solidFill>
                <a:srgbClr val="FFFFFF">
                  <a:alpha val="99000"/>
                </a:srgbClr>
              </a:solidFill>
            </a:endParaRPr>
          </a:p>
        </p:txBody>
      </p:sp>
      <p:sp>
        <p:nvSpPr>
          <p:cNvPr id="6" name="Title 5"/>
          <p:cNvSpPr>
            <a:spLocks noGrp="1"/>
          </p:cNvSpPr>
          <p:nvPr>
            <p:ph type="title"/>
          </p:nvPr>
        </p:nvSpPr>
        <p:spPr/>
        <p:txBody>
          <a:bodyPr/>
          <a:lstStyle/>
          <a:p>
            <a:r>
              <a:rPr lang="en-US" dirty="0" smtClean="0"/>
              <a:t>App Shapes for SharePoint</a:t>
            </a:r>
            <a:endParaRPr lang="en-US" dirty="0"/>
          </a:p>
        </p:txBody>
      </p:sp>
      <p:sp>
        <p:nvSpPr>
          <p:cNvPr id="7" name="Text Placeholder 2"/>
          <p:cNvSpPr txBox="1">
            <a:spLocks/>
          </p:cNvSpPr>
          <p:nvPr/>
        </p:nvSpPr>
        <p:spPr>
          <a:xfrm>
            <a:off x="5718306" y="1859238"/>
            <a:ext cx="4006818" cy="1116703"/>
          </a:xfrm>
          <a:prstGeom prst="rect">
            <a:avLst/>
          </a:prstGeom>
        </p:spPr>
        <p:txBody>
          <a:bodyPr lIns="91395" tIns="45699" rIns="91395" bIns="4569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Font typeface="Arial" pitchFamily="34" charset="0"/>
              <a:buNone/>
            </a:pPr>
            <a:r>
              <a:rPr lang="en-US" sz="1799" b="1" dirty="0">
                <a:solidFill>
                  <a:srgbClr val="000000"/>
                </a:solidFill>
              </a:rPr>
              <a:t>Full page</a:t>
            </a:r>
          </a:p>
          <a:p>
            <a:pPr marL="0" lvl="1" indent="0">
              <a:lnSpc>
                <a:spcPct val="100000"/>
              </a:lnSpc>
              <a:spcBef>
                <a:spcPts val="0"/>
              </a:spcBef>
              <a:buFont typeface="Arial" pitchFamily="34" charset="0"/>
              <a:buNone/>
              <a:tabLst/>
            </a:pPr>
            <a:r>
              <a:rPr lang="en-US" sz="1799" dirty="0">
                <a:solidFill>
                  <a:srgbClr val="000000"/>
                </a:solidFill>
              </a:rPr>
              <a:t>Implement complete app experiences </a:t>
            </a:r>
            <a:br>
              <a:rPr lang="en-US" sz="1799" dirty="0">
                <a:solidFill>
                  <a:srgbClr val="000000"/>
                </a:solidFill>
              </a:rPr>
            </a:br>
            <a:r>
              <a:rPr lang="en-US" sz="1799" dirty="0">
                <a:solidFill>
                  <a:srgbClr val="000000"/>
                </a:solidFill>
              </a:rPr>
              <a:t>to satisfy business scenarios</a:t>
            </a:r>
          </a:p>
        </p:txBody>
      </p:sp>
      <p:grpSp>
        <p:nvGrpSpPr>
          <p:cNvPr id="8" name="Group 7"/>
          <p:cNvGrpSpPr/>
          <p:nvPr/>
        </p:nvGrpSpPr>
        <p:grpSpPr>
          <a:xfrm>
            <a:off x="3178635" y="1902874"/>
            <a:ext cx="1562763" cy="852616"/>
            <a:chOff x="235465" y="1701569"/>
            <a:chExt cx="2054556" cy="609600"/>
          </a:xfrm>
          <a:effectLst>
            <a:outerShdw blurRad="50800" dist="38100" dir="2700000" algn="tl" rotWithShape="0">
              <a:prstClr val="black">
                <a:alpha val="40000"/>
              </a:prstClr>
            </a:outerShdw>
          </a:effectLst>
        </p:grpSpPr>
        <p:sp>
          <p:nvSpPr>
            <p:cNvPr id="9" name="Rectangle 8"/>
            <p:cNvSpPr/>
            <p:nvPr/>
          </p:nvSpPr>
          <p:spPr>
            <a:xfrm>
              <a:off x="1375859" y="1701570"/>
              <a:ext cx="914162" cy="60959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10" name="Rectangle 9"/>
            <p:cNvSpPr/>
            <p:nvPr/>
          </p:nvSpPr>
          <p:spPr>
            <a:xfrm>
              <a:off x="235465" y="1701569"/>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cxnSp>
          <p:nvCxnSpPr>
            <p:cNvPr id="11" name="Straight Connector 10"/>
            <p:cNvCxnSpPr/>
            <p:nvPr/>
          </p:nvCxnSpPr>
          <p:spPr>
            <a:xfrm>
              <a:off x="438612" y="18574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2" name="Straight Connector 11"/>
            <p:cNvCxnSpPr/>
            <p:nvPr/>
          </p:nvCxnSpPr>
          <p:spPr>
            <a:xfrm>
              <a:off x="438612" y="20098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3" name="Straight Connector 12"/>
            <p:cNvCxnSpPr/>
            <p:nvPr/>
          </p:nvCxnSpPr>
          <p:spPr>
            <a:xfrm>
              <a:off x="438612" y="21622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4" name="Straight Connector 13"/>
            <p:cNvCxnSpPr/>
            <p:nvPr/>
          </p:nvCxnSpPr>
          <p:spPr>
            <a:xfrm flipV="1">
              <a:off x="946482" y="1701571"/>
              <a:ext cx="415528" cy="308263"/>
            </a:xfrm>
            <a:prstGeom prst="line">
              <a:avLst/>
            </a:prstGeom>
            <a:ln w="19050"/>
          </p:spPr>
          <p:style>
            <a:lnRef idx="1">
              <a:schemeClr val="dk1"/>
            </a:lnRef>
            <a:fillRef idx="2">
              <a:schemeClr val="dk1"/>
            </a:fillRef>
            <a:effectRef idx="1">
              <a:schemeClr val="dk1"/>
            </a:effectRef>
            <a:fontRef idx="minor">
              <a:schemeClr val="dk1"/>
            </a:fontRef>
          </p:style>
        </p:cxnSp>
        <p:cxnSp>
          <p:nvCxnSpPr>
            <p:cNvPr id="15" name="Straight Connector 14"/>
            <p:cNvCxnSpPr/>
            <p:nvPr/>
          </p:nvCxnSpPr>
          <p:spPr>
            <a:xfrm>
              <a:off x="946480" y="2006369"/>
              <a:ext cx="429379" cy="304800"/>
            </a:xfrm>
            <a:prstGeom prst="line">
              <a:avLst/>
            </a:prstGeom>
            <a:ln w="19050"/>
          </p:spPr>
          <p:style>
            <a:lnRef idx="1">
              <a:schemeClr val="dk1"/>
            </a:lnRef>
            <a:fillRef idx="2">
              <a:schemeClr val="dk1"/>
            </a:fillRef>
            <a:effectRef idx="1">
              <a:schemeClr val="dk1"/>
            </a:effectRef>
            <a:fontRef idx="minor">
              <a:schemeClr val="dk1"/>
            </a:fontRef>
          </p:style>
        </p:cxnSp>
      </p:grpSp>
      <p:grpSp>
        <p:nvGrpSpPr>
          <p:cNvPr id="16" name="Group 15"/>
          <p:cNvGrpSpPr/>
          <p:nvPr/>
        </p:nvGrpSpPr>
        <p:grpSpPr>
          <a:xfrm>
            <a:off x="3482069" y="3298531"/>
            <a:ext cx="955895" cy="851525"/>
            <a:chOff x="745642" y="3225569"/>
            <a:chExt cx="914162" cy="609600"/>
          </a:xfrm>
          <a:effectLst>
            <a:outerShdw blurRad="50800" dist="38100" dir="2700000" algn="tl" rotWithShape="0">
              <a:prstClr val="black">
                <a:alpha val="40000"/>
              </a:prstClr>
            </a:outerShdw>
          </a:effectLst>
        </p:grpSpPr>
        <p:sp>
          <p:nvSpPr>
            <p:cNvPr id="17" name="Rectangle 16"/>
            <p:cNvSpPr/>
            <p:nvPr/>
          </p:nvSpPr>
          <p:spPr>
            <a:xfrm>
              <a:off x="745642" y="3225569"/>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18" name="Rectangle 17"/>
            <p:cNvSpPr/>
            <p:nvPr/>
          </p:nvSpPr>
          <p:spPr>
            <a:xfrm>
              <a:off x="907236" y="3332943"/>
              <a:ext cx="253934" cy="152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19" name="Rectangle 18"/>
            <p:cNvSpPr/>
            <p:nvPr/>
          </p:nvSpPr>
          <p:spPr>
            <a:xfrm>
              <a:off x="907236" y="3582324"/>
              <a:ext cx="253934" cy="152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20" name="Rectangle 19"/>
            <p:cNvSpPr/>
            <p:nvPr/>
          </p:nvSpPr>
          <p:spPr>
            <a:xfrm>
              <a:off x="1265052" y="3322553"/>
              <a:ext cx="253934" cy="42602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grpSp>
      <p:grpSp>
        <p:nvGrpSpPr>
          <p:cNvPr id="21" name="Group 20"/>
          <p:cNvGrpSpPr/>
          <p:nvPr/>
        </p:nvGrpSpPr>
        <p:grpSpPr>
          <a:xfrm>
            <a:off x="3482069" y="4678390"/>
            <a:ext cx="955895" cy="882029"/>
            <a:chOff x="722556" y="4507115"/>
            <a:chExt cx="914162" cy="609600"/>
          </a:xfrm>
          <a:effectLst>
            <a:outerShdw blurRad="50800" dist="38100" dir="2700000" algn="tl" rotWithShape="0">
              <a:prstClr val="black">
                <a:alpha val="40000"/>
              </a:prstClr>
            </a:outerShdw>
          </a:effectLst>
        </p:grpSpPr>
        <p:sp>
          <p:nvSpPr>
            <p:cNvPr id="22" name="Rectangle 21"/>
            <p:cNvSpPr/>
            <p:nvPr/>
          </p:nvSpPr>
          <p:spPr>
            <a:xfrm>
              <a:off x="722556" y="4507115"/>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23" name="Folded Corner 22"/>
            <p:cNvSpPr/>
            <p:nvPr/>
          </p:nvSpPr>
          <p:spPr>
            <a:xfrm rot="16200000">
              <a:off x="944683" y="4529703"/>
              <a:ext cx="495300" cy="560963"/>
            </a:xfrm>
            <a:prstGeom prst="foldedCorner">
              <a:avLst>
                <a:gd name="adj" fmla="val 41358"/>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24" name="Rectangle 23"/>
            <p:cNvSpPr/>
            <p:nvPr/>
          </p:nvSpPr>
          <p:spPr>
            <a:xfrm>
              <a:off x="967255" y="4922753"/>
              <a:ext cx="443230" cy="8312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grpSp>
      <p:sp>
        <p:nvSpPr>
          <p:cNvPr id="2" name="Rectangle 1"/>
          <p:cNvSpPr/>
          <p:nvPr/>
        </p:nvSpPr>
        <p:spPr>
          <a:xfrm>
            <a:off x="5718305" y="3249777"/>
            <a:ext cx="4568971" cy="939489"/>
          </a:xfrm>
          <a:prstGeom prst="rect">
            <a:avLst/>
          </a:prstGeom>
        </p:spPr>
        <p:txBody>
          <a:bodyPr lIns="91395" tIns="45699" rIns="91395" bIns="45699">
            <a:spAutoFit/>
          </a:bodyPr>
          <a:lstStyle/>
          <a:p>
            <a:pPr>
              <a:spcBef>
                <a:spcPts val="2399"/>
              </a:spcBef>
            </a:pPr>
            <a:r>
              <a:rPr lang="en-US" sz="1799" b="1" dirty="0">
                <a:solidFill>
                  <a:srgbClr val="000000"/>
                </a:solidFill>
              </a:rPr>
              <a:t>Parts</a:t>
            </a:r>
          </a:p>
          <a:p>
            <a:pPr marL="0" lvl="1"/>
            <a:r>
              <a:rPr lang="en-US" sz="1799" dirty="0">
                <a:solidFill>
                  <a:srgbClr val="000000"/>
                </a:solidFill>
              </a:rPr>
              <a:t>Create app parts that can interact </a:t>
            </a:r>
            <a:br>
              <a:rPr lang="en-US" sz="1799" dirty="0">
                <a:solidFill>
                  <a:srgbClr val="000000"/>
                </a:solidFill>
              </a:rPr>
            </a:br>
            <a:r>
              <a:rPr lang="en-US" sz="1799" dirty="0">
                <a:solidFill>
                  <a:srgbClr val="000000"/>
                </a:solidFill>
              </a:rPr>
              <a:t>with the SharePoint experience</a:t>
            </a:r>
          </a:p>
        </p:txBody>
      </p:sp>
      <p:sp>
        <p:nvSpPr>
          <p:cNvPr id="3" name="Rectangle 2"/>
          <p:cNvSpPr/>
          <p:nvPr/>
        </p:nvSpPr>
        <p:spPr>
          <a:xfrm>
            <a:off x="5718305" y="4642080"/>
            <a:ext cx="4568971" cy="922952"/>
          </a:xfrm>
          <a:prstGeom prst="rect">
            <a:avLst/>
          </a:prstGeom>
        </p:spPr>
        <p:txBody>
          <a:bodyPr lIns="91395" tIns="45699" rIns="91395" bIns="45699">
            <a:spAutoFit/>
          </a:bodyPr>
          <a:lstStyle/>
          <a:p>
            <a:pPr>
              <a:spcBef>
                <a:spcPts val="2399"/>
              </a:spcBef>
            </a:pPr>
            <a:r>
              <a:rPr lang="en-US" sz="1799" b="1" dirty="0">
                <a:solidFill>
                  <a:srgbClr val="000000"/>
                </a:solidFill>
              </a:rPr>
              <a:t>UI Command extensions</a:t>
            </a:r>
          </a:p>
          <a:p>
            <a:pPr marL="0" lvl="1"/>
            <a:r>
              <a:rPr lang="en-US" sz="1799" dirty="0">
                <a:solidFill>
                  <a:srgbClr val="000000"/>
                </a:solidFill>
              </a:rPr>
              <a:t>Add new commands to the ribbon and item menus</a:t>
            </a:r>
          </a:p>
        </p:txBody>
      </p:sp>
    </p:spTree>
    <p:extLst>
      <p:ext uri="{BB962C8B-B14F-4D97-AF65-F5344CB8AC3E}">
        <p14:creationId xmlns:p14="http://schemas.microsoft.com/office/powerpoint/2010/main" val="575836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912186" y="591061"/>
            <a:ext cx="6623435" cy="5227783"/>
          </a:xfrm>
          <a:prstGeom prst="rect">
            <a:avLst/>
          </a:prstGeom>
          <a:ln>
            <a:noFill/>
          </a:ln>
          <a:effectLst>
            <a:outerShdw blurRad="292100" dist="139700" dir="2700000" algn="tl" rotWithShape="0">
              <a:srgbClr val="333333">
                <a:alpha val="65000"/>
              </a:srgbClr>
            </a:outerShdw>
          </a:effectLst>
        </p:spPr>
      </p:pic>
      <p:sp>
        <p:nvSpPr>
          <p:cNvPr id="5" name="Left Arrow 4"/>
          <p:cNvSpPr/>
          <p:nvPr/>
        </p:nvSpPr>
        <p:spPr bwMode="auto">
          <a:xfrm>
            <a:off x="4962514" y="4474557"/>
            <a:ext cx="522778" cy="597461"/>
          </a:xfrm>
          <a:prstGeom prst="lef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2" name="Picture 1"/>
          <p:cNvPicPr>
            <a:picLocks noChangeAspect="1"/>
          </p:cNvPicPr>
          <p:nvPr/>
        </p:nvPicPr>
        <p:blipFill>
          <a:blip r:embed="rId4"/>
          <a:stretch>
            <a:fillRect/>
          </a:stretch>
        </p:blipFill>
        <p:spPr>
          <a:xfrm>
            <a:off x="5746681" y="4054467"/>
            <a:ext cx="4406274" cy="2035101"/>
          </a:xfrm>
          <a:prstGeom prst="rect">
            <a:avLst/>
          </a:prstGeom>
          <a:ln>
            <a:noFill/>
          </a:ln>
          <a:effectLst>
            <a:outerShdw blurRad="292100" dist="139700" dir="2700000" algn="tl" rotWithShape="0">
              <a:srgbClr val="333333">
                <a:alpha val="65000"/>
              </a:srgbClr>
            </a:outerShdw>
          </a:effectLst>
        </p:spPr>
      </p:pic>
      <p:sp>
        <p:nvSpPr>
          <p:cNvPr id="6" name="Left Arrow 5"/>
          <p:cNvSpPr/>
          <p:nvPr/>
        </p:nvSpPr>
        <p:spPr bwMode="auto">
          <a:xfrm rot="5400000">
            <a:off x="8099184" y="5258724"/>
            <a:ext cx="522778" cy="597461"/>
          </a:xfrm>
          <a:prstGeom prst="lef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1693035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2430883" y="1680215"/>
            <a:ext cx="3058268" cy="1297926"/>
          </a:xfrm>
          <a:prstGeom prst="rect">
            <a:avLst/>
          </a:prstGeom>
          <a:ln/>
        </p:spPr>
        <p:style>
          <a:lnRef idx="1">
            <a:schemeClr val="dk1"/>
          </a:lnRef>
          <a:fillRef idx="2">
            <a:schemeClr val="dk1"/>
          </a:fillRef>
          <a:effectRef idx="1">
            <a:schemeClr val="dk1"/>
          </a:effectRef>
          <a:fontRef idx="minor">
            <a:schemeClr val="dk1"/>
          </a:fontRef>
        </p:style>
        <p:txBody>
          <a:bodyPr vert="horz" lIns="91395" tIns="45699" rIns="91395" bIns="45699" rtlCol="0" anchor="t"/>
          <a:lstStyle/>
          <a:p>
            <a:endParaRPr lang="en-US" sz="1300" dirty="0">
              <a:solidFill>
                <a:srgbClr val="FFFFFF">
                  <a:alpha val="99000"/>
                </a:srgbClr>
              </a:solidFill>
            </a:endParaRPr>
          </a:p>
        </p:txBody>
      </p:sp>
      <p:sp>
        <p:nvSpPr>
          <p:cNvPr id="64" name="Rectangle 63"/>
          <p:cNvSpPr/>
          <p:nvPr/>
        </p:nvSpPr>
        <p:spPr>
          <a:xfrm>
            <a:off x="2430883" y="3075329"/>
            <a:ext cx="3058268" cy="1297926"/>
          </a:xfrm>
          <a:prstGeom prst="rect">
            <a:avLst/>
          </a:prstGeom>
          <a:ln/>
        </p:spPr>
        <p:style>
          <a:lnRef idx="1">
            <a:schemeClr val="dk1"/>
          </a:lnRef>
          <a:fillRef idx="2">
            <a:schemeClr val="dk1"/>
          </a:fillRef>
          <a:effectRef idx="1">
            <a:schemeClr val="dk1"/>
          </a:effectRef>
          <a:fontRef idx="minor">
            <a:schemeClr val="dk1"/>
          </a:fontRef>
        </p:style>
        <p:txBody>
          <a:bodyPr vert="horz" lIns="91395" tIns="45699" rIns="91395" bIns="45699" rtlCol="0" anchor="t"/>
          <a:lstStyle/>
          <a:p>
            <a:endParaRPr lang="en-US" sz="1300" dirty="0">
              <a:solidFill>
                <a:srgbClr val="FFFFFF">
                  <a:alpha val="99000"/>
                </a:srgbClr>
              </a:solidFill>
            </a:endParaRPr>
          </a:p>
        </p:txBody>
      </p:sp>
      <p:sp>
        <p:nvSpPr>
          <p:cNvPr id="65" name="Rectangle 64"/>
          <p:cNvSpPr/>
          <p:nvPr/>
        </p:nvSpPr>
        <p:spPr>
          <a:xfrm>
            <a:off x="2430883" y="4470443"/>
            <a:ext cx="3058268" cy="129792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vert="horz" lIns="91395" tIns="45699" rIns="91395" bIns="45699" rtlCol="0" anchor="t"/>
          <a:lstStyle/>
          <a:p>
            <a:endParaRPr lang="en-US" sz="1300" dirty="0">
              <a:solidFill>
                <a:srgbClr val="FFFFFF">
                  <a:alpha val="99000"/>
                </a:srgbClr>
              </a:solidFill>
            </a:endParaRPr>
          </a:p>
        </p:txBody>
      </p:sp>
      <p:sp>
        <p:nvSpPr>
          <p:cNvPr id="6" name="Title 5"/>
          <p:cNvSpPr>
            <a:spLocks noGrp="1"/>
          </p:cNvSpPr>
          <p:nvPr>
            <p:ph type="title"/>
          </p:nvPr>
        </p:nvSpPr>
        <p:spPr/>
        <p:txBody>
          <a:bodyPr/>
          <a:lstStyle/>
          <a:p>
            <a:r>
              <a:rPr lang="en-US" dirty="0" smtClean="0"/>
              <a:t>App Shapes for SharePoint</a:t>
            </a:r>
            <a:endParaRPr lang="en-US" dirty="0"/>
          </a:p>
        </p:txBody>
      </p:sp>
      <p:sp>
        <p:nvSpPr>
          <p:cNvPr id="7" name="Text Placeholder 2"/>
          <p:cNvSpPr txBox="1">
            <a:spLocks/>
          </p:cNvSpPr>
          <p:nvPr/>
        </p:nvSpPr>
        <p:spPr>
          <a:xfrm>
            <a:off x="5718306" y="1859238"/>
            <a:ext cx="4006818" cy="1116703"/>
          </a:xfrm>
          <a:prstGeom prst="rect">
            <a:avLst/>
          </a:prstGeom>
        </p:spPr>
        <p:txBody>
          <a:bodyPr lIns="91395" tIns="45699" rIns="91395" bIns="4569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Font typeface="Arial" pitchFamily="34" charset="0"/>
              <a:buNone/>
            </a:pPr>
            <a:r>
              <a:rPr lang="en-US" sz="1799" b="1" dirty="0">
                <a:solidFill>
                  <a:srgbClr val="000000"/>
                </a:solidFill>
              </a:rPr>
              <a:t>Full page</a:t>
            </a:r>
          </a:p>
          <a:p>
            <a:pPr marL="0" lvl="1" indent="0">
              <a:lnSpc>
                <a:spcPct val="100000"/>
              </a:lnSpc>
              <a:spcBef>
                <a:spcPts val="0"/>
              </a:spcBef>
              <a:buFont typeface="Arial" pitchFamily="34" charset="0"/>
              <a:buNone/>
              <a:tabLst/>
            </a:pPr>
            <a:r>
              <a:rPr lang="en-US" sz="1799" dirty="0">
                <a:solidFill>
                  <a:srgbClr val="000000"/>
                </a:solidFill>
              </a:rPr>
              <a:t>Implement complete app experiences </a:t>
            </a:r>
            <a:br>
              <a:rPr lang="en-US" sz="1799" dirty="0">
                <a:solidFill>
                  <a:srgbClr val="000000"/>
                </a:solidFill>
              </a:rPr>
            </a:br>
            <a:r>
              <a:rPr lang="en-US" sz="1799" dirty="0">
                <a:solidFill>
                  <a:srgbClr val="000000"/>
                </a:solidFill>
              </a:rPr>
              <a:t>to satisfy business scenarios</a:t>
            </a:r>
          </a:p>
        </p:txBody>
      </p:sp>
      <p:grpSp>
        <p:nvGrpSpPr>
          <p:cNvPr id="8" name="Group 7"/>
          <p:cNvGrpSpPr/>
          <p:nvPr/>
        </p:nvGrpSpPr>
        <p:grpSpPr>
          <a:xfrm>
            <a:off x="3178635" y="1902874"/>
            <a:ext cx="1562763" cy="852616"/>
            <a:chOff x="235465" y="1701569"/>
            <a:chExt cx="2054556" cy="609600"/>
          </a:xfrm>
          <a:effectLst>
            <a:outerShdw blurRad="50800" dist="38100" dir="2700000" algn="tl" rotWithShape="0">
              <a:prstClr val="black">
                <a:alpha val="40000"/>
              </a:prstClr>
            </a:outerShdw>
          </a:effectLst>
        </p:grpSpPr>
        <p:sp>
          <p:nvSpPr>
            <p:cNvPr id="9" name="Rectangle 8"/>
            <p:cNvSpPr/>
            <p:nvPr/>
          </p:nvSpPr>
          <p:spPr>
            <a:xfrm>
              <a:off x="1375859" y="1701570"/>
              <a:ext cx="914162" cy="60959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10" name="Rectangle 9"/>
            <p:cNvSpPr/>
            <p:nvPr/>
          </p:nvSpPr>
          <p:spPr>
            <a:xfrm>
              <a:off x="235465" y="1701569"/>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cxnSp>
          <p:nvCxnSpPr>
            <p:cNvPr id="11" name="Straight Connector 10"/>
            <p:cNvCxnSpPr/>
            <p:nvPr/>
          </p:nvCxnSpPr>
          <p:spPr>
            <a:xfrm>
              <a:off x="438612" y="18574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2" name="Straight Connector 11"/>
            <p:cNvCxnSpPr/>
            <p:nvPr/>
          </p:nvCxnSpPr>
          <p:spPr>
            <a:xfrm>
              <a:off x="438612" y="20098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3" name="Straight Connector 12"/>
            <p:cNvCxnSpPr/>
            <p:nvPr/>
          </p:nvCxnSpPr>
          <p:spPr>
            <a:xfrm>
              <a:off x="438612" y="21622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4" name="Straight Connector 13"/>
            <p:cNvCxnSpPr/>
            <p:nvPr/>
          </p:nvCxnSpPr>
          <p:spPr>
            <a:xfrm flipV="1">
              <a:off x="946482" y="1701571"/>
              <a:ext cx="415528" cy="308263"/>
            </a:xfrm>
            <a:prstGeom prst="line">
              <a:avLst/>
            </a:prstGeom>
            <a:ln w="19050"/>
          </p:spPr>
          <p:style>
            <a:lnRef idx="1">
              <a:schemeClr val="dk1"/>
            </a:lnRef>
            <a:fillRef idx="2">
              <a:schemeClr val="dk1"/>
            </a:fillRef>
            <a:effectRef idx="1">
              <a:schemeClr val="dk1"/>
            </a:effectRef>
            <a:fontRef idx="minor">
              <a:schemeClr val="dk1"/>
            </a:fontRef>
          </p:style>
        </p:cxnSp>
        <p:cxnSp>
          <p:nvCxnSpPr>
            <p:cNvPr id="15" name="Straight Connector 14"/>
            <p:cNvCxnSpPr/>
            <p:nvPr/>
          </p:nvCxnSpPr>
          <p:spPr>
            <a:xfrm>
              <a:off x="946480" y="2006369"/>
              <a:ext cx="429379" cy="304800"/>
            </a:xfrm>
            <a:prstGeom prst="line">
              <a:avLst/>
            </a:prstGeom>
            <a:ln w="19050"/>
          </p:spPr>
          <p:style>
            <a:lnRef idx="1">
              <a:schemeClr val="dk1"/>
            </a:lnRef>
            <a:fillRef idx="2">
              <a:schemeClr val="dk1"/>
            </a:fillRef>
            <a:effectRef idx="1">
              <a:schemeClr val="dk1"/>
            </a:effectRef>
            <a:fontRef idx="minor">
              <a:schemeClr val="dk1"/>
            </a:fontRef>
          </p:style>
        </p:cxnSp>
      </p:grpSp>
      <p:grpSp>
        <p:nvGrpSpPr>
          <p:cNvPr id="16" name="Group 15"/>
          <p:cNvGrpSpPr/>
          <p:nvPr/>
        </p:nvGrpSpPr>
        <p:grpSpPr>
          <a:xfrm>
            <a:off x="3482069" y="3298531"/>
            <a:ext cx="955895" cy="851525"/>
            <a:chOff x="745642" y="3225569"/>
            <a:chExt cx="914162" cy="609600"/>
          </a:xfrm>
          <a:effectLst>
            <a:outerShdw blurRad="50800" dist="38100" dir="2700000" algn="tl" rotWithShape="0">
              <a:prstClr val="black">
                <a:alpha val="40000"/>
              </a:prstClr>
            </a:outerShdw>
          </a:effectLst>
        </p:grpSpPr>
        <p:sp>
          <p:nvSpPr>
            <p:cNvPr id="17" name="Rectangle 16"/>
            <p:cNvSpPr/>
            <p:nvPr/>
          </p:nvSpPr>
          <p:spPr>
            <a:xfrm>
              <a:off x="745642" y="3225569"/>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18" name="Rectangle 17"/>
            <p:cNvSpPr/>
            <p:nvPr/>
          </p:nvSpPr>
          <p:spPr>
            <a:xfrm>
              <a:off x="907236" y="3332943"/>
              <a:ext cx="253934" cy="152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19" name="Rectangle 18"/>
            <p:cNvSpPr/>
            <p:nvPr/>
          </p:nvSpPr>
          <p:spPr>
            <a:xfrm>
              <a:off x="907236" y="3582324"/>
              <a:ext cx="253934" cy="152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20" name="Rectangle 19"/>
            <p:cNvSpPr/>
            <p:nvPr/>
          </p:nvSpPr>
          <p:spPr>
            <a:xfrm>
              <a:off x="1265052" y="3322553"/>
              <a:ext cx="253934" cy="42602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grpSp>
      <p:grpSp>
        <p:nvGrpSpPr>
          <p:cNvPr id="21" name="Group 20"/>
          <p:cNvGrpSpPr/>
          <p:nvPr/>
        </p:nvGrpSpPr>
        <p:grpSpPr>
          <a:xfrm>
            <a:off x="3482069" y="4678390"/>
            <a:ext cx="955895" cy="882029"/>
            <a:chOff x="722556" y="4507115"/>
            <a:chExt cx="914162" cy="609600"/>
          </a:xfrm>
          <a:effectLst>
            <a:outerShdw blurRad="50800" dist="38100" dir="2700000" algn="tl" rotWithShape="0">
              <a:prstClr val="black">
                <a:alpha val="40000"/>
              </a:prstClr>
            </a:outerShdw>
          </a:effectLst>
        </p:grpSpPr>
        <p:sp>
          <p:nvSpPr>
            <p:cNvPr id="22" name="Rectangle 21"/>
            <p:cNvSpPr/>
            <p:nvPr/>
          </p:nvSpPr>
          <p:spPr>
            <a:xfrm>
              <a:off x="722556" y="4507115"/>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23" name="Folded Corner 22"/>
            <p:cNvSpPr/>
            <p:nvPr/>
          </p:nvSpPr>
          <p:spPr>
            <a:xfrm rot="16200000">
              <a:off x="944683" y="4529703"/>
              <a:ext cx="495300" cy="560963"/>
            </a:xfrm>
            <a:prstGeom prst="foldedCorner">
              <a:avLst>
                <a:gd name="adj" fmla="val 41358"/>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24" name="Rectangle 23"/>
            <p:cNvSpPr/>
            <p:nvPr/>
          </p:nvSpPr>
          <p:spPr>
            <a:xfrm>
              <a:off x="967255" y="4922753"/>
              <a:ext cx="443230" cy="8312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grpSp>
      <p:sp>
        <p:nvSpPr>
          <p:cNvPr id="2" name="Rectangle 1"/>
          <p:cNvSpPr/>
          <p:nvPr/>
        </p:nvSpPr>
        <p:spPr>
          <a:xfrm>
            <a:off x="5718305" y="3249777"/>
            <a:ext cx="4568971" cy="939489"/>
          </a:xfrm>
          <a:prstGeom prst="rect">
            <a:avLst/>
          </a:prstGeom>
        </p:spPr>
        <p:txBody>
          <a:bodyPr lIns="91395" tIns="45699" rIns="91395" bIns="45699">
            <a:spAutoFit/>
          </a:bodyPr>
          <a:lstStyle/>
          <a:p>
            <a:pPr>
              <a:spcBef>
                <a:spcPts val="2399"/>
              </a:spcBef>
            </a:pPr>
            <a:r>
              <a:rPr lang="en-US" sz="1799" b="1" dirty="0">
                <a:solidFill>
                  <a:srgbClr val="000000"/>
                </a:solidFill>
              </a:rPr>
              <a:t>Parts</a:t>
            </a:r>
          </a:p>
          <a:p>
            <a:pPr marL="0" lvl="1"/>
            <a:r>
              <a:rPr lang="en-US" sz="1799" dirty="0">
                <a:solidFill>
                  <a:srgbClr val="000000"/>
                </a:solidFill>
              </a:rPr>
              <a:t>Create app parts that can interact </a:t>
            </a:r>
            <a:br>
              <a:rPr lang="en-US" sz="1799" dirty="0">
                <a:solidFill>
                  <a:srgbClr val="000000"/>
                </a:solidFill>
              </a:rPr>
            </a:br>
            <a:r>
              <a:rPr lang="en-US" sz="1799" dirty="0">
                <a:solidFill>
                  <a:srgbClr val="000000"/>
                </a:solidFill>
              </a:rPr>
              <a:t>with the SharePoint experience</a:t>
            </a:r>
          </a:p>
        </p:txBody>
      </p:sp>
      <p:sp>
        <p:nvSpPr>
          <p:cNvPr id="3" name="Rectangle 2"/>
          <p:cNvSpPr/>
          <p:nvPr/>
        </p:nvSpPr>
        <p:spPr>
          <a:xfrm>
            <a:off x="5718305" y="4642080"/>
            <a:ext cx="4568971" cy="922952"/>
          </a:xfrm>
          <a:prstGeom prst="rect">
            <a:avLst/>
          </a:prstGeom>
        </p:spPr>
        <p:txBody>
          <a:bodyPr lIns="91395" tIns="45699" rIns="91395" bIns="45699">
            <a:spAutoFit/>
          </a:bodyPr>
          <a:lstStyle/>
          <a:p>
            <a:pPr>
              <a:spcBef>
                <a:spcPts val="2399"/>
              </a:spcBef>
            </a:pPr>
            <a:r>
              <a:rPr lang="en-US" sz="1799" b="1" dirty="0">
                <a:solidFill>
                  <a:srgbClr val="000000"/>
                </a:solidFill>
              </a:rPr>
              <a:t>UI Command extensions</a:t>
            </a:r>
          </a:p>
          <a:p>
            <a:pPr marL="0" lvl="1"/>
            <a:r>
              <a:rPr lang="en-US" sz="1799" dirty="0">
                <a:solidFill>
                  <a:srgbClr val="000000"/>
                </a:solidFill>
              </a:rPr>
              <a:t>Add new commands to the ribbon and item menus</a:t>
            </a:r>
          </a:p>
        </p:txBody>
      </p:sp>
    </p:spTree>
    <p:extLst>
      <p:ext uri="{BB962C8B-B14F-4D97-AF65-F5344CB8AC3E}">
        <p14:creationId xmlns:p14="http://schemas.microsoft.com/office/powerpoint/2010/main" val="1679012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Command – Ribbon/Menu Action</a:t>
            </a:r>
            <a:endParaRPr lang="en-US" dirty="0"/>
          </a:p>
        </p:txBody>
      </p:sp>
      <p:pic>
        <p:nvPicPr>
          <p:cNvPr id="8" name="Picture 7"/>
          <p:cNvPicPr>
            <a:picLocks noChangeAspect="1"/>
          </p:cNvPicPr>
          <p:nvPr/>
        </p:nvPicPr>
        <p:blipFill>
          <a:blip r:embed="rId4"/>
          <a:stretch>
            <a:fillRect/>
          </a:stretch>
        </p:blipFill>
        <p:spPr>
          <a:xfrm>
            <a:off x="269170" y="1337887"/>
            <a:ext cx="7182128" cy="2912622"/>
          </a:xfrm>
          <a:prstGeom prst="rect">
            <a:avLst/>
          </a:prstGeom>
          <a:effectLst>
            <a:outerShdw blurRad="63500" sx="102000" sy="102000" algn="ctr" rotWithShape="0">
              <a:prstClr val="black">
                <a:alpha val="40000"/>
              </a:prstClr>
            </a:outerShdw>
          </a:effectLst>
        </p:spPr>
      </p:pic>
      <p:grpSp>
        <p:nvGrpSpPr>
          <p:cNvPr id="9" name="Group 8"/>
          <p:cNvGrpSpPr/>
          <p:nvPr/>
        </p:nvGrpSpPr>
        <p:grpSpPr>
          <a:xfrm>
            <a:off x="6617190" y="2849738"/>
            <a:ext cx="4929053" cy="3808813"/>
            <a:chOff x="4160837" y="2125662"/>
            <a:chExt cx="6391276" cy="4792663"/>
          </a:xfrm>
          <a:effectLst>
            <a:outerShdw blurRad="63500" sx="102000" sy="102000" algn="ctr" rotWithShape="0">
              <a:prstClr val="black">
                <a:alpha val="40000"/>
              </a:prstClr>
            </a:outerShdw>
          </a:effectLst>
        </p:grpSpPr>
        <p:pic>
          <p:nvPicPr>
            <p:cNvPr id="10" name="Picture 9"/>
            <p:cNvPicPr>
              <a:picLocks noChangeAspect="1"/>
            </p:cNvPicPr>
            <p:nvPr/>
          </p:nvPicPr>
          <p:blipFill>
            <a:blip r:embed="rId5"/>
            <a:stretch>
              <a:fillRect/>
            </a:stretch>
          </p:blipFill>
          <p:spPr>
            <a:xfrm>
              <a:off x="4160837" y="2125662"/>
              <a:ext cx="6391276" cy="4557820"/>
            </a:xfrm>
            <a:prstGeom prst="rect">
              <a:avLst/>
            </a:prstGeom>
          </p:spPr>
        </p:pic>
        <p:sp>
          <p:nvSpPr>
            <p:cNvPr id="11" name="Oval 10"/>
            <p:cNvSpPr/>
            <p:nvPr/>
          </p:nvSpPr>
          <p:spPr bwMode="auto">
            <a:xfrm>
              <a:off x="7885113" y="6164262"/>
              <a:ext cx="2057400" cy="754063"/>
            </a:xfrm>
            <a:prstGeom prst="ellipse">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t" anchorCtr="0"/>
            <a:lstStyle/>
            <a:p>
              <a:pPr algn="ctr" defTabSz="913851"/>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2" name="Oval 11"/>
          <p:cNvSpPr/>
          <p:nvPr/>
        </p:nvSpPr>
        <p:spPr bwMode="auto">
          <a:xfrm>
            <a:off x="6273730" y="1422338"/>
            <a:ext cx="934767" cy="956472"/>
          </a:xfrm>
          <a:prstGeom prst="ellipse">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t" anchorCtr="0"/>
          <a:lstStyle/>
          <a:p>
            <a:pPr algn="ctr" defTabSz="913851"/>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629156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authentication with SharePoint</a:t>
            </a:r>
            <a:endParaRPr lang="en-US" dirty="0"/>
          </a:p>
        </p:txBody>
      </p:sp>
      <p:sp>
        <p:nvSpPr>
          <p:cNvPr id="3" name="Text Placeholder 2"/>
          <p:cNvSpPr>
            <a:spLocks noGrp="1"/>
          </p:cNvSpPr>
          <p:nvPr>
            <p:ph type="body" sz="quarter" idx="10"/>
          </p:nvPr>
        </p:nvSpPr>
        <p:spPr/>
        <p:txBody>
          <a:bodyPr/>
          <a:lstStyle/>
          <a:p>
            <a:r>
              <a:rPr lang="en-US" sz="3600" dirty="0" smtClean="0"/>
              <a:t>Two options in SharePoint</a:t>
            </a:r>
          </a:p>
          <a:p>
            <a:pPr lvl="1"/>
            <a:r>
              <a:rPr lang="en-US" sz="2000" dirty="0" smtClean="0"/>
              <a:t>ACS based – so called two legged oAuth model where trust is established using third party provider, which in this case is the ACS</a:t>
            </a:r>
          </a:p>
          <a:p>
            <a:pPr lvl="1"/>
            <a:r>
              <a:rPr lang="en-US" sz="2000" dirty="0" smtClean="0"/>
              <a:t>Server to server or high trust – trust is established directly between the app and the SharePoint farm using certificate</a:t>
            </a:r>
          </a:p>
          <a:p>
            <a:r>
              <a:rPr lang="en-US" sz="3600" dirty="0" smtClean="0"/>
              <a:t>App authentication does not affect implementation details</a:t>
            </a:r>
          </a:p>
          <a:p>
            <a:r>
              <a:rPr lang="en-US" sz="3600" dirty="0" smtClean="0"/>
              <a:t>ACS model is required with </a:t>
            </a:r>
            <a:r>
              <a:rPr lang="en-US" sz="3600" dirty="0" smtClean="0"/>
              <a:t>Office 365 and </a:t>
            </a:r>
            <a:r>
              <a:rPr lang="en-US" sz="3600" dirty="0" smtClean="0"/>
              <a:t>does require provider hosted environment to have Internet connectivity</a:t>
            </a:r>
          </a:p>
        </p:txBody>
      </p:sp>
    </p:spTree>
    <p:extLst>
      <p:ext uri="{BB962C8B-B14F-4D97-AF65-F5344CB8AC3E}">
        <p14:creationId xmlns:p14="http://schemas.microsoft.com/office/powerpoint/2010/main" val="106853986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hosted vs SharePoint hosted</a:t>
            </a:r>
            <a:endParaRPr lang="nl-BE" dirty="0"/>
          </a:p>
        </p:txBody>
      </p:sp>
      <p:sp>
        <p:nvSpPr>
          <p:cNvPr id="3" name="Text Placeholder 2"/>
          <p:cNvSpPr>
            <a:spLocks noGrp="1"/>
          </p:cNvSpPr>
          <p:nvPr>
            <p:ph type="body" sz="quarter" idx="10"/>
          </p:nvPr>
        </p:nvSpPr>
        <p:spPr/>
        <p:txBody>
          <a:bodyPr/>
          <a:lstStyle/>
          <a:p>
            <a:r>
              <a:rPr lang="en-US" sz="3600" dirty="0" smtClean="0"/>
              <a:t>SharePoint hosted:</a:t>
            </a:r>
          </a:p>
          <a:p>
            <a:pPr lvl="1"/>
            <a:endParaRPr lang="en-US" sz="2000" dirty="0" smtClean="0"/>
          </a:p>
          <a:p>
            <a:pPr lvl="1"/>
            <a:endParaRPr lang="en-US" sz="2000" dirty="0"/>
          </a:p>
          <a:p>
            <a:pPr lvl="1"/>
            <a:endParaRPr lang="en-US" sz="2000" dirty="0" smtClean="0"/>
          </a:p>
          <a:p>
            <a:pPr lvl="1"/>
            <a:endParaRPr lang="en-US" sz="2000" dirty="0"/>
          </a:p>
          <a:p>
            <a:r>
              <a:rPr lang="en-US" sz="3600" dirty="0" smtClean="0"/>
              <a:t>Provider hosted:</a:t>
            </a:r>
          </a:p>
          <a:p>
            <a:pPr lvl="1"/>
            <a:endParaRPr lang="en-US" sz="2000" dirty="0"/>
          </a:p>
          <a:p>
            <a:pPr lvl="1"/>
            <a:endParaRPr lang="en-US" sz="2000" dirty="0" smtClean="0"/>
          </a:p>
          <a:p>
            <a:pPr lvl="1"/>
            <a:endParaRPr lang="en-US" sz="2000" dirty="0" smtClean="0"/>
          </a:p>
          <a:p>
            <a:pPr lvl="1"/>
            <a:endParaRPr lang="en-US" sz="2000" dirty="0" smtClean="0"/>
          </a:p>
          <a:p>
            <a:endParaRPr lang="en-US" sz="2400" dirty="0" smtClean="0"/>
          </a:p>
          <a:p>
            <a:r>
              <a:rPr lang="en-US" sz="2400" dirty="0" smtClean="0"/>
              <a:t>See </a:t>
            </a:r>
            <a:r>
              <a:rPr lang="en-US" sz="2400" dirty="0">
                <a:hlinkClick r:id="rId2"/>
              </a:rPr>
              <a:t>http://msdn.microsoft.com/en-us/library/office/fp179887(v=office.15).</a:t>
            </a:r>
            <a:r>
              <a:rPr lang="en-US" sz="2400" dirty="0" smtClean="0">
                <a:hlinkClick r:id="rId2"/>
              </a:rPr>
              <a:t>aspx</a:t>
            </a:r>
            <a:r>
              <a:rPr lang="en-US" sz="2400" dirty="0" smtClean="0"/>
              <a:t> </a:t>
            </a:r>
            <a:endParaRPr lang="nl-BE" sz="2400" dirty="0"/>
          </a:p>
        </p:txBody>
      </p:sp>
      <p:pic>
        <p:nvPicPr>
          <p:cNvPr id="4" name="Picture 3"/>
          <p:cNvPicPr>
            <a:picLocks noChangeAspect="1"/>
          </p:cNvPicPr>
          <p:nvPr/>
        </p:nvPicPr>
        <p:blipFill>
          <a:blip r:embed="rId3"/>
          <a:stretch>
            <a:fillRect/>
          </a:stretch>
        </p:blipFill>
        <p:spPr>
          <a:xfrm>
            <a:off x="622401" y="1918389"/>
            <a:ext cx="9582150" cy="1504950"/>
          </a:xfrm>
          <a:prstGeom prst="rect">
            <a:avLst/>
          </a:prstGeom>
        </p:spPr>
      </p:pic>
      <p:pic>
        <p:nvPicPr>
          <p:cNvPr id="5" name="Picture 4"/>
          <p:cNvPicPr>
            <a:picLocks noChangeAspect="1"/>
          </p:cNvPicPr>
          <p:nvPr/>
        </p:nvPicPr>
        <p:blipFill>
          <a:blip r:embed="rId4"/>
          <a:stretch>
            <a:fillRect/>
          </a:stretch>
        </p:blipFill>
        <p:spPr>
          <a:xfrm>
            <a:off x="703363" y="3845289"/>
            <a:ext cx="9420225" cy="1438275"/>
          </a:xfrm>
          <a:prstGeom prst="rect">
            <a:avLst/>
          </a:prstGeom>
        </p:spPr>
      </p:pic>
    </p:spTree>
    <p:extLst>
      <p:ext uri="{BB962C8B-B14F-4D97-AF65-F5344CB8AC3E}">
        <p14:creationId xmlns:p14="http://schemas.microsoft.com/office/powerpoint/2010/main" val="194570156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developer skills for app model</a:t>
            </a:r>
            <a:endParaRPr lang="en-US" dirty="0"/>
          </a:p>
        </p:txBody>
      </p:sp>
      <p:sp>
        <p:nvSpPr>
          <p:cNvPr id="3" name="Text Placeholder 2"/>
          <p:cNvSpPr>
            <a:spLocks noGrp="1"/>
          </p:cNvSpPr>
          <p:nvPr>
            <p:ph type="body" sz="quarter" idx="10"/>
          </p:nvPr>
        </p:nvSpPr>
        <p:spPr>
          <a:xfrm>
            <a:off x="519112" y="1447798"/>
            <a:ext cx="11149013" cy="4597999"/>
          </a:xfrm>
        </p:spPr>
        <p:txBody>
          <a:bodyPr/>
          <a:lstStyle/>
          <a:p>
            <a:r>
              <a:rPr lang="en-US" sz="3200" dirty="0" smtClean="0"/>
              <a:t>Understanding of SharePoint client side object model and REST interface</a:t>
            </a:r>
          </a:p>
          <a:p>
            <a:r>
              <a:rPr lang="en-US" sz="3200" dirty="0" smtClean="0"/>
              <a:t>Use of standard client side techniques for JavaScript based implementations, including jQuery and other common libraries for standard web development</a:t>
            </a:r>
          </a:p>
          <a:p>
            <a:r>
              <a:rPr lang="en-US" sz="3200" dirty="0" smtClean="0"/>
              <a:t>Standard ASP.NET web development experience</a:t>
            </a:r>
          </a:p>
          <a:p>
            <a:r>
              <a:rPr lang="en-US" sz="3200" dirty="0" smtClean="0"/>
              <a:t>Ability to promote out of the box capability reuse</a:t>
            </a:r>
          </a:p>
          <a:p>
            <a:pPr lvl="1"/>
            <a:r>
              <a:rPr lang="en-US" sz="1800" dirty="0" smtClean="0"/>
              <a:t>Use OOB, rather than adding each widget as custom solution</a:t>
            </a:r>
          </a:p>
          <a:p>
            <a:pPr lvl="1"/>
            <a:r>
              <a:rPr lang="en-US" sz="1800" dirty="0" smtClean="0"/>
              <a:t>Business case analysis of complex requirements. Cost vs. value analysis</a:t>
            </a:r>
            <a:endParaRPr lang="en-US" sz="1800" dirty="0"/>
          </a:p>
        </p:txBody>
      </p:sp>
    </p:spTree>
    <p:extLst>
      <p:ext uri="{BB962C8B-B14F-4D97-AF65-F5344CB8AC3E}">
        <p14:creationId xmlns:p14="http://schemas.microsoft.com/office/powerpoint/2010/main" val="175182618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p:cNvSpPr txBox="1"/>
          <p:nvPr/>
        </p:nvSpPr>
        <p:spPr>
          <a:xfrm>
            <a:off x="6393143" y="325619"/>
            <a:ext cx="6036771" cy="5549223"/>
          </a:xfrm>
          <a:prstGeom prst="rect">
            <a:avLst/>
          </a:prstGeom>
          <a:noFill/>
        </p:spPr>
        <p:txBody>
          <a:bodyPr wrap="square" lIns="179114" tIns="143293" rIns="179114" bIns="143293" rtlCol="0">
            <a:spAutoFit/>
          </a:bodyPr>
          <a:lstStyle/>
          <a:p>
            <a:pPr marL="0" lvl="1" defTabSz="565990">
              <a:lnSpc>
                <a:spcPct val="90000"/>
              </a:lnSpc>
              <a:spcBef>
                <a:spcPts val="588"/>
              </a:spcBef>
              <a:spcAft>
                <a:spcPts val="980"/>
              </a:spcAft>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a:t>
            </a:r>
            <a:r>
              <a:rPr lang="en-US" sz="1958" dirty="0">
                <a:gradFill>
                  <a:gsLst>
                    <a:gs pos="0">
                      <a:srgbClr val="FFFFFF"/>
                    </a:gs>
                    <a:gs pos="100000">
                      <a:srgbClr val="FFFFFF"/>
                    </a:gs>
                  </a:gsLst>
                  <a:lin ang="5400000" scaled="1"/>
                </a:gradFill>
                <a:cs typeface="Segoe UI" panose="020B0502040204020203" pitchFamily="34" charset="0"/>
              </a:rPr>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Providing App Model Patterns for common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Full Trust Code scenarios</a:t>
            </a:r>
            <a:endParaRPr lang="en-US" sz="2350" b="1" dirty="0">
              <a:gradFill>
                <a:gsLst>
                  <a:gs pos="0">
                    <a:srgbClr val="FFFFFF"/>
                  </a:gs>
                  <a:gs pos="100000">
                    <a:srgbClr val="FFFFFF"/>
                  </a:gs>
                </a:gsLst>
                <a:lin ang="5400000" scaled="1"/>
              </a:gradFill>
            </a:endParaRPr>
          </a:p>
          <a:p>
            <a:pPr defTabSz="913549">
              <a:lnSpc>
                <a:spcPct val="90000"/>
              </a:lnSpc>
            </a:pPr>
            <a:r>
              <a:rPr lang="en-US" sz="3916"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100</a:t>
            </a: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 Visual Studio projects</a:t>
            </a:r>
            <a:b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33"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Branding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Site provisioning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Remote event receivers </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Large file support</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Taxonomy driven navigation</a:t>
            </a:r>
          </a:p>
          <a:p>
            <a:pPr marL="230115" lvl="1" indent="-230115" defTabSz="565990">
              <a:lnSpc>
                <a:spcPct val="90000"/>
              </a:lnSpc>
              <a:spcBef>
                <a:spcPts val="294"/>
              </a:spcBef>
              <a:spcAft>
                <a:spcPts val="980"/>
              </a:spcAft>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And much more…</a:t>
            </a:r>
            <a:endParaRPr lang="en-US" sz="2350"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65990">
              <a:lnSpc>
                <a:spcPct val="90000"/>
              </a:lnSpc>
            </a:pPr>
            <a:r>
              <a:rPr lang="en-US" sz="1958" dirty="0" smtClean="0">
                <a:gradFill>
                  <a:gsLst>
                    <a:gs pos="0">
                      <a:srgbClr val="FFFFFF"/>
                    </a:gs>
                    <a:gs pos="100000">
                      <a:srgbClr val="FFFFFF"/>
                    </a:gs>
                  </a:gsLst>
                  <a:lin ang="5400000" scaled="1"/>
                </a:gradFill>
                <a:cs typeface="Segoe UI" panose="020B0502040204020203" pitchFamily="34" charset="0"/>
              </a:rPr>
              <a:t>This is open source project and open for contributions</a:t>
            </a:r>
            <a:endParaRPr lang="en-US" sz="1958" dirty="0">
              <a:gradFill>
                <a:gsLst>
                  <a:gs pos="0">
                    <a:srgbClr val="FFFFFF"/>
                  </a:gs>
                  <a:gs pos="100000">
                    <a:srgbClr val="FFFFFF"/>
                  </a:gs>
                </a:gsLst>
                <a:lin ang="5400000" scaled="1"/>
              </a:gradFill>
              <a:cs typeface="Segoe UI" panose="020B0502040204020203" pitchFamily="34" charset="0"/>
            </a:endParaRPr>
          </a:p>
        </p:txBody>
      </p:sp>
      <p:sp>
        <p:nvSpPr>
          <p:cNvPr id="10" name="Rectangle 9" hidden="1"/>
          <p:cNvSpPr/>
          <p:nvPr/>
        </p:nvSpPr>
        <p:spPr bwMode="auto">
          <a:xfrm>
            <a:off x="4902" y="1336106"/>
            <a:ext cx="6171906"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4" tIns="143293" rIns="179114" bIns="143293"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207386" y="5595458"/>
            <a:ext cx="5981439" cy="967797"/>
          </a:xfrm>
          <a:prstGeom prst="rect">
            <a:avLst/>
          </a:prstGeom>
          <a:noFill/>
        </p:spPr>
        <p:txBody>
          <a:bodyPr wrap="none" lIns="179090" tIns="143271" rIns="179090" bIns="143271" rtlCol="0">
            <a:spAutoFit/>
          </a:bodyPr>
          <a:lstStyle/>
          <a:p>
            <a:pPr defTabSz="913375">
              <a:lnSpc>
                <a:spcPct val="90000"/>
              </a:lnSpc>
              <a:spcAft>
                <a:spcPts val="588"/>
              </a:spcAft>
            </a:pPr>
            <a:r>
              <a:rPr lang="en-US" sz="4899" u="sng" dirty="0">
                <a:gradFill>
                  <a:gsLst>
                    <a:gs pos="2917">
                      <a:srgbClr val="FFFFFF"/>
                    </a:gs>
                    <a:gs pos="30000">
                      <a:srgbClr val="FFFFFF"/>
                    </a:gs>
                  </a:gsLst>
                  <a:lin ang="5400000" scaled="0"/>
                </a:gradFill>
                <a:latin typeface="Segoe UI Light"/>
              </a:rPr>
              <a:t>aka.ms/OfficeDevPnP</a:t>
            </a:r>
          </a:p>
        </p:txBody>
      </p:sp>
      <p:grpSp>
        <p:nvGrpSpPr>
          <p:cNvPr id="13" name="Group 12"/>
          <p:cNvGrpSpPr/>
          <p:nvPr/>
        </p:nvGrpSpPr>
        <p:grpSpPr>
          <a:xfrm>
            <a:off x="343851" y="-220605"/>
            <a:ext cx="5643508" cy="2295452"/>
            <a:chOff x="477350" y="330556"/>
            <a:chExt cx="5758172" cy="2342091"/>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r>
                <a:rPr lang="en-US" sz="2744" dirty="0">
                  <a:solidFill>
                    <a:srgbClr val="FFFFFF"/>
                  </a:solidFill>
                  <a:latin typeface="Segoe UI Light"/>
                </a:rPr>
                <a:t>Developer</a:t>
              </a:r>
            </a:p>
            <a:p>
              <a:r>
                <a:rPr lang="en-US" sz="2744" dirty="0">
                  <a:solidFill>
                    <a:srgbClr val="FFFFFF"/>
                  </a:solidFill>
                  <a:latin typeface="Segoe UI Light"/>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3">
            <a:extLst>
              <a:ext uri="{28A0092B-C50C-407E-A947-70E740481C1C}">
                <a14:useLocalDpi xmlns:a14="http://schemas.microsoft.com/office/drawing/2010/main" val="0"/>
              </a:ext>
            </a:extLst>
          </a:blip>
          <a:srcRect l="39106" r="10518"/>
          <a:stretch/>
        </p:blipFill>
        <p:spPr bwMode="auto">
          <a:xfrm>
            <a:off x="77737" y="2248732"/>
            <a:ext cx="6222528" cy="411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079808"/>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Positioning in the PnP Transformation approach</a:t>
            </a:r>
            <a:endParaRPr lang="en-US" dirty="0"/>
          </a:p>
        </p:txBody>
      </p:sp>
    </p:spTree>
    <p:extLst>
      <p:ext uri="{BB962C8B-B14F-4D97-AF65-F5344CB8AC3E}">
        <p14:creationId xmlns:p14="http://schemas.microsoft.com/office/powerpoint/2010/main" val="376425344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4311922" y="1513029"/>
            <a:ext cx="2838166" cy="4115341"/>
          </a:xfrm>
          <a:prstGeom prst="rect">
            <a:avLst/>
          </a:prstGeom>
        </p:spPr>
      </p:pic>
      <p:sp>
        <p:nvSpPr>
          <p:cNvPr id="3" name="Title 2"/>
          <p:cNvSpPr>
            <a:spLocks noGrp="1"/>
          </p:cNvSpPr>
          <p:nvPr>
            <p:ph type="title"/>
          </p:nvPr>
        </p:nvSpPr>
        <p:spPr/>
        <p:txBody>
          <a:bodyPr/>
          <a:lstStyle/>
          <a:p>
            <a:r>
              <a:rPr lang="en-US" dirty="0" smtClean="0"/>
              <a:t>PnP Structure – folders and code</a:t>
            </a:r>
            <a:endParaRPr lang="en-US" dirty="0"/>
          </a:p>
        </p:txBody>
      </p:sp>
      <p:cxnSp>
        <p:nvCxnSpPr>
          <p:cNvPr id="8" name="Straight Connector 7"/>
          <p:cNvCxnSpPr/>
          <p:nvPr/>
        </p:nvCxnSpPr>
        <p:spPr>
          <a:xfrm flipV="1">
            <a:off x="3539702" y="1672421"/>
            <a:ext cx="901670" cy="9254"/>
          </a:xfrm>
          <a:prstGeom prst="line">
            <a:avLst/>
          </a:prstGeom>
          <a:ln w="15875">
            <a:tailEnd type="oval"/>
          </a:ln>
        </p:spPr>
        <p:style>
          <a:lnRef idx="1">
            <a:schemeClr val="dk1"/>
          </a:lnRef>
          <a:fillRef idx="0">
            <a:schemeClr val="dk1"/>
          </a:fillRef>
          <a:effectRef idx="0">
            <a:schemeClr val="dk1"/>
          </a:effectRef>
          <a:fontRef idx="minor">
            <a:schemeClr val="tx1"/>
          </a:fontRef>
        </p:style>
      </p:cxnSp>
      <p:sp>
        <p:nvSpPr>
          <p:cNvPr id="9" name="TextBox 4"/>
          <p:cNvSpPr txBox="1"/>
          <p:nvPr/>
        </p:nvSpPr>
        <p:spPr>
          <a:xfrm>
            <a:off x="519112" y="1456979"/>
            <a:ext cx="3020591" cy="1565718"/>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All referenced assemblies are included in package.</a:t>
            </a:r>
          </a:p>
          <a:p>
            <a:pPr marL="0" lvl="1"/>
            <a:endParaRPr lang="fi-FI" sz="1400" dirty="0">
              <a:solidFill>
                <a:schemeClr val="bg1"/>
              </a:solidFill>
            </a:endParaRPr>
          </a:p>
          <a:p>
            <a:pPr marL="0" lvl="1"/>
            <a:r>
              <a:rPr lang="en-US" sz="1400" dirty="0" smtClean="0">
                <a:solidFill>
                  <a:schemeClr val="bg1"/>
                </a:solidFill>
              </a:rPr>
              <a:t>Contains latest 15 &amp; 16 versions of the CSOM components.  </a:t>
            </a:r>
          </a:p>
          <a:p>
            <a:pPr marL="0" lvl="1"/>
            <a:endParaRPr lang="en-US" sz="1400" dirty="0" smtClean="0">
              <a:solidFill>
                <a:schemeClr val="bg1"/>
              </a:solidFill>
            </a:endParaRPr>
          </a:p>
          <a:p>
            <a:pPr marL="0" lvl="1"/>
            <a:r>
              <a:rPr lang="en-US" sz="1400" dirty="0" smtClean="0">
                <a:solidFill>
                  <a:schemeClr val="bg1"/>
                </a:solidFill>
              </a:rPr>
              <a:t>No need for additional downloads</a:t>
            </a:r>
            <a:endParaRPr lang="en-US" sz="1400" dirty="0">
              <a:solidFill>
                <a:schemeClr val="bg1"/>
              </a:solidFill>
            </a:endParaRPr>
          </a:p>
        </p:txBody>
      </p:sp>
      <p:sp>
        <p:nvSpPr>
          <p:cNvPr id="14" name="TextBox 4"/>
          <p:cNvSpPr txBox="1"/>
          <p:nvPr/>
        </p:nvSpPr>
        <p:spPr>
          <a:xfrm>
            <a:off x="8656956" y="3460486"/>
            <a:ext cx="3020591" cy="703944"/>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Reusable remote operation component with extensions methods to standard CSOM objects.</a:t>
            </a:r>
            <a:endParaRPr lang="en-US" sz="1400" dirty="0">
              <a:solidFill>
                <a:schemeClr val="bg1"/>
              </a:solidFill>
            </a:endParaRPr>
          </a:p>
        </p:txBody>
      </p:sp>
      <p:cxnSp>
        <p:nvCxnSpPr>
          <p:cNvPr id="15" name="Straight Connector 14"/>
          <p:cNvCxnSpPr/>
          <p:nvPr/>
        </p:nvCxnSpPr>
        <p:spPr>
          <a:xfrm flipH="1" flipV="1">
            <a:off x="7102015" y="3901823"/>
            <a:ext cx="1497446" cy="4968"/>
          </a:xfrm>
          <a:prstGeom prst="line">
            <a:avLst/>
          </a:prstGeom>
          <a:ln w="15875">
            <a:tailEnd type="oval"/>
          </a:ln>
        </p:spPr>
        <p:style>
          <a:lnRef idx="1">
            <a:schemeClr val="dk1"/>
          </a:lnRef>
          <a:fillRef idx="0">
            <a:schemeClr val="dk1"/>
          </a:fillRef>
          <a:effectRef idx="0">
            <a:schemeClr val="dk1"/>
          </a:effectRef>
          <a:fontRef idx="minor">
            <a:schemeClr val="tx1"/>
          </a:fontRef>
        </p:style>
      </p:cxnSp>
      <p:sp>
        <p:nvSpPr>
          <p:cNvPr id="19" name="TextBox 4"/>
          <p:cNvSpPr txBox="1"/>
          <p:nvPr/>
        </p:nvSpPr>
        <p:spPr>
          <a:xfrm>
            <a:off x="486618" y="4954389"/>
            <a:ext cx="3020591" cy="919388"/>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Scenario demonstrations for the usage of the core component. Contains additional explanations and usage models for API patterns.</a:t>
            </a:r>
            <a:endParaRPr lang="en-US" sz="1400" dirty="0">
              <a:solidFill>
                <a:schemeClr val="bg1"/>
              </a:solidFill>
            </a:endParaRPr>
          </a:p>
        </p:txBody>
      </p:sp>
      <p:cxnSp>
        <p:nvCxnSpPr>
          <p:cNvPr id="20" name="Straight Connector 19"/>
          <p:cNvCxnSpPr/>
          <p:nvPr/>
        </p:nvCxnSpPr>
        <p:spPr>
          <a:xfrm flipV="1">
            <a:off x="3539702" y="5088599"/>
            <a:ext cx="901669" cy="726"/>
          </a:xfrm>
          <a:prstGeom prst="line">
            <a:avLst/>
          </a:prstGeom>
          <a:ln w="15875">
            <a:tailEnd type="oval"/>
          </a:ln>
        </p:spPr>
        <p:style>
          <a:lnRef idx="1">
            <a:schemeClr val="dk1"/>
          </a:lnRef>
          <a:fillRef idx="0">
            <a:schemeClr val="dk1"/>
          </a:fillRef>
          <a:effectRef idx="0">
            <a:schemeClr val="dk1"/>
          </a:effectRef>
          <a:fontRef idx="minor">
            <a:schemeClr val="tx1"/>
          </a:fontRef>
        </p:style>
      </p:cxnSp>
      <p:sp>
        <p:nvSpPr>
          <p:cNvPr id="26" name="TextBox 4"/>
          <p:cNvSpPr txBox="1"/>
          <p:nvPr/>
        </p:nvSpPr>
        <p:spPr>
          <a:xfrm>
            <a:off x="8656956" y="2778447"/>
            <a:ext cx="3020591" cy="488500"/>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Reusable components targeted for reuse as such in projects.</a:t>
            </a:r>
            <a:endParaRPr lang="en-US" sz="1400" dirty="0">
              <a:solidFill>
                <a:schemeClr val="bg1"/>
              </a:solidFill>
            </a:endParaRPr>
          </a:p>
        </p:txBody>
      </p:sp>
      <p:sp>
        <p:nvSpPr>
          <p:cNvPr id="27" name="TextBox 4"/>
          <p:cNvSpPr txBox="1"/>
          <p:nvPr/>
        </p:nvSpPr>
        <p:spPr>
          <a:xfrm>
            <a:off x="486617" y="4164430"/>
            <a:ext cx="3020591" cy="703944"/>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Sample projects. Independent samples demonstrating a capability or functionality.</a:t>
            </a:r>
            <a:endParaRPr lang="en-US" sz="1400" dirty="0">
              <a:solidFill>
                <a:schemeClr val="bg1"/>
              </a:solidFill>
            </a:endParaRPr>
          </a:p>
        </p:txBody>
      </p:sp>
      <p:cxnSp>
        <p:nvCxnSpPr>
          <p:cNvPr id="30" name="Straight Connector 29"/>
          <p:cNvCxnSpPr/>
          <p:nvPr/>
        </p:nvCxnSpPr>
        <p:spPr>
          <a:xfrm flipH="1">
            <a:off x="7053943" y="3118617"/>
            <a:ext cx="1593591" cy="0"/>
          </a:xfrm>
          <a:prstGeom prst="line">
            <a:avLst/>
          </a:prstGeom>
          <a:ln w="15875">
            <a:tailEnd type="oval"/>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flipH="1" flipV="1">
            <a:off x="6527800" y="5414083"/>
            <a:ext cx="2119734" cy="848"/>
          </a:xfrm>
          <a:prstGeom prst="line">
            <a:avLst/>
          </a:prstGeom>
          <a:ln w="15875">
            <a:tailEnd type="oval"/>
          </a:ln>
        </p:spPr>
        <p:style>
          <a:lnRef idx="1">
            <a:schemeClr val="dk1"/>
          </a:lnRef>
          <a:fillRef idx="0">
            <a:schemeClr val="dk1"/>
          </a:fillRef>
          <a:effectRef idx="0">
            <a:schemeClr val="dk1"/>
          </a:effectRef>
          <a:fontRef idx="minor">
            <a:schemeClr val="tx1"/>
          </a:fontRef>
        </p:style>
      </p:cxnSp>
      <p:sp>
        <p:nvSpPr>
          <p:cNvPr id="28" name="TextBox 4"/>
          <p:cNvSpPr txBox="1"/>
          <p:nvPr/>
        </p:nvSpPr>
        <p:spPr>
          <a:xfrm>
            <a:off x="8647534" y="4868374"/>
            <a:ext cx="3020591" cy="919388"/>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Complex reusable solutions demonstrating combining multiple capabilities for building real solution. Uses core component.</a:t>
            </a:r>
            <a:endParaRPr lang="en-US" sz="1400" dirty="0">
              <a:solidFill>
                <a:schemeClr val="bg1"/>
              </a:solidFill>
            </a:endParaRPr>
          </a:p>
        </p:txBody>
      </p:sp>
      <p:sp>
        <p:nvSpPr>
          <p:cNvPr id="29" name="TextBox 4"/>
          <p:cNvSpPr txBox="1"/>
          <p:nvPr/>
        </p:nvSpPr>
        <p:spPr>
          <a:xfrm>
            <a:off x="486616" y="3323958"/>
            <a:ext cx="3020591" cy="488500"/>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Various Presentations on different scenarios.</a:t>
            </a:r>
            <a:endParaRPr lang="en-US" sz="1400" dirty="0">
              <a:solidFill>
                <a:schemeClr val="bg1"/>
              </a:solidFill>
            </a:endParaRPr>
          </a:p>
        </p:txBody>
      </p:sp>
      <p:cxnSp>
        <p:nvCxnSpPr>
          <p:cNvPr id="21" name="Straight Connector 20"/>
          <p:cNvCxnSpPr/>
          <p:nvPr/>
        </p:nvCxnSpPr>
        <p:spPr>
          <a:xfrm flipV="1">
            <a:off x="3539702" y="3454316"/>
            <a:ext cx="901669" cy="726"/>
          </a:xfrm>
          <a:prstGeom prst="line">
            <a:avLst/>
          </a:prstGeom>
          <a:ln w="15875">
            <a:tailEnd type="oval"/>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3507207" y="4680039"/>
            <a:ext cx="1042131" cy="0"/>
          </a:xfrm>
          <a:prstGeom prst="line">
            <a:avLst/>
          </a:prstGeom>
          <a:ln w="15875">
            <a:tailEnd type="ova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09319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anim calcmode="lin" valueType="num">
                                      <p:cBhvr>
                                        <p:cTn id="20" dur="1000" fill="hold"/>
                                        <p:tgtEl>
                                          <p:spTgt spid="26"/>
                                        </p:tgtEl>
                                        <p:attrNameLst>
                                          <p:attrName>ppt_x</p:attrName>
                                        </p:attrNameLst>
                                      </p:cBhvr>
                                      <p:tavLst>
                                        <p:tav tm="0">
                                          <p:val>
                                            <p:strVal val="#ppt_x"/>
                                          </p:val>
                                        </p:tav>
                                        <p:tav tm="100000">
                                          <p:val>
                                            <p:strVal val="#ppt_x"/>
                                          </p:val>
                                        </p:tav>
                                      </p:tavLst>
                                    </p:anim>
                                    <p:anim calcmode="lin" valueType="num">
                                      <p:cBhvr>
                                        <p:cTn id="21" dur="1000" fill="hold"/>
                                        <p:tgtEl>
                                          <p:spTgt spid="2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1000"/>
                                        <p:tgtEl>
                                          <p:spTgt spid="30"/>
                                        </p:tgtEl>
                                      </p:cBhvr>
                                    </p:animEffect>
                                    <p:anim calcmode="lin" valueType="num">
                                      <p:cBhvr>
                                        <p:cTn id="25" dur="1000" fill="hold"/>
                                        <p:tgtEl>
                                          <p:spTgt spid="30"/>
                                        </p:tgtEl>
                                        <p:attrNameLst>
                                          <p:attrName>ppt_x</p:attrName>
                                        </p:attrNameLst>
                                      </p:cBhvr>
                                      <p:tavLst>
                                        <p:tav tm="0">
                                          <p:val>
                                            <p:strVal val="#ppt_x"/>
                                          </p:val>
                                        </p:tav>
                                        <p:tav tm="100000">
                                          <p:val>
                                            <p:strVal val="#ppt_x"/>
                                          </p:val>
                                        </p:tav>
                                      </p:tavLst>
                                    </p:anim>
                                    <p:anim calcmode="lin" valueType="num">
                                      <p:cBhvr>
                                        <p:cTn id="2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1000"/>
                                        <p:tgtEl>
                                          <p:spTgt spid="15"/>
                                        </p:tgtEl>
                                      </p:cBhvr>
                                    </p:animEffect>
                                    <p:anim calcmode="lin" valueType="num">
                                      <p:cBhvr>
                                        <p:cTn id="37" dur="1000" fill="hold"/>
                                        <p:tgtEl>
                                          <p:spTgt spid="15"/>
                                        </p:tgtEl>
                                        <p:attrNameLst>
                                          <p:attrName>ppt_x</p:attrName>
                                        </p:attrNameLst>
                                      </p:cBhvr>
                                      <p:tavLst>
                                        <p:tav tm="0">
                                          <p:val>
                                            <p:strVal val="#ppt_x"/>
                                          </p:val>
                                        </p:tav>
                                        <p:tav tm="100000">
                                          <p:val>
                                            <p:strVal val="#ppt_x"/>
                                          </p:val>
                                        </p:tav>
                                      </p:tavLst>
                                    </p:anim>
                                    <p:anim calcmode="lin" valueType="num">
                                      <p:cBhvr>
                                        <p:cTn id="3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1000"/>
                                        <p:tgtEl>
                                          <p:spTgt spid="19"/>
                                        </p:tgtEl>
                                      </p:cBhvr>
                                    </p:animEffect>
                                    <p:anim calcmode="lin" valueType="num">
                                      <p:cBhvr>
                                        <p:cTn id="44" dur="1000" fill="hold"/>
                                        <p:tgtEl>
                                          <p:spTgt spid="19"/>
                                        </p:tgtEl>
                                        <p:attrNameLst>
                                          <p:attrName>ppt_x</p:attrName>
                                        </p:attrNameLst>
                                      </p:cBhvr>
                                      <p:tavLst>
                                        <p:tav tm="0">
                                          <p:val>
                                            <p:strVal val="#ppt_x"/>
                                          </p:val>
                                        </p:tav>
                                        <p:tav tm="100000">
                                          <p:val>
                                            <p:strVal val="#ppt_x"/>
                                          </p:val>
                                        </p:tav>
                                      </p:tavLst>
                                    </p:anim>
                                    <p:anim calcmode="lin" valueType="num">
                                      <p:cBhvr>
                                        <p:cTn id="45" dur="1000" fill="hold"/>
                                        <p:tgtEl>
                                          <p:spTgt spid="19"/>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1000"/>
                                        <p:tgtEl>
                                          <p:spTgt spid="20"/>
                                        </p:tgtEl>
                                      </p:cBhvr>
                                    </p:animEffect>
                                    <p:anim calcmode="lin" valueType="num">
                                      <p:cBhvr>
                                        <p:cTn id="49" dur="1000" fill="hold"/>
                                        <p:tgtEl>
                                          <p:spTgt spid="20"/>
                                        </p:tgtEl>
                                        <p:attrNameLst>
                                          <p:attrName>ppt_x</p:attrName>
                                        </p:attrNameLst>
                                      </p:cBhvr>
                                      <p:tavLst>
                                        <p:tav tm="0">
                                          <p:val>
                                            <p:strVal val="#ppt_x"/>
                                          </p:val>
                                        </p:tav>
                                        <p:tav tm="100000">
                                          <p:val>
                                            <p:strVal val="#ppt_x"/>
                                          </p:val>
                                        </p:tav>
                                      </p:tavLst>
                                    </p:anim>
                                    <p:anim calcmode="lin" valueType="num">
                                      <p:cBhvr>
                                        <p:cTn id="5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1000"/>
                                        <p:tgtEl>
                                          <p:spTgt spid="28"/>
                                        </p:tgtEl>
                                      </p:cBhvr>
                                    </p:animEffect>
                                    <p:anim calcmode="lin" valueType="num">
                                      <p:cBhvr>
                                        <p:cTn id="56" dur="1000" fill="hold"/>
                                        <p:tgtEl>
                                          <p:spTgt spid="28"/>
                                        </p:tgtEl>
                                        <p:attrNameLst>
                                          <p:attrName>ppt_x</p:attrName>
                                        </p:attrNameLst>
                                      </p:cBhvr>
                                      <p:tavLst>
                                        <p:tav tm="0">
                                          <p:val>
                                            <p:strVal val="#ppt_x"/>
                                          </p:val>
                                        </p:tav>
                                        <p:tav tm="100000">
                                          <p:val>
                                            <p:strVal val="#ppt_x"/>
                                          </p:val>
                                        </p:tav>
                                      </p:tavLst>
                                    </p:anim>
                                    <p:anim calcmode="lin" valueType="num">
                                      <p:cBhvr>
                                        <p:cTn id="57" dur="1000" fill="hold"/>
                                        <p:tgtEl>
                                          <p:spTgt spid="28"/>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1000"/>
                                        <p:tgtEl>
                                          <p:spTgt spid="36"/>
                                        </p:tgtEl>
                                      </p:cBhvr>
                                    </p:animEffect>
                                    <p:anim calcmode="lin" valueType="num">
                                      <p:cBhvr>
                                        <p:cTn id="61" dur="1000" fill="hold"/>
                                        <p:tgtEl>
                                          <p:spTgt spid="36"/>
                                        </p:tgtEl>
                                        <p:attrNameLst>
                                          <p:attrName>ppt_x</p:attrName>
                                        </p:attrNameLst>
                                      </p:cBhvr>
                                      <p:tavLst>
                                        <p:tav tm="0">
                                          <p:val>
                                            <p:strVal val="#ppt_x"/>
                                          </p:val>
                                        </p:tav>
                                        <p:tav tm="100000">
                                          <p:val>
                                            <p:strVal val="#ppt_x"/>
                                          </p:val>
                                        </p:tav>
                                      </p:tavLst>
                                    </p:anim>
                                    <p:anim calcmode="lin" valueType="num">
                                      <p:cBhvr>
                                        <p:cTn id="62"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1000"/>
                                        <p:tgtEl>
                                          <p:spTgt spid="29"/>
                                        </p:tgtEl>
                                      </p:cBhvr>
                                    </p:animEffect>
                                    <p:anim calcmode="lin" valueType="num">
                                      <p:cBhvr>
                                        <p:cTn id="68" dur="1000" fill="hold"/>
                                        <p:tgtEl>
                                          <p:spTgt spid="29"/>
                                        </p:tgtEl>
                                        <p:attrNameLst>
                                          <p:attrName>ppt_x</p:attrName>
                                        </p:attrNameLst>
                                      </p:cBhvr>
                                      <p:tavLst>
                                        <p:tav tm="0">
                                          <p:val>
                                            <p:strVal val="#ppt_x"/>
                                          </p:val>
                                        </p:tav>
                                        <p:tav tm="100000">
                                          <p:val>
                                            <p:strVal val="#ppt_x"/>
                                          </p:val>
                                        </p:tav>
                                      </p:tavLst>
                                    </p:anim>
                                    <p:anim calcmode="lin" valueType="num">
                                      <p:cBhvr>
                                        <p:cTn id="69" dur="1000" fill="hold"/>
                                        <p:tgtEl>
                                          <p:spTgt spid="29"/>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1000"/>
                                        <p:tgtEl>
                                          <p:spTgt spid="21"/>
                                        </p:tgtEl>
                                      </p:cBhvr>
                                    </p:animEffect>
                                    <p:anim calcmode="lin" valueType="num">
                                      <p:cBhvr>
                                        <p:cTn id="73" dur="1000" fill="hold"/>
                                        <p:tgtEl>
                                          <p:spTgt spid="21"/>
                                        </p:tgtEl>
                                        <p:attrNameLst>
                                          <p:attrName>ppt_x</p:attrName>
                                        </p:attrNameLst>
                                      </p:cBhvr>
                                      <p:tavLst>
                                        <p:tav tm="0">
                                          <p:val>
                                            <p:strVal val="#ppt_x"/>
                                          </p:val>
                                        </p:tav>
                                        <p:tav tm="100000">
                                          <p:val>
                                            <p:strVal val="#ppt_x"/>
                                          </p:val>
                                        </p:tav>
                                      </p:tavLst>
                                    </p:anim>
                                    <p:anim calcmode="lin" valueType="num">
                                      <p:cBhvr>
                                        <p:cTn id="7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1000"/>
                                        <p:tgtEl>
                                          <p:spTgt spid="27"/>
                                        </p:tgtEl>
                                      </p:cBhvr>
                                    </p:animEffect>
                                    <p:anim calcmode="lin" valueType="num">
                                      <p:cBhvr>
                                        <p:cTn id="80" dur="1000" fill="hold"/>
                                        <p:tgtEl>
                                          <p:spTgt spid="27"/>
                                        </p:tgtEl>
                                        <p:attrNameLst>
                                          <p:attrName>ppt_x</p:attrName>
                                        </p:attrNameLst>
                                      </p:cBhvr>
                                      <p:tavLst>
                                        <p:tav tm="0">
                                          <p:val>
                                            <p:strVal val="#ppt_x"/>
                                          </p:val>
                                        </p:tav>
                                        <p:tav tm="100000">
                                          <p:val>
                                            <p:strVal val="#ppt_x"/>
                                          </p:val>
                                        </p:tav>
                                      </p:tavLst>
                                    </p:anim>
                                    <p:anim calcmode="lin" valueType="num">
                                      <p:cBhvr>
                                        <p:cTn id="81" dur="1000" fill="hold"/>
                                        <p:tgtEl>
                                          <p:spTgt spid="27"/>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fade">
                                      <p:cBhvr>
                                        <p:cTn id="84" dur="1000"/>
                                        <p:tgtEl>
                                          <p:spTgt spid="22"/>
                                        </p:tgtEl>
                                      </p:cBhvr>
                                    </p:animEffect>
                                    <p:anim calcmode="lin" valueType="num">
                                      <p:cBhvr>
                                        <p:cTn id="85" dur="1000" fill="hold"/>
                                        <p:tgtEl>
                                          <p:spTgt spid="22"/>
                                        </p:tgtEl>
                                        <p:attrNameLst>
                                          <p:attrName>ppt_x</p:attrName>
                                        </p:attrNameLst>
                                      </p:cBhvr>
                                      <p:tavLst>
                                        <p:tav tm="0">
                                          <p:val>
                                            <p:strVal val="#ppt_x"/>
                                          </p:val>
                                        </p:tav>
                                        <p:tav tm="100000">
                                          <p:val>
                                            <p:strVal val="#ppt_x"/>
                                          </p:val>
                                        </p:tav>
                                      </p:tavLst>
                                    </p:anim>
                                    <p:anim calcmode="lin" valueType="num">
                                      <p:cBhvr>
                                        <p:cTn id="8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9" grpId="0" animBg="1"/>
      <p:bldP spid="26" grpId="0" animBg="1"/>
      <p:bldP spid="27" grpId="0" animBg="1"/>
      <p:bldP spid="28" grpId="0" animBg="1"/>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6504" y="0"/>
            <a:ext cx="9863235" cy="6797902"/>
          </a:xfrm>
          <a:prstGeom prst="rect">
            <a:avLst/>
          </a:prstGeom>
        </p:spPr>
      </p:pic>
      <p:sp>
        <p:nvSpPr>
          <p:cNvPr id="3" name="Right Arrow 2"/>
          <p:cNvSpPr/>
          <p:nvPr/>
        </p:nvSpPr>
        <p:spPr bwMode="auto">
          <a:xfrm rot="5400000">
            <a:off x="2239347" y="4945225"/>
            <a:ext cx="970384" cy="88640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ight Arrow 4"/>
          <p:cNvSpPr/>
          <p:nvPr/>
        </p:nvSpPr>
        <p:spPr bwMode="auto">
          <a:xfrm rot="5400000">
            <a:off x="3539412" y="4945225"/>
            <a:ext cx="970384" cy="88640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ight Arrow 5"/>
          <p:cNvSpPr/>
          <p:nvPr/>
        </p:nvSpPr>
        <p:spPr bwMode="auto">
          <a:xfrm rot="5400000">
            <a:off x="7234335" y="4945225"/>
            <a:ext cx="970384" cy="88640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2659393" y="1296956"/>
            <a:ext cx="4676024" cy="615553"/>
          </a:xfrm>
          <a:prstGeom prst="rect">
            <a:avLst/>
          </a:prstGeom>
          <a:noFill/>
        </p:spPr>
        <p:txBody>
          <a:bodyPr wrap="none" lIns="0" tIns="0" rIns="0" bIns="0" rtlCol="0">
            <a:spAutoFit/>
          </a:bodyPr>
          <a:lstStyle/>
          <a:p>
            <a:pPr marL="0" lvl="1"/>
            <a:r>
              <a:rPr lang="en-US" sz="4000" dirty="0">
                <a:solidFill>
                  <a:srgbClr val="FF0000"/>
                </a:solidFill>
                <a:cs typeface="Segoe UI" panose="020B0502040204020203" pitchFamily="34" charset="0"/>
              </a:rPr>
              <a:t>http://</a:t>
            </a:r>
            <a:r>
              <a:rPr lang="en-US" sz="4000" dirty="0" smtClean="0">
                <a:solidFill>
                  <a:srgbClr val="FF0000"/>
                </a:solidFill>
                <a:cs typeface="Segoe UI" panose="020B0502040204020203" pitchFamily="34" charset="0"/>
              </a:rPr>
              <a:t>dev.office.com</a:t>
            </a:r>
            <a:endParaRPr lang="en-US" sz="6600" dirty="0">
              <a:solidFill>
                <a:srgbClr val="FF0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9751648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sp>
        <p:nvSpPr>
          <p:cNvPr id="18" name="Oval 17"/>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sp>
        <p:nvSpPr>
          <p:cNvPr id="23" name="TextBox 22"/>
          <p:cNvSpPr txBox="1"/>
          <p:nvPr/>
        </p:nvSpPr>
        <p:spPr>
          <a:xfrm>
            <a:off x="5049116" y="985164"/>
            <a:ext cx="6936015" cy="1126566"/>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Explore our MSDN library</a:t>
            </a:r>
          </a:p>
          <a:p>
            <a:pPr marL="51309" lvl="1" defTabSz="565990"/>
            <a:r>
              <a:rPr lang="en-US" sz="1764" dirty="0">
                <a:gradFill>
                  <a:gsLst>
                    <a:gs pos="0">
                      <a:srgbClr val="FFFFFF"/>
                    </a:gs>
                    <a:gs pos="100000">
                      <a:srgbClr val="FFFFFF"/>
                    </a:gs>
                  </a:gsLst>
                  <a:lin ang="5400000" scaled="1"/>
                </a:gradFill>
                <a:cs typeface="Segoe UI" panose="020B0502040204020203" pitchFamily="34" charset="0"/>
              </a:rPr>
              <a:t>http://dev.office.com</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5049116" y="151022"/>
            <a:ext cx="4114451" cy="981514"/>
          </a:xfrm>
          <a:prstGeom prst="rect">
            <a:avLst/>
          </a:prstGeom>
          <a:noFill/>
        </p:spPr>
        <p:txBody>
          <a:bodyPr wrap="none" lIns="179090" tIns="143271" rIns="179090" bIns="143271" rtlCol="0">
            <a:spAutoFit/>
          </a:bodyPr>
          <a:lstStyle/>
          <a:p>
            <a:pPr defTabSz="913375">
              <a:lnSpc>
                <a:spcPct val="90000"/>
              </a:lnSpc>
              <a:spcAft>
                <a:spcPts val="588"/>
              </a:spcAft>
            </a:pPr>
            <a:r>
              <a:rPr lang="en-US" sz="4899" dirty="0">
                <a:gradFill>
                  <a:gsLst>
                    <a:gs pos="2917">
                      <a:srgbClr val="FFFFFF"/>
                    </a:gs>
                    <a:gs pos="30000">
                      <a:srgbClr val="FFFFFF"/>
                    </a:gs>
                  </a:gsLst>
                  <a:lin ang="5400000" scaled="0"/>
                </a:gradFill>
                <a:latin typeface="Segoe UI Light"/>
              </a:rPr>
              <a:t>Calls to action</a:t>
            </a:r>
          </a:p>
        </p:txBody>
      </p:sp>
      <p:sp>
        <p:nvSpPr>
          <p:cNvPr id="14" name="TextBox 13"/>
          <p:cNvSpPr txBox="1"/>
          <p:nvPr/>
        </p:nvSpPr>
        <p:spPr>
          <a:xfrm>
            <a:off x="5049116" y="5593164"/>
            <a:ext cx="6936015" cy="1235323"/>
          </a:xfrm>
          <a:prstGeom prst="rect">
            <a:avLst/>
          </a:prstGeom>
          <a:noFill/>
        </p:spPr>
        <p:txBody>
          <a:bodyPr wrap="square" lIns="179090" tIns="143271" rIns="179090" bIns="146204" rtlCol="0" anchor="t">
            <a:noAutofit/>
          </a:bodyPr>
          <a:lstStyle/>
          <a:p>
            <a:pPr defTabSz="565990">
              <a:spcBef>
                <a:spcPts val="1958"/>
              </a:spcBef>
            </a:pP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Give feedback </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Drive our roadmap http://aka.ms/OfficeDevFeedback</a:t>
            </a:r>
            <a:endParaRPr lang="en-US" sz="1960" dirty="0">
              <a:gradFill>
                <a:gsLst>
                  <a:gs pos="0">
                    <a:srgbClr val="FFFFFF"/>
                  </a:gs>
                  <a:gs pos="100000">
                    <a:srgbClr val="FFFFFF"/>
                  </a:gs>
                </a:gsLst>
                <a:lin ang="5400000" scaled="1"/>
              </a:gradFill>
              <a:ea typeface="PMingLiU-ExtB" panose="02020500000000000000" pitchFamily="18" charset="-120"/>
              <a:cs typeface="Segoe UI Light" panose="020B0502040204020203" pitchFamily="34" charset="0"/>
            </a:endParaRPr>
          </a:p>
        </p:txBody>
      </p:sp>
      <p:sp>
        <p:nvSpPr>
          <p:cNvPr id="15" name="TextBox 14"/>
          <p:cNvSpPr txBox="1"/>
          <p:nvPr/>
        </p:nvSpPr>
        <p:spPr>
          <a:xfrm>
            <a:off x="5049116" y="4482963"/>
            <a:ext cx="6936015" cy="1235323"/>
          </a:xfrm>
          <a:prstGeom prst="rect">
            <a:avLst/>
          </a:prstGeom>
          <a:noFill/>
        </p:spPr>
        <p:txBody>
          <a:bodyPr wrap="square" lIns="179090" tIns="143271" rIns="179090" bIns="146204" rtlCol="0" anchor="t">
            <a:noAutofit/>
          </a:bodyPr>
          <a:lstStyle/>
          <a:p>
            <a:pPr marL="0" lvl="1"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Get answers</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http://aka.ms/AskSharePoint</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http://aka.ms/AskOffice</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9" name="TextBox 18"/>
          <p:cNvSpPr txBox="1"/>
          <p:nvPr/>
        </p:nvSpPr>
        <p:spPr>
          <a:xfrm>
            <a:off x="5049116" y="2861039"/>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Play with our code samples</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http://aka.ms/OfficeDevSamples</a:t>
            </a:r>
          </a:p>
        </p:txBody>
      </p:sp>
      <p:sp>
        <p:nvSpPr>
          <p:cNvPr id="20" name="TextBox 19"/>
          <p:cNvSpPr txBox="1"/>
          <p:nvPr/>
        </p:nvSpPr>
        <p:spPr>
          <a:xfrm>
            <a:off x="5049116" y="3709610"/>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Follow our patterns &amp; practices</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http://aka.ms/OfficeDevPnP</a:t>
            </a:r>
          </a:p>
        </p:txBody>
      </p:sp>
      <p:grpSp>
        <p:nvGrpSpPr>
          <p:cNvPr id="28" name="Group 27"/>
          <p:cNvGrpSpPr/>
          <p:nvPr/>
        </p:nvGrpSpPr>
        <p:grpSpPr>
          <a:xfrm>
            <a:off x="650053" y="4089195"/>
            <a:ext cx="3871059" cy="2124827"/>
            <a:chOff x="-2301875" y="-2038350"/>
            <a:chExt cx="1924050" cy="1055688"/>
          </a:xfrm>
        </p:grpSpPr>
        <p:sp>
          <p:nvSpPr>
            <p:cNvPr id="10"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1"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2"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3"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2"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4"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5"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grpSp>
      <p:sp>
        <p:nvSpPr>
          <p:cNvPr id="26" name="TextBox 25"/>
          <p:cNvSpPr txBox="1"/>
          <p:nvPr/>
        </p:nvSpPr>
        <p:spPr>
          <a:xfrm>
            <a:off x="5049115" y="1906808"/>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Jumpstart into our training</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http://aka.ms/OfficeDevTraining</a:t>
            </a:r>
          </a:p>
        </p:txBody>
      </p:sp>
    </p:spTree>
    <p:extLst>
      <p:ext uri="{BB962C8B-B14F-4D97-AF65-F5344CB8AC3E}">
        <p14:creationId xmlns:p14="http://schemas.microsoft.com/office/powerpoint/2010/main" val="6810614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grpId="0" nodeType="withEffect">
                                  <p:stCondLst>
                                    <p:cond delay="25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par>
                                <p:cTn id="13" presetID="63" presetClass="path" presetSubtype="0" decel="100000" fill="hold" grpId="1" nodeType="withEffect">
                                  <p:stCondLst>
                                    <p:cond delay="250"/>
                                  </p:stCondLst>
                                  <p:childTnLst>
                                    <p:animMotion origin="layout" path="M -0.02412 3.9537E-6 L -8.88435E-7 3.9537E-6 " pathEditMode="relative" rAng="0" ptsTypes="AA">
                                      <p:cBhvr>
                                        <p:cTn id="14" dur="1000" fill="hold"/>
                                        <p:tgtEl>
                                          <p:spTgt spid="14"/>
                                        </p:tgtEl>
                                        <p:attrNameLst>
                                          <p:attrName>ppt_x</p:attrName>
                                          <p:attrName>ppt_y</p:attrName>
                                        </p:attrNameLst>
                                      </p:cBhvr>
                                      <p:rCtr x="1200" y="0"/>
                                    </p:animMotion>
                                  </p:childTnLst>
                                </p:cTn>
                              </p:par>
                              <p:par>
                                <p:cTn id="15" presetID="10" presetClass="entr" presetSubtype="0" fill="hold" nodeType="withEffect">
                                  <p:stCondLst>
                                    <p:cond delay="7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par>
                                <p:cTn id="18" presetID="10" presetClass="entr" presetSubtype="0" fill="hold" nodeType="withEffect">
                                  <p:stCondLst>
                                    <p:cond delay="4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par>
                                <p:cTn id="21" presetID="10" presetClass="entr" presetSubtype="0" fill="hold" nodeType="withEffect">
                                  <p:stCondLst>
                                    <p:cond delay="8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nodeType="withEffect">
                                  <p:stCondLst>
                                    <p:cond delay="120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childTnLst>
                                </p:cTn>
                              </p:par>
                              <p:par>
                                <p:cTn id="42" presetID="63" presetClass="path" presetSubtype="0" decel="100000" fill="hold" grpId="1" nodeType="withEffect">
                                  <p:stCondLst>
                                    <p:cond delay="250"/>
                                  </p:stCondLst>
                                  <p:childTnLst>
                                    <p:animMotion origin="layout" path="M -0.02412 -3.68134E-6 L -8.88435E-7 -3.68134E-6 " pathEditMode="relative" rAng="0" ptsTypes="AA">
                                      <p:cBhvr>
                                        <p:cTn id="43" dur="1000" fill="hold"/>
                                        <p:tgtEl>
                                          <p:spTgt spid="15"/>
                                        </p:tgtEl>
                                        <p:attrNameLst>
                                          <p:attrName>ppt_x</p:attrName>
                                          <p:attrName>ppt_y</p:attrName>
                                        </p:attrNameLst>
                                      </p:cBhvr>
                                      <p:rCtr x="1200" y="0"/>
                                    </p:animMotion>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par>
                                <p:cTn id="47" presetID="63" presetClass="path" presetSubtype="0" decel="100000" fill="hold" grpId="1" nodeType="withEffect">
                                  <p:stCondLst>
                                    <p:cond delay="0"/>
                                  </p:stCondLst>
                                  <p:childTnLst>
                                    <p:animMotion origin="layout" path="M -0.02412 2.38765E-6 L -8.88435E-7 2.38765E-6 " pathEditMode="relative" rAng="0" ptsTypes="AA">
                                      <p:cBhvr>
                                        <p:cTn id="48" dur="1000" fill="hold"/>
                                        <p:tgtEl>
                                          <p:spTgt spid="19"/>
                                        </p:tgtEl>
                                        <p:attrNameLst>
                                          <p:attrName>ppt_x</p:attrName>
                                          <p:attrName>ppt_y</p:attrName>
                                        </p:attrNameLst>
                                      </p:cBhvr>
                                      <p:rCtr x="1200" y="0"/>
                                    </p:animMotion>
                                  </p:childTnLst>
                                </p:cTn>
                              </p:par>
                              <p:par>
                                <p:cTn id="49" presetID="10"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1000"/>
                                        <p:tgtEl>
                                          <p:spTgt spid="20"/>
                                        </p:tgtEl>
                                      </p:cBhvr>
                                    </p:animEffect>
                                  </p:childTnLst>
                                </p:cTn>
                              </p:par>
                              <p:par>
                                <p:cTn id="52" presetID="63" presetClass="path" presetSubtype="0" decel="100000" fill="hold" grpId="1" nodeType="withEffect">
                                  <p:stCondLst>
                                    <p:cond delay="0"/>
                                  </p:stCondLst>
                                  <p:childTnLst>
                                    <p:animMotion origin="layout" path="M -0.02412 4.50749E-6 L -8.88435E-7 4.50749E-6 " pathEditMode="relative" rAng="0" ptsTypes="AA">
                                      <p:cBhvr>
                                        <p:cTn id="53" dur="1000" fill="hold"/>
                                        <p:tgtEl>
                                          <p:spTgt spid="20"/>
                                        </p:tgtEl>
                                        <p:attrNameLst>
                                          <p:attrName>ppt_x</p:attrName>
                                          <p:attrName>ppt_y</p:attrName>
                                        </p:attrNameLst>
                                      </p:cBhvr>
                                      <p:rCtr x="1200" y="0"/>
                                    </p:animMotion>
                                  </p:childTnLst>
                                </p:cTn>
                              </p:par>
                              <p:par>
                                <p:cTn id="54" presetID="10" presetClass="entr" presetSubtype="0" fill="hold" nodeType="withEffect">
                                  <p:stCondLst>
                                    <p:cond delay="75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1000"/>
                                        <p:tgtEl>
                                          <p:spTgt spid="28"/>
                                        </p:tgtEl>
                                      </p:cBhvr>
                                    </p:animEffect>
                                  </p:childTnLst>
                                </p:cTn>
                              </p:par>
                              <p:par>
                                <p:cTn id="57" presetID="63" presetClass="path" presetSubtype="0" decel="100000" fill="hold" nodeType="withEffect">
                                  <p:stCondLst>
                                    <p:cond delay="750"/>
                                  </p:stCondLst>
                                  <p:childTnLst>
                                    <p:animMotion origin="layout" path="M -0.0241 2.59259E-6 L 4.92837E-6 2.59259E-6 " pathEditMode="relative" rAng="0" ptsTypes="AA">
                                      <p:cBhvr>
                                        <p:cTn id="58" dur="1000" fill="hold"/>
                                        <p:tgtEl>
                                          <p:spTgt spid="28"/>
                                        </p:tgtEl>
                                        <p:attrNameLst>
                                          <p:attrName>ppt_x</p:attrName>
                                          <p:attrName>ppt_y</p:attrName>
                                        </p:attrNameLst>
                                      </p:cBhvr>
                                      <p:rCtr x="1198" y="0"/>
                                    </p:animMotion>
                                  </p:childTnLst>
                                </p:cTn>
                              </p:par>
                              <p:par>
                                <p:cTn id="59" presetID="10"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1000"/>
                                        <p:tgtEl>
                                          <p:spTgt spid="26"/>
                                        </p:tgtEl>
                                      </p:cBhvr>
                                    </p:animEffect>
                                  </p:childTnLst>
                                </p:cTn>
                              </p:par>
                              <p:par>
                                <p:cTn id="62" presetID="63" presetClass="path" presetSubtype="0" decel="100000" fill="hold" grpId="1" nodeType="withEffect">
                                  <p:stCondLst>
                                    <p:cond delay="0"/>
                                  </p:stCondLst>
                                  <p:childTnLst>
                                    <p:animMotion origin="layout" path="M -0.02412 2.38765E-6 L -8.88435E-7 2.38765E-6 " pathEditMode="relative" rAng="0" ptsTypes="AA">
                                      <p:cBhvr>
                                        <p:cTn id="63" dur="1000" fill="hold"/>
                                        <p:tgtEl>
                                          <p:spTgt spid="26"/>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P spid="14" grpId="0"/>
      <p:bldP spid="14" grpId="1"/>
      <p:bldP spid="15" grpId="0"/>
      <p:bldP spid="15" grpId="1"/>
      <p:bldP spid="19" grpId="0"/>
      <p:bldP spid="19" grpId="1"/>
      <p:bldP spid="20" grpId="0"/>
      <p:bldP spid="20" grpId="1"/>
      <p:bldP spid="26" grpId="0"/>
      <p:bldP spid="26"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Application Lifecycle Management (ALM)</a:t>
            </a:r>
            <a:endParaRPr lang="en-US" dirty="0"/>
          </a:p>
        </p:txBody>
      </p:sp>
    </p:spTree>
    <p:extLst>
      <p:ext uri="{BB962C8B-B14F-4D97-AF65-F5344CB8AC3E}">
        <p14:creationId xmlns:p14="http://schemas.microsoft.com/office/powerpoint/2010/main" val="139028908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ectangle 157"/>
          <p:cNvSpPr/>
          <p:nvPr/>
        </p:nvSpPr>
        <p:spPr bwMode="auto">
          <a:xfrm>
            <a:off x="2946407" y="1594731"/>
            <a:ext cx="2911157" cy="19867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defTabSz="913764" fontAlgn="base">
              <a:lnSpc>
                <a:spcPct val="90000"/>
              </a:lnSpc>
              <a:spcBef>
                <a:spcPct val="0"/>
              </a:spcBef>
              <a:spcAft>
                <a:spcPct val="0"/>
              </a:spcAft>
            </a:pPr>
            <a:r>
              <a:rPr lang="en-US" sz="2351" spc="-113" dirty="0">
                <a:solidFill>
                  <a:schemeClr val="tx1">
                    <a:lumMod val="75000"/>
                    <a:lumOff val="25000"/>
                  </a:schemeClr>
                </a:solidFill>
                <a:latin typeface="Segoe UI Light"/>
              </a:rPr>
              <a:t>Plan</a:t>
            </a:r>
          </a:p>
        </p:txBody>
      </p:sp>
      <p:sp>
        <p:nvSpPr>
          <p:cNvPr id="159" name="Rectangle 158"/>
          <p:cNvSpPr/>
          <p:nvPr/>
        </p:nvSpPr>
        <p:spPr bwMode="auto">
          <a:xfrm>
            <a:off x="5970654" y="1594731"/>
            <a:ext cx="2944287" cy="19867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r" defTabSz="913764" fontAlgn="base">
              <a:lnSpc>
                <a:spcPct val="90000"/>
              </a:lnSpc>
              <a:spcBef>
                <a:spcPct val="0"/>
              </a:spcBef>
              <a:spcAft>
                <a:spcPct val="0"/>
              </a:spcAft>
            </a:pPr>
            <a:r>
              <a:rPr lang="en-US" sz="2351" spc="-113" dirty="0">
                <a:solidFill>
                  <a:schemeClr val="tx1">
                    <a:lumMod val="75000"/>
                    <a:lumOff val="25000"/>
                  </a:schemeClr>
                </a:solidFill>
                <a:latin typeface="Segoe UI Light"/>
              </a:rPr>
              <a:t>Monitor + Learn </a:t>
            </a:r>
          </a:p>
        </p:txBody>
      </p:sp>
      <p:sp>
        <p:nvSpPr>
          <p:cNvPr id="157" name="Rectangle 156"/>
          <p:cNvSpPr/>
          <p:nvPr/>
        </p:nvSpPr>
        <p:spPr bwMode="auto">
          <a:xfrm>
            <a:off x="5970654" y="3559570"/>
            <a:ext cx="2944287" cy="202165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b" anchorCtr="0" forceAA="0" compatLnSpc="1">
            <a:prstTxWarp prst="textNoShape">
              <a:avLst/>
            </a:prstTxWarp>
            <a:noAutofit/>
          </a:bodyPr>
          <a:lstStyle/>
          <a:p>
            <a:pPr algn="r" defTabSz="913764" fontAlgn="base">
              <a:lnSpc>
                <a:spcPct val="90000"/>
              </a:lnSpc>
              <a:spcBef>
                <a:spcPct val="0"/>
              </a:spcBef>
              <a:spcAft>
                <a:spcPct val="0"/>
              </a:spcAft>
            </a:pPr>
            <a:r>
              <a:rPr lang="en-US" sz="2351" spc="-113" dirty="0">
                <a:solidFill>
                  <a:schemeClr val="tx1">
                    <a:lumMod val="75000"/>
                    <a:lumOff val="25000"/>
                  </a:schemeClr>
                </a:solidFill>
                <a:latin typeface="Segoe UI Light"/>
              </a:rPr>
              <a:t>Release</a:t>
            </a:r>
          </a:p>
        </p:txBody>
      </p:sp>
      <p:sp>
        <p:nvSpPr>
          <p:cNvPr id="160" name="Rectangle 159"/>
          <p:cNvSpPr/>
          <p:nvPr/>
        </p:nvSpPr>
        <p:spPr bwMode="auto">
          <a:xfrm>
            <a:off x="2946407" y="3559570"/>
            <a:ext cx="2911157" cy="202165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b" anchorCtr="0" forceAA="0" compatLnSpc="1">
            <a:prstTxWarp prst="textNoShape">
              <a:avLst/>
            </a:prstTxWarp>
            <a:noAutofit/>
          </a:bodyPr>
          <a:lstStyle/>
          <a:p>
            <a:pPr defTabSz="913764" fontAlgn="base">
              <a:lnSpc>
                <a:spcPct val="90000"/>
              </a:lnSpc>
              <a:spcBef>
                <a:spcPct val="0"/>
              </a:spcBef>
              <a:spcAft>
                <a:spcPct val="0"/>
              </a:spcAft>
            </a:pPr>
            <a:r>
              <a:rPr lang="en-US" sz="2351" spc="-113" dirty="0">
                <a:solidFill>
                  <a:schemeClr val="tx1">
                    <a:lumMod val="75000"/>
                    <a:lumOff val="25000"/>
                  </a:schemeClr>
                </a:solidFill>
                <a:latin typeface="Segoe UI Light"/>
              </a:rPr>
              <a:t>Develop + Test</a:t>
            </a:r>
          </a:p>
        </p:txBody>
      </p:sp>
      <p:sp>
        <p:nvSpPr>
          <p:cNvPr id="10" name="Title 1"/>
          <p:cNvSpPr>
            <a:spLocks noGrp="1"/>
          </p:cNvSpPr>
          <p:nvPr>
            <p:ph type="title"/>
          </p:nvPr>
        </p:nvSpPr>
        <p:spPr/>
        <p:txBody>
          <a:bodyPr/>
          <a:lstStyle/>
          <a:p>
            <a:r>
              <a:rPr lang="en-US" sz="5398" dirty="0"/>
              <a:t>Lifecycle Overview</a:t>
            </a:r>
          </a:p>
        </p:txBody>
      </p:sp>
      <p:pic>
        <p:nvPicPr>
          <p:cNvPr id="3" name="Picture 2"/>
          <p:cNvPicPr>
            <a:picLocks noChangeAspect="1"/>
          </p:cNvPicPr>
          <p:nvPr/>
        </p:nvPicPr>
        <p:blipFill>
          <a:blip r:embed="rId3"/>
          <a:stretch>
            <a:fillRect/>
          </a:stretch>
        </p:blipFill>
        <p:spPr>
          <a:xfrm>
            <a:off x="3696702" y="1830820"/>
            <a:ext cx="4547905" cy="3457502"/>
          </a:xfrm>
          <a:prstGeom prst="rect">
            <a:avLst/>
          </a:prstGeom>
        </p:spPr>
      </p:pic>
    </p:spTree>
    <p:extLst>
      <p:ext uri="{BB962C8B-B14F-4D97-AF65-F5344CB8AC3E}">
        <p14:creationId xmlns:p14="http://schemas.microsoft.com/office/powerpoint/2010/main" val="18256048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par>
                                <p:cTn id="8" presetID="35" presetClass="path" presetSubtype="0" decel="100000" fill="hold" grpId="1" nodeType="withEffect">
                                  <p:stCondLst>
                                    <p:cond delay="0"/>
                                  </p:stCondLst>
                                  <p:childTnLst>
                                    <p:animMotion origin="layout" path="M 0.04493 -3.03677E-6 L 2.21598E-6 -3.03677E-6 " pathEditMode="relative" rAng="0" ptsTypes="AA">
                                      <p:cBhvr>
                                        <p:cTn id="9" dur="600" fill="hold"/>
                                        <p:tgtEl>
                                          <p:spTgt spid="159"/>
                                        </p:tgtEl>
                                        <p:attrNameLst>
                                          <p:attrName>ppt_x</p:attrName>
                                          <p:attrName>ppt_y</p:attrName>
                                        </p:attrNameLst>
                                      </p:cBhvr>
                                      <p:rCtr x="-2221" y="0"/>
                                    </p:animMotion>
                                  </p:childTnLst>
                                </p:cTn>
                              </p:par>
                              <p:par>
                                <p:cTn id="10" presetID="10" presetClass="entr" presetSubtype="0" fill="hold" grpId="0" nodeType="withEffect">
                                  <p:stCondLst>
                                    <p:cond delay="0"/>
                                  </p:stCondLst>
                                  <p:childTnLst>
                                    <p:set>
                                      <p:cBhvr>
                                        <p:cTn id="11" dur="1" fill="hold">
                                          <p:stCondLst>
                                            <p:cond delay="0"/>
                                          </p:stCondLst>
                                        </p:cTn>
                                        <p:tgtEl>
                                          <p:spTgt spid="157"/>
                                        </p:tgtEl>
                                        <p:attrNameLst>
                                          <p:attrName>style.visibility</p:attrName>
                                        </p:attrNameLst>
                                      </p:cBhvr>
                                      <p:to>
                                        <p:strVal val="visible"/>
                                      </p:to>
                                    </p:set>
                                    <p:animEffect transition="in" filter="fade">
                                      <p:cBhvr>
                                        <p:cTn id="12" dur="500"/>
                                        <p:tgtEl>
                                          <p:spTgt spid="157"/>
                                        </p:tgtEl>
                                      </p:cBhvr>
                                    </p:animEffect>
                                  </p:childTnLst>
                                </p:cTn>
                              </p:par>
                              <p:par>
                                <p:cTn id="13" presetID="35" presetClass="path" presetSubtype="0" decel="100000" fill="hold" grpId="1" nodeType="withEffect">
                                  <p:stCondLst>
                                    <p:cond delay="0"/>
                                  </p:stCondLst>
                                  <p:childTnLst>
                                    <p:animMotion origin="layout" path="M 0.04493 -3.03677E-6 L 2.21598E-6 -3.03677E-6 " pathEditMode="relative" rAng="0" ptsTypes="AA">
                                      <p:cBhvr>
                                        <p:cTn id="14" dur="600" fill="hold"/>
                                        <p:tgtEl>
                                          <p:spTgt spid="157"/>
                                        </p:tgtEl>
                                        <p:attrNameLst>
                                          <p:attrName>ppt_x</p:attrName>
                                          <p:attrName>ppt_y</p:attrName>
                                        </p:attrNameLst>
                                      </p:cBhvr>
                                      <p:rCtr x="-2221" y="0"/>
                                    </p:animMotion>
                                  </p:childTnLst>
                                </p:cTn>
                              </p:par>
                              <p:par>
                                <p:cTn id="15" presetID="10" presetClass="entr" presetSubtype="0" fill="hold" grpId="0" nodeType="withEffect">
                                  <p:stCondLst>
                                    <p:cond delay="0"/>
                                  </p:stCondLst>
                                  <p:childTnLst>
                                    <p:set>
                                      <p:cBhvr>
                                        <p:cTn id="16" dur="1" fill="hold">
                                          <p:stCondLst>
                                            <p:cond delay="0"/>
                                          </p:stCondLst>
                                        </p:cTn>
                                        <p:tgtEl>
                                          <p:spTgt spid="158"/>
                                        </p:tgtEl>
                                        <p:attrNameLst>
                                          <p:attrName>style.visibility</p:attrName>
                                        </p:attrNameLst>
                                      </p:cBhvr>
                                      <p:to>
                                        <p:strVal val="visible"/>
                                      </p:to>
                                    </p:set>
                                    <p:animEffect transition="in" filter="fade">
                                      <p:cBhvr>
                                        <p:cTn id="17" dur="500"/>
                                        <p:tgtEl>
                                          <p:spTgt spid="158"/>
                                        </p:tgtEl>
                                      </p:cBhvr>
                                    </p:animEffect>
                                  </p:childTnLst>
                                </p:cTn>
                              </p:par>
                              <p:par>
                                <p:cTn id="18" presetID="35" presetClass="path" presetSubtype="0" decel="100000" fill="hold" grpId="1" nodeType="withEffect">
                                  <p:stCondLst>
                                    <p:cond delay="0"/>
                                  </p:stCondLst>
                                  <p:childTnLst>
                                    <p:animMotion origin="layout" path="M 0.04493 -3.03677E-6 L 2.21598E-6 -3.03677E-6 " pathEditMode="relative" rAng="0" ptsTypes="AA">
                                      <p:cBhvr>
                                        <p:cTn id="19" dur="600" fill="hold"/>
                                        <p:tgtEl>
                                          <p:spTgt spid="158"/>
                                        </p:tgtEl>
                                        <p:attrNameLst>
                                          <p:attrName>ppt_x</p:attrName>
                                          <p:attrName>ppt_y</p:attrName>
                                        </p:attrNameLst>
                                      </p:cBhvr>
                                      <p:rCtr x="-2221" y="0"/>
                                    </p:animMotion>
                                  </p:childTnLst>
                                </p:cTn>
                              </p:par>
                              <p:par>
                                <p:cTn id="20" presetID="10" presetClass="entr" presetSubtype="0" fill="hold" grpId="0" nodeType="withEffect">
                                  <p:stCondLst>
                                    <p:cond delay="0"/>
                                  </p:stCondLst>
                                  <p:childTnLst>
                                    <p:set>
                                      <p:cBhvr>
                                        <p:cTn id="21" dur="1" fill="hold">
                                          <p:stCondLst>
                                            <p:cond delay="0"/>
                                          </p:stCondLst>
                                        </p:cTn>
                                        <p:tgtEl>
                                          <p:spTgt spid="160"/>
                                        </p:tgtEl>
                                        <p:attrNameLst>
                                          <p:attrName>style.visibility</p:attrName>
                                        </p:attrNameLst>
                                      </p:cBhvr>
                                      <p:to>
                                        <p:strVal val="visible"/>
                                      </p:to>
                                    </p:set>
                                    <p:animEffect transition="in" filter="fade">
                                      <p:cBhvr>
                                        <p:cTn id="22" dur="500"/>
                                        <p:tgtEl>
                                          <p:spTgt spid="160"/>
                                        </p:tgtEl>
                                      </p:cBhvr>
                                    </p:animEffect>
                                  </p:childTnLst>
                                </p:cTn>
                              </p:par>
                              <p:par>
                                <p:cTn id="23" presetID="35" presetClass="path" presetSubtype="0" decel="100000" fill="hold" grpId="1" nodeType="withEffect">
                                  <p:stCondLst>
                                    <p:cond delay="0"/>
                                  </p:stCondLst>
                                  <p:childTnLst>
                                    <p:animMotion origin="layout" path="M 0.04493 -3.03677E-6 L 2.21598E-6 -3.03677E-6 " pathEditMode="relative" rAng="0" ptsTypes="AA">
                                      <p:cBhvr>
                                        <p:cTn id="24" dur="600" fill="hold"/>
                                        <p:tgtEl>
                                          <p:spTgt spid="160"/>
                                        </p:tgtEl>
                                        <p:attrNameLst>
                                          <p:attrName>ppt_x</p:attrName>
                                          <p:attrName>ppt_y</p:attrName>
                                        </p:attrNameLst>
                                      </p:cBhvr>
                                      <p:rCtr x="-222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p:bldP spid="158" grpId="1"/>
      <p:bldP spid="159" grpId="0"/>
      <p:bldP spid="159" grpId="1"/>
      <p:bldP spid="157" grpId="0"/>
      <p:bldP spid="157" grpId="1"/>
      <p:bldP spid="160" grpId="0"/>
      <p:bldP spid="160"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3807543" y="3275960"/>
            <a:ext cx="4549658" cy="4770299"/>
          </a:xfrm>
          <a:prstGeom prst="rect">
            <a:avLst/>
          </a:prstGeom>
        </p:spPr>
      </p:pic>
      <p:sp>
        <p:nvSpPr>
          <p:cNvPr id="42" name="Rectangle 41"/>
          <p:cNvSpPr/>
          <p:nvPr/>
        </p:nvSpPr>
        <p:spPr bwMode="auto">
          <a:xfrm>
            <a:off x="3821437" y="3192878"/>
            <a:ext cx="1471403" cy="6785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5936" tIns="107499" rIns="134375" bIns="107499" numCol="1" spcCol="0" rtlCol="0" fromWordArt="0" anchor="ctr" anchorCtr="0" forceAA="0" compatLnSpc="1">
            <a:prstTxWarp prst="textNoShape">
              <a:avLst/>
            </a:prstTxWarp>
            <a:noAutofit/>
          </a:bodyPr>
          <a:lstStyle/>
          <a:p>
            <a:pPr algn="ctr" defTabSz="685169"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Source </a:t>
            </a:r>
            <a:br>
              <a:rPr lang="en-US" sz="1175" dirty="0">
                <a:gradFill>
                  <a:gsLst>
                    <a:gs pos="0">
                      <a:srgbClr val="3F3F3F"/>
                    </a:gs>
                    <a:gs pos="100000">
                      <a:srgbClr val="3F3F3F"/>
                    </a:gs>
                  </a:gsLst>
                  <a:lin ang="5400000" scaled="0"/>
                </a:gradFill>
                <a:ea typeface="Segoe UI" pitchFamily="34" charset="0"/>
                <a:cs typeface="Segoe UI" pitchFamily="34" charset="0"/>
              </a:rPr>
            </a:br>
            <a:r>
              <a:rPr lang="en-US" sz="1175" dirty="0">
                <a:gradFill>
                  <a:gsLst>
                    <a:gs pos="0">
                      <a:srgbClr val="3F3F3F"/>
                    </a:gs>
                    <a:gs pos="100000">
                      <a:srgbClr val="3F3F3F"/>
                    </a:gs>
                  </a:gsLst>
                  <a:lin ang="5400000" scaled="0"/>
                </a:gradFill>
                <a:ea typeface="Segoe UI" pitchFamily="34" charset="0"/>
                <a:cs typeface="Segoe UI" pitchFamily="34" charset="0"/>
              </a:rPr>
              <a:t>Repos</a:t>
            </a:r>
          </a:p>
        </p:txBody>
      </p:sp>
      <p:sp>
        <p:nvSpPr>
          <p:cNvPr id="50" name="Rectangle 49"/>
          <p:cNvSpPr/>
          <p:nvPr/>
        </p:nvSpPr>
        <p:spPr bwMode="auto">
          <a:xfrm>
            <a:off x="3821437" y="3903161"/>
            <a:ext cx="1471403" cy="71218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5936" tIns="107499" rIns="134375" bIns="107499" numCol="1" spcCol="0" rtlCol="0" fromWordArt="0" anchor="ctr" anchorCtr="0" forceAA="0" compatLnSpc="1">
            <a:prstTxWarp prst="textNoShape">
              <a:avLst/>
            </a:prstTxWarp>
            <a:noAutofit/>
          </a:bodyPr>
          <a:lstStyle/>
          <a:p>
            <a:pPr algn="ctr" defTabSz="685169"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Test Case Management</a:t>
            </a:r>
          </a:p>
        </p:txBody>
      </p:sp>
      <p:sp>
        <p:nvSpPr>
          <p:cNvPr id="51" name="Rectangle 50"/>
          <p:cNvSpPr/>
          <p:nvPr/>
        </p:nvSpPr>
        <p:spPr bwMode="auto">
          <a:xfrm>
            <a:off x="5329376" y="3903161"/>
            <a:ext cx="1471403" cy="71218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ctr" anchorCtr="0" forceAA="0" compatLnSpc="1">
            <a:prstTxWarp prst="textNoShape">
              <a:avLst/>
            </a:prstTxWarp>
            <a:noAutofit/>
          </a:bodyPr>
          <a:lstStyle/>
          <a:p>
            <a:pPr algn="ctr" defTabSz="685169"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Feedback Management</a:t>
            </a:r>
          </a:p>
        </p:txBody>
      </p:sp>
      <p:sp>
        <p:nvSpPr>
          <p:cNvPr id="52" name="Rectangle 51"/>
          <p:cNvSpPr/>
          <p:nvPr/>
        </p:nvSpPr>
        <p:spPr bwMode="auto">
          <a:xfrm>
            <a:off x="6838308" y="3903161"/>
            <a:ext cx="1504996" cy="71218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268749" bIns="107499" numCol="1" spcCol="0" rtlCol="0" fromWordArt="0" anchor="ctr" anchorCtr="0" forceAA="0" compatLnSpc="1">
            <a:prstTxWarp prst="textNoShape">
              <a:avLst/>
            </a:prstTxWarp>
            <a:noAutofit/>
          </a:bodyPr>
          <a:lstStyle/>
          <a:p>
            <a:pPr algn="ctr" defTabSz="685169"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Build and Continuous Integration</a:t>
            </a:r>
          </a:p>
        </p:txBody>
      </p:sp>
      <p:sp>
        <p:nvSpPr>
          <p:cNvPr id="53" name="Rectangle 52"/>
          <p:cNvSpPr/>
          <p:nvPr/>
        </p:nvSpPr>
        <p:spPr bwMode="auto">
          <a:xfrm>
            <a:off x="5329376" y="3192415"/>
            <a:ext cx="1471403" cy="6785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ctr" anchorCtr="0" forceAA="0" compatLnSpc="1">
            <a:prstTxWarp prst="textNoShape">
              <a:avLst/>
            </a:prstTxWarp>
            <a:noAutofit/>
          </a:bodyPr>
          <a:lstStyle/>
          <a:p>
            <a:pPr algn="ctr" defTabSz="685169"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Agile </a:t>
            </a:r>
            <a:br>
              <a:rPr lang="en-US" sz="1175" dirty="0">
                <a:gradFill>
                  <a:gsLst>
                    <a:gs pos="0">
                      <a:srgbClr val="3F3F3F"/>
                    </a:gs>
                    <a:gs pos="100000">
                      <a:srgbClr val="3F3F3F"/>
                    </a:gs>
                  </a:gsLst>
                  <a:lin ang="5400000" scaled="0"/>
                </a:gradFill>
                <a:ea typeface="Segoe UI" pitchFamily="34" charset="0"/>
                <a:cs typeface="Segoe UI" pitchFamily="34" charset="0"/>
              </a:rPr>
            </a:br>
            <a:r>
              <a:rPr lang="en-US" sz="1175" dirty="0">
                <a:gradFill>
                  <a:gsLst>
                    <a:gs pos="0">
                      <a:srgbClr val="3F3F3F"/>
                    </a:gs>
                    <a:gs pos="100000">
                      <a:srgbClr val="3F3F3F"/>
                    </a:gs>
                  </a:gsLst>
                  <a:lin ang="5400000" scaled="0"/>
                </a:gradFill>
                <a:ea typeface="Segoe UI" pitchFamily="34" charset="0"/>
                <a:cs typeface="Segoe UI" pitchFamily="34" charset="0"/>
              </a:rPr>
              <a:t>Planning</a:t>
            </a:r>
          </a:p>
        </p:txBody>
      </p:sp>
      <p:sp>
        <p:nvSpPr>
          <p:cNvPr id="54" name="Rectangle 53"/>
          <p:cNvSpPr/>
          <p:nvPr/>
        </p:nvSpPr>
        <p:spPr bwMode="auto">
          <a:xfrm>
            <a:off x="6838308" y="3192415"/>
            <a:ext cx="1504996" cy="6785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268749" bIns="107499" numCol="1" spcCol="0" rtlCol="0" fromWordArt="0" anchor="ctr" anchorCtr="0" forceAA="0" compatLnSpc="1">
            <a:prstTxWarp prst="textNoShape">
              <a:avLst/>
            </a:prstTxWarp>
            <a:noAutofit/>
          </a:bodyPr>
          <a:lstStyle/>
          <a:p>
            <a:pPr algn="ctr" defTabSz="685169"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Team </a:t>
            </a:r>
            <a:br>
              <a:rPr lang="en-US" sz="1175" dirty="0">
                <a:gradFill>
                  <a:gsLst>
                    <a:gs pos="0">
                      <a:srgbClr val="3F3F3F"/>
                    </a:gs>
                    <a:gs pos="100000">
                      <a:srgbClr val="3F3F3F"/>
                    </a:gs>
                  </a:gsLst>
                  <a:lin ang="5400000" scaled="0"/>
                </a:gradFill>
                <a:ea typeface="Segoe UI" pitchFamily="34" charset="0"/>
                <a:cs typeface="Segoe UI" pitchFamily="34" charset="0"/>
              </a:rPr>
            </a:br>
            <a:r>
              <a:rPr lang="en-US" sz="1175" dirty="0">
                <a:gradFill>
                  <a:gsLst>
                    <a:gs pos="0">
                      <a:srgbClr val="3F3F3F"/>
                    </a:gs>
                    <a:gs pos="100000">
                      <a:srgbClr val="3F3F3F"/>
                    </a:gs>
                  </a:gsLst>
                  <a:lin ang="5400000" scaled="0"/>
                </a:gradFill>
                <a:ea typeface="Segoe UI" pitchFamily="34" charset="0"/>
                <a:cs typeface="Segoe UI" pitchFamily="34" charset="0"/>
              </a:rPr>
              <a:t>Rooms</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4690" y="2026162"/>
            <a:ext cx="5359447" cy="2594763"/>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83664" y="1272636"/>
            <a:ext cx="6631389" cy="2850969"/>
          </a:xfrm>
          <a:prstGeom prst="rect">
            <a:avLst/>
          </a:prstGeom>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06920" y="2026162"/>
            <a:ext cx="5374986" cy="260026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50207" y="3633950"/>
            <a:ext cx="1859782" cy="490349"/>
          </a:xfrm>
          <a:prstGeom prst="rect">
            <a:avLst/>
          </a:prstGeom>
        </p:spPr>
      </p:pic>
      <p:sp useBgFill="1">
        <p:nvSpPr>
          <p:cNvPr id="25" name="Rectangle 24"/>
          <p:cNvSpPr/>
          <p:nvPr/>
        </p:nvSpPr>
        <p:spPr bwMode="auto">
          <a:xfrm>
            <a:off x="292953" y="5171712"/>
            <a:ext cx="9362597" cy="2765171"/>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85169" fontAlgn="base">
              <a:lnSpc>
                <a:spcPct val="90000"/>
              </a:lnSpc>
              <a:spcBef>
                <a:spcPct val="0"/>
              </a:spcBef>
              <a:spcAft>
                <a:spcPct val="0"/>
              </a:spcAft>
            </a:pPr>
            <a:endParaRPr lang="en-US" sz="1763"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1525440" y="4646572"/>
            <a:ext cx="9144788" cy="550935"/>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845297" tIns="107499" rIns="134375" bIns="107499" numCol="1" spcCol="0" rtlCol="0" fromWordArt="0" anchor="ctr" anchorCtr="0" forceAA="0" compatLnSpc="1">
            <a:prstTxWarp prst="textNoShape">
              <a:avLst/>
            </a:prstTxWarp>
            <a:noAutofit/>
          </a:bodyPr>
          <a:lstStyle/>
          <a:p>
            <a:pPr defTabSz="685169" fontAlgn="base">
              <a:lnSpc>
                <a:spcPct val="90000"/>
              </a:lnSpc>
              <a:spcBef>
                <a:spcPct val="0"/>
              </a:spcBef>
              <a:spcAft>
                <a:spcPct val="0"/>
              </a:spcAft>
            </a:pPr>
            <a:r>
              <a:rPr lang="en-US" sz="2351" dirty="0">
                <a:gradFill>
                  <a:gsLst>
                    <a:gs pos="0">
                      <a:srgbClr val="FFFFFF"/>
                    </a:gs>
                    <a:gs pos="100000">
                      <a:srgbClr val="FFFFFF"/>
                    </a:gs>
                  </a:gsLst>
                  <a:lin ang="5400000" scaled="0"/>
                </a:gradFill>
                <a:latin typeface="Segoe UI Light"/>
                <a:ea typeface="Segoe UI" pitchFamily="34" charset="0"/>
                <a:cs typeface="Segoe UI" pitchFamily="34" charset="0"/>
              </a:rPr>
              <a:t>Team Foundation Server </a:t>
            </a:r>
          </a:p>
        </p:txBody>
      </p:sp>
      <p:pic>
        <p:nvPicPr>
          <p:cNvPr id="62" name="Picture 6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851094" y="3611368"/>
            <a:ext cx="2002043" cy="515396"/>
          </a:xfrm>
          <a:prstGeom prst="rect">
            <a:avLst/>
          </a:prstGeom>
        </p:spPr>
      </p:pic>
      <p:grpSp>
        <p:nvGrpSpPr>
          <p:cNvPr id="6" name="Group 5"/>
          <p:cNvGrpSpPr/>
          <p:nvPr/>
        </p:nvGrpSpPr>
        <p:grpSpPr>
          <a:xfrm>
            <a:off x="1362140" y="4159369"/>
            <a:ext cx="2469257" cy="452252"/>
            <a:chOff x="-222250" y="4552950"/>
            <a:chExt cx="3360588" cy="615502"/>
          </a:xfrm>
        </p:grpSpPr>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1135731" y="4552950"/>
              <a:ext cx="2002607" cy="615502"/>
            </a:xfrm>
            <a:prstGeom prst="rect">
              <a:avLst/>
            </a:prstGeom>
          </p:spPr>
        </p:pic>
        <p:sp>
          <p:nvSpPr>
            <p:cNvPr id="5" name="Rectangle 4"/>
            <p:cNvSpPr/>
            <p:nvPr/>
          </p:nvSpPr>
          <p:spPr bwMode="auto">
            <a:xfrm>
              <a:off x="-222250" y="4552950"/>
              <a:ext cx="1555750" cy="6155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85169" fontAlgn="base">
                <a:lnSpc>
                  <a:spcPct val="90000"/>
                </a:lnSpc>
                <a:spcBef>
                  <a:spcPct val="0"/>
                </a:spcBef>
                <a:spcAft>
                  <a:spcPct val="0"/>
                </a:spcAft>
              </a:pPr>
              <a:endParaRPr lang="en-US" sz="1763"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3" name="Group 32"/>
          <p:cNvGrpSpPr/>
          <p:nvPr/>
        </p:nvGrpSpPr>
        <p:grpSpPr>
          <a:xfrm flipH="1">
            <a:off x="8329410" y="4158962"/>
            <a:ext cx="2469257" cy="452252"/>
            <a:chOff x="-222250" y="4552950"/>
            <a:chExt cx="3360588" cy="615502"/>
          </a:xfrm>
        </p:grpSpPr>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1020728" y="4552950"/>
              <a:ext cx="2117610" cy="615502"/>
            </a:xfrm>
            <a:prstGeom prst="rect">
              <a:avLst/>
            </a:prstGeom>
          </p:spPr>
        </p:pic>
        <p:sp>
          <p:nvSpPr>
            <p:cNvPr id="35" name="Rectangle 34"/>
            <p:cNvSpPr/>
            <p:nvPr/>
          </p:nvSpPr>
          <p:spPr bwMode="auto">
            <a:xfrm>
              <a:off x="-222250" y="4552950"/>
              <a:ext cx="1555750" cy="6155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85169" fontAlgn="base">
                <a:lnSpc>
                  <a:spcPct val="90000"/>
                </a:lnSpc>
                <a:spcBef>
                  <a:spcPct val="0"/>
                </a:spcBef>
                <a:spcAft>
                  <a:spcPct val="0"/>
                </a:spcAft>
              </a:pPr>
              <a:endParaRPr lang="en-US" sz="1763" dirty="0">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p:cNvSpPr>
            <a:spLocks noGrp="1"/>
          </p:cNvSpPr>
          <p:nvPr>
            <p:ph type="title"/>
          </p:nvPr>
        </p:nvSpPr>
        <p:spPr/>
        <p:txBody>
          <a:bodyPr/>
          <a:lstStyle/>
          <a:p>
            <a:r>
              <a:rPr lang="en-US" dirty="0" smtClean="0"/>
              <a:t>Visual Studio 2013 ALM</a:t>
            </a:r>
            <a:endParaRPr lang="en-US" dirty="0"/>
          </a:p>
        </p:txBody>
      </p:sp>
      <p:grpSp>
        <p:nvGrpSpPr>
          <p:cNvPr id="18" name="Group 17"/>
          <p:cNvGrpSpPr/>
          <p:nvPr/>
        </p:nvGrpSpPr>
        <p:grpSpPr>
          <a:xfrm>
            <a:off x="1658206" y="3642790"/>
            <a:ext cx="1348761" cy="1348761"/>
            <a:chOff x="125735" y="5006938"/>
            <a:chExt cx="1835624" cy="1835624"/>
          </a:xfrm>
        </p:grpSpPr>
        <p:grpSp>
          <p:nvGrpSpPr>
            <p:cNvPr id="41" name="Group 40"/>
            <p:cNvGrpSpPr/>
            <p:nvPr/>
          </p:nvGrpSpPr>
          <p:grpSpPr>
            <a:xfrm>
              <a:off x="125735" y="5006938"/>
              <a:ext cx="1835624" cy="1835624"/>
              <a:chOff x="274642" y="4950425"/>
              <a:chExt cx="1835624" cy="1835624"/>
            </a:xfrm>
          </p:grpSpPr>
          <p:sp>
            <p:nvSpPr>
              <p:cNvPr id="44" name="Oval 43"/>
              <p:cNvSpPr/>
              <p:nvPr/>
            </p:nvSpPr>
            <p:spPr bwMode="auto">
              <a:xfrm>
                <a:off x="274642" y="4950425"/>
                <a:ext cx="1835624" cy="1835624"/>
              </a:xfrm>
              <a:prstGeom prst="ellipse">
                <a:avLst/>
              </a:prstGeom>
              <a:solidFill>
                <a:srgbClr val="68217A"/>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85169" fontAlgn="base">
                  <a:lnSpc>
                    <a:spcPct val="90000"/>
                  </a:lnSpc>
                  <a:spcBef>
                    <a:spcPct val="0"/>
                  </a:spcBef>
                  <a:spcAft>
                    <a:spcPct val="0"/>
                  </a:spcAft>
                </a:pPr>
                <a:endParaRPr lang="en-US" sz="1763" dirty="0">
                  <a:gradFill>
                    <a:gsLst>
                      <a:gs pos="0">
                        <a:srgbClr val="FFFFFF"/>
                      </a:gs>
                      <a:gs pos="100000">
                        <a:srgbClr val="FFFFFF"/>
                      </a:gs>
                    </a:gsLst>
                    <a:lin ang="5400000" scaled="0"/>
                  </a:gradFill>
                  <a:ea typeface="Segoe UI" pitchFamily="34" charset="0"/>
                  <a:cs typeface="Segoe UI" pitchFamily="34" charset="0"/>
                </a:endParaRPr>
              </a:p>
            </p:txBody>
          </p:sp>
          <p:sp>
            <p:nvSpPr>
              <p:cNvPr id="45" name="Freeform 5"/>
              <p:cNvSpPr>
                <a:spLocks noEditPoints="1"/>
              </p:cNvSpPr>
              <p:nvPr/>
            </p:nvSpPr>
            <p:spPr bwMode="black">
              <a:xfrm>
                <a:off x="816276" y="5169119"/>
                <a:ext cx="752356" cy="1398236"/>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bg1"/>
              </a:solidFill>
              <a:ln w="10795" cap="flat" cmpd="sng" algn="ctr">
                <a:noFill/>
                <a:prstDash val="solid"/>
                <a:headEnd type="none" w="med" len="med"/>
                <a:tailEnd type="none" w="med" len="med"/>
              </a:ln>
              <a:effectLst/>
              <a:extLst/>
            </p:spPr>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71669" fontAlgn="base">
                  <a:lnSpc>
                    <a:spcPct val="90000"/>
                  </a:lnSpc>
                  <a:spcBef>
                    <a:spcPct val="0"/>
                  </a:spcBef>
                  <a:spcAft>
                    <a:spcPct val="0"/>
                  </a:spcAft>
                  <a:defRPr/>
                </a:pPr>
                <a:endParaRPr lang="en-US" sz="1470" kern="0" spc="-37" dirty="0">
                  <a:gradFill>
                    <a:gsLst>
                      <a:gs pos="1250">
                        <a:srgbClr val="EFEFEF"/>
                      </a:gs>
                      <a:gs pos="10417">
                        <a:srgbClr val="EFEFEF"/>
                      </a:gs>
                    </a:gsLst>
                    <a:lin ang="5400000" scaled="0"/>
                  </a:gradFill>
                </a:endParaRPr>
              </a:p>
            </p:txBody>
          </p:sp>
        </p:grpSp>
        <p:pic>
          <p:nvPicPr>
            <p:cNvPr id="46" name="Picture 45"/>
            <p:cNvPicPr>
              <a:picLocks noChangeAspect="1"/>
            </p:cNvPicPr>
            <p:nvPr/>
          </p:nvPicPr>
          <p:blipFill rotWithShape="1">
            <a:blip r:embed="rId11" cstate="print">
              <a:extLst>
                <a:ext uri="{28A0092B-C50C-407E-A947-70E740481C1C}">
                  <a14:useLocalDpi xmlns:a14="http://schemas.microsoft.com/office/drawing/2010/main" val="0"/>
                </a:ext>
              </a:extLst>
            </a:blip>
            <a:srcRect l="2128" r="75902"/>
            <a:stretch/>
          </p:blipFill>
          <p:spPr>
            <a:xfrm>
              <a:off x="311998" y="5081965"/>
              <a:ext cx="650568" cy="829157"/>
            </a:xfrm>
            <a:prstGeom prst="rect">
              <a:avLst/>
            </a:prstGeom>
          </p:spPr>
        </p:pic>
      </p:grpSp>
      <p:sp>
        <p:nvSpPr>
          <p:cNvPr id="21" name="Rectangle 20"/>
          <p:cNvSpPr/>
          <p:nvPr/>
        </p:nvSpPr>
        <p:spPr bwMode="auto">
          <a:xfrm>
            <a:off x="759273" y="2993169"/>
            <a:ext cx="766171" cy="2604982"/>
          </a:xfrm>
          <a:prstGeom prst="rect">
            <a:avLst/>
          </a:prstGeom>
          <a:solidFill>
            <a:srgbClr val="F9F9F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85169" fontAlgn="base">
              <a:lnSpc>
                <a:spcPct val="90000"/>
              </a:lnSpc>
              <a:spcBef>
                <a:spcPct val="0"/>
              </a:spcBef>
              <a:spcAft>
                <a:spcPct val="0"/>
              </a:spcAft>
            </a:pPr>
            <a:endParaRPr lang="en-US" sz="1763" dirty="0">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12195670" y="3794346"/>
            <a:ext cx="766171" cy="2604982"/>
          </a:xfrm>
          <a:prstGeom prst="rect">
            <a:avLst/>
          </a:prstGeom>
          <a:solidFill>
            <a:srgbClr val="F9F9F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85169" fontAlgn="base">
              <a:lnSpc>
                <a:spcPct val="90000"/>
              </a:lnSpc>
              <a:spcBef>
                <a:spcPct val="0"/>
              </a:spcBef>
              <a:spcAft>
                <a:spcPct val="0"/>
              </a:spcAft>
            </a:pPr>
            <a:endParaRPr lang="en-US" sz="1763" dirty="0">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a:off x="12196753" y="5447748"/>
            <a:ext cx="4562033" cy="55093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9060" tIns="107499" rIns="806248" bIns="107499" numCol="1" spcCol="0" rtlCol="0" fromWordArt="0" anchor="ctr" anchorCtr="0" forceAA="0" compatLnSpc="1">
            <a:prstTxWarp prst="textNoShape">
              <a:avLst/>
            </a:prstTxWarp>
            <a:noAutofit/>
          </a:bodyPr>
          <a:lstStyle/>
          <a:p>
            <a:pPr defTabSz="685169" fontAlgn="base">
              <a:lnSpc>
                <a:spcPct val="90000"/>
              </a:lnSpc>
              <a:spcBef>
                <a:spcPct val="0"/>
              </a:spcBef>
              <a:spcAft>
                <a:spcPct val="0"/>
              </a:spcAft>
            </a:pPr>
            <a:r>
              <a:rPr lang="en-US" sz="2351" dirty="0">
                <a:gradFill>
                  <a:gsLst>
                    <a:gs pos="0">
                      <a:srgbClr val="FFFFFF"/>
                    </a:gs>
                    <a:gs pos="100000">
                      <a:srgbClr val="FFFFFF"/>
                    </a:gs>
                  </a:gsLst>
                  <a:lin ang="5400000" scaled="0"/>
                </a:gradFill>
                <a:latin typeface="Segoe UI Light"/>
                <a:ea typeface="Segoe UI" pitchFamily="34" charset="0"/>
                <a:cs typeface="Segoe UI" pitchFamily="34" charset="0"/>
              </a:rPr>
              <a:t>Visual Studio Online </a:t>
            </a:r>
          </a:p>
        </p:txBody>
      </p:sp>
      <p:grpSp>
        <p:nvGrpSpPr>
          <p:cNvPr id="85" name="Group 84"/>
          <p:cNvGrpSpPr/>
          <p:nvPr/>
        </p:nvGrpSpPr>
        <p:grpSpPr>
          <a:xfrm>
            <a:off x="9195438" y="3642790"/>
            <a:ext cx="1348761" cy="1348761"/>
            <a:chOff x="10168484" y="4537144"/>
            <a:chExt cx="1835624" cy="1835624"/>
          </a:xfrm>
        </p:grpSpPr>
        <p:sp>
          <p:nvSpPr>
            <p:cNvPr id="86" name="Oval 85"/>
            <p:cNvSpPr/>
            <p:nvPr/>
          </p:nvSpPr>
          <p:spPr bwMode="auto">
            <a:xfrm flipH="1" flipV="1">
              <a:off x="10168484" y="4537144"/>
              <a:ext cx="1835624" cy="1835624"/>
            </a:xfrm>
            <a:prstGeom prst="ellipse">
              <a:avLst/>
            </a:prstGeom>
            <a:solidFill>
              <a:schemeClr val="accent4"/>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85169" fontAlgn="base">
                <a:lnSpc>
                  <a:spcPct val="90000"/>
                </a:lnSpc>
                <a:spcBef>
                  <a:spcPct val="0"/>
                </a:spcBef>
                <a:spcAft>
                  <a:spcPct val="0"/>
                </a:spcAft>
              </a:pPr>
              <a:endParaRPr lang="en-US" sz="1763" dirty="0">
                <a:gradFill>
                  <a:gsLst>
                    <a:gs pos="0">
                      <a:srgbClr val="FFFFFF"/>
                    </a:gs>
                    <a:gs pos="100000">
                      <a:srgbClr val="FFFFFF"/>
                    </a:gs>
                  </a:gsLst>
                  <a:lin ang="5400000" scaled="0"/>
                </a:gradFill>
                <a:ea typeface="Segoe UI" pitchFamily="34" charset="0"/>
                <a:cs typeface="Segoe UI" pitchFamily="34" charset="0"/>
              </a:endParaRPr>
            </a:p>
          </p:txBody>
        </p:sp>
        <p:sp>
          <p:nvSpPr>
            <p:cNvPr id="87" name="Freeform 128"/>
            <p:cNvSpPr>
              <a:spLocks noChangeAspect="1"/>
            </p:cNvSpPr>
            <p:nvPr/>
          </p:nvSpPr>
          <p:spPr bwMode="black">
            <a:xfrm>
              <a:off x="10371886" y="4977182"/>
              <a:ext cx="1401320" cy="77411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solidFill>
            <a:ln w="50800" cap="flat" cmpd="sng" algn="ctr">
              <a:noFill/>
              <a:prstDash val="solid"/>
              <a:headEnd type="none" w="med" len="med"/>
              <a:tailEnd type="none" w="med" len="med"/>
            </a:ln>
            <a:effectLst/>
            <a:extLst/>
          </p:spPr>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71669" fontAlgn="base">
                <a:lnSpc>
                  <a:spcPct val="90000"/>
                </a:lnSpc>
                <a:spcBef>
                  <a:spcPct val="0"/>
                </a:spcBef>
                <a:spcAft>
                  <a:spcPct val="0"/>
                </a:spcAft>
                <a:defRPr/>
              </a:pPr>
              <a:endParaRPr lang="en-US" sz="1470" kern="0" spc="-37" dirty="0">
                <a:gradFill>
                  <a:gsLst>
                    <a:gs pos="1250">
                      <a:srgbClr val="EFEFEF"/>
                    </a:gs>
                    <a:gs pos="10417">
                      <a:srgbClr val="EFEFEF"/>
                    </a:gs>
                  </a:gsLst>
                  <a:lin ang="5400000" scaled="0"/>
                </a:gradFill>
              </a:endParaRPr>
            </a:p>
          </p:txBody>
        </p:sp>
        <p:pic>
          <p:nvPicPr>
            <p:cNvPr id="88" name="Picture 87"/>
            <p:cNvPicPr>
              <a:picLocks noChangeAspect="1"/>
            </p:cNvPicPr>
            <p:nvPr/>
          </p:nvPicPr>
          <p:blipFill rotWithShape="1">
            <a:blip r:embed="rId12" cstate="print">
              <a:duotone>
                <a:schemeClr val="accent4">
                  <a:shade val="45000"/>
                  <a:satMod val="135000"/>
                </a:schemeClr>
                <a:prstClr val="white"/>
              </a:duotone>
              <a:extLst>
                <a:ext uri="{28A0092B-C50C-407E-A947-70E740481C1C}">
                  <a14:useLocalDpi xmlns:a14="http://schemas.microsoft.com/office/drawing/2010/main" val="0"/>
                </a:ext>
              </a:extLst>
            </a:blip>
            <a:srcRect r="17482"/>
            <a:stretch/>
          </p:blipFill>
          <p:spPr>
            <a:xfrm>
              <a:off x="10700847" y="5085271"/>
              <a:ext cx="640080" cy="689649"/>
            </a:xfrm>
            <a:prstGeom prst="rect">
              <a:avLst/>
            </a:prstGeom>
          </p:spPr>
        </p:pic>
      </p:gr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490825" y="1425472"/>
            <a:ext cx="5298851" cy="1350467"/>
          </a:xfrm>
          <a:prstGeom prst="rect">
            <a:avLst/>
          </a:prstGeom>
        </p:spPr>
      </p:pic>
      <p:pic>
        <p:nvPicPr>
          <p:cNvPr id="11"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599795" y="2152680"/>
            <a:ext cx="4965154" cy="1782708"/>
          </a:xfrm>
          <a:prstGeom prst="rect">
            <a:avLst/>
          </a:prstGeom>
        </p:spPr>
      </p:pic>
    </p:spTree>
    <p:extLst>
      <p:ext uri="{BB962C8B-B14F-4D97-AF65-F5344CB8AC3E}">
        <p14:creationId xmlns:p14="http://schemas.microsoft.com/office/powerpoint/2010/main" val="3710396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600" fill="hold"/>
                                        <p:tgtEl>
                                          <p:spTgt spid="18"/>
                                        </p:tgtEl>
                                        <p:attrNameLst>
                                          <p:attrName>ppt_x</p:attrName>
                                        </p:attrNameLst>
                                      </p:cBhvr>
                                      <p:tavLst>
                                        <p:tav tm="0">
                                          <p:val>
                                            <p:strVal val="0-#ppt_w/2"/>
                                          </p:val>
                                        </p:tav>
                                        <p:tav tm="100000">
                                          <p:val>
                                            <p:strVal val="#ppt_x"/>
                                          </p:val>
                                        </p:tav>
                                      </p:tavLst>
                                    </p:anim>
                                    <p:anim calcmode="lin" valueType="num">
                                      <p:cBhvr additive="base">
                                        <p:cTn id="8" dur="6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8" decel="100000"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additive="base">
                                        <p:cTn id="12" dur="600" fill="hold"/>
                                        <p:tgtEl>
                                          <p:spTgt spid="40"/>
                                        </p:tgtEl>
                                        <p:attrNameLst>
                                          <p:attrName>ppt_x</p:attrName>
                                        </p:attrNameLst>
                                      </p:cBhvr>
                                      <p:tavLst>
                                        <p:tav tm="0">
                                          <p:val>
                                            <p:strVal val="0-#ppt_w/2"/>
                                          </p:val>
                                        </p:tav>
                                        <p:tav tm="100000">
                                          <p:val>
                                            <p:strVal val="#ppt_x"/>
                                          </p:val>
                                        </p:tav>
                                      </p:tavLst>
                                    </p:anim>
                                    <p:anim calcmode="lin" valueType="num">
                                      <p:cBhvr additive="base">
                                        <p:cTn id="13" dur="600" fill="hold"/>
                                        <p:tgtEl>
                                          <p:spTgt spid="40"/>
                                        </p:tgtEl>
                                        <p:attrNameLst>
                                          <p:attrName>ppt_y</p:attrName>
                                        </p:attrNameLst>
                                      </p:cBhvr>
                                      <p:tavLst>
                                        <p:tav tm="0">
                                          <p:val>
                                            <p:strVal val="#ppt_y"/>
                                          </p:val>
                                        </p:tav>
                                        <p:tav tm="100000">
                                          <p:val>
                                            <p:strVal val="#ppt_y"/>
                                          </p:val>
                                        </p:tav>
                                      </p:tavLst>
                                    </p:anim>
                                  </p:childTnLst>
                                </p:cTn>
                              </p:par>
                            </p:childTnLst>
                          </p:cTn>
                        </p:par>
                        <p:par>
                          <p:cTn id="14" fill="hold">
                            <p:stCondLst>
                              <p:cond delay="1200"/>
                            </p:stCondLst>
                            <p:childTnLst>
                              <p:par>
                                <p:cTn id="15" presetID="2" presetClass="entr" presetSubtype="4" decel="100000"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additive="base">
                                        <p:cTn id="17" dur="600" fill="hold"/>
                                        <p:tgtEl>
                                          <p:spTgt spid="43"/>
                                        </p:tgtEl>
                                        <p:attrNameLst>
                                          <p:attrName>ppt_x</p:attrName>
                                        </p:attrNameLst>
                                      </p:cBhvr>
                                      <p:tavLst>
                                        <p:tav tm="0">
                                          <p:val>
                                            <p:strVal val="#ppt_x"/>
                                          </p:val>
                                        </p:tav>
                                        <p:tav tm="100000">
                                          <p:val>
                                            <p:strVal val="#ppt_x"/>
                                          </p:val>
                                        </p:tav>
                                      </p:tavLst>
                                    </p:anim>
                                    <p:anim calcmode="lin" valueType="num">
                                      <p:cBhvr additive="base">
                                        <p:cTn id="18" dur="600" fill="hold"/>
                                        <p:tgtEl>
                                          <p:spTgt spid="43"/>
                                        </p:tgtEl>
                                        <p:attrNameLst>
                                          <p:attrName>ppt_y</p:attrName>
                                        </p:attrNameLst>
                                      </p:cBhvr>
                                      <p:tavLst>
                                        <p:tav tm="0">
                                          <p:val>
                                            <p:strVal val="1+#ppt_h/2"/>
                                          </p:val>
                                        </p:tav>
                                        <p:tav tm="100000">
                                          <p:val>
                                            <p:strVal val="#ppt_y"/>
                                          </p:val>
                                        </p:tav>
                                      </p:tavLst>
                                    </p:anim>
                                  </p:childTnLst>
                                </p:cTn>
                              </p:par>
                            </p:childTnLst>
                          </p:cTn>
                        </p:par>
                        <p:par>
                          <p:cTn id="19" fill="hold">
                            <p:stCondLst>
                              <p:cond delay="1800"/>
                            </p:stCondLst>
                            <p:childTnLst>
                              <p:par>
                                <p:cTn id="20" presetID="2" presetClass="entr" presetSubtype="4" decel="100000"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additive="base">
                                        <p:cTn id="22" dur="600" fill="hold"/>
                                        <p:tgtEl>
                                          <p:spTgt spid="42"/>
                                        </p:tgtEl>
                                        <p:attrNameLst>
                                          <p:attrName>ppt_x</p:attrName>
                                        </p:attrNameLst>
                                      </p:cBhvr>
                                      <p:tavLst>
                                        <p:tav tm="0">
                                          <p:val>
                                            <p:strVal val="#ppt_x"/>
                                          </p:val>
                                        </p:tav>
                                        <p:tav tm="100000">
                                          <p:val>
                                            <p:strVal val="#ppt_x"/>
                                          </p:val>
                                        </p:tav>
                                      </p:tavLst>
                                    </p:anim>
                                    <p:anim calcmode="lin" valueType="num">
                                      <p:cBhvr additive="base">
                                        <p:cTn id="23" dur="600" fill="hold"/>
                                        <p:tgtEl>
                                          <p:spTgt spid="42"/>
                                        </p:tgtEl>
                                        <p:attrNameLst>
                                          <p:attrName>ppt_y</p:attrName>
                                        </p:attrNameLst>
                                      </p:cBhvr>
                                      <p:tavLst>
                                        <p:tav tm="0">
                                          <p:val>
                                            <p:strVal val="1+#ppt_h/2"/>
                                          </p:val>
                                        </p:tav>
                                        <p:tav tm="100000">
                                          <p:val>
                                            <p:strVal val="#ppt_y"/>
                                          </p:val>
                                        </p:tav>
                                      </p:tavLst>
                                    </p:anim>
                                  </p:childTnLst>
                                </p:cTn>
                              </p:par>
                              <p:par>
                                <p:cTn id="24" presetID="2" presetClass="entr" presetSubtype="4" decel="100000" fill="hold" grpId="0" nodeType="withEffect">
                                  <p:stCondLst>
                                    <p:cond delay="30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600" fill="hold"/>
                                        <p:tgtEl>
                                          <p:spTgt spid="50"/>
                                        </p:tgtEl>
                                        <p:attrNameLst>
                                          <p:attrName>ppt_x</p:attrName>
                                        </p:attrNameLst>
                                      </p:cBhvr>
                                      <p:tavLst>
                                        <p:tav tm="0">
                                          <p:val>
                                            <p:strVal val="#ppt_x"/>
                                          </p:val>
                                        </p:tav>
                                        <p:tav tm="100000">
                                          <p:val>
                                            <p:strVal val="#ppt_x"/>
                                          </p:val>
                                        </p:tav>
                                      </p:tavLst>
                                    </p:anim>
                                    <p:anim calcmode="lin" valueType="num">
                                      <p:cBhvr additive="base">
                                        <p:cTn id="27" dur="600" fill="hold"/>
                                        <p:tgtEl>
                                          <p:spTgt spid="50"/>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100"/>
                                  </p:stCondLst>
                                  <p:childTnLst>
                                    <p:set>
                                      <p:cBhvr>
                                        <p:cTn id="29" dur="1" fill="hold">
                                          <p:stCondLst>
                                            <p:cond delay="0"/>
                                          </p:stCondLst>
                                        </p:cTn>
                                        <p:tgtEl>
                                          <p:spTgt spid="53"/>
                                        </p:tgtEl>
                                        <p:attrNameLst>
                                          <p:attrName>style.visibility</p:attrName>
                                        </p:attrNameLst>
                                      </p:cBhvr>
                                      <p:to>
                                        <p:strVal val="visible"/>
                                      </p:to>
                                    </p:set>
                                    <p:anim calcmode="lin" valueType="num">
                                      <p:cBhvr additive="base">
                                        <p:cTn id="30" dur="600" fill="hold"/>
                                        <p:tgtEl>
                                          <p:spTgt spid="53"/>
                                        </p:tgtEl>
                                        <p:attrNameLst>
                                          <p:attrName>ppt_x</p:attrName>
                                        </p:attrNameLst>
                                      </p:cBhvr>
                                      <p:tavLst>
                                        <p:tav tm="0">
                                          <p:val>
                                            <p:strVal val="#ppt_x"/>
                                          </p:val>
                                        </p:tav>
                                        <p:tav tm="100000">
                                          <p:val>
                                            <p:strVal val="#ppt_x"/>
                                          </p:val>
                                        </p:tav>
                                      </p:tavLst>
                                    </p:anim>
                                    <p:anim calcmode="lin" valueType="num">
                                      <p:cBhvr additive="base">
                                        <p:cTn id="31" dur="600" fill="hold"/>
                                        <p:tgtEl>
                                          <p:spTgt spid="53"/>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400"/>
                                  </p:stCondLst>
                                  <p:childTnLst>
                                    <p:set>
                                      <p:cBhvr>
                                        <p:cTn id="33" dur="1" fill="hold">
                                          <p:stCondLst>
                                            <p:cond delay="0"/>
                                          </p:stCondLst>
                                        </p:cTn>
                                        <p:tgtEl>
                                          <p:spTgt spid="51"/>
                                        </p:tgtEl>
                                        <p:attrNameLst>
                                          <p:attrName>style.visibility</p:attrName>
                                        </p:attrNameLst>
                                      </p:cBhvr>
                                      <p:to>
                                        <p:strVal val="visible"/>
                                      </p:to>
                                    </p:set>
                                    <p:anim calcmode="lin" valueType="num">
                                      <p:cBhvr additive="base">
                                        <p:cTn id="34" dur="600" fill="hold"/>
                                        <p:tgtEl>
                                          <p:spTgt spid="51"/>
                                        </p:tgtEl>
                                        <p:attrNameLst>
                                          <p:attrName>ppt_x</p:attrName>
                                        </p:attrNameLst>
                                      </p:cBhvr>
                                      <p:tavLst>
                                        <p:tav tm="0">
                                          <p:val>
                                            <p:strVal val="#ppt_x"/>
                                          </p:val>
                                        </p:tav>
                                        <p:tav tm="100000">
                                          <p:val>
                                            <p:strVal val="#ppt_x"/>
                                          </p:val>
                                        </p:tav>
                                      </p:tavLst>
                                    </p:anim>
                                    <p:anim calcmode="lin" valueType="num">
                                      <p:cBhvr additive="base">
                                        <p:cTn id="35" dur="600" fill="hold"/>
                                        <p:tgtEl>
                                          <p:spTgt spid="51"/>
                                        </p:tgtEl>
                                        <p:attrNameLst>
                                          <p:attrName>ppt_y</p:attrName>
                                        </p:attrNameLst>
                                      </p:cBhvr>
                                      <p:tavLst>
                                        <p:tav tm="0">
                                          <p:val>
                                            <p:strVal val="1+#ppt_h/2"/>
                                          </p:val>
                                        </p:tav>
                                        <p:tav tm="100000">
                                          <p:val>
                                            <p:strVal val="#ppt_y"/>
                                          </p:val>
                                        </p:tav>
                                      </p:tavLst>
                                    </p:anim>
                                  </p:childTnLst>
                                </p:cTn>
                              </p:par>
                              <p:par>
                                <p:cTn id="36" presetID="2" presetClass="entr" presetSubtype="4" decel="100000" fill="hold" grpId="0" nodeType="withEffect">
                                  <p:stCondLst>
                                    <p:cond delay="200"/>
                                  </p:stCondLst>
                                  <p:childTnLst>
                                    <p:set>
                                      <p:cBhvr>
                                        <p:cTn id="37" dur="1" fill="hold">
                                          <p:stCondLst>
                                            <p:cond delay="0"/>
                                          </p:stCondLst>
                                        </p:cTn>
                                        <p:tgtEl>
                                          <p:spTgt spid="54"/>
                                        </p:tgtEl>
                                        <p:attrNameLst>
                                          <p:attrName>style.visibility</p:attrName>
                                        </p:attrNameLst>
                                      </p:cBhvr>
                                      <p:to>
                                        <p:strVal val="visible"/>
                                      </p:to>
                                    </p:set>
                                    <p:anim calcmode="lin" valueType="num">
                                      <p:cBhvr additive="base">
                                        <p:cTn id="38" dur="600" fill="hold"/>
                                        <p:tgtEl>
                                          <p:spTgt spid="54"/>
                                        </p:tgtEl>
                                        <p:attrNameLst>
                                          <p:attrName>ppt_x</p:attrName>
                                        </p:attrNameLst>
                                      </p:cBhvr>
                                      <p:tavLst>
                                        <p:tav tm="0">
                                          <p:val>
                                            <p:strVal val="#ppt_x"/>
                                          </p:val>
                                        </p:tav>
                                        <p:tav tm="100000">
                                          <p:val>
                                            <p:strVal val="#ppt_x"/>
                                          </p:val>
                                        </p:tav>
                                      </p:tavLst>
                                    </p:anim>
                                    <p:anim calcmode="lin" valueType="num">
                                      <p:cBhvr additive="base">
                                        <p:cTn id="39" dur="600" fill="hold"/>
                                        <p:tgtEl>
                                          <p:spTgt spid="54"/>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500"/>
                                  </p:stCondLst>
                                  <p:childTnLst>
                                    <p:set>
                                      <p:cBhvr>
                                        <p:cTn id="41" dur="1" fill="hold">
                                          <p:stCondLst>
                                            <p:cond delay="0"/>
                                          </p:stCondLst>
                                        </p:cTn>
                                        <p:tgtEl>
                                          <p:spTgt spid="52"/>
                                        </p:tgtEl>
                                        <p:attrNameLst>
                                          <p:attrName>style.visibility</p:attrName>
                                        </p:attrNameLst>
                                      </p:cBhvr>
                                      <p:to>
                                        <p:strVal val="visible"/>
                                      </p:to>
                                    </p:set>
                                    <p:anim calcmode="lin" valueType="num">
                                      <p:cBhvr additive="base">
                                        <p:cTn id="42" dur="600" fill="hold"/>
                                        <p:tgtEl>
                                          <p:spTgt spid="52"/>
                                        </p:tgtEl>
                                        <p:attrNameLst>
                                          <p:attrName>ppt_x</p:attrName>
                                        </p:attrNameLst>
                                      </p:cBhvr>
                                      <p:tavLst>
                                        <p:tav tm="0">
                                          <p:val>
                                            <p:strVal val="#ppt_x"/>
                                          </p:val>
                                        </p:tav>
                                        <p:tav tm="100000">
                                          <p:val>
                                            <p:strVal val="#ppt_x"/>
                                          </p:val>
                                        </p:tav>
                                      </p:tavLst>
                                    </p:anim>
                                    <p:anim calcmode="lin" valueType="num">
                                      <p:cBhvr additive="base">
                                        <p:cTn id="43" dur="600" fill="hold"/>
                                        <p:tgtEl>
                                          <p:spTgt spid="52"/>
                                        </p:tgtEl>
                                        <p:attrNameLst>
                                          <p:attrName>ppt_y</p:attrName>
                                        </p:attrNameLst>
                                      </p:cBhvr>
                                      <p:tavLst>
                                        <p:tav tm="0">
                                          <p:val>
                                            <p:strVal val="1+#ppt_h/2"/>
                                          </p:val>
                                        </p:tav>
                                        <p:tav tm="100000">
                                          <p:val>
                                            <p:strVal val="#ppt_y"/>
                                          </p:val>
                                        </p:tav>
                                      </p:tavLst>
                                    </p:anim>
                                  </p:childTnLst>
                                </p:cTn>
                              </p:par>
                            </p:childTnLst>
                          </p:cTn>
                        </p:par>
                        <p:par>
                          <p:cTn id="44" fill="hold">
                            <p:stCondLst>
                              <p:cond delay="2900"/>
                            </p:stCondLst>
                            <p:childTnLst>
                              <p:par>
                                <p:cTn id="45" presetID="22" presetClass="entr" presetSubtype="8"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nodeType="withEffect">
                                  <p:stCondLst>
                                    <p:cond delay="450"/>
                                  </p:stCondLst>
                                  <p:childTnLst>
                                    <p:set>
                                      <p:cBhvr>
                                        <p:cTn id="49" dur="1" fill="hold">
                                          <p:stCondLst>
                                            <p:cond delay="0"/>
                                          </p:stCondLst>
                                        </p:cTn>
                                        <p:tgtEl>
                                          <p:spTgt spid="3"/>
                                        </p:tgtEl>
                                        <p:attrNameLst>
                                          <p:attrName>style.visibility</p:attrName>
                                        </p:attrNameLst>
                                      </p:cBhvr>
                                      <p:to>
                                        <p:strVal val="visible"/>
                                      </p:to>
                                    </p:set>
                                    <p:animEffect transition="in" filter="wipe(left)">
                                      <p:cBhvr>
                                        <p:cTn id="50" dur="500"/>
                                        <p:tgtEl>
                                          <p:spTgt spid="3"/>
                                        </p:tgtEl>
                                      </p:cBhvr>
                                    </p:animEffect>
                                  </p:childTnLst>
                                </p:cTn>
                              </p:par>
                              <p:par>
                                <p:cTn id="51" presetID="22" presetClass="entr" presetSubtype="8" fill="hold" nodeType="withEffect">
                                  <p:stCondLst>
                                    <p:cond delay="900"/>
                                  </p:stCondLst>
                                  <p:childTnLst>
                                    <p:set>
                                      <p:cBhvr>
                                        <p:cTn id="52" dur="1" fill="hold">
                                          <p:stCondLst>
                                            <p:cond delay="0"/>
                                          </p:stCondLst>
                                        </p:cTn>
                                        <p:tgtEl>
                                          <p:spTgt spid="33"/>
                                        </p:tgtEl>
                                        <p:attrNameLst>
                                          <p:attrName>style.visibility</p:attrName>
                                        </p:attrNameLst>
                                      </p:cBhvr>
                                      <p:to>
                                        <p:strVal val="visible"/>
                                      </p:to>
                                    </p:set>
                                    <p:animEffect transition="in" filter="wipe(left)">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35" presetClass="path" presetSubtype="0" decel="100000" fill="hold" grpId="1" nodeType="clickEffect">
                                  <p:stCondLst>
                                    <p:cond delay="0"/>
                                  </p:stCondLst>
                                  <p:childTnLst>
                                    <p:animMotion origin="layout" path="M -2.94613E-6 3.32274E-6 L -0.48583 3.32274E-6 " pathEditMode="relative" rAng="0" ptsTypes="AA">
                                      <p:cBhvr>
                                        <p:cTn id="57" dur="600" fill="hold"/>
                                        <p:tgtEl>
                                          <p:spTgt spid="40"/>
                                        </p:tgtEl>
                                        <p:attrNameLst>
                                          <p:attrName>ppt_x</p:attrName>
                                          <p:attrName>ppt_y</p:attrName>
                                        </p:attrNameLst>
                                      </p:cBhvr>
                                      <p:rCtr x="-24292" y="0"/>
                                    </p:animMotion>
                                  </p:childTnLst>
                                </p:cTn>
                              </p:par>
                              <p:par>
                                <p:cTn id="58" presetID="2" presetClass="entr" presetSubtype="2" decel="100000" fill="hold" nodeType="withEffect">
                                  <p:stCondLst>
                                    <p:cond delay="0"/>
                                  </p:stCondLst>
                                  <p:childTnLst>
                                    <p:set>
                                      <p:cBhvr>
                                        <p:cTn id="59" dur="1" fill="hold">
                                          <p:stCondLst>
                                            <p:cond delay="0"/>
                                          </p:stCondLst>
                                        </p:cTn>
                                        <p:tgtEl>
                                          <p:spTgt spid="85"/>
                                        </p:tgtEl>
                                        <p:attrNameLst>
                                          <p:attrName>style.visibility</p:attrName>
                                        </p:attrNameLst>
                                      </p:cBhvr>
                                      <p:to>
                                        <p:strVal val="visible"/>
                                      </p:to>
                                    </p:set>
                                    <p:anim calcmode="lin" valueType="num">
                                      <p:cBhvr additive="base">
                                        <p:cTn id="60" dur="600" fill="hold"/>
                                        <p:tgtEl>
                                          <p:spTgt spid="85"/>
                                        </p:tgtEl>
                                        <p:attrNameLst>
                                          <p:attrName>ppt_x</p:attrName>
                                        </p:attrNameLst>
                                      </p:cBhvr>
                                      <p:tavLst>
                                        <p:tav tm="0">
                                          <p:val>
                                            <p:strVal val="1+#ppt_w/2"/>
                                          </p:val>
                                        </p:tav>
                                        <p:tav tm="100000">
                                          <p:val>
                                            <p:strVal val="#ppt_x"/>
                                          </p:val>
                                        </p:tav>
                                      </p:tavLst>
                                    </p:anim>
                                    <p:anim calcmode="lin" valueType="num">
                                      <p:cBhvr additive="base">
                                        <p:cTn id="61" dur="600" fill="hold"/>
                                        <p:tgtEl>
                                          <p:spTgt spid="85"/>
                                        </p:tgtEl>
                                        <p:attrNameLst>
                                          <p:attrName>ppt_y</p:attrName>
                                        </p:attrNameLst>
                                      </p:cBhvr>
                                      <p:tavLst>
                                        <p:tav tm="0">
                                          <p:val>
                                            <p:strVal val="#ppt_y"/>
                                          </p:val>
                                        </p:tav>
                                        <p:tav tm="100000">
                                          <p:val>
                                            <p:strVal val="#ppt_y"/>
                                          </p:val>
                                        </p:tav>
                                      </p:tavLst>
                                    </p:anim>
                                  </p:childTnLst>
                                </p:cTn>
                              </p:par>
                              <p:par>
                                <p:cTn id="62" presetID="35" presetClass="path" presetSubtype="0" decel="100000" fill="hold" grpId="0" nodeType="withEffect">
                                  <p:stCondLst>
                                    <p:cond delay="0"/>
                                  </p:stCondLst>
                                  <p:childTnLst>
                                    <p:animMotion origin="layout" path="M 3.22951E-6 3.32274E-6 L -0.49936 3.32274E-6 " pathEditMode="relative" rAng="0" ptsTypes="AA">
                                      <p:cBhvr>
                                        <p:cTn id="63" dur="600" fill="hold"/>
                                        <p:tgtEl>
                                          <p:spTgt spid="60"/>
                                        </p:tgtEl>
                                        <p:attrNameLst>
                                          <p:attrName>ppt_x</p:attrName>
                                          <p:attrName>ppt_y</p:attrName>
                                        </p:attrNameLst>
                                      </p:cBhvr>
                                      <p:rCtr x="-24968" y="0"/>
                                    </p:animMotion>
                                  </p:childTnLst>
                                </p:cTn>
                              </p:par>
                            </p:childTnLst>
                          </p:cTn>
                        </p:par>
                        <p:par>
                          <p:cTn id="64" fill="hold">
                            <p:stCondLst>
                              <p:cond delay="600"/>
                            </p:stCondLst>
                            <p:childTnLst>
                              <p:par>
                                <p:cTn id="65" presetID="22" presetClass="entr" presetSubtype="2" fill="hold" nodeType="after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wipe(right)">
                                      <p:cBhvr>
                                        <p:cTn id="67" dur="500"/>
                                        <p:tgtEl>
                                          <p:spTgt spid="62"/>
                                        </p:tgtEl>
                                      </p:cBhvr>
                                    </p:animEffect>
                                  </p:childTnLst>
                                </p:cTn>
                              </p:par>
                              <p:par>
                                <p:cTn id="68" presetID="22" presetClass="entr" presetSubtype="2" fill="hold" nodeType="withEffect">
                                  <p:stCondLst>
                                    <p:cond delay="450"/>
                                  </p:stCondLst>
                                  <p:childTnLst>
                                    <p:set>
                                      <p:cBhvr>
                                        <p:cTn id="69" dur="1" fill="hold">
                                          <p:stCondLst>
                                            <p:cond delay="0"/>
                                          </p:stCondLst>
                                        </p:cTn>
                                        <p:tgtEl>
                                          <p:spTgt spid="8"/>
                                        </p:tgtEl>
                                        <p:attrNameLst>
                                          <p:attrName>style.visibility</p:attrName>
                                        </p:attrNameLst>
                                      </p:cBhvr>
                                      <p:to>
                                        <p:strVal val="visible"/>
                                      </p:to>
                                    </p:set>
                                    <p:animEffect transition="in" filter="wipe(right)">
                                      <p:cBhvr>
                                        <p:cTn id="70" dur="500"/>
                                        <p:tgtEl>
                                          <p:spTgt spid="8"/>
                                        </p:tgtEl>
                                      </p:cBhvr>
                                    </p:animEffect>
                                  </p:childTnLst>
                                </p:cTn>
                              </p:par>
                              <p:par>
                                <p:cTn id="71" presetID="22" presetClass="entr" presetSubtype="2" fill="hold" nodeType="withEffect">
                                  <p:stCondLst>
                                    <p:cond delay="900"/>
                                  </p:stCondLst>
                                  <p:childTnLst>
                                    <p:set>
                                      <p:cBhvr>
                                        <p:cTn id="72" dur="1" fill="hold">
                                          <p:stCondLst>
                                            <p:cond delay="0"/>
                                          </p:stCondLst>
                                        </p:cTn>
                                        <p:tgtEl>
                                          <p:spTgt spid="9"/>
                                        </p:tgtEl>
                                        <p:attrNameLst>
                                          <p:attrName>style.visibility</p:attrName>
                                        </p:attrNameLst>
                                      </p:cBhvr>
                                      <p:to>
                                        <p:strVal val="visible"/>
                                      </p:to>
                                    </p:set>
                                    <p:animEffect transition="in" filter="wipe(right)">
                                      <p:cBhvr>
                                        <p:cTn id="7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0" grpId="0" animBg="1"/>
      <p:bldP spid="51" grpId="0" animBg="1"/>
      <p:bldP spid="52" grpId="0" animBg="1"/>
      <p:bldP spid="53" grpId="0" animBg="1"/>
      <p:bldP spid="54" grpId="0" animBg="1"/>
      <p:bldP spid="40" grpId="0" animBg="1"/>
      <p:bldP spid="40" grpId="1" animBg="1"/>
      <p:bldP spid="6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a:t>
            </a:r>
            <a:r>
              <a:rPr lang="en-US" dirty="0" smtClean="0"/>
              <a:t>Office 365 ALM</a:t>
            </a:r>
            <a:endParaRPr lang="en-US" dirty="0"/>
          </a:p>
        </p:txBody>
      </p:sp>
      <p:sp>
        <p:nvSpPr>
          <p:cNvPr id="3" name="Text Placeholder 2"/>
          <p:cNvSpPr>
            <a:spLocks noGrp="1"/>
          </p:cNvSpPr>
          <p:nvPr>
            <p:ph type="body" sz="quarter" idx="10"/>
          </p:nvPr>
        </p:nvSpPr>
        <p:spPr>
          <a:prstGeom prst="rect">
            <a:avLst/>
          </a:prstGeom>
        </p:spPr>
        <p:txBody>
          <a:bodyPr>
            <a:noAutofit/>
          </a:bodyPr>
          <a:lstStyle/>
          <a:p>
            <a:r>
              <a:rPr lang="en-US" sz="3600" dirty="0" smtClean="0"/>
              <a:t>Development Environments with Teams</a:t>
            </a:r>
          </a:p>
          <a:p>
            <a:pPr lvl="1"/>
            <a:r>
              <a:rPr lang="en-US" sz="2000" dirty="0" smtClean="0"/>
              <a:t>DEV - Each developer gets O365 development sites in isolated tenant</a:t>
            </a:r>
          </a:p>
          <a:p>
            <a:pPr lvl="1"/>
            <a:r>
              <a:rPr lang="en-US" sz="2000" dirty="0" smtClean="0"/>
              <a:t>TEST – isolated tenant for integration testing</a:t>
            </a:r>
          </a:p>
          <a:p>
            <a:r>
              <a:rPr lang="en-US" sz="3600" dirty="0" smtClean="0"/>
              <a:t>Build Processes</a:t>
            </a:r>
          </a:p>
          <a:p>
            <a:pPr lvl="1"/>
            <a:r>
              <a:rPr lang="en-US" sz="2000" dirty="0" smtClean="0"/>
              <a:t>Utilize Continuous Integration: automatically build and run tests on check in</a:t>
            </a:r>
          </a:p>
          <a:p>
            <a:pPr lvl="1"/>
            <a:r>
              <a:rPr lang="en-US" sz="2000" dirty="0" smtClean="0"/>
              <a:t>Azure supports automatic deployment from TFS</a:t>
            </a:r>
          </a:p>
          <a:p>
            <a:pPr lvl="1"/>
            <a:endParaRPr lang="en-US" sz="2000" dirty="0" smtClean="0"/>
          </a:p>
        </p:txBody>
      </p:sp>
    </p:spTree>
    <p:extLst>
      <p:ext uri="{BB962C8B-B14F-4D97-AF65-F5344CB8AC3E}">
        <p14:creationId xmlns:p14="http://schemas.microsoft.com/office/powerpoint/2010/main" val="30750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Arc 51"/>
          <p:cNvSpPr/>
          <p:nvPr/>
        </p:nvSpPr>
        <p:spPr>
          <a:xfrm rot="6751527">
            <a:off x="5719640" y="4067478"/>
            <a:ext cx="738914" cy="825973"/>
          </a:xfrm>
          <a:prstGeom prst="arc">
            <a:avLst>
              <a:gd name="adj1" fmla="val 2097834"/>
              <a:gd name="adj2" fmla="val 366333"/>
            </a:avLst>
          </a:prstGeom>
          <a:ln w="41275">
            <a:solidFill>
              <a:schemeClr val="bg2">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200" dirty="0">
              <a:latin typeface="Segoe UI Light" panose="020B0502040204020203" pitchFamily="34" charset="0"/>
              <a:cs typeface="Segoe UI Light" panose="020B0502040204020203" pitchFamily="34" charset="0"/>
            </a:endParaRPr>
          </a:p>
        </p:txBody>
      </p:sp>
      <p:pic>
        <p:nvPicPr>
          <p:cNvPr id="24" name="Picture 23"/>
          <p:cNvPicPr>
            <a:picLocks noChangeAspect="1"/>
          </p:cNvPicPr>
          <p:nvPr/>
        </p:nvPicPr>
        <p:blipFill>
          <a:blip r:embed="rId3"/>
          <a:stretch>
            <a:fillRect/>
          </a:stretch>
        </p:blipFill>
        <p:spPr>
          <a:xfrm>
            <a:off x="1489985" y="3090332"/>
            <a:ext cx="973097" cy="890648"/>
          </a:xfrm>
          <a:prstGeom prst="rect">
            <a:avLst/>
          </a:prstGeom>
        </p:spPr>
      </p:pic>
      <p:grpSp>
        <p:nvGrpSpPr>
          <p:cNvPr id="30" name="Group 29"/>
          <p:cNvGrpSpPr/>
          <p:nvPr/>
        </p:nvGrpSpPr>
        <p:grpSpPr>
          <a:xfrm>
            <a:off x="3898348" y="2153415"/>
            <a:ext cx="2721372" cy="2412604"/>
            <a:chOff x="4425816" y="2952572"/>
            <a:chExt cx="2722081" cy="2413232"/>
          </a:xfrm>
        </p:grpSpPr>
        <p:sp>
          <p:nvSpPr>
            <p:cNvPr id="8" name="Rectangle 7"/>
            <p:cNvSpPr/>
            <p:nvPr/>
          </p:nvSpPr>
          <p:spPr>
            <a:xfrm>
              <a:off x="4425816" y="3373233"/>
              <a:ext cx="2288634" cy="1992571"/>
            </a:xfrm>
            <a:prstGeom prst="rect">
              <a:avLst/>
            </a:prstGeom>
            <a:solidFill>
              <a:schemeClr val="bg1">
                <a:lumMod val="95000"/>
                <a:alpha val="80000"/>
              </a:schemeClr>
            </a:solidFill>
            <a:ln>
              <a:solidFill>
                <a:schemeClr val="accent5"/>
              </a:solidFill>
            </a:ln>
          </p:spPr>
          <p:style>
            <a:lnRef idx="2">
              <a:schemeClr val="accent5"/>
            </a:lnRef>
            <a:fillRef idx="1">
              <a:schemeClr val="lt1"/>
            </a:fillRef>
            <a:effectRef idx="0">
              <a:schemeClr val="accent5"/>
            </a:effectRef>
            <a:fontRef idx="minor">
              <a:schemeClr val="dk1"/>
            </a:fontRef>
          </p:style>
          <p:txBody>
            <a:bodyPr lIns="91405" tIns="45703" rIns="91405" bIns="45703" rtlCol="0" anchor="t"/>
            <a:lstStyle/>
            <a:p>
              <a:r>
                <a:rPr lang="en-US" sz="1799" dirty="0">
                  <a:solidFill>
                    <a:srgbClr val="595959"/>
                  </a:solidFill>
                  <a:latin typeface="+mj-lt"/>
                </a:rPr>
                <a:t>Visual Studio</a:t>
              </a:r>
              <a:br>
                <a:rPr lang="en-US" sz="1799" dirty="0">
                  <a:solidFill>
                    <a:srgbClr val="595959"/>
                  </a:solidFill>
                  <a:latin typeface="+mj-lt"/>
                </a:rPr>
              </a:br>
              <a:r>
                <a:rPr lang="en-US" sz="1799" dirty="0">
                  <a:solidFill>
                    <a:srgbClr val="595959"/>
                  </a:solidFill>
                  <a:latin typeface="+mj-lt"/>
                </a:rPr>
                <a:t>online or TFS</a:t>
              </a:r>
            </a:p>
            <a:p>
              <a:pPr marL="285664" indent="-285664">
                <a:buFont typeface="Arial" panose="020B0604020202020204" pitchFamily="34" charset="0"/>
                <a:buChar char="•"/>
              </a:pPr>
              <a:r>
                <a:rPr lang="en-US" sz="1200" dirty="0">
                  <a:solidFill>
                    <a:srgbClr val="595959"/>
                  </a:solidFill>
                  <a:latin typeface="+mj-lt"/>
                </a:rPr>
                <a:t>Storage of the source code</a:t>
              </a:r>
            </a:p>
            <a:p>
              <a:pPr marL="285664" indent="-285664">
                <a:buFont typeface="Arial" panose="020B0604020202020204" pitchFamily="34" charset="0"/>
                <a:buChar char="•"/>
              </a:pPr>
              <a:r>
                <a:rPr lang="en-US" sz="1200" dirty="0">
                  <a:solidFill>
                    <a:srgbClr val="595959"/>
                  </a:solidFill>
                  <a:latin typeface="+mj-lt"/>
                </a:rPr>
                <a:t>Automated builds</a:t>
              </a:r>
            </a:p>
            <a:p>
              <a:pPr marL="285664" indent="-285664">
                <a:buFont typeface="Arial" panose="020B0604020202020204" pitchFamily="34" charset="0"/>
                <a:buChar char="•"/>
              </a:pPr>
              <a:r>
                <a:rPr lang="en-US" sz="1200" dirty="0">
                  <a:solidFill>
                    <a:srgbClr val="595959"/>
                  </a:solidFill>
                  <a:latin typeface="+mj-lt"/>
                </a:rPr>
                <a:t>Coded UI / Build verification Tests</a:t>
              </a:r>
            </a:p>
            <a:p>
              <a:pPr marL="285664" indent="-285664">
                <a:buFont typeface="Arial" panose="020B0604020202020204" pitchFamily="34" charset="0"/>
                <a:buChar char="•"/>
              </a:pPr>
              <a:r>
                <a:rPr lang="en-US" sz="1200" dirty="0">
                  <a:solidFill>
                    <a:srgbClr val="595959"/>
                  </a:solidFill>
                  <a:latin typeface="+mj-lt"/>
                </a:rPr>
                <a:t>Deployment automation with PowerShell and build definitions</a:t>
              </a:r>
            </a:p>
          </p:txBody>
        </p:sp>
        <p:grpSp>
          <p:nvGrpSpPr>
            <p:cNvPr id="28" name="Group 27"/>
            <p:cNvGrpSpPr/>
            <p:nvPr/>
          </p:nvGrpSpPr>
          <p:grpSpPr>
            <a:xfrm>
              <a:off x="5785468" y="2952572"/>
              <a:ext cx="1362429" cy="1069299"/>
              <a:chOff x="2965442" y="2096688"/>
              <a:chExt cx="1651464" cy="1374851"/>
            </a:xfrm>
          </p:grpSpPr>
          <p:pic>
            <p:nvPicPr>
              <p:cNvPr id="26" name="Picture 25"/>
              <p:cNvPicPr>
                <a:picLocks noChangeAspect="1"/>
              </p:cNvPicPr>
              <p:nvPr/>
            </p:nvPicPr>
            <p:blipFill>
              <a:blip r:embed="rId4"/>
              <a:stretch>
                <a:fillRect/>
              </a:stretch>
            </p:blipFill>
            <p:spPr>
              <a:xfrm>
                <a:off x="2965442" y="2096688"/>
                <a:ext cx="1651464" cy="1029891"/>
              </a:xfrm>
              <a:prstGeom prst="rect">
                <a:avLst/>
              </a:prstGeom>
            </p:spPr>
          </p:pic>
          <p:pic>
            <p:nvPicPr>
              <p:cNvPr id="27" name="Picture 26"/>
              <p:cNvPicPr>
                <a:picLocks noChangeAspect="1"/>
              </p:cNvPicPr>
              <p:nvPr/>
            </p:nvPicPr>
            <p:blipFill>
              <a:blip r:embed="rId5"/>
              <a:stretch>
                <a:fillRect/>
              </a:stretch>
            </p:blipFill>
            <p:spPr>
              <a:xfrm>
                <a:off x="3474113" y="2716835"/>
                <a:ext cx="406968" cy="754704"/>
              </a:xfrm>
              <a:prstGeom prst="rect">
                <a:avLst/>
              </a:prstGeom>
            </p:spPr>
          </p:pic>
          <p:pic>
            <p:nvPicPr>
              <p:cNvPr id="10" name="Picture 9"/>
              <p:cNvPicPr>
                <a:picLocks noChangeAspect="1"/>
              </p:cNvPicPr>
              <p:nvPr/>
            </p:nvPicPr>
            <p:blipFill>
              <a:blip r:embed="rId6"/>
              <a:stretch>
                <a:fillRect/>
              </a:stretch>
            </p:blipFill>
            <p:spPr>
              <a:xfrm>
                <a:off x="3716925" y="2502037"/>
                <a:ext cx="700078" cy="901070"/>
              </a:xfrm>
              <a:prstGeom prst="rect">
                <a:avLst/>
              </a:prstGeom>
            </p:spPr>
          </p:pic>
        </p:grpSp>
      </p:grpSp>
      <p:grpSp>
        <p:nvGrpSpPr>
          <p:cNvPr id="32" name="Group 31"/>
          <p:cNvGrpSpPr/>
          <p:nvPr/>
        </p:nvGrpSpPr>
        <p:grpSpPr>
          <a:xfrm>
            <a:off x="7854120" y="1453145"/>
            <a:ext cx="3169028" cy="2188635"/>
            <a:chOff x="7837904" y="2254976"/>
            <a:chExt cx="3169853" cy="2189205"/>
          </a:xfrm>
        </p:grpSpPr>
        <p:sp>
          <p:nvSpPr>
            <p:cNvPr id="12" name="Rectangle 11"/>
            <p:cNvSpPr/>
            <p:nvPr/>
          </p:nvSpPr>
          <p:spPr bwMode="auto">
            <a:xfrm>
              <a:off x="7837904" y="2550080"/>
              <a:ext cx="2525740" cy="1894101"/>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SharePoint Online</a:t>
              </a:r>
            </a:p>
            <a:p>
              <a:pPr marL="285664" indent="-285664">
                <a:buFont typeface="Arial" panose="020B0604020202020204" pitchFamily="34" charset="0"/>
                <a:buChar char="•"/>
              </a:pPr>
              <a:r>
                <a:rPr lang="en-US" sz="1200" dirty="0">
                  <a:solidFill>
                    <a:srgbClr val="595959"/>
                  </a:solidFill>
                  <a:latin typeface="+mj-lt"/>
                </a:rPr>
                <a:t>Testing tenant or isolated</a:t>
              </a:r>
              <a:br>
                <a:rPr lang="en-US" sz="1200" dirty="0">
                  <a:solidFill>
                    <a:srgbClr val="595959"/>
                  </a:solidFill>
                  <a:latin typeface="+mj-lt"/>
                </a:rPr>
              </a:br>
              <a:r>
                <a:rPr lang="en-US" sz="1200" dirty="0">
                  <a:solidFill>
                    <a:srgbClr val="595959"/>
                  </a:solidFill>
                  <a:latin typeface="+mj-lt"/>
                </a:rPr>
                <a:t>site collection in production depending on app functionality</a:t>
              </a:r>
            </a:p>
            <a:p>
              <a:pPr fontAlgn="base">
                <a:spcBef>
                  <a:spcPct val="0"/>
                </a:spcBef>
                <a:spcAft>
                  <a:spcPct val="0"/>
                </a:spcAft>
              </a:pPr>
              <a:endParaRPr lang="en-US" sz="1799" dirty="0">
                <a:solidFill>
                  <a:srgbClr val="595959"/>
                </a:solidFill>
                <a:latin typeface="+mj-lt"/>
              </a:endParaRPr>
            </a:p>
          </p:txBody>
        </p:sp>
        <p:pic>
          <p:nvPicPr>
            <p:cNvPr id="31" name="Picture 30"/>
            <p:cNvPicPr>
              <a:picLocks noChangeAspect="1"/>
            </p:cNvPicPr>
            <p:nvPr/>
          </p:nvPicPr>
          <p:blipFill>
            <a:blip r:embed="rId7"/>
            <a:stretch>
              <a:fillRect/>
            </a:stretch>
          </p:blipFill>
          <p:spPr>
            <a:xfrm>
              <a:off x="9719530" y="2254976"/>
              <a:ext cx="1288227" cy="801004"/>
            </a:xfrm>
            <a:prstGeom prst="rect">
              <a:avLst/>
            </a:prstGeom>
          </p:spPr>
        </p:pic>
      </p:grpSp>
      <p:pic>
        <p:nvPicPr>
          <p:cNvPr id="35" name="Picture 34"/>
          <p:cNvPicPr>
            <a:picLocks noChangeAspect="1"/>
          </p:cNvPicPr>
          <p:nvPr/>
        </p:nvPicPr>
        <p:blipFill>
          <a:blip r:embed="rId8"/>
          <a:stretch>
            <a:fillRect/>
          </a:stretch>
        </p:blipFill>
        <p:spPr>
          <a:xfrm>
            <a:off x="8225374" y="2865293"/>
            <a:ext cx="718564" cy="662119"/>
          </a:xfrm>
          <a:prstGeom prst="rect">
            <a:avLst/>
          </a:prstGeom>
        </p:spPr>
      </p:pic>
      <p:pic>
        <p:nvPicPr>
          <p:cNvPr id="38" name="Picture 37"/>
          <p:cNvPicPr>
            <a:picLocks noChangeAspect="1"/>
          </p:cNvPicPr>
          <p:nvPr/>
        </p:nvPicPr>
        <p:blipFill>
          <a:blip r:embed="rId9"/>
          <a:stretch>
            <a:fillRect/>
          </a:stretch>
        </p:blipFill>
        <p:spPr>
          <a:xfrm>
            <a:off x="8942841" y="2724769"/>
            <a:ext cx="651363" cy="574040"/>
          </a:xfrm>
          <a:prstGeom prst="rect">
            <a:avLst/>
          </a:prstGeom>
        </p:spPr>
      </p:pic>
      <p:grpSp>
        <p:nvGrpSpPr>
          <p:cNvPr id="51" name="Group 50"/>
          <p:cNvGrpSpPr/>
          <p:nvPr/>
        </p:nvGrpSpPr>
        <p:grpSpPr>
          <a:xfrm>
            <a:off x="7854117" y="3936806"/>
            <a:ext cx="3099497" cy="2020174"/>
            <a:chOff x="7837903" y="4739285"/>
            <a:chExt cx="3100304" cy="2020700"/>
          </a:xfrm>
        </p:grpSpPr>
        <p:sp>
          <p:nvSpPr>
            <p:cNvPr id="39" name="Rectangle 38"/>
            <p:cNvSpPr/>
            <p:nvPr/>
          </p:nvSpPr>
          <p:spPr bwMode="auto">
            <a:xfrm>
              <a:off x="7837903" y="4739285"/>
              <a:ext cx="2525740" cy="1894101"/>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SharePoint On-Premises</a:t>
              </a:r>
            </a:p>
            <a:p>
              <a:pPr marL="285664" indent="-285664">
                <a:buFont typeface="Arial" panose="020B0604020202020204" pitchFamily="34" charset="0"/>
                <a:buChar char="•"/>
              </a:pPr>
              <a:r>
                <a:rPr lang="en-US" sz="1200" dirty="0">
                  <a:solidFill>
                    <a:srgbClr val="595959"/>
                  </a:solidFill>
                  <a:latin typeface="+mj-lt"/>
                </a:rPr>
                <a:t>Integration testing environment</a:t>
              </a:r>
            </a:p>
            <a:p>
              <a:pPr marL="285664" indent="-285664">
                <a:buFont typeface="Arial" panose="020B0604020202020204" pitchFamily="34" charset="0"/>
                <a:buChar char="•"/>
              </a:pPr>
              <a:r>
                <a:rPr lang="en-US" sz="1200" dirty="0">
                  <a:solidFill>
                    <a:srgbClr val="595959"/>
                  </a:solidFill>
                  <a:latin typeface="+mj-lt"/>
                </a:rPr>
                <a:t>Possible isolated site collection in production environment, depending on app functionality</a:t>
              </a:r>
            </a:p>
            <a:p>
              <a:pPr fontAlgn="base">
                <a:spcBef>
                  <a:spcPct val="0"/>
                </a:spcBef>
                <a:spcAft>
                  <a:spcPct val="0"/>
                </a:spcAft>
              </a:pPr>
              <a:endParaRPr lang="en-US" sz="1799" dirty="0">
                <a:solidFill>
                  <a:srgbClr val="595959"/>
                </a:solidFill>
                <a:latin typeface="+mj-lt"/>
              </a:endParaRPr>
            </a:p>
          </p:txBody>
        </p:sp>
        <p:grpSp>
          <p:nvGrpSpPr>
            <p:cNvPr id="41" name="Group 40"/>
            <p:cNvGrpSpPr>
              <a:grpSpLocks noChangeAspect="1"/>
            </p:cNvGrpSpPr>
            <p:nvPr/>
          </p:nvGrpSpPr>
          <p:grpSpPr>
            <a:xfrm>
              <a:off x="9719530" y="5823985"/>
              <a:ext cx="1218677" cy="936000"/>
              <a:chOff x="3259173" y="2265001"/>
              <a:chExt cx="1474354" cy="1159738"/>
            </a:xfrm>
          </p:grpSpPr>
          <p:pic>
            <p:nvPicPr>
              <p:cNvPr id="48" name="Picture 47"/>
              <p:cNvPicPr>
                <a:picLocks noChangeAspect="1"/>
              </p:cNvPicPr>
              <p:nvPr/>
            </p:nvPicPr>
            <p:blipFill>
              <a:blip r:embed="rId5"/>
              <a:stretch>
                <a:fillRect/>
              </a:stretch>
            </p:blipFill>
            <p:spPr>
              <a:xfrm>
                <a:off x="3259173" y="2493797"/>
                <a:ext cx="465830" cy="863861"/>
              </a:xfrm>
              <a:prstGeom prst="rect">
                <a:avLst/>
              </a:prstGeom>
            </p:spPr>
          </p:pic>
          <p:pic>
            <p:nvPicPr>
              <p:cNvPr id="49" name="Picture 48"/>
              <p:cNvPicPr>
                <a:picLocks noChangeAspect="1"/>
              </p:cNvPicPr>
              <p:nvPr/>
            </p:nvPicPr>
            <p:blipFill>
              <a:blip r:embed="rId5"/>
              <a:stretch>
                <a:fillRect/>
              </a:stretch>
            </p:blipFill>
            <p:spPr>
              <a:xfrm>
                <a:off x="3584595" y="2265001"/>
                <a:ext cx="465830" cy="863861"/>
              </a:xfrm>
              <a:prstGeom prst="rect">
                <a:avLst/>
              </a:prstGeom>
            </p:spPr>
          </p:pic>
          <p:pic>
            <p:nvPicPr>
              <p:cNvPr id="50" name="Picture 49"/>
              <p:cNvPicPr>
                <a:picLocks noChangeAspect="1"/>
              </p:cNvPicPr>
              <p:nvPr/>
            </p:nvPicPr>
            <p:blipFill>
              <a:blip r:embed="rId10"/>
              <a:stretch>
                <a:fillRect/>
              </a:stretch>
            </p:blipFill>
            <p:spPr>
              <a:xfrm>
                <a:off x="3829702" y="2547779"/>
                <a:ext cx="903825" cy="876960"/>
              </a:xfrm>
              <a:prstGeom prst="rect">
                <a:avLst/>
              </a:prstGeom>
            </p:spPr>
          </p:pic>
        </p:grpSp>
      </p:grpSp>
      <p:pic>
        <p:nvPicPr>
          <p:cNvPr id="53" name="Picture 52"/>
          <p:cNvPicPr>
            <a:picLocks noChangeAspect="1"/>
          </p:cNvPicPr>
          <p:nvPr/>
        </p:nvPicPr>
        <p:blipFill>
          <a:blip r:embed="rId11"/>
          <a:stretch>
            <a:fillRect/>
          </a:stretch>
        </p:blipFill>
        <p:spPr>
          <a:xfrm>
            <a:off x="6255012" y="4273116"/>
            <a:ext cx="729412" cy="706832"/>
          </a:xfrm>
          <a:prstGeom prst="rect">
            <a:avLst/>
          </a:prstGeom>
        </p:spPr>
      </p:pic>
      <p:cxnSp>
        <p:nvCxnSpPr>
          <p:cNvPr id="54" name="Straight Arrow Connector 53"/>
          <p:cNvCxnSpPr/>
          <p:nvPr/>
        </p:nvCxnSpPr>
        <p:spPr>
          <a:xfrm flipV="1">
            <a:off x="2556529" y="3556278"/>
            <a:ext cx="1248372" cy="1"/>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p:nvPr/>
        </p:nvCxnSpPr>
        <p:spPr>
          <a:xfrm flipV="1">
            <a:off x="6281540" y="2929026"/>
            <a:ext cx="1465848" cy="640970"/>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a:off x="6287327" y="3672857"/>
            <a:ext cx="1460062" cy="600261"/>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62" name="Group 61"/>
          <p:cNvGrpSpPr/>
          <p:nvPr/>
        </p:nvGrpSpPr>
        <p:grpSpPr>
          <a:xfrm>
            <a:off x="2666447" y="3458720"/>
            <a:ext cx="514267" cy="514267"/>
            <a:chOff x="492" y="17985"/>
            <a:chExt cx="524853" cy="524853"/>
          </a:xfrm>
        </p:grpSpPr>
        <p:sp>
          <p:nvSpPr>
            <p:cNvPr id="63" name="Oval 6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1</a:t>
              </a:r>
            </a:p>
          </p:txBody>
        </p:sp>
      </p:grpSp>
      <p:grpSp>
        <p:nvGrpSpPr>
          <p:cNvPr id="65" name="Group 64"/>
          <p:cNvGrpSpPr/>
          <p:nvPr/>
        </p:nvGrpSpPr>
        <p:grpSpPr>
          <a:xfrm>
            <a:off x="3641214" y="4369400"/>
            <a:ext cx="514267" cy="514267"/>
            <a:chOff x="492" y="17985"/>
            <a:chExt cx="524853" cy="524853"/>
          </a:xfrm>
        </p:grpSpPr>
        <p:sp>
          <p:nvSpPr>
            <p:cNvPr id="66" name="Oval 6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2</a:t>
              </a:r>
            </a:p>
          </p:txBody>
        </p:sp>
      </p:grpSp>
      <p:grpSp>
        <p:nvGrpSpPr>
          <p:cNvPr id="68" name="Group 67"/>
          <p:cNvGrpSpPr/>
          <p:nvPr/>
        </p:nvGrpSpPr>
        <p:grpSpPr>
          <a:xfrm>
            <a:off x="6106836" y="4909147"/>
            <a:ext cx="514267" cy="514267"/>
            <a:chOff x="492" y="17985"/>
            <a:chExt cx="524853" cy="524853"/>
          </a:xfrm>
        </p:grpSpPr>
        <p:sp>
          <p:nvSpPr>
            <p:cNvPr id="69" name="Oval 6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3</a:t>
              </a:r>
            </a:p>
          </p:txBody>
        </p:sp>
      </p:grpSp>
      <p:grpSp>
        <p:nvGrpSpPr>
          <p:cNvPr id="71" name="Group 70"/>
          <p:cNvGrpSpPr/>
          <p:nvPr/>
        </p:nvGrpSpPr>
        <p:grpSpPr>
          <a:xfrm>
            <a:off x="6790110" y="3090334"/>
            <a:ext cx="514267" cy="514267"/>
            <a:chOff x="492" y="17985"/>
            <a:chExt cx="524853" cy="524853"/>
          </a:xfrm>
        </p:grpSpPr>
        <p:sp>
          <p:nvSpPr>
            <p:cNvPr id="72" name="Oval 7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4</a:t>
              </a:r>
            </a:p>
          </p:txBody>
        </p:sp>
      </p:grpSp>
      <p:sp>
        <p:nvSpPr>
          <p:cNvPr id="74" name="Title 73"/>
          <p:cNvSpPr>
            <a:spLocks noGrp="1"/>
          </p:cNvSpPr>
          <p:nvPr>
            <p:ph type="title"/>
          </p:nvPr>
        </p:nvSpPr>
        <p:spPr/>
        <p:txBody>
          <a:bodyPr/>
          <a:lstStyle/>
          <a:p>
            <a:pPr>
              <a:lnSpc>
                <a:spcPct val="100000"/>
              </a:lnSpc>
            </a:pPr>
            <a:r>
              <a:rPr lang="en-US" dirty="0"/>
              <a:t>Continuous </a:t>
            </a:r>
            <a:r>
              <a:rPr lang="en-US" dirty="0" smtClean="0"/>
              <a:t>Integration</a:t>
            </a:r>
            <a:br>
              <a:rPr lang="en-US" dirty="0" smtClean="0"/>
            </a:br>
            <a:r>
              <a:rPr lang="en-US" sz="3199" dirty="0">
                <a:solidFill>
                  <a:schemeClr val="bg2"/>
                </a:solidFill>
              </a:rPr>
              <a:t>SharePoint Hosted App</a:t>
            </a:r>
            <a:endParaRPr lang="en-US" dirty="0">
              <a:solidFill>
                <a:schemeClr val="bg2"/>
              </a:solidFill>
            </a:endParaRPr>
          </a:p>
        </p:txBody>
      </p:sp>
    </p:spTree>
    <p:extLst>
      <p:ext uri="{BB962C8B-B14F-4D97-AF65-F5344CB8AC3E}">
        <p14:creationId xmlns:p14="http://schemas.microsoft.com/office/powerpoint/2010/main" val="18270788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1000"/>
                                        <p:tgtEl>
                                          <p:spTgt spid="62"/>
                                        </p:tgtEl>
                                      </p:cBhvr>
                                    </p:animEffect>
                                    <p:anim calcmode="lin" valueType="num">
                                      <p:cBhvr>
                                        <p:cTn id="8" dur="1000" fill="hold"/>
                                        <p:tgtEl>
                                          <p:spTgt spid="62"/>
                                        </p:tgtEl>
                                        <p:attrNameLst>
                                          <p:attrName>ppt_x</p:attrName>
                                        </p:attrNameLst>
                                      </p:cBhvr>
                                      <p:tavLst>
                                        <p:tav tm="0">
                                          <p:val>
                                            <p:strVal val="#ppt_x"/>
                                          </p:val>
                                        </p:tav>
                                        <p:tav tm="100000">
                                          <p:val>
                                            <p:strVal val="#ppt_x"/>
                                          </p:val>
                                        </p:tav>
                                      </p:tavLst>
                                    </p:anim>
                                    <p:anim calcmode="lin" valueType="num">
                                      <p:cBhvr>
                                        <p:cTn id="9" dur="1000" fill="hold"/>
                                        <p:tgtEl>
                                          <p:spTgt spid="6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1000"/>
                                        <p:tgtEl>
                                          <p:spTgt spid="65"/>
                                        </p:tgtEl>
                                      </p:cBhvr>
                                    </p:animEffect>
                                    <p:anim calcmode="lin" valueType="num">
                                      <p:cBhvr>
                                        <p:cTn id="13" dur="1000" fill="hold"/>
                                        <p:tgtEl>
                                          <p:spTgt spid="65"/>
                                        </p:tgtEl>
                                        <p:attrNameLst>
                                          <p:attrName>ppt_x</p:attrName>
                                        </p:attrNameLst>
                                      </p:cBhvr>
                                      <p:tavLst>
                                        <p:tav tm="0">
                                          <p:val>
                                            <p:strVal val="#ppt_x"/>
                                          </p:val>
                                        </p:tav>
                                        <p:tav tm="100000">
                                          <p:val>
                                            <p:strVal val="#ppt_x"/>
                                          </p:val>
                                        </p:tav>
                                      </p:tavLst>
                                    </p:anim>
                                    <p:anim calcmode="lin" valueType="num">
                                      <p:cBhvr>
                                        <p:cTn id="14" dur="1000" fill="hold"/>
                                        <p:tgtEl>
                                          <p:spTgt spid="6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1000"/>
                                        <p:tgtEl>
                                          <p:spTgt spid="68"/>
                                        </p:tgtEl>
                                      </p:cBhvr>
                                    </p:animEffect>
                                    <p:anim calcmode="lin" valueType="num">
                                      <p:cBhvr>
                                        <p:cTn id="18" dur="1000" fill="hold"/>
                                        <p:tgtEl>
                                          <p:spTgt spid="68"/>
                                        </p:tgtEl>
                                        <p:attrNameLst>
                                          <p:attrName>ppt_x</p:attrName>
                                        </p:attrNameLst>
                                      </p:cBhvr>
                                      <p:tavLst>
                                        <p:tav tm="0">
                                          <p:val>
                                            <p:strVal val="#ppt_x"/>
                                          </p:val>
                                        </p:tav>
                                        <p:tav tm="100000">
                                          <p:val>
                                            <p:strVal val="#ppt_x"/>
                                          </p:val>
                                        </p:tav>
                                      </p:tavLst>
                                    </p:anim>
                                    <p:anim calcmode="lin" valueType="num">
                                      <p:cBhvr>
                                        <p:cTn id="19" dur="1000" fill="hold"/>
                                        <p:tgtEl>
                                          <p:spTgt spid="6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1000"/>
                                        <p:tgtEl>
                                          <p:spTgt spid="71"/>
                                        </p:tgtEl>
                                      </p:cBhvr>
                                    </p:animEffect>
                                    <p:anim calcmode="lin" valueType="num">
                                      <p:cBhvr>
                                        <p:cTn id="23" dur="1000" fill="hold"/>
                                        <p:tgtEl>
                                          <p:spTgt spid="71"/>
                                        </p:tgtEl>
                                        <p:attrNameLst>
                                          <p:attrName>ppt_x</p:attrName>
                                        </p:attrNameLst>
                                      </p:cBhvr>
                                      <p:tavLst>
                                        <p:tav tm="0">
                                          <p:val>
                                            <p:strVal val="#ppt_x"/>
                                          </p:val>
                                        </p:tav>
                                        <p:tav tm="100000">
                                          <p:val>
                                            <p:strVal val="#ppt_x"/>
                                          </p:val>
                                        </p:tav>
                                      </p:tavLst>
                                    </p:anim>
                                    <p:anim calcmode="lin" valueType="num">
                                      <p:cBhvr>
                                        <p:cTn id="24"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Arc 51"/>
          <p:cNvSpPr/>
          <p:nvPr/>
        </p:nvSpPr>
        <p:spPr>
          <a:xfrm rot="6751527">
            <a:off x="5021731" y="4207141"/>
            <a:ext cx="738914" cy="825973"/>
          </a:xfrm>
          <a:prstGeom prst="arc">
            <a:avLst>
              <a:gd name="adj1" fmla="val 2097834"/>
              <a:gd name="adj2" fmla="val 366333"/>
            </a:avLst>
          </a:prstGeom>
          <a:ln w="41275">
            <a:solidFill>
              <a:schemeClr val="bg2">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200" dirty="0">
              <a:latin typeface="Segoe UI Light" panose="020B0502040204020203" pitchFamily="34" charset="0"/>
              <a:cs typeface="Segoe UI Light" panose="020B0502040204020203" pitchFamily="34" charset="0"/>
            </a:endParaRPr>
          </a:p>
        </p:txBody>
      </p:sp>
      <p:pic>
        <p:nvPicPr>
          <p:cNvPr id="24" name="Picture 23"/>
          <p:cNvPicPr>
            <a:picLocks noChangeAspect="1"/>
          </p:cNvPicPr>
          <p:nvPr/>
        </p:nvPicPr>
        <p:blipFill>
          <a:blip r:embed="rId3"/>
          <a:stretch>
            <a:fillRect/>
          </a:stretch>
        </p:blipFill>
        <p:spPr>
          <a:xfrm>
            <a:off x="792076" y="3229996"/>
            <a:ext cx="973097" cy="890648"/>
          </a:xfrm>
          <a:prstGeom prst="rect">
            <a:avLst/>
          </a:prstGeom>
        </p:spPr>
      </p:pic>
      <p:grpSp>
        <p:nvGrpSpPr>
          <p:cNvPr id="30" name="Group 29"/>
          <p:cNvGrpSpPr/>
          <p:nvPr/>
        </p:nvGrpSpPr>
        <p:grpSpPr>
          <a:xfrm>
            <a:off x="3200438" y="2293079"/>
            <a:ext cx="2721372" cy="2412604"/>
            <a:chOff x="4425816" y="2952572"/>
            <a:chExt cx="2722081" cy="2413232"/>
          </a:xfrm>
        </p:grpSpPr>
        <p:sp>
          <p:nvSpPr>
            <p:cNvPr id="8" name="Rectangle 7"/>
            <p:cNvSpPr/>
            <p:nvPr/>
          </p:nvSpPr>
          <p:spPr>
            <a:xfrm>
              <a:off x="4425816" y="3373233"/>
              <a:ext cx="2288634" cy="1992571"/>
            </a:xfrm>
            <a:prstGeom prst="rect">
              <a:avLst/>
            </a:prstGeom>
            <a:solidFill>
              <a:schemeClr val="bg1">
                <a:lumMod val="95000"/>
                <a:alpha val="80000"/>
              </a:schemeClr>
            </a:solidFill>
            <a:ln>
              <a:solidFill>
                <a:schemeClr val="accent5"/>
              </a:solidFill>
            </a:ln>
          </p:spPr>
          <p:style>
            <a:lnRef idx="2">
              <a:schemeClr val="accent5"/>
            </a:lnRef>
            <a:fillRef idx="1">
              <a:schemeClr val="lt1"/>
            </a:fillRef>
            <a:effectRef idx="0">
              <a:schemeClr val="accent5"/>
            </a:effectRef>
            <a:fontRef idx="minor">
              <a:schemeClr val="dk1"/>
            </a:fontRef>
          </p:style>
          <p:txBody>
            <a:bodyPr lIns="91405" tIns="45703" rIns="91405" bIns="45703" rtlCol="0" anchor="t"/>
            <a:lstStyle/>
            <a:p>
              <a:r>
                <a:rPr lang="en-US" sz="1799" dirty="0">
                  <a:solidFill>
                    <a:srgbClr val="595959"/>
                  </a:solidFill>
                  <a:latin typeface="+mj-lt"/>
                </a:rPr>
                <a:t>Visual Studio</a:t>
              </a:r>
              <a:br>
                <a:rPr lang="en-US" sz="1799" dirty="0">
                  <a:solidFill>
                    <a:srgbClr val="595959"/>
                  </a:solidFill>
                  <a:latin typeface="+mj-lt"/>
                </a:rPr>
              </a:br>
              <a:r>
                <a:rPr lang="en-US" sz="1799" dirty="0">
                  <a:solidFill>
                    <a:srgbClr val="595959"/>
                  </a:solidFill>
                  <a:latin typeface="+mj-lt"/>
                </a:rPr>
                <a:t>online or TFS</a:t>
              </a:r>
            </a:p>
            <a:p>
              <a:pPr marL="285664" indent="-285664">
                <a:buFont typeface="Arial" panose="020B0604020202020204" pitchFamily="34" charset="0"/>
                <a:buChar char="•"/>
              </a:pPr>
              <a:r>
                <a:rPr lang="en-US" sz="1200" dirty="0">
                  <a:solidFill>
                    <a:srgbClr val="595959"/>
                  </a:solidFill>
                  <a:latin typeface="+mj-lt"/>
                </a:rPr>
                <a:t>Storage of the source code</a:t>
              </a:r>
            </a:p>
            <a:p>
              <a:pPr marL="285664" indent="-285664">
                <a:buFont typeface="Arial" panose="020B0604020202020204" pitchFamily="34" charset="0"/>
                <a:buChar char="•"/>
              </a:pPr>
              <a:r>
                <a:rPr lang="en-US" sz="1200" dirty="0">
                  <a:solidFill>
                    <a:srgbClr val="595959"/>
                  </a:solidFill>
                  <a:latin typeface="+mj-lt"/>
                </a:rPr>
                <a:t>Automated builds</a:t>
              </a:r>
            </a:p>
            <a:p>
              <a:pPr marL="285664" indent="-285664">
                <a:buFont typeface="Arial" panose="020B0604020202020204" pitchFamily="34" charset="0"/>
                <a:buChar char="•"/>
              </a:pPr>
              <a:r>
                <a:rPr lang="en-US" sz="1200" dirty="0">
                  <a:solidFill>
                    <a:srgbClr val="595959"/>
                  </a:solidFill>
                  <a:latin typeface="+mj-lt"/>
                </a:rPr>
                <a:t>Coded UI / Build verification Tests</a:t>
              </a:r>
            </a:p>
            <a:p>
              <a:pPr marL="285664" indent="-285664">
                <a:buFont typeface="Arial" panose="020B0604020202020204" pitchFamily="34" charset="0"/>
                <a:buChar char="•"/>
              </a:pPr>
              <a:r>
                <a:rPr lang="en-US" sz="1200" dirty="0">
                  <a:solidFill>
                    <a:srgbClr val="595959"/>
                  </a:solidFill>
                  <a:latin typeface="+mj-lt"/>
                </a:rPr>
                <a:t>Deployment automation with PowerShell and build definitions</a:t>
              </a:r>
            </a:p>
          </p:txBody>
        </p:sp>
        <p:grpSp>
          <p:nvGrpSpPr>
            <p:cNvPr id="28" name="Group 27"/>
            <p:cNvGrpSpPr/>
            <p:nvPr/>
          </p:nvGrpSpPr>
          <p:grpSpPr>
            <a:xfrm>
              <a:off x="5785468" y="2952572"/>
              <a:ext cx="1362429" cy="1069299"/>
              <a:chOff x="2965442" y="2096688"/>
              <a:chExt cx="1651464" cy="1374851"/>
            </a:xfrm>
          </p:grpSpPr>
          <p:pic>
            <p:nvPicPr>
              <p:cNvPr id="26" name="Picture 25"/>
              <p:cNvPicPr>
                <a:picLocks noChangeAspect="1"/>
              </p:cNvPicPr>
              <p:nvPr/>
            </p:nvPicPr>
            <p:blipFill>
              <a:blip r:embed="rId4"/>
              <a:stretch>
                <a:fillRect/>
              </a:stretch>
            </p:blipFill>
            <p:spPr>
              <a:xfrm>
                <a:off x="2965442" y="2096688"/>
                <a:ext cx="1651464" cy="1029891"/>
              </a:xfrm>
              <a:prstGeom prst="rect">
                <a:avLst/>
              </a:prstGeom>
            </p:spPr>
          </p:pic>
          <p:pic>
            <p:nvPicPr>
              <p:cNvPr id="27" name="Picture 26"/>
              <p:cNvPicPr>
                <a:picLocks noChangeAspect="1"/>
              </p:cNvPicPr>
              <p:nvPr/>
            </p:nvPicPr>
            <p:blipFill>
              <a:blip r:embed="rId5"/>
              <a:stretch>
                <a:fillRect/>
              </a:stretch>
            </p:blipFill>
            <p:spPr>
              <a:xfrm>
                <a:off x="3474113" y="2716835"/>
                <a:ext cx="406968" cy="754704"/>
              </a:xfrm>
              <a:prstGeom prst="rect">
                <a:avLst/>
              </a:prstGeom>
            </p:spPr>
          </p:pic>
          <p:pic>
            <p:nvPicPr>
              <p:cNvPr id="10" name="Picture 9"/>
              <p:cNvPicPr>
                <a:picLocks noChangeAspect="1"/>
              </p:cNvPicPr>
              <p:nvPr/>
            </p:nvPicPr>
            <p:blipFill>
              <a:blip r:embed="rId6"/>
              <a:stretch>
                <a:fillRect/>
              </a:stretch>
            </p:blipFill>
            <p:spPr>
              <a:xfrm>
                <a:off x="3716925" y="2502037"/>
                <a:ext cx="700078" cy="901070"/>
              </a:xfrm>
              <a:prstGeom prst="rect">
                <a:avLst/>
              </a:prstGeom>
            </p:spPr>
          </p:pic>
        </p:grpSp>
      </p:grpSp>
      <p:grpSp>
        <p:nvGrpSpPr>
          <p:cNvPr id="2" name="Group 1"/>
          <p:cNvGrpSpPr/>
          <p:nvPr/>
        </p:nvGrpSpPr>
        <p:grpSpPr>
          <a:xfrm>
            <a:off x="7700644" y="1332492"/>
            <a:ext cx="3169028" cy="2450293"/>
            <a:chOff x="7156486" y="1592329"/>
            <a:chExt cx="3169853" cy="2450931"/>
          </a:xfrm>
        </p:grpSpPr>
        <p:grpSp>
          <p:nvGrpSpPr>
            <p:cNvPr id="32" name="Group 31"/>
            <p:cNvGrpSpPr/>
            <p:nvPr/>
          </p:nvGrpSpPr>
          <p:grpSpPr>
            <a:xfrm>
              <a:off x="7156486" y="1592329"/>
              <a:ext cx="3169853" cy="2189205"/>
              <a:chOff x="7837904" y="2254976"/>
              <a:chExt cx="3169853" cy="2189205"/>
            </a:xfrm>
          </p:grpSpPr>
          <p:sp>
            <p:nvSpPr>
              <p:cNvPr id="12" name="Rectangle 11"/>
              <p:cNvSpPr/>
              <p:nvPr/>
            </p:nvSpPr>
            <p:spPr bwMode="auto">
              <a:xfrm>
                <a:off x="7837904" y="2550080"/>
                <a:ext cx="2525740" cy="1894101"/>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SharePoint Online</a:t>
                </a:r>
              </a:p>
              <a:p>
                <a:pPr marL="285664" indent="-285664">
                  <a:buFont typeface="Arial" panose="020B0604020202020204" pitchFamily="34" charset="0"/>
                  <a:buChar char="•"/>
                </a:pPr>
                <a:r>
                  <a:rPr lang="en-US" sz="1200" dirty="0">
                    <a:solidFill>
                      <a:srgbClr val="595959"/>
                    </a:solidFill>
                    <a:latin typeface="+mj-lt"/>
                  </a:rPr>
                  <a:t>Testing tenant or isolated</a:t>
                </a:r>
                <a:br>
                  <a:rPr lang="en-US" sz="1200" dirty="0">
                    <a:solidFill>
                      <a:srgbClr val="595959"/>
                    </a:solidFill>
                    <a:latin typeface="+mj-lt"/>
                  </a:rPr>
                </a:br>
                <a:r>
                  <a:rPr lang="en-US" sz="1200" dirty="0">
                    <a:solidFill>
                      <a:srgbClr val="595959"/>
                    </a:solidFill>
                    <a:latin typeface="+mj-lt"/>
                  </a:rPr>
                  <a:t>site collection in production depending on app functionality</a:t>
                </a:r>
              </a:p>
              <a:p>
                <a:pPr marL="285664" indent="-285664">
                  <a:buFont typeface="Arial" panose="020B0604020202020204" pitchFamily="34" charset="0"/>
                  <a:buChar char="•"/>
                </a:pPr>
                <a:r>
                  <a:rPr lang="en-US" sz="1200" dirty="0">
                    <a:solidFill>
                      <a:srgbClr val="595959"/>
                    </a:solidFill>
                    <a:latin typeface="+mj-lt"/>
                  </a:rPr>
                  <a:t>Could be also on-premises SharePoint</a:t>
                </a:r>
              </a:p>
              <a:p>
                <a:pPr fontAlgn="base">
                  <a:spcBef>
                    <a:spcPct val="0"/>
                  </a:spcBef>
                  <a:spcAft>
                    <a:spcPct val="0"/>
                  </a:spcAft>
                </a:pPr>
                <a:endParaRPr lang="en-US" sz="1799" dirty="0">
                  <a:solidFill>
                    <a:srgbClr val="595959"/>
                  </a:solidFill>
                  <a:latin typeface="+mj-lt"/>
                </a:endParaRPr>
              </a:p>
            </p:txBody>
          </p:sp>
          <p:pic>
            <p:nvPicPr>
              <p:cNvPr id="31" name="Picture 30"/>
              <p:cNvPicPr>
                <a:picLocks noChangeAspect="1"/>
              </p:cNvPicPr>
              <p:nvPr/>
            </p:nvPicPr>
            <p:blipFill>
              <a:blip r:embed="rId7"/>
              <a:stretch>
                <a:fillRect/>
              </a:stretch>
            </p:blipFill>
            <p:spPr>
              <a:xfrm>
                <a:off x="9719530" y="2254976"/>
                <a:ext cx="1288227" cy="801004"/>
              </a:xfrm>
              <a:prstGeom prst="rect">
                <a:avLst/>
              </a:prstGeom>
            </p:spPr>
          </p:pic>
        </p:grpSp>
        <p:pic>
          <p:nvPicPr>
            <p:cNvPr id="35" name="Picture 34"/>
            <p:cNvPicPr>
              <a:picLocks noChangeAspect="1"/>
            </p:cNvPicPr>
            <p:nvPr/>
          </p:nvPicPr>
          <p:blipFill>
            <a:blip r:embed="rId8"/>
            <a:stretch>
              <a:fillRect/>
            </a:stretch>
          </p:blipFill>
          <p:spPr>
            <a:xfrm>
              <a:off x="8765645" y="3380969"/>
              <a:ext cx="718751" cy="662291"/>
            </a:xfrm>
            <a:prstGeom prst="rect">
              <a:avLst/>
            </a:prstGeom>
          </p:spPr>
        </p:pic>
        <p:pic>
          <p:nvPicPr>
            <p:cNvPr id="38" name="Picture 37"/>
            <p:cNvPicPr>
              <a:picLocks noChangeAspect="1"/>
            </p:cNvPicPr>
            <p:nvPr/>
          </p:nvPicPr>
          <p:blipFill>
            <a:blip r:embed="rId9"/>
            <a:stretch>
              <a:fillRect/>
            </a:stretch>
          </p:blipFill>
          <p:spPr>
            <a:xfrm>
              <a:off x="9483298" y="3240409"/>
              <a:ext cx="651533" cy="574190"/>
            </a:xfrm>
            <a:prstGeom prst="rect">
              <a:avLst/>
            </a:prstGeom>
          </p:spPr>
        </p:pic>
      </p:grpSp>
      <p:pic>
        <p:nvPicPr>
          <p:cNvPr id="53" name="Picture 52"/>
          <p:cNvPicPr>
            <a:picLocks noChangeAspect="1"/>
          </p:cNvPicPr>
          <p:nvPr/>
        </p:nvPicPr>
        <p:blipFill>
          <a:blip r:embed="rId10"/>
          <a:stretch>
            <a:fillRect/>
          </a:stretch>
        </p:blipFill>
        <p:spPr>
          <a:xfrm>
            <a:off x="5557103" y="4412780"/>
            <a:ext cx="729412" cy="706832"/>
          </a:xfrm>
          <a:prstGeom prst="rect">
            <a:avLst/>
          </a:prstGeom>
        </p:spPr>
      </p:pic>
      <p:cxnSp>
        <p:nvCxnSpPr>
          <p:cNvPr id="54" name="Straight Arrow Connector 53"/>
          <p:cNvCxnSpPr/>
          <p:nvPr/>
        </p:nvCxnSpPr>
        <p:spPr>
          <a:xfrm flipV="1">
            <a:off x="1858620" y="3695942"/>
            <a:ext cx="1248372" cy="1"/>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p:nvPr/>
        </p:nvCxnSpPr>
        <p:spPr>
          <a:xfrm flipV="1">
            <a:off x="5583631" y="2713630"/>
            <a:ext cx="2016415" cy="996029"/>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a:off x="5589418" y="3812521"/>
            <a:ext cx="2010628" cy="881581"/>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62" name="Group 61"/>
          <p:cNvGrpSpPr/>
          <p:nvPr/>
        </p:nvGrpSpPr>
        <p:grpSpPr>
          <a:xfrm>
            <a:off x="1968538" y="3598383"/>
            <a:ext cx="514267" cy="514267"/>
            <a:chOff x="492" y="17985"/>
            <a:chExt cx="524853" cy="524853"/>
          </a:xfrm>
        </p:grpSpPr>
        <p:sp>
          <p:nvSpPr>
            <p:cNvPr id="63" name="Oval 6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1</a:t>
              </a:r>
            </a:p>
          </p:txBody>
        </p:sp>
      </p:grpSp>
      <p:grpSp>
        <p:nvGrpSpPr>
          <p:cNvPr id="65" name="Group 64"/>
          <p:cNvGrpSpPr/>
          <p:nvPr/>
        </p:nvGrpSpPr>
        <p:grpSpPr>
          <a:xfrm>
            <a:off x="2943304" y="4509063"/>
            <a:ext cx="514267" cy="514267"/>
            <a:chOff x="492" y="17985"/>
            <a:chExt cx="524853" cy="524853"/>
          </a:xfrm>
        </p:grpSpPr>
        <p:sp>
          <p:nvSpPr>
            <p:cNvPr id="66" name="Oval 6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2</a:t>
              </a:r>
            </a:p>
          </p:txBody>
        </p:sp>
      </p:grpSp>
      <p:grpSp>
        <p:nvGrpSpPr>
          <p:cNvPr id="68" name="Group 67"/>
          <p:cNvGrpSpPr/>
          <p:nvPr/>
        </p:nvGrpSpPr>
        <p:grpSpPr>
          <a:xfrm>
            <a:off x="5408927" y="5048811"/>
            <a:ext cx="514267" cy="514267"/>
            <a:chOff x="492" y="17985"/>
            <a:chExt cx="524853" cy="524853"/>
          </a:xfrm>
        </p:grpSpPr>
        <p:sp>
          <p:nvSpPr>
            <p:cNvPr id="69" name="Oval 6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3</a:t>
              </a:r>
            </a:p>
          </p:txBody>
        </p:sp>
      </p:grpSp>
      <p:grpSp>
        <p:nvGrpSpPr>
          <p:cNvPr id="71" name="Group 70"/>
          <p:cNvGrpSpPr/>
          <p:nvPr/>
        </p:nvGrpSpPr>
        <p:grpSpPr>
          <a:xfrm>
            <a:off x="6511909" y="2775278"/>
            <a:ext cx="514267" cy="514267"/>
            <a:chOff x="492" y="17985"/>
            <a:chExt cx="524853" cy="524853"/>
          </a:xfrm>
        </p:grpSpPr>
        <p:sp>
          <p:nvSpPr>
            <p:cNvPr id="72" name="Oval 7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4</a:t>
              </a:r>
            </a:p>
          </p:txBody>
        </p:sp>
      </p:grpSp>
      <p:sp>
        <p:nvSpPr>
          <p:cNvPr id="74" name="Title 73"/>
          <p:cNvSpPr>
            <a:spLocks noGrp="1"/>
          </p:cNvSpPr>
          <p:nvPr>
            <p:ph type="title"/>
          </p:nvPr>
        </p:nvSpPr>
        <p:spPr/>
        <p:txBody>
          <a:bodyPr/>
          <a:lstStyle/>
          <a:p>
            <a:pPr>
              <a:lnSpc>
                <a:spcPct val="100000"/>
              </a:lnSpc>
            </a:pPr>
            <a:r>
              <a:rPr lang="en-US" dirty="0"/>
              <a:t>Continuous </a:t>
            </a:r>
            <a:r>
              <a:rPr lang="en-US" dirty="0" smtClean="0"/>
              <a:t>Integration</a:t>
            </a:r>
            <a:br>
              <a:rPr lang="en-US" dirty="0" smtClean="0"/>
            </a:br>
            <a:r>
              <a:rPr lang="en-US" sz="3199" dirty="0">
                <a:solidFill>
                  <a:schemeClr val="bg2"/>
                </a:solidFill>
              </a:rPr>
              <a:t>Provider Hosted App</a:t>
            </a:r>
            <a:endParaRPr lang="en-US" dirty="0">
              <a:solidFill>
                <a:schemeClr val="bg2"/>
              </a:solidFill>
            </a:endParaRPr>
          </a:p>
        </p:txBody>
      </p:sp>
      <p:sp>
        <p:nvSpPr>
          <p:cNvPr id="42" name="Rectangle 41"/>
          <p:cNvSpPr/>
          <p:nvPr/>
        </p:nvSpPr>
        <p:spPr bwMode="auto">
          <a:xfrm>
            <a:off x="7700643" y="4169792"/>
            <a:ext cx="2525082" cy="1893608"/>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Microsoft Azure</a:t>
            </a:r>
          </a:p>
          <a:p>
            <a:pPr marL="285664" indent="-285664">
              <a:buFont typeface="Arial" panose="020B0604020202020204" pitchFamily="34" charset="0"/>
              <a:buChar char="•"/>
            </a:pPr>
            <a:r>
              <a:rPr lang="en-US" sz="1200" dirty="0">
                <a:solidFill>
                  <a:srgbClr val="595959"/>
                </a:solidFill>
                <a:latin typeface="+mj-lt"/>
              </a:rPr>
              <a:t>Provider hosted code is </a:t>
            </a:r>
            <a:br>
              <a:rPr lang="en-US" sz="1200" dirty="0">
                <a:solidFill>
                  <a:srgbClr val="595959"/>
                </a:solidFill>
                <a:latin typeface="+mj-lt"/>
              </a:rPr>
            </a:br>
            <a:r>
              <a:rPr lang="en-US" sz="1200" dirty="0">
                <a:solidFill>
                  <a:srgbClr val="595959"/>
                </a:solidFill>
                <a:latin typeface="+mj-lt"/>
              </a:rPr>
              <a:t>deployed as automated process to the cloud platform</a:t>
            </a:r>
          </a:p>
          <a:p>
            <a:pPr marL="285664" indent="-285664">
              <a:buFont typeface="Arial" panose="020B0604020202020204" pitchFamily="34" charset="0"/>
              <a:buChar char="•"/>
            </a:pPr>
            <a:r>
              <a:rPr lang="en-US" sz="1200" dirty="0">
                <a:solidFill>
                  <a:srgbClr val="595959"/>
                </a:solidFill>
                <a:latin typeface="+mj-lt"/>
              </a:rPr>
              <a:t>Could be also on-premises or IAAS with private cloud setup</a:t>
            </a:r>
          </a:p>
          <a:p>
            <a:pPr marL="285664" indent="-285664">
              <a:buFont typeface="Arial" panose="020B0604020202020204" pitchFamily="34" charset="0"/>
              <a:buChar char="•"/>
            </a:pPr>
            <a:endParaRPr lang="en-US" sz="1200" i="1" dirty="0">
              <a:solidFill>
                <a:srgbClr val="595959"/>
              </a:solidFill>
              <a:latin typeface="+mj-lt"/>
            </a:endParaRPr>
          </a:p>
          <a:p>
            <a:pPr marL="285664" indent="-285664">
              <a:buFont typeface="Arial" panose="020B0604020202020204" pitchFamily="34" charset="0"/>
              <a:buChar char="•"/>
            </a:pPr>
            <a:endParaRPr lang="en-US" sz="1200" dirty="0">
              <a:solidFill>
                <a:srgbClr val="595959"/>
              </a:solidFill>
              <a:latin typeface="+mj-lt"/>
            </a:endParaRPr>
          </a:p>
          <a:p>
            <a:pPr fontAlgn="base">
              <a:spcBef>
                <a:spcPct val="0"/>
              </a:spcBef>
              <a:spcAft>
                <a:spcPct val="0"/>
              </a:spcAft>
            </a:pPr>
            <a:endParaRPr lang="en-US" sz="1799" dirty="0">
              <a:solidFill>
                <a:srgbClr val="595959"/>
              </a:solidFill>
              <a:latin typeface="+mj-lt"/>
            </a:endParaRPr>
          </a:p>
        </p:txBody>
      </p:sp>
      <p:pic>
        <p:nvPicPr>
          <p:cNvPr id="43" name="Picture 42"/>
          <p:cNvPicPr>
            <a:picLocks noChangeAspect="1"/>
          </p:cNvPicPr>
          <p:nvPr/>
        </p:nvPicPr>
        <p:blipFill>
          <a:blip r:embed="rId11"/>
          <a:stretch>
            <a:fillRect/>
          </a:stretch>
        </p:blipFill>
        <p:spPr>
          <a:xfrm>
            <a:off x="9581779" y="3858004"/>
            <a:ext cx="1035882" cy="885243"/>
          </a:xfrm>
          <a:prstGeom prst="rect">
            <a:avLst/>
          </a:prstGeom>
        </p:spPr>
      </p:pic>
      <p:grpSp>
        <p:nvGrpSpPr>
          <p:cNvPr id="44" name="Group 43"/>
          <p:cNvGrpSpPr>
            <a:grpSpLocks noChangeAspect="1"/>
          </p:cNvGrpSpPr>
          <p:nvPr/>
        </p:nvGrpSpPr>
        <p:grpSpPr>
          <a:xfrm>
            <a:off x="9499053" y="5538559"/>
            <a:ext cx="1142929" cy="791794"/>
            <a:chOff x="7197043" y="2950933"/>
            <a:chExt cx="1333184" cy="923598"/>
          </a:xfrm>
        </p:grpSpPr>
        <p:pic>
          <p:nvPicPr>
            <p:cNvPr id="46" name="Picture 45"/>
            <p:cNvPicPr>
              <a:picLocks noChangeAspect="1"/>
            </p:cNvPicPr>
            <p:nvPr/>
          </p:nvPicPr>
          <p:blipFill>
            <a:blip r:embed="rId12"/>
            <a:stretch>
              <a:fillRect/>
            </a:stretch>
          </p:blipFill>
          <p:spPr>
            <a:xfrm>
              <a:off x="7730412" y="2950933"/>
              <a:ext cx="431610" cy="370351"/>
            </a:xfrm>
            <a:prstGeom prst="rect">
              <a:avLst/>
            </a:prstGeom>
          </p:spPr>
        </p:pic>
        <p:pic>
          <p:nvPicPr>
            <p:cNvPr id="47" name="Picture 46"/>
            <p:cNvPicPr>
              <a:picLocks noChangeAspect="1"/>
            </p:cNvPicPr>
            <p:nvPr/>
          </p:nvPicPr>
          <p:blipFill>
            <a:blip r:embed="rId12"/>
            <a:stretch>
              <a:fillRect/>
            </a:stretch>
          </p:blipFill>
          <p:spPr>
            <a:xfrm>
              <a:off x="7946217" y="3070724"/>
              <a:ext cx="584010" cy="501120"/>
            </a:xfrm>
            <a:prstGeom prst="rect">
              <a:avLst/>
            </a:prstGeom>
          </p:spPr>
        </p:pic>
        <p:pic>
          <p:nvPicPr>
            <p:cNvPr id="56" name="Picture 55"/>
            <p:cNvPicPr>
              <a:picLocks noChangeAspect="1"/>
            </p:cNvPicPr>
            <p:nvPr/>
          </p:nvPicPr>
          <p:blipFill>
            <a:blip r:embed="rId13"/>
            <a:stretch>
              <a:fillRect/>
            </a:stretch>
          </p:blipFill>
          <p:spPr>
            <a:xfrm>
              <a:off x="7197043" y="3129811"/>
              <a:ext cx="799538" cy="744720"/>
            </a:xfrm>
            <a:prstGeom prst="rect">
              <a:avLst/>
            </a:prstGeom>
          </p:spPr>
        </p:pic>
      </p:grpSp>
      <p:grpSp>
        <p:nvGrpSpPr>
          <p:cNvPr id="58" name="Group 57"/>
          <p:cNvGrpSpPr/>
          <p:nvPr/>
        </p:nvGrpSpPr>
        <p:grpSpPr>
          <a:xfrm>
            <a:off x="6505982" y="4106949"/>
            <a:ext cx="514267" cy="514267"/>
            <a:chOff x="492" y="17985"/>
            <a:chExt cx="524853" cy="524853"/>
          </a:xfrm>
        </p:grpSpPr>
        <p:sp>
          <p:nvSpPr>
            <p:cNvPr id="60" name="Oval 5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5</a:t>
              </a:r>
            </a:p>
          </p:txBody>
        </p:sp>
      </p:grpSp>
    </p:spTree>
    <p:extLst>
      <p:ext uri="{BB962C8B-B14F-4D97-AF65-F5344CB8AC3E}">
        <p14:creationId xmlns:p14="http://schemas.microsoft.com/office/powerpoint/2010/main" val="40032126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1000"/>
                                        <p:tgtEl>
                                          <p:spTgt spid="62"/>
                                        </p:tgtEl>
                                      </p:cBhvr>
                                    </p:animEffect>
                                    <p:anim calcmode="lin" valueType="num">
                                      <p:cBhvr>
                                        <p:cTn id="8" dur="1000" fill="hold"/>
                                        <p:tgtEl>
                                          <p:spTgt spid="62"/>
                                        </p:tgtEl>
                                        <p:attrNameLst>
                                          <p:attrName>ppt_x</p:attrName>
                                        </p:attrNameLst>
                                      </p:cBhvr>
                                      <p:tavLst>
                                        <p:tav tm="0">
                                          <p:val>
                                            <p:strVal val="#ppt_x"/>
                                          </p:val>
                                        </p:tav>
                                        <p:tav tm="100000">
                                          <p:val>
                                            <p:strVal val="#ppt_x"/>
                                          </p:val>
                                        </p:tav>
                                      </p:tavLst>
                                    </p:anim>
                                    <p:anim calcmode="lin" valueType="num">
                                      <p:cBhvr>
                                        <p:cTn id="9" dur="1000" fill="hold"/>
                                        <p:tgtEl>
                                          <p:spTgt spid="6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1000"/>
                                        <p:tgtEl>
                                          <p:spTgt spid="65"/>
                                        </p:tgtEl>
                                      </p:cBhvr>
                                    </p:animEffect>
                                    <p:anim calcmode="lin" valueType="num">
                                      <p:cBhvr>
                                        <p:cTn id="13" dur="1000" fill="hold"/>
                                        <p:tgtEl>
                                          <p:spTgt spid="65"/>
                                        </p:tgtEl>
                                        <p:attrNameLst>
                                          <p:attrName>ppt_x</p:attrName>
                                        </p:attrNameLst>
                                      </p:cBhvr>
                                      <p:tavLst>
                                        <p:tav tm="0">
                                          <p:val>
                                            <p:strVal val="#ppt_x"/>
                                          </p:val>
                                        </p:tav>
                                        <p:tav tm="100000">
                                          <p:val>
                                            <p:strVal val="#ppt_x"/>
                                          </p:val>
                                        </p:tav>
                                      </p:tavLst>
                                    </p:anim>
                                    <p:anim calcmode="lin" valueType="num">
                                      <p:cBhvr>
                                        <p:cTn id="14" dur="1000" fill="hold"/>
                                        <p:tgtEl>
                                          <p:spTgt spid="6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1000"/>
                                        <p:tgtEl>
                                          <p:spTgt spid="68"/>
                                        </p:tgtEl>
                                      </p:cBhvr>
                                    </p:animEffect>
                                    <p:anim calcmode="lin" valueType="num">
                                      <p:cBhvr>
                                        <p:cTn id="18" dur="1000" fill="hold"/>
                                        <p:tgtEl>
                                          <p:spTgt spid="68"/>
                                        </p:tgtEl>
                                        <p:attrNameLst>
                                          <p:attrName>ppt_x</p:attrName>
                                        </p:attrNameLst>
                                      </p:cBhvr>
                                      <p:tavLst>
                                        <p:tav tm="0">
                                          <p:val>
                                            <p:strVal val="#ppt_x"/>
                                          </p:val>
                                        </p:tav>
                                        <p:tav tm="100000">
                                          <p:val>
                                            <p:strVal val="#ppt_x"/>
                                          </p:val>
                                        </p:tav>
                                      </p:tavLst>
                                    </p:anim>
                                    <p:anim calcmode="lin" valueType="num">
                                      <p:cBhvr>
                                        <p:cTn id="19" dur="1000" fill="hold"/>
                                        <p:tgtEl>
                                          <p:spTgt spid="6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1000"/>
                                        <p:tgtEl>
                                          <p:spTgt spid="71"/>
                                        </p:tgtEl>
                                      </p:cBhvr>
                                    </p:animEffect>
                                    <p:anim calcmode="lin" valueType="num">
                                      <p:cBhvr>
                                        <p:cTn id="23" dur="1000" fill="hold"/>
                                        <p:tgtEl>
                                          <p:spTgt spid="71"/>
                                        </p:tgtEl>
                                        <p:attrNameLst>
                                          <p:attrName>ppt_x</p:attrName>
                                        </p:attrNameLst>
                                      </p:cBhvr>
                                      <p:tavLst>
                                        <p:tav tm="0">
                                          <p:val>
                                            <p:strVal val="#ppt_x"/>
                                          </p:val>
                                        </p:tav>
                                        <p:tav tm="100000">
                                          <p:val>
                                            <p:strVal val="#ppt_x"/>
                                          </p:val>
                                        </p:tav>
                                      </p:tavLst>
                                    </p:anim>
                                    <p:anim calcmode="lin" valueType="num">
                                      <p:cBhvr>
                                        <p:cTn id="24" dur="1000" fill="hold"/>
                                        <p:tgtEl>
                                          <p:spTgt spid="7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1000"/>
                                        <p:tgtEl>
                                          <p:spTgt spid="58"/>
                                        </p:tgtEl>
                                      </p:cBhvr>
                                    </p:animEffect>
                                    <p:anim calcmode="lin" valueType="num">
                                      <p:cBhvr>
                                        <p:cTn id="28" dur="1000" fill="hold"/>
                                        <p:tgtEl>
                                          <p:spTgt spid="58"/>
                                        </p:tgtEl>
                                        <p:attrNameLst>
                                          <p:attrName>ppt_x</p:attrName>
                                        </p:attrNameLst>
                                      </p:cBhvr>
                                      <p:tavLst>
                                        <p:tav tm="0">
                                          <p:val>
                                            <p:strVal val="#ppt_x"/>
                                          </p:val>
                                        </p:tav>
                                        <p:tav tm="100000">
                                          <p:val>
                                            <p:strVal val="#ppt_x"/>
                                          </p:val>
                                        </p:tav>
                                      </p:tavLst>
                                    </p:anim>
                                    <p:anim calcmode="lin" valueType="num">
                                      <p:cBhvr>
                                        <p:cTn id="29"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228600"/>
            <a:ext cx="11873345" cy="747897"/>
          </a:xfrm>
        </p:spPr>
        <p:txBody>
          <a:bodyPr/>
          <a:lstStyle/>
          <a:p>
            <a:r>
              <a:rPr lang="en-US" sz="4800" dirty="0" smtClean="0"/>
              <a:t>SharePoint </a:t>
            </a:r>
            <a:r>
              <a:rPr lang="en-US" sz="4800" dirty="0" smtClean="0"/>
              <a:t>Office 365 </a:t>
            </a:r>
            <a:r>
              <a:rPr lang="en-US" sz="4800" dirty="0" smtClean="0"/>
              <a:t>Testing Considerations</a:t>
            </a:r>
            <a:endParaRPr lang="en-US" sz="4800" dirty="0"/>
          </a:p>
        </p:txBody>
      </p:sp>
      <p:sp>
        <p:nvSpPr>
          <p:cNvPr id="3" name="Text Placeholder 2"/>
          <p:cNvSpPr>
            <a:spLocks noGrp="1"/>
          </p:cNvSpPr>
          <p:nvPr>
            <p:ph type="body" sz="quarter" idx="10"/>
          </p:nvPr>
        </p:nvSpPr>
        <p:spPr>
          <a:prstGeom prst="rect">
            <a:avLst/>
          </a:prstGeom>
        </p:spPr>
        <p:txBody>
          <a:bodyPr/>
          <a:lstStyle/>
          <a:p>
            <a:pPr lvl="1"/>
            <a:r>
              <a:rPr lang="en-US" sz="2800" dirty="0" smtClean="0"/>
              <a:t>Tenants can be on different versions</a:t>
            </a:r>
          </a:p>
          <a:p>
            <a:pPr lvl="1"/>
            <a:r>
              <a:rPr lang="en-US" sz="2800" dirty="0" smtClean="0"/>
              <a:t>APIs between versions will be subject to roll out schedules</a:t>
            </a:r>
          </a:p>
          <a:p>
            <a:pPr lvl="1"/>
            <a:r>
              <a:rPr lang="en-US" sz="2800" dirty="0" smtClean="0"/>
              <a:t>Testing environment should be in the same tenant as “production”</a:t>
            </a:r>
          </a:p>
          <a:p>
            <a:pPr lvl="1"/>
            <a:r>
              <a:rPr lang="en-US" sz="2800" dirty="0" smtClean="0"/>
              <a:t>App project and Web project are dependent and should be tested together</a:t>
            </a:r>
          </a:p>
        </p:txBody>
      </p:sp>
    </p:spTree>
    <p:extLst>
      <p:ext uri="{BB962C8B-B14F-4D97-AF65-F5344CB8AC3E}">
        <p14:creationId xmlns:p14="http://schemas.microsoft.com/office/powerpoint/2010/main" val="359727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a:t>
            </a:r>
            <a:br>
              <a:rPr lang="en-US" sz="4800" dirty="0" smtClean="0"/>
            </a:br>
            <a:r>
              <a:rPr lang="en-US" sz="4800" dirty="0" smtClean="0"/>
              <a:t>PnP Transformation Approach</a:t>
            </a:r>
            <a:endParaRPr lang="en-US" sz="4800" dirty="0"/>
          </a:p>
        </p:txBody>
      </p:sp>
      <p:sp>
        <p:nvSpPr>
          <p:cNvPr id="16" name="Rectangle 15"/>
          <p:cNvSpPr/>
          <p:nvPr>
            <p:custDataLst>
              <p:tags r:id="rId1"/>
            </p:custDataLst>
          </p:nvPr>
        </p:nvSpPr>
        <p:spPr bwMode="auto">
          <a:xfrm>
            <a:off x="7650033" y="1675105"/>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801121" y="1675105"/>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225577" y="1675105"/>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84181" y="2211684"/>
            <a:ext cx="2316780" cy="885402"/>
          </a:xfrm>
          <a:prstGeom prst="rect">
            <a:avLst/>
          </a:prstGeom>
          <a:noFill/>
        </p:spPr>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App hosting configuration.  Leverage available resources to ramp up </a:t>
            </a:r>
            <a:r>
              <a:rPr lang="en-US" sz="1400" dirty="0">
                <a:solidFill>
                  <a:srgbClr val="797A7D">
                    <a:lumMod val="50000"/>
                  </a:srgbClr>
                </a:solidFill>
                <a:cs typeface="Segoe UI" panose="020B0502040204020203" pitchFamily="34" charset="0"/>
              </a:rPr>
              <a:t>D</a:t>
            </a:r>
            <a:r>
              <a:rPr lang="en-US" sz="1400" dirty="0" smtClean="0">
                <a:solidFill>
                  <a:srgbClr val="797A7D">
                    <a:lumMod val="50000"/>
                  </a:srgbClr>
                </a:solidFill>
                <a:cs typeface="Segoe UI" panose="020B0502040204020203" pitchFamily="34" charset="0"/>
              </a:rPr>
              <a:t>ev resources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sp>
        <p:nvSpPr>
          <p:cNvPr id="20" name="TextBox 19"/>
          <p:cNvSpPr txBox="1"/>
          <p:nvPr/>
        </p:nvSpPr>
        <p:spPr>
          <a:xfrm>
            <a:off x="7633092" y="2211684"/>
            <a:ext cx="2316780" cy="495825"/>
          </a:xfrm>
          <a:prstGeom prst="rect">
            <a:avLst/>
          </a:prstGeom>
          <a:noFill/>
        </p:spPr>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Provide architecture design </a:t>
            </a:r>
            <a:r>
              <a:rPr lang="en-US" sz="1400" dirty="0">
                <a:solidFill>
                  <a:srgbClr val="797A7D">
                    <a:lumMod val="50000"/>
                  </a:srgbClr>
                </a:solidFill>
                <a:cs typeface="Segoe UI" panose="020B0502040204020203" pitchFamily="34" charset="0"/>
              </a:rPr>
              <a:t>guidance </a:t>
            </a:r>
            <a:r>
              <a:rPr lang="en-US" sz="1400" dirty="0" smtClean="0">
                <a:solidFill>
                  <a:srgbClr val="797A7D">
                    <a:lumMod val="50000"/>
                  </a:srgbClr>
                </a:solidFill>
                <a:cs typeface="Segoe UI" panose="020B0502040204020203" pitchFamily="34" charset="0"/>
              </a:rPr>
              <a:t>for </a:t>
            </a:r>
            <a:r>
              <a:rPr lang="en-US" sz="1400" dirty="0">
                <a:solidFill>
                  <a:srgbClr val="797A7D">
                    <a:lumMod val="50000"/>
                  </a:srgbClr>
                </a:solidFill>
                <a:cs typeface="Segoe UI" panose="020B0502040204020203" pitchFamily="34" charset="0"/>
              </a:rPr>
              <a:t>selected scenarios </a:t>
            </a:r>
          </a:p>
        </p:txBody>
      </p:sp>
      <p:sp>
        <p:nvSpPr>
          <p:cNvPr id="22" name="TextBox 21"/>
          <p:cNvSpPr txBox="1"/>
          <p:nvPr/>
        </p:nvSpPr>
        <p:spPr>
          <a:xfrm>
            <a:off x="5208636" y="2211684"/>
            <a:ext cx="2316780" cy="690613"/>
          </a:xfrm>
          <a:prstGeom prst="rect">
            <a:avLst/>
          </a:prstGeom>
          <a:noFill/>
        </p:spPr>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Analyze solution inventory / requirements and provide guidance on solution modernization</a:t>
            </a:r>
            <a:endParaRPr lang="en-US" sz="1400" dirty="0">
              <a:solidFill>
                <a:srgbClr val="797A7D">
                  <a:lumMod val="50000"/>
                </a:srgbClr>
              </a:solidFill>
              <a:cs typeface="Segoe UI" panose="020B0502040204020203" pitchFamily="34" charset="0"/>
            </a:endParaRPr>
          </a:p>
        </p:txBody>
      </p:sp>
      <p:sp>
        <p:nvSpPr>
          <p:cNvPr id="26" name="Rectangle 25"/>
          <p:cNvSpPr/>
          <p:nvPr>
            <p:custDataLst>
              <p:tags r:id="rId4"/>
            </p:custDataLst>
          </p:nvPr>
        </p:nvSpPr>
        <p:spPr bwMode="auto">
          <a:xfrm>
            <a:off x="2816120" y="3172125"/>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rgbClr val="797A7D">
                    <a:lumMod val="50000"/>
                  </a:srgb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Successful smoke test app to validate configuration</a:t>
            </a:r>
            <a:endParaRPr lang="en-US" sz="1200" dirty="0">
              <a:solidFill>
                <a:srgbClr val="797A7D">
                  <a:lumMod val="50000"/>
                </a:srgbClr>
              </a:solidFill>
              <a:ea typeface="Segoe UI" pitchFamily="34" charset="0"/>
              <a:cs typeface="Segoe UI" pitchFamily="34" charset="0"/>
            </a:endParaRPr>
          </a:p>
        </p:txBody>
      </p:sp>
      <p:sp>
        <p:nvSpPr>
          <p:cNvPr id="27" name="Rectangle 26"/>
          <p:cNvSpPr/>
          <p:nvPr>
            <p:custDataLst>
              <p:tags r:id="rId5"/>
            </p:custDataLst>
          </p:nvPr>
        </p:nvSpPr>
        <p:spPr bwMode="auto">
          <a:xfrm>
            <a:off x="5225577" y="3172125"/>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rgbClr val="797A7D">
                    <a:lumMod val="50000"/>
                  </a:srgb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rgbClr val="797A7D">
                    <a:lumMod val="50000"/>
                  </a:srgb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Assessment report</a:t>
            </a:r>
            <a:endParaRPr lang="en-US" sz="1200" dirty="0">
              <a:solidFill>
                <a:srgbClr val="797A7D">
                  <a:lumMod val="50000"/>
                </a:srgbClr>
              </a:solidFill>
              <a:ea typeface="Segoe UI" pitchFamily="34" charset="0"/>
              <a:cs typeface="Segoe UI" pitchFamily="34" charset="0"/>
            </a:endParaRPr>
          </a:p>
        </p:txBody>
      </p:sp>
      <p:sp>
        <p:nvSpPr>
          <p:cNvPr id="28" name="Rectangle 27"/>
          <p:cNvSpPr/>
          <p:nvPr>
            <p:custDataLst>
              <p:tags r:id="rId6"/>
            </p:custDataLst>
          </p:nvPr>
        </p:nvSpPr>
        <p:spPr bwMode="auto">
          <a:xfrm>
            <a:off x="7650033" y="3172125"/>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rgbClr val="797A7D">
                    <a:lumMod val="50000"/>
                  </a:srgb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Development SOW (optional)</a:t>
            </a:r>
            <a:endParaRPr lang="en-US" sz="1200" dirty="0">
              <a:solidFill>
                <a:srgbClr val="797A7D">
                  <a:lumMod val="50000"/>
                </a:srgbClr>
              </a:solidFill>
              <a:ea typeface="Segoe UI" pitchFamily="34" charset="0"/>
              <a:cs typeface="Segoe UI" pitchFamily="34" charset="0"/>
            </a:endParaRPr>
          </a:p>
        </p:txBody>
      </p:sp>
      <p:sp>
        <p:nvSpPr>
          <p:cNvPr id="5" name="Rectangle 4"/>
          <p:cNvSpPr/>
          <p:nvPr/>
        </p:nvSpPr>
        <p:spPr bwMode="auto">
          <a:xfrm>
            <a:off x="2800184" y="2201208"/>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231897" y="2193805"/>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658930" y="2201207"/>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a:solidFill>
                  <a:srgbClr val="797A7D">
                    <a:lumMod val="50000"/>
                  </a:srgbClr>
                </a:solidFill>
                <a:cs typeface="Segoe UI" panose="020B0502040204020203" pitchFamily="34" charset="0"/>
              </a:rPr>
              <a:t>Jointly work on development and testing with MS partners</a:t>
            </a:r>
          </a:p>
          <a:p>
            <a:pPr defTabSz="913951"/>
            <a:endParaRPr lang="en-US" sz="1400" dirty="0">
              <a:solidFill>
                <a:srgbClr val="797A7D">
                  <a:lumMod val="50000"/>
                </a:srgb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Retract FTC</a:t>
            </a:r>
          </a:p>
          <a:p>
            <a:pPr defTabSz="913951"/>
            <a:r>
              <a:rPr lang="en-US" sz="1400" dirty="0" smtClean="0">
                <a:solidFill>
                  <a:srgbClr val="797A7D">
                    <a:lumMod val="50000"/>
                  </a:srgbClr>
                </a:solidFill>
                <a:cs typeface="Segoe UI" panose="020B0502040204020203" pitchFamily="34" charset="0"/>
              </a:rPr>
              <a:t>Deploy App solutions</a:t>
            </a:r>
            <a:endParaRPr lang="en-US" sz="1400" dirty="0">
              <a:solidFill>
                <a:srgbClr val="797A7D">
                  <a:lumMod val="50000"/>
                </a:srgb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rgbClr val="797A7D">
                    <a:lumMod val="50000"/>
                  </a:srgb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rgbClr val="797A7D">
                    <a:lumMod val="50000"/>
                  </a:srgb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rgbClr val="797A7D">
                    <a:lumMod val="50000"/>
                  </a:srgbClr>
                </a:solidFill>
                <a:cs typeface="Segoe UI" panose="020B0502040204020203" pitchFamily="34" charset="0"/>
              </a:rPr>
              <a:t>Deployment Guide</a:t>
            </a:r>
            <a:endParaRPr lang="en-US" sz="1200" dirty="0">
              <a:solidFill>
                <a:srgbClr val="797A7D">
                  <a:lumMod val="50000"/>
                </a:srgb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rgbClr val="797A7D">
                    <a:lumMod val="50000"/>
                  </a:srgb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Project signoff</a:t>
            </a:r>
            <a:endParaRPr lang="en-US" sz="1200" dirty="0">
              <a:solidFill>
                <a:srgbClr val="797A7D">
                  <a:lumMod val="50000"/>
                </a:srgb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1045091" y="2153511"/>
            <a:ext cx="1638520" cy="1107996"/>
          </a:xfrm>
          <a:prstGeom prst="rect">
            <a:avLst/>
          </a:prstGeom>
          <a:noFill/>
        </p:spPr>
        <p:txBody>
          <a:bodyPr wrap="square" lIns="0" tIns="0" rIns="0" bIns="0" rtlCol="0">
            <a:spAutoFit/>
          </a:bodyPr>
          <a:lstStyle/>
          <a:p>
            <a:r>
              <a:rPr lang="en-US" sz="2400" spc="-70" dirty="0" smtClean="0">
                <a:gradFill>
                  <a:gsLst>
                    <a:gs pos="2917">
                      <a:srgbClr val="797A7D"/>
                    </a:gs>
                    <a:gs pos="95000">
                      <a:srgbClr val="797A7D"/>
                    </a:gs>
                  </a:gsLst>
                  <a:lin ang="5400000" scaled="0"/>
                </a:gradFill>
                <a:latin typeface="Segoe UI Light"/>
              </a:rPr>
              <a:t>STEP 1</a:t>
            </a:r>
          </a:p>
          <a:p>
            <a:r>
              <a:rPr lang="en-US" sz="2400" spc="-70" dirty="0" smtClean="0">
                <a:gradFill>
                  <a:gsLst>
                    <a:gs pos="2917">
                      <a:srgbClr val="797A7D"/>
                    </a:gs>
                    <a:gs pos="95000">
                      <a:srgbClr val="797A7D"/>
                    </a:gs>
                  </a:gsLst>
                  <a:lin ang="5400000" scaled="0"/>
                </a:gradFill>
                <a:latin typeface="Segoe UI Ligh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rgbClr val="797A7D"/>
                    </a:gs>
                    <a:gs pos="95000">
                      <a:srgbClr val="797A7D"/>
                    </a:gs>
                  </a:gsLst>
                  <a:lin ang="5400000" scaled="0"/>
                </a:gradFill>
                <a:latin typeface="Segoe UI Light"/>
              </a:rPr>
              <a:t>STEP 2</a:t>
            </a:r>
          </a:p>
          <a:p>
            <a:r>
              <a:rPr lang="en-US" sz="2400" spc="-70" dirty="0" smtClean="0">
                <a:gradFill>
                  <a:gsLst>
                    <a:gs pos="2917">
                      <a:srgbClr val="797A7D"/>
                    </a:gs>
                    <a:gs pos="95000">
                      <a:srgbClr val="797A7D"/>
                    </a:gs>
                  </a:gsLst>
                  <a:lin ang="5400000" scaled="0"/>
                </a:gradFill>
                <a:latin typeface="Segoe UI Light"/>
              </a:rPr>
              <a:t>Develop      &amp; Deploy</a:t>
            </a:r>
          </a:p>
        </p:txBody>
      </p:sp>
      <p:sp>
        <p:nvSpPr>
          <p:cNvPr id="2" name="Right Arrow 1"/>
          <p:cNvSpPr/>
          <p:nvPr/>
        </p:nvSpPr>
        <p:spPr bwMode="auto">
          <a:xfrm rot="13418215">
            <a:off x="4178551" y="3280094"/>
            <a:ext cx="1189704" cy="1160207"/>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9767549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p:cNvSpPr>
            <a:spLocks noGrp="1"/>
          </p:cNvSpPr>
          <p:nvPr>
            <p:ph type="title"/>
          </p:nvPr>
        </p:nvSpPr>
        <p:spPr/>
        <p:txBody>
          <a:bodyPr/>
          <a:lstStyle/>
          <a:p>
            <a:r>
              <a:rPr lang="en-US" dirty="0" smtClean="0"/>
              <a:t>Testing process in high level</a:t>
            </a:r>
            <a:endParaRPr lang="en-US" dirty="0"/>
          </a:p>
        </p:txBody>
      </p:sp>
      <p:pic>
        <p:nvPicPr>
          <p:cNvPr id="15" name="Picture 14"/>
          <p:cNvPicPr>
            <a:picLocks noChangeAspect="1"/>
          </p:cNvPicPr>
          <p:nvPr/>
        </p:nvPicPr>
        <p:blipFill>
          <a:blip r:embed="rId2"/>
          <a:stretch>
            <a:fillRect/>
          </a:stretch>
        </p:blipFill>
        <p:spPr>
          <a:xfrm>
            <a:off x="1568437" y="3325570"/>
            <a:ext cx="973097" cy="890648"/>
          </a:xfrm>
          <a:prstGeom prst="rect">
            <a:avLst/>
          </a:prstGeom>
        </p:spPr>
      </p:pic>
      <p:grpSp>
        <p:nvGrpSpPr>
          <p:cNvPr id="18" name="Group 17"/>
          <p:cNvGrpSpPr/>
          <p:nvPr/>
        </p:nvGrpSpPr>
        <p:grpSpPr>
          <a:xfrm>
            <a:off x="7297627" y="1234322"/>
            <a:ext cx="3169028" cy="2450293"/>
            <a:chOff x="7156486" y="1592329"/>
            <a:chExt cx="3169853" cy="2450931"/>
          </a:xfrm>
        </p:grpSpPr>
        <p:grpSp>
          <p:nvGrpSpPr>
            <p:cNvPr id="19" name="Group 18"/>
            <p:cNvGrpSpPr/>
            <p:nvPr/>
          </p:nvGrpSpPr>
          <p:grpSpPr>
            <a:xfrm>
              <a:off x="7156486" y="1592329"/>
              <a:ext cx="3169853" cy="2189205"/>
              <a:chOff x="7837904" y="2254976"/>
              <a:chExt cx="3169853" cy="2189205"/>
            </a:xfrm>
          </p:grpSpPr>
          <p:sp>
            <p:nvSpPr>
              <p:cNvPr id="22" name="Rectangle 21"/>
              <p:cNvSpPr/>
              <p:nvPr/>
            </p:nvSpPr>
            <p:spPr bwMode="auto">
              <a:xfrm>
                <a:off x="7837904" y="2550080"/>
                <a:ext cx="2525740" cy="1894101"/>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SharePoint Online</a:t>
                </a:r>
              </a:p>
              <a:p>
                <a:pPr marL="285664" indent="-285664">
                  <a:buFont typeface="Arial" panose="020B0604020202020204" pitchFamily="34" charset="0"/>
                  <a:buChar char="•"/>
                </a:pPr>
                <a:r>
                  <a:rPr lang="en-US" sz="1200" dirty="0">
                    <a:solidFill>
                      <a:srgbClr val="595959"/>
                    </a:solidFill>
                    <a:latin typeface="+mj-lt"/>
                  </a:rPr>
                  <a:t>Testing tenant or isolated</a:t>
                </a:r>
                <a:br>
                  <a:rPr lang="en-US" sz="1200" dirty="0">
                    <a:solidFill>
                      <a:srgbClr val="595959"/>
                    </a:solidFill>
                    <a:latin typeface="+mj-lt"/>
                  </a:rPr>
                </a:br>
                <a:r>
                  <a:rPr lang="en-US" sz="1200" dirty="0">
                    <a:solidFill>
                      <a:srgbClr val="595959"/>
                    </a:solidFill>
                    <a:latin typeface="+mj-lt"/>
                  </a:rPr>
                  <a:t>site collection in production depending on app functionality</a:t>
                </a:r>
              </a:p>
              <a:p>
                <a:pPr marL="285664" indent="-285664">
                  <a:buFont typeface="Arial" panose="020B0604020202020204" pitchFamily="34" charset="0"/>
                  <a:buChar char="•"/>
                </a:pPr>
                <a:r>
                  <a:rPr lang="en-US" sz="1200" dirty="0">
                    <a:solidFill>
                      <a:srgbClr val="595959"/>
                    </a:solidFill>
                    <a:latin typeface="+mj-lt"/>
                  </a:rPr>
                  <a:t>Could be also on-premises SharePoint</a:t>
                </a:r>
              </a:p>
              <a:p>
                <a:pPr fontAlgn="base">
                  <a:spcBef>
                    <a:spcPct val="0"/>
                  </a:spcBef>
                  <a:spcAft>
                    <a:spcPct val="0"/>
                  </a:spcAft>
                </a:pPr>
                <a:endParaRPr lang="en-US" sz="1799" dirty="0">
                  <a:solidFill>
                    <a:srgbClr val="595959"/>
                  </a:solidFill>
                  <a:latin typeface="+mj-lt"/>
                </a:endParaRPr>
              </a:p>
            </p:txBody>
          </p:sp>
          <p:pic>
            <p:nvPicPr>
              <p:cNvPr id="23" name="Picture 22"/>
              <p:cNvPicPr>
                <a:picLocks noChangeAspect="1"/>
              </p:cNvPicPr>
              <p:nvPr/>
            </p:nvPicPr>
            <p:blipFill>
              <a:blip r:embed="rId3"/>
              <a:stretch>
                <a:fillRect/>
              </a:stretch>
            </p:blipFill>
            <p:spPr>
              <a:xfrm>
                <a:off x="9719530" y="2254976"/>
                <a:ext cx="1288227" cy="801004"/>
              </a:xfrm>
              <a:prstGeom prst="rect">
                <a:avLst/>
              </a:prstGeom>
            </p:spPr>
          </p:pic>
        </p:grpSp>
        <p:pic>
          <p:nvPicPr>
            <p:cNvPr id="20" name="Picture 19"/>
            <p:cNvPicPr>
              <a:picLocks noChangeAspect="1"/>
            </p:cNvPicPr>
            <p:nvPr/>
          </p:nvPicPr>
          <p:blipFill>
            <a:blip r:embed="rId4"/>
            <a:stretch>
              <a:fillRect/>
            </a:stretch>
          </p:blipFill>
          <p:spPr>
            <a:xfrm>
              <a:off x="8765645" y="3380969"/>
              <a:ext cx="718751" cy="662291"/>
            </a:xfrm>
            <a:prstGeom prst="rect">
              <a:avLst/>
            </a:prstGeom>
          </p:spPr>
        </p:pic>
        <p:pic>
          <p:nvPicPr>
            <p:cNvPr id="21" name="Picture 20"/>
            <p:cNvPicPr>
              <a:picLocks noChangeAspect="1"/>
            </p:cNvPicPr>
            <p:nvPr/>
          </p:nvPicPr>
          <p:blipFill>
            <a:blip r:embed="rId5"/>
            <a:stretch>
              <a:fillRect/>
            </a:stretch>
          </p:blipFill>
          <p:spPr>
            <a:xfrm>
              <a:off x="9483298" y="3240409"/>
              <a:ext cx="651533" cy="574190"/>
            </a:xfrm>
            <a:prstGeom prst="rect">
              <a:avLst/>
            </a:prstGeom>
          </p:spPr>
        </p:pic>
      </p:grpSp>
      <p:grpSp>
        <p:nvGrpSpPr>
          <p:cNvPr id="31" name="Group 30"/>
          <p:cNvGrpSpPr/>
          <p:nvPr/>
        </p:nvGrpSpPr>
        <p:grpSpPr>
          <a:xfrm>
            <a:off x="7297625" y="3945384"/>
            <a:ext cx="2941338" cy="2472349"/>
            <a:chOff x="7701061" y="3858116"/>
            <a:chExt cx="2942104" cy="2472993"/>
          </a:xfrm>
        </p:grpSpPr>
        <p:sp>
          <p:nvSpPr>
            <p:cNvPr id="24" name="Rectangle 23"/>
            <p:cNvSpPr/>
            <p:nvPr/>
          </p:nvSpPr>
          <p:spPr bwMode="auto">
            <a:xfrm>
              <a:off x="7701061" y="4169984"/>
              <a:ext cx="2525740" cy="1894101"/>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Microsoft Azure</a:t>
              </a:r>
            </a:p>
            <a:p>
              <a:pPr marL="285664" indent="-285664">
                <a:buFont typeface="Arial" panose="020B0604020202020204" pitchFamily="34" charset="0"/>
                <a:buChar char="•"/>
              </a:pPr>
              <a:r>
                <a:rPr lang="en-US" sz="1200" dirty="0">
                  <a:solidFill>
                    <a:srgbClr val="595959"/>
                  </a:solidFill>
                  <a:latin typeface="+mj-lt"/>
                </a:rPr>
                <a:t>Provider hosted code is </a:t>
              </a:r>
              <a:br>
                <a:rPr lang="en-US" sz="1200" dirty="0">
                  <a:solidFill>
                    <a:srgbClr val="595959"/>
                  </a:solidFill>
                  <a:latin typeface="+mj-lt"/>
                </a:rPr>
              </a:br>
              <a:r>
                <a:rPr lang="en-US" sz="1200" dirty="0">
                  <a:solidFill>
                    <a:srgbClr val="595959"/>
                  </a:solidFill>
                  <a:latin typeface="+mj-lt"/>
                </a:rPr>
                <a:t>deployed as automated process to the cloud platform</a:t>
              </a:r>
            </a:p>
            <a:p>
              <a:pPr marL="285664" indent="-285664">
                <a:buFont typeface="Arial" panose="020B0604020202020204" pitchFamily="34" charset="0"/>
                <a:buChar char="•"/>
              </a:pPr>
              <a:r>
                <a:rPr lang="en-US" sz="1200" dirty="0">
                  <a:solidFill>
                    <a:srgbClr val="595959"/>
                  </a:solidFill>
                  <a:latin typeface="+mj-lt"/>
                </a:rPr>
                <a:t>Could be also on-premises or IAAS with private cloud setup</a:t>
              </a:r>
            </a:p>
            <a:p>
              <a:pPr marL="285664" indent="-285664">
                <a:buFont typeface="Arial" panose="020B0604020202020204" pitchFamily="34" charset="0"/>
                <a:buChar char="•"/>
              </a:pPr>
              <a:endParaRPr lang="en-US" sz="1200" i="1" dirty="0">
                <a:solidFill>
                  <a:srgbClr val="595959"/>
                </a:solidFill>
                <a:latin typeface="+mj-lt"/>
              </a:endParaRPr>
            </a:p>
            <a:p>
              <a:pPr marL="285664" indent="-285664">
                <a:buFont typeface="Arial" panose="020B0604020202020204" pitchFamily="34" charset="0"/>
                <a:buChar char="•"/>
              </a:pPr>
              <a:endParaRPr lang="en-US" sz="1200" dirty="0">
                <a:solidFill>
                  <a:srgbClr val="595959"/>
                </a:solidFill>
                <a:latin typeface="+mj-lt"/>
              </a:endParaRPr>
            </a:p>
            <a:p>
              <a:pPr fontAlgn="base">
                <a:spcBef>
                  <a:spcPct val="0"/>
                </a:spcBef>
                <a:spcAft>
                  <a:spcPct val="0"/>
                </a:spcAft>
              </a:pPr>
              <a:endParaRPr lang="en-US" sz="1799" dirty="0">
                <a:solidFill>
                  <a:srgbClr val="595959"/>
                </a:solidFill>
                <a:latin typeface="+mj-lt"/>
              </a:endParaRPr>
            </a:p>
          </p:txBody>
        </p:sp>
        <p:pic>
          <p:nvPicPr>
            <p:cNvPr id="25" name="Picture 24"/>
            <p:cNvPicPr>
              <a:picLocks noChangeAspect="1"/>
            </p:cNvPicPr>
            <p:nvPr/>
          </p:nvPicPr>
          <p:blipFill>
            <a:blip r:embed="rId6"/>
            <a:stretch>
              <a:fillRect/>
            </a:stretch>
          </p:blipFill>
          <p:spPr>
            <a:xfrm>
              <a:off x="9582687" y="3858116"/>
              <a:ext cx="1036152" cy="885474"/>
            </a:xfrm>
            <a:prstGeom prst="rect">
              <a:avLst/>
            </a:prstGeom>
          </p:spPr>
        </p:pic>
        <p:grpSp>
          <p:nvGrpSpPr>
            <p:cNvPr id="26" name="Group 25"/>
            <p:cNvGrpSpPr>
              <a:grpSpLocks noChangeAspect="1"/>
            </p:cNvGrpSpPr>
            <p:nvPr/>
          </p:nvGrpSpPr>
          <p:grpSpPr>
            <a:xfrm>
              <a:off x="9499938" y="5539109"/>
              <a:ext cx="1143227" cy="792000"/>
              <a:chOff x="7197043" y="2950933"/>
              <a:chExt cx="1333184" cy="923598"/>
            </a:xfrm>
          </p:grpSpPr>
          <p:pic>
            <p:nvPicPr>
              <p:cNvPr id="27" name="Picture 26"/>
              <p:cNvPicPr>
                <a:picLocks noChangeAspect="1"/>
              </p:cNvPicPr>
              <p:nvPr/>
            </p:nvPicPr>
            <p:blipFill>
              <a:blip r:embed="rId7"/>
              <a:stretch>
                <a:fillRect/>
              </a:stretch>
            </p:blipFill>
            <p:spPr>
              <a:xfrm>
                <a:off x="7730412" y="2950933"/>
                <a:ext cx="431610" cy="370351"/>
              </a:xfrm>
              <a:prstGeom prst="rect">
                <a:avLst/>
              </a:prstGeom>
            </p:spPr>
          </p:pic>
          <p:pic>
            <p:nvPicPr>
              <p:cNvPr id="28" name="Picture 27"/>
              <p:cNvPicPr>
                <a:picLocks noChangeAspect="1"/>
              </p:cNvPicPr>
              <p:nvPr/>
            </p:nvPicPr>
            <p:blipFill>
              <a:blip r:embed="rId7"/>
              <a:stretch>
                <a:fillRect/>
              </a:stretch>
            </p:blipFill>
            <p:spPr>
              <a:xfrm>
                <a:off x="7946217" y="3070724"/>
                <a:ext cx="584010" cy="501120"/>
              </a:xfrm>
              <a:prstGeom prst="rect">
                <a:avLst/>
              </a:prstGeom>
            </p:spPr>
          </p:pic>
          <p:pic>
            <p:nvPicPr>
              <p:cNvPr id="29" name="Picture 28"/>
              <p:cNvPicPr>
                <a:picLocks noChangeAspect="1"/>
              </p:cNvPicPr>
              <p:nvPr/>
            </p:nvPicPr>
            <p:blipFill>
              <a:blip r:embed="rId8"/>
              <a:stretch>
                <a:fillRect/>
              </a:stretch>
            </p:blipFill>
            <p:spPr>
              <a:xfrm>
                <a:off x="7197043" y="3129811"/>
                <a:ext cx="799538" cy="744720"/>
              </a:xfrm>
              <a:prstGeom prst="rect">
                <a:avLst/>
              </a:prstGeom>
            </p:spPr>
          </p:pic>
        </p:grpSp>
      </p:grpSp>
      <p:grpSp>
        <p:nvGrpSpPr>
          <p:cNvPr id="33" name="Group 32"/>
          <p:cNvGrpSpPr/>
          <p:nvPr/>
        </p:nvGrpSpPr>
        <p:grpSpPr>
          <a:xfrm>
            <a:off x="3563652" y="2924573"/>
            <a:ext cx="2068493" cy="1672492"/>
            <a:chOff x="3179535" y="3182266"/>
            <a:chExt cx="2069032" cy="1672928"/>
          </a:xfrm>
        </p:grpSpPr>
        <p:sp>
          <p:nvSpPr>
            <p:cNvPr id="16" name="Arc 15"/>
            <p:cNvSpPr/>
            <p:nvPr/>
          </p:nvSpPr>
          <p:spPr>
            <a:xfrm rot="6751527">
              <a:off x="3983454" y="3942486"/>
              <a:ext cx="739106" cy="826188"/>
            </a:xfrm>
            <a:prstGeom prst="arc">
              <a:avLst>
                <a:gd name="adj1" fmla="val 2097834"/>
                <a:gd name="adj2" fmla="val 366333"/>
              </a:avLst>
            </a:prstGeom>
            <a:ln w="41275">
              <a:solidFill>
                <a:schemeClr val="bg2">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200" dirty="0">
                <a:latin typeface="Segoe UI Light" panose="020B0502040204020203" pitchFamily="34" charset="0"/>
                <a:cs typeface="Segoe UI Light" panose="020B0502040204020203" pitchFamily="34" charset="0"/>
              </a:endParaRPr>
            </a:p>
          </p:txBody>
        </p:sp>
        <p:grpSp>
          <p:nvGrpSpPr>
            <p:cNvPr id="14" name="Group 13"/>
            <p:cNvGrpSpPr/>
            <p:nvPr/>
          </p:nvGrpSpPr>
          <p:grpSpPr>
            <a:xfrm>
              <a:off x="3654153" y="3422626"/>
              <a:ext cx="1120015" cy="871028"/>
              <a:chOff x="5653547" y="3657295"/>
              <a:chExt cx="1120015" cy="871028"/>
            </a:xfrm>
          </p:grpSpPr>
          <p:grpSp>
            <p:nvGrpSpPr>
              <p:cNvPr id="9" name="Group 8"/>
              <p:cNvGrpSpPr/>
              <p:nvPr/>
            </p:nvGrpSpPr>
            <p:grpSpPr>
              <a:xfrm>
                <a:off x="5653547" y="3657295"/>
                <a:ext cx="1120015" cy="871028"/>
                <a:chOff x="5029200" y="4493243"/>
                <a:chExt cx="1700431" cy="1270026"/>
              </a:xfrm>
            </p:grpSpPr>
            <p:grpSp>
              <p:nvGrpSpPr>
                <p:cNvPr id="10" name="Group 9"/>
                <p:cNvGrpSpPr/>
                <p:nvPr/>
              </p:nvGrpSpPr>
              <p:grpSpPr>
                <a:xfrm>
                  <a:off x="5029200" y="4896805"/>
                  <a:ext cx="1227510" cy="866464"/>
                  <a:chOff x="5332478" y="4896807"/>
                  <a:chExt cx="924232" cy="973700"/>
                </a:xfrm>
              </p:grpSpPr>
              <p:sp>
                <p:nvSpPr>
                  <p:cNvPr id="12" name="Rectangle 11"/>
                  <p:cNvSpPr/>
                  <p:nvPr/>
                </p:nvSpPr>
                <p:spPr bwMode="auto">
                  <a:xfrm>
                    <a:off x="5332478" y="5002589"/>
                    <a:ext cx="924232" cy="867918"/>
                  </a:xfrm>
                  <a:prstGeom prst="rect">
                    <a:avLst/>
                  </a:prstGeom>
                  <a:solidFill>
                    <a:schemeClr val="bg1"/>
                  </a:solidFill>
                  <a:ln w="381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solidFill>
                        <a:schemeClr val="tx1">
                          <a:lumMod val="65000"/>
                          <a:lumOff val="35000"/>
                        </a:schemeClr>
                      </a:solidFill>
                      <a:latin typeface="Segoe UI" pitchFamily="34" charset="0"/>
                    </a:endParaRPr>
                  </a:p>
                </p:txBody>
              </p:sp>
              <p:sp>
                <p:nvSpPr>
                  <p:cNvPr id="13" name="Rectangle 12"/>
                  <p:cNvSpPr/>
                  <p:nvPr/>
                </p:nvSpPr>
                <p:spPr bwMode="auto">
                  <a:xfrm>
                    <a:off x="5332478" y="4896807"/>
                    <a:ext cx="924232" cy="139346"/>
                  </a:xfrm>
                  <a:prstGeom prst="rect">
                    <a:avLst/>
                  </a:prstGeom>
                  <a:solidFill>
                    <a:schemeClr val="bg2"/>
                  </a:solidFill>
                  <a:ln w="381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grpSp>
            <p:sp>
              <p:nvSpPr>
                <p:cNvPr id="11" name="TextBox 10"/>
                <p:cNvSpPr txBox="1"/>
                <p:nvPr/>
              </p:nvSpPr>
              <p:spPr>
                <a:xfrm>
                  <a:off x="5810173" y="4493243"/>
                  <a:ext cx="919458" cy="897337"/>
                </a:xfrm>
                <a:prstGeom prst="rect">
                  <a:avLst/>
                </a:prstGeom>
                <a:noFill/>
              </p:spPr>
              <p:txBody>
                <a:bodyPr wrap="none" lIns="0" tIns="0" rIns="0" bIns="0" rtlCol="0">
                  <a:spAutoFit/>
                </a:bodyPr>
                <a:lstStyle/>
                <a:p>
                  <a:r>
                    <a:rPr lang="en-US" sz="3999" b="1" spc="-70" dirty="0">
                      <a:ln w="12700">
                        <a:solidFill>
                          <a:schemeClr val="bg1"/>
                        </a:solidFill>
                      </a:ln>
                      <a:solidFill>
                        <a:srgbClr val="33862F"/>
                      </a:solidFill>
                      <a:effectLst>
                        <a:glow rad="101600">
                          <a:schemeClr val="bg1">
                            <a:alpha val="60000"/>
                          </a:schemeClr>
                        </a:glow>
                      </a:effectLst>
                    </a:rPr>
                    <a:t>C#</a:t>
                  </a:r>
                </a:p>
              </p:txBody>
            </p:sp>
          </p:grpSp>
          <p:grpSp>
            <p:nvGrpSpPr>
              <p:cNvPr id="8" name="Group 7"/>
              <p:cNvGrpSpPr/>
              <p:nvPr/>
            </p:nvGrpSpPr>
            <p:grpSpPr>
              <a:xfrm>
                <a:off x="5806625" y="3998631"/>
                <a:ext cx="502361" cy="498983"/>
                <a:chOff x="3730096" y="3530355"/>
                <a:chExt cx="502361" cy="498983"/>
              </a:xfrm>
              <a:solidFill>
                <a:schemeClr val="tx1">
                  <a:lumMod val="75000"/>
                  <a:lumOff val="25000"/>
                </a:schemeClr>
              </a:solidFill>
            </p:grpSpPr>
            <p:sp>
              <p:nvSpPr>
                <p:cNvPr id="5" name="Freeform 48"/>
                <p:cNvSpPr>
                  <a:spLocks/>
                </p:cNvSpPr>
                <p:nvPr/>
              </p:nvSpPr>
              <p:spPr bwMode="black">
                <a:xfrm>
                  <a:off x="3825373" y="3622360"/>
                  <a:ext cx="88779" cy="89839"/>
                </a:xfrm>
                <a:custGeom>
                  <a:avLst/>
                  <a:gdLst>
                    <a:gd name="T0" fmla="*/ 54 w 82"/>
                    <a:gd name="T1" fmla="*/ 0 h 83"/>
                    <a:gd name="T2" fmla="*/ 0 w 82"/>
                    <a:gd name="T3" fmla="*/ 57 h 83"/>
                    <a:gd name="T4" fmla="*/ 26 w 82"/>
                    <a:gd name="T5" fmla="*/ 83 h 83"/>
                    <a:gd name="T6" fmla="*/ 82 w 82"/>
                    <a:gd name="T7" fmla="*/ 29 h 83"/>
                    <a:gd name="T8" fmla="*/ 54 w 82"/>
                    <a:gd name="T9" fmla="*/ 0 h 83"/>
                  </a:gdLst>
                  <a:ahLst/>
                  <a:cxnLst>
                    <a:cxn ang="0">
                      <a:pos x="T0" y="T1"/>
                    </a:cxn>
                    <a:cxn ang="0">
                      <a:pos x="T2" y="T3"/>
                    </a:cxn>
                    <a:cxn ang="0">
                      <a:pos x="T4" y="T5"/>
                    </a:cxn>
                    <a:cxn ang="0">
                      <a:pos x="T6" y="T7"/>
                    </a:cxn>
                    <a:cxn ang="0">
                      <a:pos x="T8" y="T9"/>
                    </a:cxn>
                  </a:cxnLst>
                  <a:rect l="0" t="0" r="r" b="b"/>
                  <a:pathLst>
                    <a:path w="82" h="83">
                      <a:moveTo>
                        <a:pt x="54" y="0"/>
                      </a:moveTo>
                      <a:lnTo>
                        <a:pt x="0" y="57"/>
                      </a:lnTo>
                      <a:lnTo>
                        <a:pt x="26" y="83"/>
                      </a:lnTo>
                      <a:lnTo>
                        <a:pt x="82" y="29"/>
                      </a:lnTo>
                      <a:lnTo>
                        <a:pt x="54" y="0"/>
                      </a:lnTo>
                      <a:close/>
                    </a:path>
                  </a:pathLst>
                </a:custGeom>
                <a:grpFill/>
                <a:ln>
                  <a:noFill/>
                </a:ln>
              </p:spPr>
              <p:txBody>
                <a:bodyPr vert="horz" wrap="square" lIns="82284" tIns="41142" rIns="82284" bIns="41142" numCol="1" anchor="t" anchorCtr="0" compatLnSpc="1">
                  <a:prstTxWarp prst="textNoShape">
                    <a:avLst/>
                  </a:prstTxWarp>
                </a:bodyPr>
                <a:lstStyle/>
                <a:p>
                  <a:endParaRPr lang="en-US" sz="900" dirty="0"/>
                </a:p>
              </p:txBody>
            </p:sp>
            <p:sp>
              <p:nvSpPr>
                <p:cNvPr id="6" name="Freeform 49"/>
                <p:cNvSpPr>
                  <a:spLocks noEditPoints="1"/>
                </p:cNvSpPr>
                <p:nvPr/>
              </p:nvSpPr>
              <p:spPr bwMode="black">
                <a:xfrm>
                  <a:off x="3730096" y="3530355"/>
                  <a:ext cx="502361" cy="498983"/>
                </a:xfrm>
                <a:custGeom>
                  <a:avLst/>
                  <a:gdLst>
                    <a:gd name="T0" fmla="*/ 162 w 196"/>
                    <a:gd name="T1" fmla="*/ 195 h 195"/>
                    <a:gd name="T2" fmla="*/ 186 w 196"/>
                    <a:gd name="T3" fmla="*/ 185 h 195"/>
                    <a:gd name="T4" fmla="*/ 196 w 196"/>
                    <a:gd name="T5" fmla="*/ 161 h 195"/>
                    <a:gd name="T6" fmla="*/ 186 w 196"/>
                    <a:gd name="T7" fmla="*/ 138 h 195"/>
                    <a:gd name="T8" fmla="*/ 80 w 196"/>
                    <a:gd name="T9" fmla="*/ 32 h 195"/>
                    <a:gd name="T10" fmla="*/ 72 w 196"/>
                    <a:gd name="T11" fmla="*/ 0 h 195"/>
                    <a:gd name="T12" fmla="*/ 66 w 196"/>
                    <a:gd name="T13" fmla="*/ 6 h 195"/>
                    <a:gd name="T14" fmla="*/ 48 w 196"/>
                    <a:gd name="T15" fmla="*/ 24 h 195"/>
                    <a:gd name="T16" fmla="*/ 38 w 196"/>
                    <a:gd name="T17" fmla="*/ 15 h 195"/>
                    <a:gd name="T18" fmla="*/ 15 w 196"/>
                    <a:gd name="T19" fmla="*/ 38 h 195"/>
                    <a:gd name="T20" fmla="*/ 25 w 196"/>
                    <a:gd name="T21" fmla="*/ 47 h 195"/>
                    <a:gd name="T22" fmla="*/ 0 w 196"/>
                    <a:gd name="T23" fmla="*/ 72 h 195"/>
                    <a:gd name="T24" fmla="*/ 33 w 196"/>
                    <a:gd name="T25" fmla="*/ 80 h 195"/>
                    <a:gd name="T26" fmla="*/ 138 w 196"/>
                    <a:gd name="T27" fmla="*/ 185 h 195"/>
                    <a:gd name="T28" fmla="*/ 162 w 196"/>
                    <a:gd name="T29" fmla="*/ 195 h 195"/>
                    <a:gd name="T30" fmla="*/ 20 w 196"/>
                    <a:gd name="T31" fmla="*/ 66 h 195"/>
                    <a:gd name="T32" fmla="*/ 67 w 196"/>
                    <a:gd name="T33" fmla="*/ 19 h 195"/>
                    <a:gd name="T34" fmla="*/ 71 w 196"/>
                    <a:gd name="T35" fmla="*/ 37 h 195"/>
                    <a:gd name="T36" fmla="*/ 179 w 196"/>
                    <a:gd name="T37" fmla="*/ 145 h 195"/>
                    <a:gd name="T38" fmla="*/ 186 w 196"/>
                    <a:gd name="T39" fmla="*/ 161 h 195"/>
                    <a:gd name="T40" fmla="*/ 179 w 196"/>
                    <a:gd name="T41" fmla="*/ 178 h 195"/>
                    <a:gd name="T42" fmla="*/ 162 w 196"/>
                    <a:gd name="T43" fmla="*/ 185 h 195"/>
                    <a:gd name="T44" fmla="*/ 145 w 196"/>
                    <a:gd name="T45" fmla="*/ 178 h 195"/>
                    <a:gd name="T46" fmla="*/ 38 w 196"/>
                    <a:gd name="T47" fmla="*/ 71 h 195"/>
                    <a:gd name="T48" fmla="*/ 20 w 196"/>
                    <a:gd name="T49" fmla="*/ 6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6" h="195">
                      <a:moveTo>
                        <a:pt x="162" y="195"/>
                      </a:moveTo>
                      <a:cubicBezTo>
                        <a:pt x="171" y="195"/>
                        <a:pt x="179" y="192"/>
                        <a:pt x="186" y="185"/>
                      </a:cubicBezTo>
                      <a:cubicBezTo>
                        <a:pt x="192" y="179"/>
                        <a:pt x="196" y="170"/>
                        <a:pt x="196" y="161"/>
                      </a:cubicBezTo>
                      <a:cubicBezTo>
                        <a:pt x="196" y="153"/>
                        <a:pt x="192" y="144"/>
                        <a:pt x="186" y="138"/>
                      </a:cubicBezTo>
                      <a:cubicBezTo>
                        <a:pt x="80" y="32"/>
                        <a:pt x="80" y="32"/>
                        <a:pt x="80" y="32"/>
                      </a:cubicBezTo>
                      <a:cubicBezTo>
                        <a:pt x="72" y="0"/>
                        <a:pt x="72" y="0"/>
                        <a:pt x="72" y="0"/>
                      </a:cubicBezTo>
                      <a:cubicBezTo>
                        <a:pt x="66" y="6"/>
                        <a:pt x="66" y="6"/>
                        <a:pt x="66" y="6"/>
                      </a:cubicBezTo>
                      <a:cubicBezTo>
                        <a:pt x="48" y="24"/>
                        <a:pt x="48" y="24"/>
                        <a:pt x="48" y="24"/>
                      </a:cubicBezTo>
                      <a:cubicBezTo>
                        <a:pt x="38" y="15"/>
                        <a:pt x="38" y="15"/>
                        <a:pt x="38" y="15"/>
                      </a:cubicBezTo>
                      <a:cubicBezTo>
                        <a:pt x="15" y="38"/>
                        <a:pt x="15" y="38"/>
                        <a:pt x="15" y="38"/>
                      </a:cubicBezTo>
                      <a:cubicBezTo>
                        <a:pt x="25" y="47"/>
                        <a:pt x="25" y="47"/>
                        <a:pt x="25" y="47"/>
                      </a:cubicBezTo>
                      <a:cubicBezTo>
                        <a:pt x="0" y="72"/>
                        <a:pt x="0" y="72"/>
                        <a:pt x="0" y="72"/>
                      </a:cubicBezTo>
                      <a:cubicBezTo>
                        <a:pt x="33" y="80"/>
                        <a:pt x="33" y="80"/>
                        <a:pt x="33" y="80"/>
                      </a:cubicBezTo>
                      <a:cubicBezTo>
                        <a:pt x="138" y="185"/>
                        <a:pt x="138" y="185"/>
                        <a:pt x="138" y="185"/>
                      </a:cubicBezTo>
                      <a:cubicBezTo>
                        <a:pt x="145" y="192"/>
                        <a:pt x="153" y="195"/>
                        <a:pt x="162" y="195"/>
                      </a:cubicBezTo>
                      <a:close/>
                      <a:moveTo>
                        <a:pt x="20" y="66"/>
                      </a:moveTo>
                      <a:cubicBezTo>
                        <a:pt x="67" y="19"/>
                        <a:pt x="67" y="19"/>
                        <a:pt x="67" y="19"/>
                      </a:cubicBezTo>
                      <a:cubicBezTo>
                        <a:pt x="71" y="37"/>
                        <a:pt x="71" y="37"/>
                        <a:pt x="71" y="37"/>
                      </a:cubicBezTo>
                      <a:cubicBezTo>
                        <a:pt x="179" y="145"/>
                        <a:pt x="179" y="145"/>
                        <a:pt x="179" y="145"/>
                      </a:cubicBezTo>
                      <a:cubicBezTo>
                        <a:pt x="183" y="149"/>
                        <a:pt x="186" y="155"/>
                        <a:pt x="186" y="161"/>
                      </a:cubicBezTo>
                      <a:cubicBezTo>
                        <a:pt x="186" y="168"/>
                        <a:pt x="183" y="174"/>
                        <a:pt x="179" y="178"/>
                      </a:cubicBezTo>
                      <a:cubicBezTo>
                        <a:pt x="174" y="183"/>
                        <a:pt x="168" y="185"/>
                        <a:pt x="162" y="185"/>
                      </a:cubicBezTo>
                      <a:cubicBezTo>
                        <a:pt x="156" y="185"/>
                        <a:pt x="150" y="183"/>
                        <a:pt x="145" y="178"/>
                      </a:cubicBezTo>
                      <a:cubicBezTo>
                        <a:pt x="38" y="71"/>
                        <a:pt x="38" y="71"/>
                        <a:pt x="38" y="71"/>
                      </a:cubicBezTo>
                      <a:lnTo>
                        <a:pt x="20" y="66"/>
                      </a:lnTo>
                      <a:close/>
                    </a:path>
                  </a:pathLst>
                </a:custGeom>
                <a:grpFill/>
                <a:ln>
                  <a:noFill/>
                </a:ln>
              </p:spPr>
              <p:txBody>
                <a:bodyPr vert="horz" wrap="square" lIns="82284" tIns="41142" rIns="82284" bIns="41142" numCol="1" anchor="t" anchorCtr="0" compatLnSpc="1">
                  <a:prstTxWarp prst="textNoShape">
                    <a:avLst/>
                  </a:prstTxWarp>
                </a:bodyPr>
                <a:lstStyle/>
                <a:p>
                  <a:endParaRPr lang="en-US" sz="900" dirty="0"/>
                </a:p>
              </p:txBody>
            </p:sp>
            <p:sp>
              <p:nvSpPr>
                <p:cNvPr id="7" name="Freeform 50"/>
                <p:cNvSpPr>
                  <a:spLocks noEditPoints="1"/>
                </p:cNvSpPr>
                <p:nvPr/>
              </p:nvSpPr>
              <p:spPr bwMode="black">
                <a:xfrm>
                  <a:off x="3891417" y="3747916"/>
                  <a:ext cx="296652" cy="238126"/>
                </a:xfrm>
                <a:custGeom>
                  <a:avLst/>
                  <a:gdLst>
                    <a:gd name="T0" fmla="*/ 110 w 116"/>
                    <a:gd name="T1" fmla="*/ 87 h 93"/>
                    <a:gd name="T2" fmla="*/ 110 w 116"/>
                    <a:gd name="T3" fmla="*/ 65 h 93"/>
                    <a:gd name="T4" fmla="*/ 44 w 116"/>
                    <a:gd name="T5" fmla="*/ 0 h 93"/>
                    <a:gd name="T6" fmla="*/ 0 w 116"/>
                    <a:gd name="T7" fmla="*/ 0 h 93"/>
                    <a:gd name="T8" fmla="*/ 88 w 116"/>
                    <a:gd name="T9" fmla="*/ 87 h 93"/>
                    <a:gd name="T10" fmla="*/ 110 w 116"/>
                    <a:gd name="T11" fmla="*/ 87 h 93"/>
                    <a:gd name="T12" fmla="*/ 33 w 116"/>
                    <a:gd name="T13" fmla="*/ 20 h 93"/>
                    <a:gd name="T14" fmla="*/ 27 w 116"/>
                    <a:gd name="T15" fmla="*/ 20 h 93"/>
                    <a:gd name="T16" fmla="*/ 27 w 116"/>
                    <a:gd name="T17" fmla="*/ 14 h 93"/>
                    <a:gd name="T18" fmla="*/ 33 w 116"/>
                    <a:gd name="T19" fmla="*/ 14 h 93"/>
                    <a:gd name="T20" fmla="*/ 33 w 116"/>
                    <a:gd name="T21" fmla="*/ 20 h 93"/>
                    <a:gd name="T22" fmla="*/ 58 w 116"/>
                    <a:gd name="T23" fmla="*/ 39 h 93"/>
                    <a:gd name="T24" fmla="*/ 54 w 116"/>
                    <a:gd name="T25" fmla="*/ 39 h 93"/>
                    <a:gd name="T26" fmla="*/ 54 w 116"/>
                    <a:gd name="T27" fmla="*/ 35 h 93"/>
                    <a:gd name="T28" fmla="*/ 58 w 116"/>
                    <a:gd name="T29" fmla="*/ 35 h 93"/>
                    <a:gd name="T30" fmla="*/ 58 w 116"/>
                    <a:gd name="T31" fmla="*/ 39 h 93"/>
                    <a:gd name="T32" fmla="*/ 76 w 116"/>
                    <a:gd name="T33" fmla="*/ 44 h 93"/>
                    <a:gd name="T34" fmla="*/ 82 w 116"/>
                    <a:gd name="T35" fmla="*/ 44 h 93"/>
                    <a:gd name="T36" fmla="*/ 82 w 116"/>
                    <a:gd name="T37" fmla="*/ 50 h 93"/>
                    <a:gd name="T38" fmla="*/ 76 w 116"/>
                    <a:gd name="T39" fmla="*/ 50 h 93"/>
                    <a:gd name="T40" fmla="*/ 76 w 116"/>
                    <a:gd name="T41" fmla="*/ 44 h 93"/>
                    <a:gd name="T42" fmla="*/ 84 w 116"/>
                    <a:gd name="T43" fmla="*/ 63 h 93"/>
                    <a:gd name="T44" fmla="*/ 80 w 116"/>
                    <a:gd name="T45" fmla="*/ 63 h 93"/>
                    <a:gd name="T46" fmla="*/ 80 w 116"/>
                    <a:gd name="T47" fmla="*/ 59 h 93"/>
                    <a:gd name="T48" fmla="*/ 84 w 116"/>
                    <a:gd name="T49" fmla="*/ 59 h 93"/>
                    <a:gd name="T50" fmla="*/ 84 w 116"/>
                    <a:gd name="T51" fmla="*/ 6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6" h="93">
                      <a:moveTo>
                        <a:pt x="110" y="87"/>
                      </a:moveTo>
                      <a:cubicBezTo>
                        <a:pt x="116" y="81"/>
                        <a:pt x="116" y="71"/>
                        <a:pt x="110" y="65"/>
                      </a:cubicBezTo>
                      <a:cubicBezTo>
                        <a:pt x="44" y="0"/>
                        <a:pt x="44" y="0"/>
                        <a:pt x="44" y="0"/>
                      </a:cubicBezTo>
                      <a:cubicBezTo>
                        <a:pt x="0" y="0"/>
                        <a:pt x="0" y="0"/>
                        <a:pt x="0" y="0"/>
                      </a:cubicBezTo>
                      <a:cubicBezTo>
                        <a:pt x="88" y="87"/>
                        <a:pt x="88" y="87"/>
                        <a:pt x="88" y="87"/>
                      </a:cubicBezTo>
                      <a:cubicBezTo>
                        <a:pt x="94" y="93"/>
                        <a:pt x="104" y="93"/>
                        <a:pt x="110" y="87"/>
                      </a:cubicBezTo>
                      <a:close/>
                      <a:moveTo>
                        <a:pt x="33" y="20"/>
                      </a:moveTo>
                      <a:cubicBezTo>
                        <a:pt x="31" y="22"/>
                        <a:pt x="28" y="22"/>
                        <a:pt x="27" y="20"/>
                      </a:cubicBezTo>
                      <a:cubicBezTo>
                        <a:pt x="25" y="18"/>
                        <a:pt x="25" y="16"/>
                        <a:pt x="27" y="14"/>
                      </a:cubicBezTo>
                      <a:cubicBezTo>
                        <a:pt x="28" y="12"/>
                        <a:pt x="31" y="12"/>
                        <a:pt x="33" y="14"/>
                      </a:cubicBezTo>
                      <a:cubicBezTo>
                        <a:pt x="34" y="16"/>
                        <a:pt x="34" y="18"/>
                        <a:pt x="33" y="20"/>
                      </a:cubicBezTo>
                      <a:close/>
                      <a:moveTo>
                        <a:pt x="58" y="39"/>
                      </a:moveTo>
                      <a:cubicBezTo>
                        <a:pt x="57" y="41"/>
                        <a:pt x="55" y="41"/>
                        <a:pt x="54" y="39"/>
                      </a:cubicBezTo>
                      <a:cubicBezTo>
                        <a:pt x="53" y="38"/>
                        <a:pt x="53" y="36"/>
                        <a:pt x="54" y="35"/>
                      </a:cubicBezTo>
                      <a:cubicBezTo>
                        <a:pt x="55" y="34"/>
                        <a:pt x="57" y="34"/>
                        <a:pt x="58" y="35"/>
                      </a:cubicBezTo>
                      <a:cubicBezTo>
                        <a:pt x="60" y="36"/>
                        <a:pt x="60" y="38"/>
                        <a:pt x="58" y="39"/>
                      </a:cubicBezTo>
                      <a:close/>
                      <a:moveTo>
                        <a:pt x="76" y="44"/>
                      </a:moveTo>
                      <a:cubicBezTo>
                        <a:pt x="78" y="43"/>
                        <a:pt x="80" y="43"/>
                        <a:pt x="82" y="44"/>
                      </a:cubicBezTo>
                      <a:cubicBezTo>
                        <a:pt x="84" y="46"/>
                        <a:pt x="84" y="49"/>
                        <a:pt x="82" y="50"/>
                      </a:cubicBezTo>
                      <a:cubicBezTo>
                        <a:pt x="80" y="52"/>
                        <a:pt x="78" y="52"/>
                        <a:pt x="76" y="50"/>
                      </a:cubicBezTo>
                      <a:cubicBezTo>
                        <a:pt x="74" y="49"/>
                        <a:pt x="74" y="46"/>
                        <a:pt x="76" y="44"/>
                      </a:cubicBezTo>
                      <a:close/>
                      <a:moveTo>
                        <a:pt x="84" y="63"/>
                      </a:moveTo>
                      <a:cubicBezTo>
                        <a:pt x="83" y="64"/>
                        <a:pt x="81" y="64"/>
                        <a:pt x="80" y="63"/>
                      </a:cubicBezTo>
                      <a:cubicBezTo>
                        <a:pt x="79" y="62"/>
                        <a:pt x="79" y="60"/>
                        <a:pt x="80" y="59"/>
                      </a:cubicBezTo>
                      <a:cubicBezTo>
                        <a:pt x="81" y="57"/>
                        <a:pt x="83" y="57"/>
                        <a:pt x="84" y="59"/>
                      </a:cubicBezTo>
                      <a:cubicBezTo>
                        <a:pt x="85" y="60"/>
                        <a:pt x="85" y="62"/>
                        <a:pt x="84" y="63"/>
                      </a:cubicBezTo>
                      <a:close/>
                    </a:path>
                  </a:pathLst>
                </a:custGeom>
                <a:grpFill/>
                <a:ln>
                  <a:noFill/>
                </a:ln>
              </p:spPr>
              <p:txBody>
                <a:bodyPr vert="horz" wrap="square" lIns="82284" tIns="41142" rIns="82284" bIns="41142" numCol="1" anchor="t" anchorCtr="0" compatLnSpc="1">
                  <a:prstTxWarp prst="textNoShape">
                    <a:avLst/>
                  </a:prstTxWarp>
                </a:bodyPr>
                <a:lstStyle/>
                <a:p>
                  <a:endParaRPr lang="en-US" sz="900" dirty="0"/>
                </a:p>
              </p:txBody>
            </p:sp>
          </p:grpSp>
        </p:grpSp>
        <p:pic>
          <p:nvPicPr>
            <p:cNvPr id="17" name="Picture 16"/>
            <p:cNvPicPr>
              <a:picLocks noChangeAspect="1"/>
            </p:cNvPicPr>
            <p:nvPr/>
          </p:nvPicPr>
          <p:blipFill>
            <a:blip r:embed="rId9"/>
            <a:stretch>
              <a:fillRect/>
            </a:stretch>
          </p:blipFill>
          <p:spPr>
            <a:xfrm>
              <a:off x="4518965" y="4148178"/>
              <a:ext cx="729602" cy="707016"/>
            </a:xfrm>
            <a:prstGeom prst="rect">
              <a:avLst/>
            </a:prstGeom>
          </p:spPr>
        </p:pic>
        <p:sp>
          <p:nvSpPr>
            <p:cNvPr id="32" name="TextBox 31"/>
            <p:cNvSpPr txBox="1"/>
            <p:nvPr/>
          </p:nvSpPr>
          <p:spPr>
            <a:xfrm>
              <a:off x="3179535" y="3182266"/>
              <a:ext cx="1869595" cy="338554"/>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3764">
                <a:lnSpc>
                  <a:spcPct val="100000"/>
                </a:lnSpc>
                <a:defRPr/>
              </a:pPr>
              <a:r>
                <a:rPr lang="en-US" sz="1600" spc="0" dirty="0">
                  <a:solidFill>
                    <a:schemeClr val="tx1">
                      <a:lumMod val="75000"/>
                      <a:lumOff val="25000"/>
                    </a:schemeClr>
                  </a:solidFill>
                </a:rPr>
                <a:t>Execute Tests</a:t>
              </a:r>
            </a:p>
          </p:txBody>
        </p:sp>
      </p:grpSp>
      <p:cxnSp>
        <p:nvCxnSpPr>
          <p:cNvPr id="34" name="Straight Arrow Connector 33"/>
          <p:cNvCxnSpPr/>
          <p:nvPr/>
        </p:nvCxnSpPr>
        <p:spPr>
          <a:xfrm flipV="1">
            <a:off x="2593121" y="3770894"/>
            <a:ext cx="1248372" cy="1"/>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flipV="1">
            <a:off x="5332472" y="2511740"/>
            <a:ext cx="1854626" cy="1113088"/>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38" name="Straight Arrow Connector 37"/>
          <p:cNvCxnSpPr/>
          <p:nvPr/>
        </p:nvCxnSpPr>
        <p:spPr>
          <a:xfrm>
            <a:off x="5370366" y="3755543"/>
            <a:ext cx="1816732" cy="721676"/>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rot="19719087">
            <a:off x="5234184" y="2846337"/>
            <a:ext cx="1869108" cy="261542"/>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3764">
              <a:lnSpc>
                <a:spcPct val="100000"/>
              </a:lnSpc>
              <a:defRPr/>
            </a:pPr>
            <a:r>
              <a:rPr lang="en-US" sz="1100" spc="0" dirty="0">
                <a:solidFill>
                  <a:schemeClr val="tx1">
                    <a:lumMod val="75000"/>
                    <a:lumOff val="25000"/>
                  </a:schemeClr>
                </a:solidFill>
              </a:rPr>
              <a:t>&lt;&lt;deploy app&gt;&gt;</a:t>
            </a:r>
          </a:p>
        </p:txBody>
      </p:sp>
      <p:sp>
        <p:nvSpPr>
          <p:cNvPr id="46" name="TextBox 45"/>
          <p:cNvSpPr txBox="1"/>
          <p:nvPr/>
        </p:nvSpPr>
        <p:spPr>
          <a:xfrm rot="1304366">
            <a:off x="5318178" y="3836461"/>
            <a:ext cx="1869108" cy="261542"/>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3764">
              <a:lnSpc>
                <a:spcPct val="100000"/>
              </a:lnSpc>
              <a:defRPr/>
            </a:pPr>
            <a:r>
              <a:rPr lang="en-US" sz="1100" spc="0" dirty="0">
                <a:solidFill>
                  <a:schemeClr val="tx1">
                    <a:lumMod val="75000"/>
                    <a:lumOff val="25000"/>
                  </a:schemeClr>
                </a:solidFill>
              </a:rPr>
              <a:t>&lt;&lt;deploy app&gt;&gt;</a:t>
            </a:r>
          </a:p>
        </p:txBody>
      </p:sp>
      <p:grpSp>
        <p:nvGrpSpPr>
          <p:cNvPr id="47" name="Group 46"/>
          <p:cNvGrpSpPr/>
          <p:nvPr/>
        </p:nvGrpSpPr>
        <p:grpSpPr>
          <a:xfrm>
            <a:off x="1176503" y="4000037"/>
            <a:ext cx="514267" cy="514267"/>
            <a:chOff x="492" y="17985"/>
            <a:chExt cx="524853" cy="524853"/>
          </a:xfrm>
        </p:grpSpPr>
        <p:sp>
          <p:nvSpPr>
            <p:cNvPr id="48" name="Oval 4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1</a:t>
              </a:r>
            </a:p>
          </p:txBody>
        </p:sp>
      </p:grpSp>
      <p:grpSp>
        <p:nvGrpSpPr>
          <p:cNvPr id="50" name="Group 49"/>
          <p:cNvGrpSpPr/>
          <p:nvPr/>
        </p:nvGrpSpPr>
        <p:grpSpPr>
          <a:xfrm>
            <a:off x="3697668" y="3998559"/>
            <a:ext cx="514267" cy="514267"/>
            <a:chOff x="492" y="17985"/>
            <a:chExt cx="524853" cy="524853"/>
          </a:xfrm>
        </p:grpSpPr>
        <p:sp>
          <p:nvSpPr>
            <p:cNvPr id="51" name="Oval 50"/>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2"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2</a:t>
              </a:r>
            </a:p>
          </p:txBody>
        </p:sp>
      </p:grpSp>
      <p:grpSp>
        <p:nvGrpSpPr>
          <p:cNvPr id="53" name="Group 52"/>
          <p:cNvGrpSpPr/>
          <p:nvPr/>
        </p:nvGrpSpPr>
        <p:grpSpPr>
          <a:xfrm>
            <a:off x="7077969" y="3177595"/>
            <a:ext cx="514267" cy="514267"/>
            <a:chOff x="492" y="17985"/>
            <a:chExt cx="524853" cy="524853"/>
          </a:xfrm>
        </p:grpSpPr>
        <p:sp>
          <p:nvSpPr>
            <p:cNvPr id="54" name="Oval 53"/>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3</a:t>
              </a:r>
            </a:p>
          </p:txBody>
        </p:sp>
      </p:grpSp>
      <p:grpSp>
        <p:nvGrpSpPr>
          <p:cNvPr id="56" name="Group 55"/>
          <p:cNvGrpSpPr/>
          <p:nvPr/>
        </p:nvGrpSpPr>
        <p:grpSpPr>
          <a:xfrm>
            <a:off x="7076765" y="5893645"/>
            <a:ext cx="514267" cy="514267"/>
            <a:chOff x="492" y="17985"/>
            <a:chExt cx="524853" cy="524853"/>
          </a:xfrm>
        </p:grpSpPr>
        <p:sp>
          <p:nvSpPr>
            <p:cNvPr id="57" name="Oval 56"/>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8"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4</a:t>
              </a:r>
            </a:p>
          </p:txBody>
        </p:sp>
      </p:grpSp>
    </p:spTree>
    <p:extLst>
      <p:ext uri="{BB962C8B-B14F-4D97-AF65-F5344CB8AC3E}">
        <p14:creationId xmlns:p14="http://schemas.microsoft.com/office/powerpoint/2010/main" val="7467975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1000"/>
                                        <p:tgtEl>
                                          <p:spTgt spid="50"/>
                                        </p:tgtEl>
                                      </p:cBhvr>
                                    </p:animEffect>
                                    <p:anim calcmode="lin" valueType="num">
                                      <p:cBhvr>
                                        <p:cTn id="13" dur="1000" fill="hold"/>
                                        <p:tgtEl>
                                          <p:spTgt spid="50"/>
                                        </p:tgtEl>
                                        <p:attrNameLst>
                                          <p:attrName>ppt_x</p:attrName>
                                        </p:attrNameLst>
                                      </p:cBhvr>
                                      <p:tavLst>
                                        <p:tav tm="0">
                                          <p:val>
                                            <p:strVal val="#ppt_x"/>
                                          </p:val>
                                        </p:tav>
                                        <p:tav tm="100000">
                                          <p:val>
                                            <p:strVal val="#ppt_x"/>
                                          </p:val>
                                        </p:tav>
                                      </p:tavLst>
                                    </p:anim>
                                    <p:anim calcmode="lin" valueType="num">
                                      <p:cBhvr>
                                        <p:cTn id="14" dur="1000" fill="hold"/>
                                        <p:tgtEl>
                                          <p:spTgt spid="5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1000"/>
                                        <p:tgtEl>
                                          <p:spTgt spid="53"/>
                                        </p:tgtEl>
                                      </p:cBhvr>
                                    </p:animEffect>
                                    <p:anim calcmode="lin" valueType="num">
                                      <p:cBhvr>
                                        <p:cTn id="18" dur="1000" fill="hold"/>
                                        <p:tgtEl>
                                          <p:spTgt spid="53"/>
                                        </p:tgtEl>
                                        <p:attrNameLst>
                                          <p:attrName>ppt_x</p:attrName>
                                        </p:attrNameLst>
                                      </p:cBhvr>
                                      <p:tavLst>
                                        <p:tav tm="0">
                                          <p:val>
                                            <p:strVal val="#ppt_x"/>
                                          </p:val>
                                        </p:tav>
                                        <p:tav tm="100000">
                                          <p:val>
                                            <p:strVal val="#ppt_x"/>
                                          </p:val>
                                        </p:tav>
                                      </p:tavLst>
                                    </p:anim>
                                    <p:anim calcmode="lin" valueType="num">
                                      <p:cBhvr>
                                        <p:cTn id="19" dur="1000" fill="hold"/>
                                        <p:tgtEl>
                                          <p:spTgt spid="5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1000"/>
                                        <p:tgtEl>
                                          <p:spTgt spid="56"/>
                                        </p:tgtEl>
                                      </p:cBhvr>
                                    </p:animEffect>
                                    <p:anim calcmode="lin" valueType="num">
                                      <p:cBhvr>
                                        <p:cTn id="23" dur="1000" fill="hold"/>
                                        <p:tgtEl>
                                          <p:spTgt spid="56"/>
                                        </p:tgtEl>
                                        <p:attrNameLst>
                                          <p:attrName>ppt_x</p:attrName>
                                        </p:attrNameLst>
                                      </p:cBhvr>
                                      <p:tavLst>
                                        <p:tav tm="0">
                                          <p:val>
                                            <p:strVal val="#ppt_x"/>
                                          </p:val>
                                        </p:tav>
                                        <p:tav tm="100000">
                                          <p:val>
                                            <p:strVal val="#ppt_x"/>
                                          </p:val>
                                        </p:tav>
                                      </p:tavLst>
                                    </p:anim>
                                    <p:anim calcmode="lin" valueType="num">
                                      <p:cBhvr>
                                        <p:cTn id="24"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p:cNvSpPr>
            <a:spLocks noGrp="1"/>
          </p:cNvSpPr>
          <p:nvPr>
            <p:ph type="title"/>
          </p:nvPr>
        </p:nvSpPr>
        <p:spPr/>
        <p:txBody>
          <a:bodyPr/>
          <a:lstStyle/>
          <a:p>
            <a:r>
              <a:rPr lang="en-US" dirty="0" smtClean="0"/>
              <a:t>Testing with multiple environments</a:t>
            </a:r>
            <a:endParaRPr lang="en-US" dirty="0"/>
          </a:p>
        </p:txBody>
      </p:sp>
      <p:grpSp>
        <p:nvGrpSpPr>
          <p:cNvPr id="18" name="Group 17"/>
          <p:cNvGrpSpPr/>
          <p:nvPr/>
        </p:nvGrpSpPr>
        <p:grpSpPr>
          <a:xfrm>
            <a:off x="7530926" y="1404493"/>
            <a:ext cx="3169028" cy="2177191"/>
            <a:chOff x="7156486" y="1592329"/>
            <a:chExt cx="3169853" cy="2177758"/>
          </a:xfrm>
        </p:grpSpPr>
        <p:grpSp>
          <p:nvGrpSpPr>
            <p:cNvPr id="19" name="Group 18"/>
            <p:cNvGrpSpPr/>
            <p:nvPr/>
          </p:nvGrpSpPr>
          <p:grpSpPr>
            <a:xfrm>
              <a:off x="7156486" y="1592329"/>
              <a:ext cx="3169853" cy="1949097"/>
              <a:chOff x="7837904" y="2254976"/>
              <a:chExt cx="3169853" cy="1949097"/>
            </a:xfrm>
          </p:grpSpPr>
          <p:sp>
            <p:nvSpPr>
              <p:cNvPr id="22" name="Rectangle 21"/>
              <p:cNvSpPr/>
              <p:nvPr/>
            </p:nvSpPr>
            <p:spPr bwMode="auto">
              <a:xfrm>
                <a:off x="7837904" y="2550080"/>
                <a:ext cx="2525740" cy="1653993"/>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Integration testing</a:t>
                </a:r>
              </a:p>
              <a:p>
                <a:pPr marL="285664" indent="-285664">
                  <a:buFont typeface="Arial" panose="020B0604020202020204" pitchFamily="34" charset="0"/>
                  <a:buChar char="•"/>
                </a:pPr>
                <a:r>
                  <a:rPr lang="en-US" sz="1200" dirty="0">
                    <a:solidFill>
                      <a:srgbClr val="595959"/>
                    </a:solidFill>
                    <a:latin typeface="+mj-lt"/>
                  </a:rPr>
                  <a:t>Isolated separate tenant </a:t>
                </a:r>
                <a:br>
                  <a:rPr lang="en-US" sz="1200" dirty="0">
                    <a:solidFill>
                      <a:srgbClr val="595959"/>
                    </a:solidFill>
                    <a:latin typeface="+mj-lt"/>
                  </a:rPr>
                </a:br>
                <a:r>
                  <a:rPr lang="en-US" sz="1200" dirty="0">
                    <a:solidFill>
                      <a:srgbClr val="595959"/>
                    </a:solidFill>
                    <a:latin typeface="+mj-lt"/>
                  </a:rPr>
                  <a:t>or site collection depending on the app specifics</a:t>
                </a:r>
              </a:p>
              <a:p>
                <a:pPr marL="285664" indent="-285664">
                  <a:buFont typeface="Arial" panose="020B0604020202020204" pitchFamily="34" charset="0"/>
                  <a:buChar char="•"/>
                </a:pPr>
                <a:r>
                  <a:rPr lang="en-US" sz="1200" dirty="0">
                    <a:solidFill>
                      <a:srgbClr val="595959"/>
                    </a:solidFill>
                    <a:latin typeface="+mj-lt"/>
                  </a:rPr>
                  <a:t>For frequent automated testing </a:t>
                </a:r>
              </a:p>
              <a:p>
                <a:pPr fontAlgn="base">
                  <a:spcBef>
                    <a:spcPct val="0"/>
                  </a:spcBef>
                  <a:spcAft>
                    <a:spcPct val="0"/>
                  </a:spcAft>
                </a:pPr>
                <a:endParaRPr lang="en-US" sz="1799" dirty="0">
                  <a:solidFill>
                    <a:srgbClr val="595959"/>
                  </a:solidFill>
                  <a:latin typeface="+mj-lt"/>
                </a:endParaRPr>
              </a:p>
            </p:txBody>
          </p:sp>
          <p:pic>
            <p:nvPicPr>
              <p:cNvPr id="23" name="Picture 22"/>
              <p:cNvPicPr>
                <a:picLocks noChangeAspect="1"/>
              </p:cNvPicPr>
              <p:nvPr/>
            </p:nvPicPr>
            <p:blipFill>
              <a:blip r:embed="rId2"/>
              <a:stretch>
                <a:fillRect/>
              </a:stretch>
            </p:blipFill>
            <p:spPr>
              <a:xfrm>
                <a:off x="9719530" y="2254976"/>
                <a:ext cx="1288227" cy="801004"/>
              </a:xfrm>
              <a:prstGeom prst="rect">
                <a:avLst/>
              </a:prstGeom>
            </p:spPr>
          </p:pic>
        </p:grpSp>
        <p:pic>
          <p:nvPicPr>
            <p:cNvPr id="20" name="Picture 19"/>
            <p:cNvPicPr>
              <a:picLocks noChangeAspect="1"/>
            </p:cNvPicPr>
            <p:nvPr/>
          </p:nvPicPr>
          <p:blipFill>
            <a:blip r:embed="rId3"/>
            <a:stretch>
              <a:fillRect/>
            </a:stretch>
          </p:blipFill>
          <p:spPr>
            <a:xfrm>
              <a:off x="8749364" y="3107796"/>
              <a:ext cx="718751" cy="662291"/>
            </a:xfrm>
            <a:prstGeom prst="rect">
              <a:avLst/>
            </a:prstGeom>
          </p:spPr>
        </p:pic>
        <p:pic>
          <p:nvPicPr>
            <p:cNvPr id="21" name="Picture 20"/>
            <p:cNvPicPr>
              <a:picLocks noChangeAspect="1"/>
            </p:cNvPicPr>
            <p:nvPr/>
          </p:nvPicPr>
          <p:blipFill>
            <a:blip r:embed="rId4"/>
            <a:stretch>
              <a:fillRect/>
            </a:stretch>
          </p:blipFill>
          <p:spPr>
            <a:xfrm>
              <a:off x="9467017" y="2967236"/>
              <a:ext cx="651533" cy="574190"/>
            </a:xfrm>
            <a:prstGeom prst="rect">
              <a:avLst/>
            </a:prstGeom>
          </p:spPr>
        </p:pic>
      </p:grpSp>
      <p:cxnSp>
        <p:nvCxnSpPr>
          <p:cNvPr id="35" name="Straight Arrow Connector 34"/>
          <p:cNvCxnSpPr/>
          <p:nvPr/>
        </p:nvCxnSpPr>
        <p:spPr>
          <a:xfrm flipV="1">
            <a:off x="5324359" y="2668546"/>
            <a:ext cx="2109539" cy="728955"/>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38" name="Straight Arrow Connector 37"/>
          <p:cNvCxnSpPr/>
          <p:nvPr/>
        </p:nvCxnSpPr>
        <p:spPr>
          <a:xfrm>
            <a:off x="5324359" y="4637572"/>
            <a:ext cx="1990524" cy="4072"/>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rot="20433611">
            <a:off x="5385066" y="2812159"/>
            <a:ext cx="1869108" cy="261542"/>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3764">
              <a:lnSpc>
                <a:spcPct val="100000"/>
              </a:lnSpc>
              <a:defRPr/>
            </a:pPr>
            <a:r>
              <a:rPr lang="en-US" sz="1100" spc="0" dirty="0">
                <a:solidFill>
                  <a:schemeClr val="tx1">
                    <a:lumMod val="75000"/>
                    <a:lumOff val="25000"/>
                  </a:schemeClr>
                </a:solidFill>
              </a:rPr>
              <a:t>&lt;&lt;deploy app&gt;&gt;</a:t>
            </a:r>
          </a:p>
        </p:txBody>
      </p:sp>
      <p:sp>
        <p:nvSpPr>
          <p:cNvPr id="46" name="TextBox 45"/>
          <p:cNvSpPr txBox="1"/>
          <p:nvPr/>
        </p:nvSpPr>
        <p:spPr>
          <a:xfrm>
            <a:off x="5285859" y="4376028"/>
            <a:ext cx="1869108" cy="261542"/>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3764">
              <a:lnSpc>
                <a:spcPct val="100000"/>
              </a:lnSpc>
              <a:defRPr/>
            </a:pPr>
            <a:r>
              <a:rPr lang="en-US" sz="1100" spc="0" dirty="0">
                <a:solidFill>
                  <a:schemeClr val="tx1">
                    <a:lumMod val="75000"/>
                    <a:lumOff val="25000"/>
                  </a:schemeClr>
                </a:solidFill>
              </a:rPr>
              <a:t>&lt;&lt;deploy app&gt;&gt;</a:t>
            </a:r>
          </a:p>
        </p:txBody>
      </p:sp>
      <p:grpSp>
        <p:nvGrpSpPr>
          <p:cNvPr id="37" name="Group 36"/>
          <p:cNvGrpSpPr/>
          <p:nvPr/>
        </p:nvGrpSpPr>
        <p:grpSpPr>
          <a:xfrm>
            <a:off x="1169371" y="2065074"/>
            <a:ext cx="2721372" cy="2412604"/>
            <a:chOff x="4425816" y="2952572"/>
            <a:chExt cx="2722081" cy="2413232"/>
          </a:xfrm>
        </p:grpSpPr>
        <p:sp>
          <p:nvSpPr>
            <p:cNvPr id="39" name="Rectangle 38"/>
            <p:cNvSpPr/>
            <p:nvPr/>
          </p:nvSpPr>
          <p:spPr>
            <a:xfrm>
              <a:off x="4425816" y="3373233"/>
              <a:ext cx="2288634" cy="1992571"/>
            </a:xfrm>
            <a:prstGeom prst="rect">
              <a:avLst/>
            </a:prstGeom>
            <a:solidFill>
              <a:schemeClr val="bg1">
                <a:lumMod val="95000"/>
                <a:alpha val="80000"/>
              </a:schemeClr>
            </a:solidFill>
            <a:ln>
              <a:solidFill>
                <a:schemeClr val="accent5"/>
              </a:solidFill>
            </a:ln>
          </p:spPr>
          <p:style>
            <a:lnRef idx="2">
              <a:schemeClr val="accent5"/>
            </a:lnRef>
            <a:fillRef idx="1">
              <a:schemeClr val="lt1"/>
            </a:fillRef>
            <a:effectRef idx="0">
              <a:schemeClr val="accent5"/>
            </a:effectRef>
            <a:fontRef idx="minor">
              <a:schemeClr val="dk1"/>
            </a:fontRef>
          </p:style>
          <p:txBody>
            <a:bodyPr lIns="91405" tIns="45703" rIns="91405" bIns="45703" rtlCol="0" anchor="t"/>
            <a:lstStyle/>
            <a:p>
              <a:r>
                <a:rPr lang="en-US" sz="1799" dirty="0">
                  <a:solidFill>
                    <a:srgbClr val="595959"/>
                  </a:solidFill>
                  <a:latin typeface="+mj-lt"/>
                </a:rPr>
                <a:t>Visual Studio</a:t>
              </a:r>
              <a:br>
                <a:rPr lang="en-US" sz="1799" dirty="0">
                  <a:solidFill>
                    <a:srgbClr val="595959"/>
                  </a:solidFill>
                  <a:latin typeface="+mj-lt"/>
                </a:rPr>
              </a:br>
              <a:r>
                <a:rPr lang="en-US" sz="1799" dirty="0">
                  <a:solidFill>
                    <a:srgbClr val="595959"/>
                  </a:solidFill>
                  <a:latin typeface="+mj-lt"/>
                </a:rPr>
                <a:t>online or TFS</a:t>
              </a:r>
            </a:p>
            <a:p>
              <a:pPr marL="285664" indent="-285664">
                <a:buFont typeface="Arial" panose="020B0604020202020204" pitchFamily="34" charset="0"/>
                <a:buChar char="•"/>
              </a:pPr>
              <a:r>
                <a:rPr lang="en-US" sz="1200" dirty="0">
                  <a:solidFill>
                    <a:srgbClr val="595959"/>
                  </a:solidFill>
                  <a:latin typeface="+mj-lt"/>
                </a:rPr>
                <a:t>Storage of the source code</a:t>
              </a:r>
            </a:p>
            <a:p>
              <a:pPr marL="285664" indent="-285664">
                <a:buFont typeface="Arial" panose="020B0604020202020204" pitchFamily="34" charset="0"/>
                <a:buChar char="•"/>
              </a:pPr>
              <a:r>
                <a:rPr lang="en-US" sz="1200" dirty="0">
                  <a:solidFill>
                    <a:srgbClr val="595959"/>
                  </a:solidFill>
                  <a:latin typeface="+mj-lt"/>
                </a:rPr>
                <a:t>Automated builds</a:t>
              </a:r>
            </a:p>
            <a:p>
              <a:pPr marL="285664" indent="-285664">
                <a:buFont typeface="Arial" panose="020B0604020202020204" pitchFamily="34" charset="0"/>
                <a:buChar char="•"/>
              </a:pPr>
              <a:r>
                <a:rPr lang="en-US" sz="1200" dirty="0">
                  <a:solidFill>
                    <a:srgbClr val="595959"/>
                  </a:solidFill>
                  <a:latin typeface="+mj-lt"/>
                </a:rPr>
                <a:t>Coded UI / Build verification Tests</a:t>
              </a:r>
            </a:p>
            <a:p>
              <a:pPr marL="285664" indent="-285664">
                <a:buFont typeface="Arial" panose="020B0604020202020204" pitchFamily="34" charset="0"/>
                <a:buChar char="•"/>
              </a:pPr>
              <a:r>
                <a:rPr lang="en-US" sz="1200" dirty="0">
                  <a:solidFill>
                    <a:srgbClr val="595959"/>
                  </a:solidFill>
                  <a:latin typeface="+mj-lt"/>
                </a:rPr>
                <a:t>Deployment automation with PowerShell and build definitions</a:t>
              </a:r>
            </a:p>
          </p:txBody>
        </p:sp>
        <p:grpSp>
          <p:nvGrpSpPr>
            <p:cNvPr id="40" name="Group 39"/>
            <p:cNvGrpSpPr/>
            <p:nvPr/>
          </p:nvGrpSpPr>
          <p:grpSpPr>
            <a:xfrm>
              <a:off x="5785468" y="2952572"/>
              <a:ext cx="1362429" cy="1069299"/>
              <a:chOff x="2965442" y="2096688"/>
              <a:chExt cx="1651464" cy="1374851"/>
            </a:xfrm>
          </p:grpSpPr>
          <p:pic>
            <p:nvPicPr>
              <p:cNvPr id="41" name="Picture 40"/>
              <p:cNvPicPr>
                <a:picLocks noChangeAspect="1"/>
              </p:cNvPicPr>
              <p:nvPr/>
            </p:nvPicPr>
            <p:blipFill>
              <a:blip r:embed="rId5"/>
              <a:stretch>
                <a:fillRect/>
              </a:stretch>
            </p:blipFill>
            <p:spPr>
              <a:xfrm>
                <a:off x="2965442" y="2096688"/>
                <a:ext cx="1651464" cy="1029891"/>
              </a:xfrm>
              <a:prstGeom prst="rect">
                <a:avLst/>
              </a:prstGeom>
            </p:spPr>
          </p:pic>
          <p:pic>
            <p:nvPicPr>
              <p:cNvPr id="42" name="Picture 41"/>
              <p:cNvPicPr>
                <a:picLocks noChangeAspect="1"/>
              </p:cNvPicPr>
              <p:nvPr/>
            </p:nvPicPr>
            <p:blipFill>
              <a:blip r:embed="rId6"/>
              <a:stretch>
                <a:fillRect/>
              </a:stretch>
            </p:blipFill>
            <p:spPr>
              <a:xfrm>
                <a:off x="3474113" y="2716835"/>
                <a:ext cx="406968" cy="754704"/>
              </a:xfrm>
              <a:prstGeom prst="rect">
                <a:avLst/>
              </a:prstGeom>
            </p:spPr>
          </p:pic>
          <p:pic>
            <p:nvPicPr>
              <p:cNvPr id="44" name="Picture 43"/>
              <p:cNvPicPr>
                <a:picLocks noChangeAspect="1"/>
              </p:cNvPicPr>
              <p:nvPr/>
            </p:nvPicPr>
            <p:blipFill>
              <a:blip r:embed="rId7"/>
              <a:stretch>
                <a:fillRect/>
              </a:stretch>
            </p:blipFill>
            <p:spPr>
              <a:xfrm>
                <a:off x="3716925" y="2502037"/>
                <a:ext cx="700078" cy="901070"/>
              </a:xfrm>
              <a:prstGeom prst="rect">
                <a:avLst/>
              </a:prstGeom>
            </p:spPr>
          </p:pic>
        </p:grpSp>
      </p:grpSp>
      <p:grpSp>
        <p:nvGrpSpPr>
          <p:cNvPr id="48" name="Group 47"/>
          <p:cNvGrpSpPr/>
          <p:nvPr/>
        </p:nvGrpSpPr>
        <p:grpSpPr>
          <a:xfrm>
            <a:off x="7530926" y="3845131"/>
            <a:ext cx="3169028" cy="2454392"/>
            <a:chOff x="7156486" y="1592329"/>
            <a:chExt cx="3169853" cy="2455031"/>
          </a:xfrm>
        </p:grpSpPr>
        <p:grpSp>
          <p:nvGrpSpPr>
            <p:cNvPr id="49" name="Group 48"/>
            <p:cNvGrpSpPr/>
            <p:nvPr/>
          </p:nvGrpSpPr>
          <p:grpSpPr>
            <a:xfrm>
              <a:off x="7156486" y="1592329"/>
              <a:ext cx="3169853" cy="2183075"/>
              <a:chOff x="7837904" y="2254976"/>
              <a:chExt cx="3169853" cy="2183075"/>
            </a:xfrm>
          </p:grpSpPr>
          <p:sp>
            <p:nvSpPr>
              <p:cNvPr id="52" name="Rectangle 51"/>
              <p:cNvSpPr/>
              <p:nvPr/>
            </p:nvSpPr>
            <p:spPr bwMode="auto">
              <a:xfrm>
                <a:off x="7837904" y="2550081"/>
                <a:ext cx="2525740" cy="1887970"/>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User acceptance /</a:t>
                </a:r>
                <a:br>
                  <a:rPr lang="en-US" sz="1799" dirty="0">
                    <a:solidFill>
                      <a:srgbClr val="595959"/>
                    </a:solidFill>
                    <a:latin typeface="+mj-lt"/>
                  </a:rPr>
                </a:br>
                <a:r>
                  <a:rPr lang="en-US" sz="1799" dirty="0">
                    <a:solidFill>
                      <a:srgbClr val="595959"/>
                    </a:solidFill>
                    <a:latin typeface="+mj-lt"/>
                  </a:rPr>
                  <a:t>Quality assurance</a:t>
                </a:r>
              </a:p>
              <a:p>
                <a:pPr marL="285664" indent="-285664">
                  <a:buFont typeface="Arial" panose="020B0604020202020204" pitchFamily="34" charset="0"/>
                  <a:buChar char="•"/>
                </a:pPr>
                <a:r>
                  <a:rPr lang="en-US" sz="1200" dirty="0">
                    <a:solidFill>
                      <a:srgbClr val="595959"/>
                    </a:solidFill>
                    <a:latin typeface="+mj-lt"/>
                  </a:rPr>
                  <a:t>Isolated separate tenant </a:t>
                </a:r>
                <a:br>
                  <a:rPr lang="en-US" sz="1200" dirty="0">
                    <a:solidFill>
                      <a:srgbClr val="595959"/>
                    </a:solidFill>
                    <a:latin typeface="+mj-lt"/>
                  </a:rPr>
                </a:br>
                <a:r>
                  <a:rPr lang="en-US" sz="1200" dirty="0">
                    <a:solidFill>
                      <a:srgbClr val="595959"/>
                    </a:solidFill>
                    <a:latin typeface="+mj-lt"/>
                  </a:rPr>
                  <a:t>or site collection depending on the app specifics</a:t>
                </a:r>
              </a:p>
              <a:p>
                <a:pPr marL="285664" indent="-285664">
                  <a:buFont typeface="Arial" panose="020B0604020202020204" pitchFamily="34" charset="0"/>
                  <a:buChar char="•"/>
                </a:pPr>
                <a:r>
                  <a:rPr lang="en-US" sz="1200" dirty="0">
                    <a:solidFill>
                      <a:srgbClr val="595959"/>
                    </a:solidFill>
                    <a:latin typeface="+mj-lt"/>
                  </a:rPr>
                  <a:t>For user acceptance before production usage</a:t>
                </a:r>
                <a:endParaRPr lang="en-US" sz="1799" dirty="0">
                  <a:solidFill>
                    <a:srgbClr val="595959"/>
                  </a:solidFill>
                  <a:latin typeface="+mj-lt"/>
                </a:endParaRPr>
              </a:p>
            </p:txBody>
          </p:sp>
          <p:pic>
            <p:nvPicPr>
              <p:cNvPr id="53" name="Picture 52"/>
              <p:cNvPicPr>
                <a:picLocks noChangeAspect="1"/>
              </p:cNvPicPr>
              <p:nvPr/>
            </p:nvPicPr>
            <p:blipFill>
              <a:blip r:embed="rId2"/>
              <a:stretch>
                <a:fillRect/>
              </a:stretch>
            </p:blipFill>
            <p:spPr>
              <a:xfrm>
                <a:off x="9719530" y="2254976"/>
                <a:ext cx="1288227" cy="801004"/>
              </a:xfrm>
              <a:prstGeom prst="rect">
                <a:avLst/>
              </a:prstGeom>
            </p:spPr>
          </p:pic>
        </p:grpSp>
        <p:pic>
          <p:nvPicPr>
            <p:cNvPr id="50" name="Picture 49"/>
            <p:cNvPicPr>
              <a:picLocks noChangeAspect="1"/>
            </p:cNvPicPr>
            <p:nvPr/>
          </p:nvPicPr>
          <p:blipFill>
            <a:blip r:embed="rId3"/>
            <a:stretch>
              <a:fillRect/>
            </a:stretch>
          </p:blipFill>
          <p:spPr>
            <a:xfrm>
              <a:off x="8754976" y="3385069"/>
              <a:ext cx="718751" cy="662291"/>
            </a:xfrm>
            <a:prstGeom prst="rect">
              <a:avLst/>
            </a:prstGeom>
          </p:spPr>
        </p:pic>
        <p:pic>
          <p:nvPicPr>
            <p:cNvPr id="51" name="Picture 50"/>
            <p:cNvPicPr>
              <a:picLocks noChangeAspect="1"/>
            </p:cNvPicPr>
            <p:nvPr/>
          </p:nvPicPr>
          <p:blipFill>
            <a:blip r:embed="rId4"/>
            <a:stretch>
              <a:fillRect/>
            </a:stretch>
          </p:blipFill>
          <p:spPr>
            <a:xfrm>
              <a:off x="9472629" y="3244509"/>
              <a:ext cx="651533" cy="574190"/>
            </a:xfrm>
            <a:prstGeom prst="rect">
              <a:avLst/>
            </a:prstGeom>
          </p:spPr>
        </p:pic>
      </p:grpSp>
      <p:grpSp>
        <p:nvGrpSpPr>
          <p:cNvPr id="3" name="Group 2"/>
          <p:cNvGrpSpPr/>
          <p:nvPr/>
        </p:nvGrpSpPr>
        <p:grpSpPr>
          <a:xfrm>
            <a:off x="3744629" y="3080887"/>
            <a:ext cx="1869108" cy="965002"/>
            <a:chOff x="3124914" y="3495183"/>
            <a:chExt cx="1869595" cy="965253"/>
          </a:xfrm>
        </p:grpSpPr>
        <p:pic>
          <p:nvPicPr>
            <p:cNvPr id="47" name="Picture 46"/>
            <p:cNvPicPr>
              <a:picLocks noChangeAspect="1"/>
            </p:cNvPicPr>
            <p:nvPr/>
          </p:nvPicPr>
          <p:blipFill>
            <a:blip r:embed="rId8"/>
            <a:stretch>
              <a:fillRect/>
            </a:stretch>
          </p:blipFill>
          <p:spPr>
            <a:xfrm>
              <a:off x="3720462" y="3495183"/>
              <a:ext cx="472770" cy="570720"/>
            </a:xfrm>
            <a:prstGeom prst="rect">
              <a:avLst/>
            </a:prstGeom>
          </p:spPr>
        </p:pic>
        <p:pic>
          <p:nvPicPr>
            <p:cNvPr id="45" name="Picture 44"/>
            <p:cNvPicPr>
              <a:picLocks noChangeAspect="1"/>
            </p:cNvPicPr>
            <p:nvPr/>
          </p:nvPicPr>
          <p:blipFill>
            <a:blip r:embed="rId9"/>
            <a:stretch>
              <a:fillRect/>
            </a:stretch>
          </p:blipFill>
          <p:spPr>
            <a:xfrm>
              <a:off x="4028816" y="3685067"/>
              <a:ext cx="498735" cy="499273"/>
            </a:xfrm>
            <a:prstGeom prst="rect">
              <a:avLst/>
            </a:prstGeom>
          </p:spPr>
        </p:pic>
        <p:sp>
          <p:nvSpPr>
            <p:cNvPr id="54" name="TextBox 53"/>
            <p:cNvSpPr txBox="1"/>
            <p:nvPr/>
          </p:nvSpPr>
          <p:spPr>
            <a:xfrm>
              <a:off x="3124914" y="4121882"/>
              <a:ext cx="1869595" cy="338554"/>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3764">
                <a:lnSpc>
                  <a:spcPct val="100000"/>
                </a:lnSpc>
                <a:defRPr/>
              </a:pPr>
              <a:r>
                <a:rPr lang="en-US" sz="1600" spc="0" dirty="0">
                  <a:solidFill>
                    <a:schemeClr val="tx1">
                      <a:lumMod val="75000"/>
                      <a:lumOff val="25000"/>
                    </a:schemeClr>
                  </a:solidFill>
                </a:rPr>
                <a:t>Build definition</a:t>
              </a:r>
            </a:p>
          </p:txBody>
        </p:sp>
      </p:grpSp>
      <p:grpSp>
        <p:nvGrpSpPr>
          <p:cNvPr id="2" name="Group 1"/>
          <p:cNvGrpSpPr/>
          <p:nvPr/>
        </p:nvGrpSpPr>
        <p:grpSpPr>
          <a:xfrm>
            <a:off x="3744629" y="4206564"/>
            <a:ext cx="1869108" cy="1084000"/>
            <a:chOff x="3124914" y="4654435"/>
            <a:chExt cx="1869595" cy="1084282"/>
          </a:xfrm>
        </p:grpSpPr>
        <p:pic>
          <p:nvPicPr>
            <p:cNvPr id="36" name="Picture 35"/>
            <p:cNvPicPr>
              <a:picLocks noChangeAspect="1"/>
            </p:cNvPicPr>
            <p:nvPr/>
          </p:nvPicPr>
          <p:blipFill>
            <a:blip r:embed="rId10"/>
            <a:stretch>
              <a:fillRect/>
            </a:stretch>
          </p:blipFill>
          <p:spPr>
            <a:xfrm>
              <a:off x="3650144" y="4654435"/>
              <a:ext cx="898188" cy="870383"/>
            </a:xfrm>
            <a:prstGeom prst="rect">
              <a:avLst/>
            </a:prstGeom>
          </p:spPr>
        </p:pic>
        <p:sp>
          <p:nvSpPr>
            <p:cNvPr id="55" name="TextBox 54"/>
            <p:cNvSpPr txBox="1"/>
            <p:nvPr/>
          </p:nvSpPr>
          <p:spPr>
            <a:xfrm>
              <a:off x="3124914" y="5400163"/>
              <a:ext cx="1869595" cy="338554"/>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3764">
                <a:lnSpc>
                  <a:spcPct val="100000"/>
                </a:lnSpc>
                <a:defRPr/>
              </a:pPr>
              <a:r>
                <a:rPr lang="en-US" sz="1600" spc="0" dirty="0">
                  <a:solidFill>
                    <a:schemeClr val="tx1">
                      <a:lumMod val="75000"/>
                      <a:lumOff val="25000"/>
                    </a:schemeClr>
                  </a:solidFill>
                </a:rPr>
                <a:t>Release manager</a:t>
              </a:r>
            </a:p>
          </p:txBody>
        </p:sp>
      </p:grpSp>
      <p:cxnSp>
        <p:nvCxnSpPr>
          <p:cNvPr id="62" name="Straight Arrow Connector 61"/>
          <p:cNvCxnSpPr/>
          <p:nvPr/>
        </p:nvCxnSpPr>
        <p:spPr>
          <a:xfrm>
            <a:off x="3527168" y="3397499"/>
            <a:ext cx="654291" cy="0"/>
          </a:xfrm>
          <a:prstGeom prst="straightConnector1">
            <a:avLst/>
          </a:prstGeom>
          <a:ln w="31750">
            <a:solidFill>
              <a:schemeClr val="bg2"/>
            </a:solidFill>
            <a:prstDash val="sysDot"/>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67" name="Straight Arrow Connector 66"/>
          <p:cNvCxnSpPr/>
          <p:nvPr/>
        </p:nvCxnSpPr>
        <p:spPr>
          <a:xfrm>
            <a:off x="3527168" y="4245529"/>
            <a:ext cx="696450" cy="372830"/>
          </a:xfrm>
          <a:prstGeom prst="straightConnector1">
            <a:avLst/>
          </a:prstGeom>
          <a:ln w="31750">
            <a:solidFill>
              <a:schemeClr val="bg2"/>
            </a:solidFill>
            <a:prstDash val="sysDot"/>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69" name="Group 68"/>
          <p:cNvGrpSpPr/>
          <p:nvPr/>
        </p:nvGrpSpPr>
        <p:grpSpPr>
          <a:xfrm>
            <a:off x="877358" y="4252865"/>
            <a:ext cx="514267" cy="514267"/>
            <a:chOff x="492" y="17985"/>
            <a:chExt cx="524853" cy="524853"/>
          </a:xfrm>
        </p:grpSpPr>
        <p:sp>
          <p:nvSpPr>
            <p:cNvPr id="70" name="Oval 6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1</a:t>
              </a:r>
            </a:p>
          </p:txBody>
        </p:sp>
      </p:grpSp>
      <p:grpSp>
        <p:nvGrpSpPr>
          <p:cNvPr id="72" name="Group 71"/>
          <p:cNvGrpSpPr/>
          <p:nvPr/>
        </p:nvGrpSpPr>
        <p:grpSpPr>
          <a:xfrm>
            <a:off x="4035808" y="2685797"/>
            <a:ext cx="514267" cy="514267"/>
            <a:chOff x="492" y="17985"/>
            <a:chExt cx="524853" cy="524853"/>
          </a:xfrm>
        </p:grpSpPr>
        <p:sp>
          <p:nvSpPr>
            <p:cNvPr id="73" name="Oval 7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2</a:t>
              </a:r>
            </a:p>
          </p:txBody>
        </p:sp>
      </p:grpSp>
      <p:grpSp>
        <p:nvGrpSpPr>
          <p:cNvPr id="75" name="Group 74"/>
          <p:cNvGrpSpPr/>
          <p:nvPr/>
        </p:nvGrpSpPr>
        <p:grpSpPr>
          <a:xfrm>
            <a:off x="4056984" y="5209252"/>
            <a:ext cx="514267" cy="514267"/>
            <a:chOff x="492" y="17985"/>
            <a:chExt cx="524853" cy="524853"/>
          </a:xfrm>
        </p:grpSpPr>
        <p:sp>
          <p:nvSpPr>
            <p:cNvPr id="76" name="Oval 7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4</a:t>
              </a:r>
            </a:p>
          </p:txBody>
        </p:sp>
      </p:grpSp>
      <p:grpSp>
        <p:nvGrpSpPr>
          <p:cNvPr id="78" name="Group 77"/>
          <p:cNvGrpSpPr/>
          <p:nvPr/>
        </p:nvGrpSpPr>
        <p:grpSpPr>
          <a:xfrm>
            <a:off x="7320018" y="3130901"/>
            <a:ext cx="514267" cy="514267"/>
            <a:chOff x="492" y="17985"/>
            <a:chExt cx="524853" cy="524853"/>
          </a:xfrm>
        </p:grpSpPr>
        <p:sp>
          <p:nvSpPr>
            <p:cNvPr id="79" name="Oval 7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3</a:t>
              </a:r>
            </a:p>
          </p:txBody>
        </p:sp>
      </p:grpSp>
      <p:grpSp>
        <p:nvGrpSpPr>
          <p:cNvPr id="81" name="Group 80"/>
          <p:cNvGrpSpPr/>
          <p:nvPr/>
        </p:nvGrpSpPr>
        <p:grpSpPr>
          <a:xfrm>
            <a:off x="7314884" y="5808399"/>
            <a:ext cx="514267" cy="514267"/>
            <a:chOff x="492" y="17985"/>
            <a:chExt cx="524853" cy="524853"/>
          </a:xfrm>
        </p:grpSpPr>
        <p:sp>
          <p:nvSpPr>
            <p:cNvPr id="82" name="Oval 8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5</a:t>
              </a:r>
            </a:p>
          </p:txBody>
        </p:sp>
      </p:grpSp>
    </p:spTree>
    <p:extLst>
      <p:ext uri="{BB962C8B-B14F-4D97-AF65-F5344CB8AC3E}">
        <p14:creationId xmlns:p14="http://schemas.microsoft.com/office/powerpoint/2010/main" val="9423018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1000"/>
                                        <p:tgtEl>
                                          <p:spTgt spid="69"/>
                                        </p:tgtEl>
                                      </p:cBhvr>
                                    </p:animEffect>
                                    <p:anim calcmode="lin" valueType="num">
                                      <p:cBhvr>
                                        <p:cTn id="8" dur="1000" fill="hold"/>
                                        <p:tgtEl>
                                          <p:spTgt spid="69"/>
                                        </p:tgtEl>
                                        <p:attrNameLst>
                                          <p:attrName>ppt_x</p:attrName>
                                        </p:attrNameLst>
                                      </p:cBhvr>
                                      <p:tavLst>
                                        <p:tav tm="0">
                                          <p:val>
                                            <p:strVal val="#ppt_x"/>
                                          </p:val>
                                        </p:tav>
                                        <p:tav tm="100000">
                                          <p:val>
                                            <p:strVal val="#ppt_x"/>
                                          </p:val>
                                        </p:tav>
                                      </p:tavLst>
                                    </p:anim>
                                    <p:anim calcmode="lin" valueType="num">
                                      <p:cBhvr>
                                        <p:cTn id="9" dur="1000" fill="hold"/>
                                        <p:tgtEl>
                                          <p:spTgt spid="6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1000"/>
                                        <p:tgtEl>
                                          <p:spTgt spid="72"/>
                                        </p:tgtEl>
                                      </p:cBhvr>
                                    </p:animEffect>
                                    <p:anim calcmode="lin" valueType="num">
                                      <p:cBhvr>
                                        <p:cTn id="13" dur="1000" fill="hold"/>
                                        <p:tgtEl>
                                          <p:spTgt spid="72"/>
                                        </p:tgtEl>
                                        <p:attrNameLst>
                                          <p:attrName>ppt_x</p:attrName>
                                        </p:attrNameLst>
                                      </p:cBhvr>
                                      <p:tavLst>
                                        <p:tav tm="0">
                                          <p:val>
                                            <p:strVal val="#ppt_x"/>
                                          </p:val>
                                        </p:tav>
                                        <p:tav tm="100000">
                                          <p:val>
                                            <p:strVal val="#ppt_x"/>
                                          </p:val>
                                        </p:tav>
                                      </p:tavLst>
                                    </p:anim>
                                    <p:anim calcmode="lin" valueType="num">
                                      <p:cBhvr>
                                        <p:cTn id="14" dur="1000" fill="hold"/>
                                        <p:tgtEl>
                                          <p:spTgt spid="7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fade">
                                      <p:cBhvr>
                                        <p:cTn id="17" dur="1000"/>
                                        <p:tgtEl>
                                          <p:spTgt spid="75"/>
                                        </p:tgtEl>
                                      </p:cBhvr>
                                    </p:animEffect>
                                    <p:anim calcmode="lin" valueType="num">
                                      <p:cBhvr>
                                        <p:cTn id="18" dur="1000" fill="hold"/>
                                        <p:tgtEl>
                                          <p:spTgt spid="75"/>
                                        </p:tgtEl>
                                        <p:attrNameLst>
                                          <p:attrName>ppt_x</p:attrName>
                                        </p:attrNameLst>
                                      </p:cBhvr>
                                      <p:tavLst>
                                        <p:tav tm="0">
                                          <p:val>
                                            <p:strVal val="#ppt_x"/>
                                          </p:val>
                                        </p:tav>
                                        <p:tav tm="100000">
                                          <p:val>
                                            <p:strVal val="#ppt_x"/>
                                          </p:val>
                                        </p:tav>
                                      </p:tavLst>
                                    </p:anim>
                                    <p:anim calcmode="lin" valueType="num">
                                      <p:cBhvr>
                                        <p:cTn id="19" dur="1000" fill="hold"/>
                                        <p:tgtEl>
                                          <p:spTgt spid="7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1000"/>
                                        <p:tgtEl>
                                          <p:spTgt spid="78"/>
                                        </p:tgtEl>
                                      </p:cBhvr>
                                    </p:animEffect>
                                    <p:anim calcmode="lin" valueType="num">
                                      <p:cBhvr>
                                        <p:cTn id="23" dur="1000" fill="hold"/>
                                        <p:tgtEl>
                                          <p:spTgt spid="78"/>
                                        </p:tgtEl>
                                        <p:attrNameLst>
                                          <p:attrName>ppt_x</p:attrName>
                                        </p:attrNameLst>
                                      </p:cBhvr>
                                      <p:tavLst>
                                        <p:tav tm="0">
                                          <p:val>
                                            <p:strVal val="#ppt_x"/>
                                          </p:val>
                                        </p:tav>
                                        <p:tav tm="100000">
                                          <p:val>
                                            <p:strVal val="#ppt_x"/>
                                          </p:val>
                                        </p:tav>
                                      </p:tavLst>
                                    </p:anim>
                                    <p:anim calcmode="lin" valueType="num">
                                      <p:cBhvr>
                                        <p:cTn id="24" dur="1000" fill="hold"/>
                                        <p:tgtEl>
                                          <p:spTgt spid="7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1000"/>
                                        <p:tgtEl>
                                          <p:spTgt spid="81"/>
                                        </p:tgtEl>
                                      </p:cBhvr>
                                    </p:animEffect>
                                    <p:anim calcmode="lin" valueType="num">
                                      <p:cBhvr>
                                        <p:cTn id="28" dur="1000" fill="hold"/>
                                        <p:tgtEl>
                                          <p:spTgt spid="81"/>
                                        </p:tgtEl>
                                        <p:attrNameLst>
                                          <p:attrName>ppt_x</p:attrName>
                                        </p:attrNameLst>
                                      </p:cBhvr>
                                      <p:tavLst>
                                        <p:tav tm="0">
                                          <p:val>
                                            <p:strVal val="#ppt_x"/>
                                          </p:val>
                                        </p:tav>
                                        <p:tav tm="100000">
                                          <p:val>
                                            <p:strVal val="#ppt_x"/>
                                          </p:val>
                                        </p:tav>
                                      </p:tavLst>
                                    </p:anim>
                                    <p:anim calcmode="lin" valueType="num">
                                      <p:cBhvr>
                                        <p:cTn id="29"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226629419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2014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713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chemeClr val="accent1"/>
                </a:solidFill>
              </a:rPr>
              <a:t>Customer Preparedness</a:t>
            </a:r>
            <a:endParaRPr sz="4800" dirty="0">
              <a:solidFill>
                <a:schemeClr val="accent1"/>
              </a:solidFill>
            </a:endParaRPr>
          </a:p>
        </p:txBody>
      </p:sp>
      <p:sp>
        <p:nvSpPr>
          <p:cNvPr id="11" name="TextBox 10"/>
          <p:cNvSpPr txBox="1"/>
          <p:nvPr/>
        </p:nvSpPr>
        <p:spPr>
          <a:xfrm>
            <a:off x="170892" y="770494"/>
            <a:ext cx="10833621" cy="646074"/>
          </a:xfrm>
          <a:prstGeom prst="rect">
            <a:avLst/>
          </a:prstGeom>
          <a:noFill/>
        </p:spPr>
        <p:txBody>
          <a:bodyPr wrap="square" rtlCol="0">
            <a:spAutoFit/>
          </a:bodyPr>
          <a:lstStyle/>
          <a:p>
            <a:pPr defTabSz="914126"/>
            <a:r>
              <a:rPr lang="en-US" sz="1799" i="1" dirty="0" smtClean="0">
                <a:solidFill>
                  <a:srgbClr val="737373"/>
                </a:solidFill>
                <a:latin typeface="Segoe UI Light"/>
              </a:rPr>
              <a:t>3 days of consultation to prepare app hosting options.  Leverage available resources to ramp up development resources.  Result is </a:t>
            </a:r>
            <a:r>
              <a:rPr lang="en-US" sz="1799" i="1" dirty="0">
                <a:solidFill>
                  <a:srgbClr val="737373"/>
                </a:solidFill>
                <a:latin typeface="Segoe UI Light"/>
              </a:rPr>
              <a:t>a </a:t>
            </a:r>
            <a:r>
              <a:rPr lang="en-US" sz="1799" i="1" dirty="0" smtClean="0">
                <a:solidFill>
                  <a:srgbClr val="737373"/>
                </a:solidFill>
                <a:latin typeface="Segoe UI Light"/>
              </a:rPr>
              <a:t>successful end-to-end smoke test app to validate configuration on both sides.</a:t>
            </a:r>
            <a:endParaRPr lang="en-US" sz="1799" i="1" dirty="0">
              <a:solidFill>
                <a:srgbClr val="737373"/>
              </a:solidFill>
              <a:latin typeface="Segoe UI Light"/>
            </a:endParaRPr>
          </a:p>
        </p:txBody>
      </p:sp>
      <p:graphicFrame>
        <p:nvGraphicFramePr>
          <p:cNvPr id="13" name="Table 1"/>
          <p:cNvGraphicFramePr>
            <a:graphicFrameLocks noGrp="1"/>
          </p:cNvGraphicFramePr>
          <p:nvPr>
            <p:extLst>
              <p:ext uri="{D42A27DB-BD31-4B8C-83A1-F6EECF244321}">
                <p14:modId xmlns:p14="http://schemas.microsoft.com/office/powerpoint/2010/main" val="2514771666"/>
              </p:ext>
            </p:extLst>
          </p:nvPr>
        </p:nvGraphicFramePr>
        <p:xfrm>
          <a:off x="193440" y="1517319"/>
          <a:ext cx="10958263" cy="2224968"/>
        </p:xfrm>
        <a:graphic>
          <a:graphicData uri="http://schemas.openxmlformats.org/drawingml/2006/table">
            <a:tbl>
              <a:tblPr firstRow="1" bandRow="1">
                <a:tableStyleId>{5C22544A-7EE6-4342-B048-85BDC9FD1C3A}</a:tableStyleId>
              </a:tblPr>
              <a:tblGrid>
                <a:gridCol w="2794925">
                  <a:extLst>
                    <a:ext uri="{9D8B030D-6E8A-4147-A177-3AD203B41FA5}">
                      <a16:colId xmlns="" xmlns:a16="http://schemas.microsoft.com/office/drawing/2014/main" val="20000"/>
                    </a:ext>
                  </a:extLst>
                </a:gridCol>
                <a:gridCol w="2683565">
                  <a:extLst>
                    <a:ext uri="{9D8B030D-6E8A-4147-A177-3AD203B41FA5}">
                      <a16:colId xmlns="" xmlns:a16="http://schemas.microsoft.com/office/drawing/2014/main" val="20001"/>
                    </a:ext>
                  </a:extLst>
                </a:gridCol>
                <a:gridCol w="2623930">
                  <a:extLst>
                    <a:ext uri="{9D8B030D-6E8A-4147-A177-3AD203B41FA5}">
                      <a16:colId xmlns="" xmlns:a16="http://schemas.microsoft.com/office/drawing/2014/main" val="20002"/>
                    </a:ext>
                  </a:extLst>
                </a:gridCol>
                <a:gridCol w="2855843">
                  <a:extLst>
                    <a:ext uri="{9D8B030D-6E8A-4147-A177-3AD203B41FA5}">
                      <a16:colId xmlns="" xmlns:a16="http://schemas.microsoft.com/office/drawing/2014/main" val="20003"/>
                    </a:ext>
                  </a:extLst>
                </a:gridCol>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00188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188F"/>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solidFill>
                      <a:srgbClr val="00188F"/>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188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188F"/>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00188F"/>
                      </a:solidFill>
                      <a:prstDash val="solid"/>
                      <a:round/>
                      <a:headEnd type="none" w="med" len="med"/>
                      <a:tailEnd type="none" w="med" len="med"/>
                    </a:lnR>
                    <a:lnT w="12700" cap="flat" cmpd="sng" algn="ctr">
                      <a:solidFill>
                        <a:srgbClr val="00188F"/>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solidFill>
                      <a:srgbClr val="00188F"/>
                    </a:solidFill>
                  </a:tcPr>
                </a:tc>
                <a:extLst>
                  <a:ext uri="{0D108BD9-81ED-4DB2-BD59-A6C34878D82A}">
                    <a16:rowId xmlns="" xmlns:a16="http://schemas.microsoft.com/office/drawing/2014/main" val="10000"/>
                  </a:ext>
                </a:extLst>
              </a:tr>
              <a:tr h="185372">
                <a:tc vMerge="1">
                  <a:txBody>
                    <a:bodyPr/>
                    <a:lstStyle/>
                    <a:p>
                      <a:endParaRPr lang="en-US"/>
                    </a:p>
                  </a:txBody>
                  <a:tcPr/>
                </a:tc>
                <a:tc>
                  <a:txBody>
                    <a:bodyPr/>
                    <a:lstStyle/>
                    <a:p>
                      <a:r>
                        <a:rPr lang="en-US" sz="1600" b="0" dirty="0" smtClean="0">
                          <a:solidFill>
                            <a:schemeClr val="bg1"/>
                          </a:solidFill>
                          <a:latin typeface="+mj-lt"/>
                        </a:rPr>
                        <a:t>Contoso</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solidFill>
                      <a:srgbClr val="00188F"/>
                    </a:solidFill>
                  </a:tcPr>
                </a:tc>
                <a:tc>
                  <a:txBody>
                    <a:bodyPr/>
                    <a:lstStyle/>
                    <a:p>
                      <a:r>
                        <a:rPr lang="en-US" sz="1600" b="0" dirty="0" smtClean="0">
                          <a:solidFill>
                            <a:schemeClr val="bg1"/>
                          </a:solidFill>
                          <a:latin typeface="+mj-lt"/>
                        </a:rPr>
                        <a:t>Microsoft Partner</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solidFill>
                      <a:srgbClr val="00188F"/>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 xmlns:a16="http://schemas.microsoft.com/office/drawing/2014/main" val="10001"/>
                  </a:ext>
                </a:extLst>
              </a:tr>
              <a:tr h="1264591">
                <a:tc>
                  <a:txBody>
                    <a:bodyPr/>
                    <a:lstStyle/>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Post SP 2013 DB upgrade</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Farm max compatibility is 15</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Decision</a:t>
                      </a:r>
                      <a:r>
                        <a:rPr lang="en-US" sz="1200" baseline="0" dirty="0" smtClean="0">
                          <a:solidFill>
                            <a:srgbClr val="797A7D">
                              <a:lumMod val="50000"/>
                            </a:srgbClr>
                          </a:solidFill>
                          <a:ea typeface="Segoe UI" pitchFamily="34" charset="0"/>
                          <a:cs typeface="Segoe UI" pitchFamily="34" charset="0"/>
                        </a:rPr>
                        <a:t> on a</a:t>
                      </a:r>
                      <a:r>
                        <a:rPr lang="en-US" sz="1200" dirty="0" smtClean="0">
                          <a:solidFill>
                            <a:srgbClr val="797A7D">
                              <a:lumMod val="50000"/>
                            </a:srgbClr>
                          </a:solidFill>
                          <a:ea typeface="Segoe UI" pitchFamily="34" charset="0"/>
                          <a:cs typeface="Segoe UI" pitchFamily="34" charset="0"/>
                        </a:rPr>
                        <a:t>pp hosting choice</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Procure hosting infrastructure</a:t>
                      </a:r>
                    </a:p>
                    <a:p>
                      <a:pPr marL="171450" indent="-171450">
                        <a:spcAft>
                          <a:spcPts val="300"/>
                        </a:spcAft>
                        <a:buFont typeface="Arial" panose="020B0604020202020204" pitchFamily="34" charset="0"/>
                        <a:buChar char="•"/>
                      </a:pPr>
                      <a:endParaRPr lang="en-US" sz="1200" b="0" dirty="0" smtClean="0">
                        <a:solidFill>
                          <a:schemeClr val="tx2"/>
                        </a:solidFill>
                      </a:endParaRPr>
                    </a:p>
                  </a:txBody>
                  <a:tcPr marL="91416" marR="91416" marT="45708" marB="45708">
                    <a:lnL w="12700" cap="flat" cmpd="sng" algn="ctr">
                      <a:solidFill>
                        <a:srgbClr val="00188F"/>
                      </a:solidFill>
                      <a:prstDash val="solid"/>
                      <a:round/>
                      <a:headEnd type="none" w="med" len="med"/>
                      <a:tailEnd type="none" w="med" len="med"/>
                    </a:lnL>
                    <a:lnR w="12700" cap="flat" cmpd="sng" algn="ctr">
                      <a:solidFill>
                        <a:srgbClr val="00188F"/>
                      </a:solidFill>
                      <a:prstDash val="solid"/>
                      <a:round/>
                      <a:headEnd type="none" w="med" len="med"/>
                      <a:tailEnd type="none" w="med" len="med"/>
                    </a:lnR>
                    <a:lnT w="12700" cap="flat" cmpd="sng" algn="ctr">
                      <a:solidFill>
                        <a:srgbClr val="00188F"/>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Internal resource readiness for App training</a:t>
                      </a:r>
                    </a:p>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Set up hosting infrastructure</a:t>
                      </a:r>
                    </a:p>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Complete configuration</a:t>
                      </a:r>
                      <a:endParaRPr lang="en-US" sz="1200" dirty="0">
                        <a:solidFill>
                          <a:srgbClr val="797A7D">
                            <a:lumMod val="50000"/>
                          </a:srgbClr>
                        </a:solidFill>
                        <a:ea typeface="Segoe UI" pitchFamily="34" charset="0"/>
                        <a:cs typeface="Segoe UI" pitchFamily="34" charset="0"/>
                      </a:endParaRPr>
                    </a:p>
                  </a:txBody>
                  <a:tcPr marL="91416" marR="91416" marT="45708" marB="45708">
                    <a:lnL w="12700" cap="flat" cmpd="sng" algn="ctr">
                      <a:solidFill>
                        <a:srgbClr val="00188F"/>
                      </a:solidFill>
                      <a:prstDash val="solid"/>
                      <a:round/>
                      <a:headEnd type="none" w="med" len="med"/>
                      <a:tailEnd type="none" w="med" len="med"/>
                    </a:lnL>
                    <a:lnR w="12700" cap="flat" cmpd="sng" algn="ctr">
                      <a:solidFill>
                        <a:srgbClr val="00188F"/>
                      </a:solidFill>
                      <a:prstDash val="solid"/>
                      <a:round/>
                      <a:headEnd type="none" w="med" len="med"/>
                      <a:tailEnd type="none" w="med" len="med"/>
                    </a:lnR>
                    <a:lnT w="12700" cap="flat" cmpd="sng" algn="ctr">
                      <a:solidFill>
                        <a:srgbClr val="00188F"/>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Consulting</a:t>
                      </a:r>
                    </a:p>
                    <a:p>
                      <a:pPr marL="400050" lvl="1"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Infrastructure planning</a:t>
                      </a:r>
                    </a:p>
                    <a:p>
                      <a:pPr marL="400050" lvl="1"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Security</a:t>
                      </a:r>
                    </a:p>
                    <a:p>
                      <a:pPr marL="400050" lvl="1"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App governance &amp; ALM</a:t>
                      </a:r>
                    </a:p>
                    <a:p>
                      <a:pPr marL="400050" lvl="1"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Building future proof modern apps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Support</a:t>
                      </a:r>
                    </a:p>
                    <a:p>
                      <a:pPr marL="400050" lvl="1" indent="-169863"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Troubleshooting configuration</a:t>
                      </a:r>
                      <a:endParaRPr lang="en-US" sz="1200" b="0" kern="1200" dirty="0" smtClean="0">
                        <a:solidFill>
                          <a:schemeClr val="tx2"/>
                        </a:solidFill>
                        <a:latin typeface="+mn-lt"/>
                        <a:ea typeface="+mn-ea"/>
                        <a:cs typeface="+mn-cs"/>
                      </a:endParaRPr>
                    </a:p>
                  </a:txBody>
                  <a:tcPr marL="91416" marR="91416" marT="45708" marB="45708">
                    <a:lnL w="12700" cap="flat" cmpd="sng" algn="ctr">
                      <a:solidFill>
                        <a:srgbClr val="00188F"/>
                      </a:solidFill>
                      <a:prstDash val="solid"/>
                      <a:round/>
                      <a:headEnd type="none" w="med" len="med"/>
                      <a:tailEnd type="none" w="med" len="med"/>
                    </a:lnL>
                    <a:lnR w="12700" cap="flat" cmpd="sng" algn="ctr">
                      <a:solidFill>
                        <a:srgbClr val="00188F"/>
                      </a:solidFill>
                      <a:prstDash val="solid"/>
                      <a:round/>
                      <a:headEnd type="none" w="med" len="med"/>
                      <a:tailEnd type="none" w="med" len="med"/>
                    </a:lnR>
                    <a:lnT w="12700" cap="flat" cmpd="sng" algn="ctr">
                      <a:solidFill>
                        <a:srgbClr val="00188F"/>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Complete infrastructure set up (Azure or on-premises)</a:t>
                      </a:r>
                    </a:p>
                    <a:p>
                      <a:pPr marL="171450" marR="0" indent="-171450"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Successful </a:t>
                      </a:r>
                      <a:r>
                        <a:rPr lang="en-US" sz="1200" kern="1200" baseline="0" dirty="0" smtClean="0">
                          <a:solidFill>
                            <a:srgbClr val="797A7D">
                              <a:lumMod val="50000"/>
                            </a:srgbClr>
                          </a:solidFill>
                          <a:latin typeface="+mn-lt"/>
                          <a:ea typeface="Segoe UI" pitchFamily="34" charset="0"/>
                          <a:cs typeface="Segoe UI" pitchFamily="34" charset="0"/>
                        </a:rPr>
                        <a:t>configuration validation</a:t>
                      </a:r>
                      <a:endParaRPr lang="en-US" sz="1200" kern="1200" dirty="0" smtClean="0">
                        <a:solidFill>
                          <a:srgbClr val="797A7D">
                            <a:lumMod val="50000"/>
                          </a:srgbClr>
                        </a:solidFill>
                        <a:latin typeface="+mn-lt"/>
                        <a:ea typeface="Segoe UI" pitchFamily="34" charset="0"/>
                        <a:cs typeface="Segoe UI" pitchFamily="34" charset="0"/>
                      </a:endParaRPr>
                    </a:p>
                  </a:txBody>
                  <a:tcPr marL="91416" marR="91416" marT="45708" marB="45708">
                    <a:lnL w="12700" cap="flat" cmpd="sng" algn="ctr">
                      <a:solidFill>
                        <a:srgbClr val="00188F"/>
                      </a:solidFill>
                      <a:prstDash val="solid"/>
                      <a:round/>
                      <a:headEnd type="none" w="med" len="med"/>
                      <a:tailEnd type="none" w="med" len="med"/>
                    </a:lnL>
                    <a:lnR w="12700" cap="flat" cmpd="sng" algn="ctr">
                      <a:solidFill>
                        <a:srgbClr val="00188F"/>
                      </a:solidFill>
                      <a:prstDash val="solid"/>
                      <a:round/>
                      <a:headEnd type="none" w="med" len="med"/>
                      <a:tailEnd type="none" w="med" len="med"/>
                    </a:lnR>
                    <a:lnT w="12700" cap="flat" cmpd="sng" algn="ctr">
                      <a:solidFill>
                        <a:srgbClr val="00188F"/>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bl>
          </a:graphicData>
        </a:graphic>
      </p:graphicFrame>
      <p:sp>
        <p:nvSpPr>
          <p:cNvPr id="10" name="TextBox 9"/>
          <p:cNvSpPr txBox="1"/>
          <p:nvPr/>
        </p:nvSpPr>
        <p:spPr>
          <a:xfrm>
            <a:off x="1279016" y="3985388"/>
            <a:ext cx="2130395" cy="338466"/>
          </a:xfrm>
          <a:prstGeom prst="rect">
            <a:avLst/>
          </a:prstGeom>
          <a:noFill/>
        </p:spPr>
        <p:txBody>
          <a:bodyPr wrap="square" rtlCol="0">
            <a:spAutoFit/>
          </a:bodyPr>
          <a:lstStyle/>
          <a:p>
            <a:pPr defTabSz="914126"/>
            <a:r>
              <a:rPr lang="en-US" sz="1600" dirty="0" smtClean="0">
                <a:solidFill>
                  <a:srgbClr val="00188F"/>
                </a:solidFill>
                <a:latin typeface="Segoe UI Light"/>
              </a:rPr>
              <a:t>Module </a:t>
            </a:r>
            <a:r>
              <a:rPr lang="en-US" sz="1600" dirty="0">
                <a:solidFill>
                  <a:srgbClr val="00188F"/>
                </a:solidFill>
                <a:latin typeface="Segoe UI Light"/>
              </a:rPr>
              <a:t>Overview</a:t>
            </a:r>
          </a:p>
        </p:txBody>
      </p:sp>
      <p:grpSp>
        <p:nvGrpSpPr>
          <p:cNvPr id="2" name="Group 3"/>
          <p:cNvGrpSpPr/>
          <p:nvPr/>
        </p:nvGrpSpPr>
        <p:grpSpPr>
          <a:xfrm>
            <a:off x="1138525" y="4323854"/>
            <a:ext cx="8876797" cy="2109203"/>
            <a:chOff x="913138" y="4464040"/>
            <a:chExt cx="8876797" cy="2109203"/>
          </a:xfrm>
        </p:grpSpPr>
        <p:sp>
          <p:nvSpPr>
            <p:cNvPr id="16" name="Right Arrow 4"/>
            <p:cNvSpPr/>
            <p:nvPr/>
          </p:nvSpPr>
          <p:spPr>
            <a:xfrm>
              <a:off x="958757" y="4768767"/>
              <a:ext cx="8831178" cy="700170"/>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prstClr val="white"/>
                </a:solidFill>
              </a:endParaRPr>
            </a:p>
          </p:txBody>
        </p:sp>
        <p:sp>
          <p:nvSpPr>
            <p:cNvPr id="8" name="Rectangle 5"/>
            <p:cNvSpPr/>
            <p:nvPr/>
          </p:nvSpPr>
          <p:spPr>
            <a:xfrm>
              <a:off x="1144626" y="4464040"/>
              <a:ext cx="1322925" cy="118841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Hosting environment ready</a:t>
              </a:r>
              <a:endParaRPr lang="en-US" sz="1300" dirty="0">
                <a:solidFill>
                  <a:prstClr val="white"/>
                </a:solidFill>
                <a:latin typeface="Segoe UI Light"/>
              </a:endParaRPr>
            </a:p>
          </p:txBody>
        </p:sp>
        <p:sp>
          <p:nvSpPr>
            <p:cNvPr id="21" name="Rectangle 6"/>
            <p:cNvSpPr/>
            <p:nvPr/>
          </p:nvSpPr>
          <p:spPr>
            <a:xfrm>
              <a:off x="2537929" y="4474352"/>
              <a:ext cx="1322925" cy="118841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Deploy verification app to hosting environment</a:t>
              </a:r>
              <a:endParaRPr lang="en-US" sz="1300" dirty="0">
                <a:solidFill>
                  <a:prstClr val="white"/>
                </a:solidFill>
                <a:latin typeface="Segoe UI Light"/>
              </a:endParaRPr>
            </a:p>
          </p:txBody>
        </p:sp>
        <p:sp>
          <p:nvSpPr>
            <p:cNvPr id="22" name="Rectangle 8"/>
            <p:cNvSpPr/>
            <p:nvPr/>
          </p:nvSpPr>
          <p:spPr>
            <a:xfrm>
              <a:off x="3931232" y="4474352"/>
              <a:ext cx="1322925" cy="118841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Configure communications across SPO and hosting farm</a:t>
              </a:r>
              <a:endParaRPr lang="en-US" sz="1300" dirty="0">
                <a:solidFill>
                  <a:prstClr val="white"/>
                </a:solidFill>
                <a:latin typeface="Segoe UI Light"/>
              </a:endParaRPr>
            </a:p>
          </p:txBody>
        </p:sp>
        <p:sp>
          <p:nvSpPr>
            <p:cNvPr id="23" name="Rectangle 11"/>
            <p:cNvSpPr/>
            <p:nvPr/>
          </p:nvSpPr>
          <p:spPr>
            <a:xfrm>
              <a:off x="5324535" y="4474352"/>
              <a:ext cx="1302338" cy="118841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Network configuration</a:t>
              </a:r>
              <a:endParaRPr lang="en-US" sz="1300" dirty="0">
                <a:solidFill>
                  <a:prstClr val="white"/>
                </a:solidFill>
                <a:latin typeface="Segoe UI Light"/>
              </a:endParaRPr>
            </a:p>
          </p:txBody>
        </p:sp>
        <p:sp>
          <p:nvSpPr>
            <p:cNvPr id="24" name="Rectangle 13"/>
            <p:cNvSpPr/>
            <p:nvPr/>
          </p:nvSpPr>
          <p:spPr>
            <a:xfrm>
              <a:off x="6697251" y="4477878"/>
              <a:ext cx="1302338" cy="118841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Service configuration (proxy)</a:t>
              </a:r>
              <a:endParaRPr lang="en-US" sz="1300" dirty="0">
                <a:solidFill>
                  <a:prstClr val="white"/>
                </a:solidFill>
                <a:latin typeface="Segoe UI Light"/>
              </a:endParaRPr>
            </a:p>
          </p:txBody>
        </p:sp>
        <p:sp>
          <p:nvSpPr>
            <p:cNvPr id="26" name="Rectangle 14"/>
            <p:cNvSpPr/>
            <p:nvPr/>
          </p:nvSpPr>
          <p:spPr>
            <a:xfrm>
              <a:off x="8069968" y="4474352"/>
              <a:ext cx="1322925" cy="118841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a:solidFill>
                    <a:prstClr val="white"/>
                  </a:solidFill>
                  <a:latin typeface="Segoe UI Light"/>
                </a:rPr>
                <a:t>Next </a:t>
              </a:r>
              <a:r>
                <a:rPr lang="en-US" sz="1300" dirty="0" smtClean="0">
                  <a:solidFill>
                    <a:prstClr val="white"/>
                  </a:solidFill>
                  <a:latin typeface="Segoe UI Light"/>
                </a:rPr>
                <a:t>steps</a:t>
              </a:r>
              <a:endParaRPr lang="en-US" sz="1300" dirty="0">
                <a:solidFill>
                  <a:prstClr val="white"/>
                </a:solidFill>
                <a:latin typeface="Segoe UI Light"/>
              </a:endParaRPr>
            </a:p>
          </p:txBody>
        </p:sp>
        <p:sp>
          <p:nvSpPr>
            <p:cNvPr id="30" name="Left Bracket 16"/>
            <p:cNvSpPr/>
            <p:nvPr/>
          </p:nvSpPr>
          <p:spPr>
            <a:xfrm rot="16200000">
              <a:off x="1672948" y="5246177"/>
              <a:ext cx="259058" cy="1276934"/>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Requirements</a:t>
              </a:r>
              <a:endParaRPr lang="en-US" sz="1100" dirty="0">
                <a:solidFill>
                  <a:srgbClr val="737373"/>
                </a:solidFill>
                <a:latin typeface="Segoe UI Light"/>
              </a:endParaRPr>
            </a:p>
          </p:txBody>
        </p:sp>
        <p:sp>
          <p:nvSpPr>
            <p:cNvPr id="32" name="Left Bracket 18"/>
            <p:cNvSpPr/>
            <p:nvPr/>
          </p:nvSpPr>
          <p:spPr>
            <a:xfrm rot="16200000">
              <a:off x="3764307" y="4518662"/>
              <a:ext cx="259061" cy="2711814"/>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Configuration – Day 1</a:t>
              </a:r>
              <a:endParaRPr lang="en-US" sz="1100" dirty="0">
                <a:solidFill>
                  <a:srgbClr val="737373"/>
                </a:solidFill>
                <a:latin typeface="Segoe UI Light"/>
              </a:endParaRPr>
            </a:p>
          </p:txBody>
        </p:sp>
        <p:sp>
          <p:nvSpPr>
            <p:cNvPr id="33" name="Left Bracket 19"/>
            <p:cNvSpPr/>
            <p:nvPr/>
          </p:nvSpPr>
          <p:spPr>
            <a:xfrm rot="16200000">
              <a:off x="7234223" y="3845429"/>
              <a:ext cx="248983" cy="4068357"/>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Troubleshooting Day 2-3</a:t>
              </a:r>
              <a:endParaRPr lang="en-US" sz="1100" dirty="0">
                <a:solidFill>
                  <a:srgbClr val="737373"/>
                </a:solidFill>
                <a:latin typeface="Segoe UI Light"/>
              </a:endParaRPr>
            </a:p>
          </p:txBody>
        </p:sp>
        <p:sp>
          <p:nvSpPr>
            <p:cNvPr id="39" name="Left Bracket 24"/>
            <p:cNvSpPr/>
            <p:nvPr/>
          </p:nvSpPr>
          <p:spPr>
            <a:xfrm rot="16200000">
              <a:off x="3081102" y="4301771"/>
              <a:ext cx="287569" cy="4049717"/>
            </a:xfrm>
            <a:prstGeom prst="leftBracket">
              <a:avLst>
                <a:gd name="adj" fmla="val 85377"/>
              </a:avLst>
            </a:prstGeom>
            <a:ln>
              <a:solidFill>
                <a:srgbClr val="00188F"/>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a:solidFill>
                    <a:srgbClr val="737373"/>
                  </a:solidFill>
                  <a:latin typeface="Segoe UI Light"/>
                </a:rPr>
                <a:t>Everybody</a:t>
              </a:r>
            </a:p>
          </p:txBody>
        </p:sp>
        <p:sp>
          <p:nvSpPr>
            <p:cNvPr id="42" name="Left Bracket 26"/>
            <p:cNvSpPr/>
            <p:nvPr/>
          </p:nvSpPr>
          <p:spPr>
            <a:xfrm rot="16200000">
              <a:off x="6519498" y="4990323"/>
              <a:ext cx="285130" cy="2675056"/>
            </a:xfrm>
            <a:prstGeom prst="leftBracket">
              <a:avLst>
                <a:gd name="adj" fmla="val 85377"/>
              </a:avLst>
            </a:prstGeom>
            <a:ln>
              <a:solidFill>
                <a:srgbClr val="00188F"/>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a:solidFill>
                    <a:srgbClr val="737373"/>
                  </a:solidFill>
                  <a:latin typeface="Segoe UI Light"/>
                </a:rPr>
                <a:t>IT Admin</a:t>
              </a:r>
            </a:p>
          </p:txBody>
        </p:sp>
        <p:sp>
          <p:nvSpPr>
            <p:cNvPr id="46" name="Left Bracket 27"/>
            <p:cNvSpPr/>
            <p:nvPr/>
          </p:nvSpPr>
          <p:spPr>
            <a:xfrm rot="16200000">
              <a:off x="8587646" y="5665168"/>
              <a:ext cx="287568" cy="1322925"/>
            </a:xfrm>
            <a:prstGeom prst="leftBracket">
              <a:avLst>
                <a:gd name="adj" fmla="val 85377"/>
              </a:avLst>
            </a:prstGeom>
            <a:ln>
              <a:solidFill>
                <a:srgbClr val="00188F"/>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a:solidFill>
                    <a:srgbClr val="737373"/>
                  </a:solidFill>
                  <a:latin typeface="Segoe UI Light"/>
                </a:rPr>
                <a:t>Everybody</a:t>
              </a:r>
            </a:p>
          </p:txBody>
        </p:sp>
        <p:sp>
          <p:nvSpPr>
            <p:cNvPr id="18" name="TextBox 28"/>
            <p:cNvSpPr txBox="1"/>
            <p:nvPr/>
          </p:nvSpPr>
          <p:spPr>
            <a:xfrm>
              <a:off x="913138" y="5548878"/>
              <a:ext cx="153888" cy="415490"/>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30"/>
            <p:cNvSpPr txBox="1"/>
            <p:nvPr/>
          </p:nvSpPr>
          <p:spPr>
            <a:xfrm>
              <a:off x="913138" y="5964368"/>
              <a:ext cx="153888" cy="608875"/>
            </a:xfrm>
            <a:prstGeom prst="rect">
              <a:avLst/>
            </a:prstGeom>
            <a:noFill/>
          </p:spPr>
          <p:txBody>
            <a:bodyPr vert="vert270" wrap="square" lIns="0" tIns="0" rIns="0" bIns="0" rtlCol="0">
              <a:spAutoFit/>
            </a:bodyPr>
            <a:lstStyle/>
            <a:p>
              <a:pPr defTabSz="914126"/>
              <a:r>
                <a:rPr lang="en-US" sz="1000" dirty="0">
                  <a:solidFill>
                    <a:srgbClr val="00188F"/>
                  </a:solidFill>
                </a:rPr>
                <a:t>Audience</a:t>
              </a:r>
            </a:p>
          </p:txBody>
        </p:sp>
      </p:grpSp>
      <p:sp>
        <p:nvSpPr>
          <p:cNvPr id="3" name="Rectangle 2"/>
          <p:cNvSpPr/>
          <p:nvPr/>
        </p:nvSpPr>
        <p:spPr>
          <a:xfrm>
            <a:off x="11004513" y="142132"/>
            <a:ext cx="1035379" cy="91497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solidFill>
                  <a:schemeClr val="bg1"/>
                </a:solidFill>
              </a:rPr>
              <a:t>Empower &amp; Plan</a:t>
            </a:r>
            <a:endParaRPr lang="en-US" sz="1600" dirty="0">
              <a:solidFill>
                <a:schemeClr val="bg1"/>
              </a:solidFill>
            </a:endParaRPr>
          </a:p>
        </p:txBody>
      </p:sp>
    </p:spTree>
    <p:extLst>
      <p:ext uri="{BB962C8B-B14F-4D97-AF65-F5344CB8AC3E}">
        <p14:creationId xmlns:p14="http://schemas.microsoft.com/office/powerpoint/2010/main" val="320262749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Development</a:t>
            </a:r>
            <a:endParaRPr lang="en-US" dirty="0"/>
          </a:p>
        </p:txBody>
      </p:sp>
    </p:spTree>
    <p:extLst>
      <p:ext uri="{BB962C8B-B14F-4D97-AF65-F5344CB8AC3E}">
        <p14:creationId xmlns:p14="http://schemas.microsoft.com/office/powerpoint/2010/main" val="168533651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evolves…</a:t>
            </a:r>
            <a:endParaRPr lang="en-GB" dirty="0"/>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182" t="11107" r="1501" b="3529"/>
          <a:stretch/>
        </p:blipFill>
        <p:spPr>
          <a:xfrm>
            <a:off x="821647" y="4712728"/>
            <a:ext cx="2519344" cy="1318592"/>
          </a:xfrm>
          <a:prstGeom prst="rect">
            <a:avLst/>
          </a:prstGeom>
        </p:spPr>
      </p:pic>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t="14536"/>
          <a:stretch/>
        </p:blipFill>
        <p:spPr>
          <a:xfrm>
            <a:off x="4608842" y="4705627"/>
            <a:ext cx="2519344" cy="1318801"/>
          </a:xfrm>
          <a:prstGeom prst="rect">
            <a:avLst/>
          </a:prstGeom>
        </p:spPr>
      </p:pic>
      <p:pic>
        <p:nvPicPr>
          <p:cNvPr id="5" name="Picture 4"/>
          <p:cNvPicPr>
            <a:picLocks noChangeAspect="1"/>
          </p:cNvPicPr>
          <p:nvPr/>
        </p:nvPicPr>
        <p:blipFill>
          <a:blip r:embed="rId4"/>
          <a:stretch>
            <a:fillRect/>
          </a:stretch>
        </p:blipFill>
        <p:spPr>
          <a:xfrm>
            <a:off x="8508955" y="4712727"/>
            <a:ext cx="2845016" cy="1318592"/>
          </a:xfrm>
          <a:prstGeom prst="rect">
            <a:avLst/>
          </a:prstGeom>
          <a:ln>
            <a:solidFill>
              <a:schemeClr val="bg1">
                <a:lumMod val="75000"/>
              </a:schemeClr>
            </a:solidFill>
          </a:ln>
        </p:spPr>
      </p:pic>
      <p:grpSp>
        <p:nvGrpSpPr>
          <p:cNvPr id="11" name="Group 10"/>
          <p:cNvGrpSpPr>
            <a:grpSpLocks noChangeAspect="1"/>
          </p:cNvGrpSpPr>
          <p:nvPr/>
        </p:nvGrpSpPr>
        <p:grpSpPr>
          <a:xfrm>
            <a:off x="1195419" y="2167554"/>
            <a:ext cx="1494797" cy="1597273"/>
            <a:chOff x="1512865" y="949433"/>
            <a:chExt cx="2389102" cy="2552888"/>
          </a:xfrm>
        </p:grpSpPr>
        <p:grpSp>
          <p:nvGrpSpPr>
            <p:cNvPr id="12" name="Group 11"/>
            <p:cNvGrpSpPr/>
            <p:nvPr/>
          </p:nvGrpSpPr>
          <p:grpSpPr>
            <a:xfrm>
              <a:off x="1512865" y="949433"/>
              <a:ext cx="2389102" cy="2552888"/>
              <a:chOff x="4383758" y="2240577"/>
              <a:chExt cx="2389102" cy="2552888"/>
            </a:xfrm>
          </p:grpSpPr>
          <p:sp>
            <p:nvSpPr>
              <p:cNvPr id="14" name="Rectangle 13"/>
              <p:cNvSpPr/>
              <p:nvPr/>
            </p:nvSpPr>
            <p:spPr bwMode="auto">
              <a:xfrm>
                <a:off x="4537410" y="2240577"/>
                <a:ext cx="2235450" cy="2175770"/>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200" dirty="0">
                    <a:solidFill>
                      <a:srgbClr val="000000">
                        <a:lumMod val="65000"/>
                        <a:lumOff val="35000"/>
                      </a:srgbClr>
                    </a:solidFill>
                    <a:ea typeface="Segoe UI" pitchFamily="34" charset="0"/>
                    <a:cs typeface="Segoe UI" pitchFamily="34" charset="0"/>
                  </a:rPr>
                  <a:t>SharePoint </a:t>
                </a:r>
                <a:br>
                  <a:rPr lang="en-US" sz="1200" dirty="0">
                    <a:solidFill>
                      <a:srgbClr val="000000">
                        <a:lumMod val="65000"/>
                        <a:lumOff val="35000"/>
                      </a:srgbClr>
                    </a:solidFill>
                    <a:ea typeface="Segoe UI" pitchFamily="34" charset="0"/>
                    <a:cs typeface="Segoe UI" pitchFamily="34" charset="0"/>
                  </a:rPr>
                </a:br>
                <a:r>
                  <a:rPr lang="en-US" sz="1200" dirty="0">
                    <a:solidFill>
                      <a:srgbClr val="000000">
                        <a:lumMod val="65000"/>
                        <a:lumOff val="35000"/>
                      </a:srgbClr>
                    </a:solidFill>
                    <a:ea typeface="Segoe UI" pitchFamily="34" charset="0"/>
                    <a:cs typeface="Segoe UI" pitchFamily="34" charset="0"/>
                  </a:rPr>
                  <a:t>2007</a:t>
                </a:r>
              </a:p>
            </p:txBody>
          </p:sp>
          <p:grpSp>
            <p:nvGrpSpPr>
              <p:cNvPr id="15" name="Group 14"/>
              <p:cNvGrpSpPr/>
              <p:nvPr/>
            </p:nvGrpSpPr>
            <p:grpSpPr>
              <a:xfrm>
                <a:off x="5421611" y="2886866"/>
                <a:ext cx="789619" cy="1020140"/>
                <a:chOff x="4557447" y="1721445"/>
                <a:chExt cx="789619" cy="1020140"/>
              </a:xfrm>
            </p:grpSpPr>
            <p:pic>
              <p:nvPicPr>
                <p:cNvPr id="23" name="Picture 22"/>
                <p:cNvPicPr>
                  <a:picLocks noChangeAspect="1"/>
                </p:cNvPicPr>
                <p:nvPr/>
              </p:nvPicPr>
              <p:blipFill>
                <a:blip r:embed="rId5"/>
                <a:stretch>
                  <a:fillRect/>
                </a:stretch>
              </p:blipFill>
              <p:spPr>
                <a:xfrm>
                  <a:off x="4557447" y="1902539"/>
                  <a:ext cx="477423" cy="839046"/>
                </a:xfrm>
                <a:prstGeom prst="rect">
                  <a:avLst/>
                </a:prstGeom>
              </p:spPr>
            </p:pic>
            <p:pic>
              <p:nvPicPr>
                <p:cNvPr id="24" name="Picture 23"/>
                <p:cNvPicPr>
                  <a:picLocks noChangeAspect="1"/>
                </p:cNvPicPr>
                <p:nvPr/>
              </p:nvPicPr>
              <p:blipFill>
                <a:blip r:embed="rId5"/>
                <a:stretch>
                  <a:fillRect/>
                </a:stretch>
              </p:blipFill>
              <p:spPr>
                <a:xfrm>
                  <a:off x="4869643" y="1721445"/>
                  <a:ext cx="477423" cy="839046"/>
                </a:xfrm>
                <a:prstGeom prst="rect">
                  <a:avLst/>
                </a:prstGeom>
              </p:spPr>
            </p:pic>
          </p:grpSp>
          <p:grpSp>
            <p:nvGrpSpPr>
              <p:cNvPr id="16" name="Group 15"/>
              <p:cNvGrpSpPr/>
              <p:nvPr/>
            </p:nvGrpSpPr>
            <p:grpSpPr>
              <a:xfrm>
                <a:off x="4880542" y="3820782"/>
                <a:ext cx="944427" cy="972683"/>
                <a:chOff x="3981885" y="2834055"/>
                <a:chExt cx="944427" cy="972683"/>
              </a:xfrm>
            </p:grpSpPr>
            <p:pic>
              <p:nvPicPr>
                <p:cNvPr id="20" name="Picture 19"/>
                <p:cNvPicPr>
                  <a:picLocks noChangeAspect="1"/>
                </p:cNvPicPr>
                <p:nvPr/>
              </p:nvPicPr>
              <p:blipFill>
                <a:blip r:embed="rId5"/>
                <a:stretch>
                  <a:fillRect/>
                </a:stretch>
              </p:blipFill>
              <p:spPr>
                <a:xfrm>
                  <a:off x="3981885" y="2967692"/>
                  <a:ext cx="477423" cy="839046"/>
                </a:xfrm>
                <a:prstGeom prst="rect">
                  <a:avLst/>
                </a:prstGeom>
              </p:spPr>
            </p:pic>
            <p:pic>
              <p:nvPicPr>
                <p:cNvPr id="21" name="Picture 20"/>
                <p:cNvPicPr>
                  <a:picLocks noChangeAspect="1"/>
                </p:cNvPicPr>
                <p:nvPr/>
              </p:nvPicPr>
              <p:blipFill>
                <a:blip r:embed="rId5"/>
                <a:stretch>
                  <a:fillRect/>
                </a:stretch>
              </p:blipFill>
              <p:spPr>
                <a:xfrm>
                  <a:off x="4269036" y="2834055"/>
                  <a:ext cx="477423" cy="839046"/>
                </a:xfrm>
                <a:prstGeom prst="rect">
                  <a:avLst/>
                </a:prstGeom>
              </p:spPr>
            </p:pic>
            <p:pic>
              <p:nvPicPr>
                <p:cNvPr id="22" name="Picture 21"/>
                <p:cNvPicPr>
                  <a:picLocks noChangeAspect="1"/>
                </p:cNvPicPr>
                <p:nvPr/>
              </p:nvPicPr>
              <p:blipFill>
                <a:blip r:embed="rId6"/>
                <a:stretch>
                  <a:fillRect/>
                </a:stretch>
              </p:blipFill>
              <p:spPr>
                <a:xfrm>
                  <a:off x="4480085" y="3260431"/>
                  <a:ext cx="446227" cy="456212"/>
                </a:xfrm>
                <a:prstGeom prst="rect">
                  <a:avLst/>
                </a:prstGeom>
              </p:spPr>
            </p:pic>
          </p:grpSp>
          <p:grpSp>
            <p:nvGrpSpPr>
              <p:cNvPr id="17" name="Group 16"/>
              <p:cNvGrpSpPr/>
              <p:nvPr/>
            </p:nvGrpSpPr>
            <p:grpSpPr>
              <a:xfrm>
                <a:off x="4383758" y="2988031"/>
                <a:ext cx="968998" cy="971748"/>
                <a:chOff x="3601101" y="2714202"/>
                <a:chExt cx="968998" cy="971748"/>
              </a:xfrm>
            </p:grpSpPr>
            <p:pic>
              <p:nvPicPr>
                <p:cNvPr id="18" name="Picture 17"/>
                <p:cNvPicPr>
                  <a:picLocks noChangeAspect="1"/>
                </p:cNvPicPr>
                <p:nvPr/>
              </p:nvPicPr>
              <p:blipFill>
                <a:blip r:embed="rId5"/>
                <a:stretch>
                  <a:fillRect/>
                </a:stretch>
              </p:blipFill>
              <p:spPr>
                <a:xfrm>
                  <a:off x="3601101" y="2846904"/>
                  <a:ext cx="477423" cy="839046"/>
                </a:xfrm>
                <a:prstGeom prst="rect">
                  <a:avLst/>
                </a:prstGeom>
              </p:spPr>
            </p:pic>
            <p:pic>
              <p:nvPicPr>
                <p:cNvPr id="19" name="Picture 18"/>
                <p:cNvPicPr>
                  <a:picLocks noChangeAspect="1"/>
                </p:cNvPicPr>
                <p:nvPr/>
              </p:nvPicPr>
              <p:blipFill>
                <a:blip r:embed="rId7"/>
                <a:stretch>
                  <a:fillRect/>
                </a:stretch>
              </p:blipFill>
              <p:spPr>
                <a:xfrm>
                  <a:off x="3875612" y="2714202"/>
                  <a:ext cx="694487" cy="898458"/>
                </a:xfrm>
                <a:prstGeom prst="rect">
                  <a:avLst/>
                </a:prstGeom>
              </p:spPr>
            </p:pic>
          </p:grpSp>
        </p:grpSp>
        <p:pic>
          <p:nvPicPr>
            <p:cNvPr id="13" name="Picture 12"/>
            <p:cNvPicPr>
              <a:picLocks noChangeAspect="1"/>
            </p:cNvPicPr>
            <p:nvPr/>
          </p:nvPicPr>
          <p:blipFill>
            <a:blip r:embed="rId5"/>
            <a:stretch>
              <a:fillRect/>
            </a:stretch>
          </p:blipFill>
          <p:spPr>
            <a:xfrm>
              <a:off x="3194497" y="1758239"/>
              <a:ext cx="477423" cy="839046"/>
            </a:xfrm>
            <a:prstGeom prst="rect">
              <a:avLst/>
            </a:prstGeom>
          </p:spPr>
        </p:pic>
      </p:grpSp>
      <p:pic>
        <p:nvPicPr>
          <p:cNvPr id="25" name="Picture 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74019" y="1785118"/>
            <a:ext cx="764872" cy="764872"/>
          </a:xfrm>
          <a:prstGeom prst="rect">
            <a:avLst/>
          </a:prstGeom>
        </p:spPr>
      </p:pic>
      <p:grpSp>
        <p:nvGrpSpPr>
          <p:cNvPr id="26" name="Group 25"/>
          <p:cNvGrpSpPr>
            <a:grpSpLocks noChangeAspect="1"/>
          </p:cNvGrpSpPr>
          <p:nvPr/>
        </p:nvGrpSpPr>
        <p:grpSpPr>
          <a:xfrm>
            <a:off x="4509754" y="2235104"/>
            <a:ext cx="2442057" cy="1597273"/>
            <a:chOff x="1512865" y="949433"/>
            <a:chExt cx="3903087" cy="2552888"/>
          </a:xfrm>
        </p:grpSpPr>
        <p:grpSp>
          <p:nvGrpSpPr>
            <p:cNvPr id="27" name="Group 26"/>
            <p:cNvGrpSpPr/>
            <p:nvPr/>
          </p:nvGrpSpPr>
          <p:grpSpPr>
            <a:xfrm>
              <a:off x="1512865" y="949433"/>
              <a:ext cx="3903087" cy="2552888"/>
              <a:chOff x="4383758" y="2240577"/>
              <a:chExt cx="3903087" cy="2552888"/>
            </a:xfrm>
          </p:grpSpPr>
          <p:sp>
            <p:nvSpPr>
              <p:cNvPr id="29" name="Rectangle 28"/>
              <p:cNvSpPr/>
              <p:nvPr/>
            </p:nvSpPr>
            <p:spPr bwMode="auto">
              <a:xfrm>
                <a:off x="4537410" y="2240577"/>
                <a:ext cx="3749435" cy="2175770"/>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200" dirty="0">
                    <a:solidFill>
                      <a:srgbClr val="000000">
                        <a:lumMod val="65000"/>
                        <a:lumOff val="35000"/>
                      </a:srgbClr>
                    </a:solidFill>
                    <a:ea typeface="Segoe UI" pitchFamily="34" charset="0"/>
                    <a:cs typeface="Segoe UI" pitchFamily="34" charset="0"/>
                  </a:rPr>
                  <a:t>SharePoint </a:t>
                </a:r>
                <a:br>
                  <a:rPr lang="en-US" sz="1200" dirty="0">
                    <a:solidFill>
                      <a:srgbClr val="000000">
                        <a:lumMod val="65000"/>
                        <a:lumOff val="35000"/>
                      </a:srgbClr>
                    </a:solidFill>
                    <a:ea typeface="Segoe UI" pitchFamily="34" charset="0"/>
                    <a:cs typeface="Segoe UI" pitchFamily="34" charset="0"/>
                  </a:rPr>
                </a:br>
                <a:r>
                  <a:rPr lang="en-US" sz="1200" dirty="0">
                    <a:solidFill>
                      <a:srgbClr val="000000">
                        <a:lumMod val="65000"/>
                        <a:lumOff val="35000"/>
                      </a:srgbClr>
                    </a:solidFill>
                    <a:ea typeface="Segoe UI" pitchFamily="34" charset="0"/>
                    <a:cs typeface="Segoe UI" pitchFamily="34" charset="0"/>
                  </a:rPr>
                  <a:t>2010</a:t>
                </a:r>
              </a:p>
            </p:txBody>
          </p:sp>
          <p:grpSp>
            <p:nvGrpSpPr>
              <p:cNvPr id="30" name="Group 29"/>
              <p:cNvGrpSpPr/>
              <p:nvPr/>
            </p:nvGrpSpPr>
            <p:grpSpPr>
              <a:xfrm>
                <a:off x="5421611" y="2886866"/>
                <a:ext cx="789619" cy="1020140"/>
                <a:chOff x="4557447" y="1721445"/>
                <a:chExt cx="789619" cy="1020140"/>
              </a:xfrm>
            </p:grpSpPr>
            <p:pic>
              <p:nvPicPr>
                <p:cNvPr id="38" name="Picture 37"/>
                <p:cNvPicPr>
                  <a:picLocks noChangeAspect="1"/>
                </p:cNvPicPr>
                <p:nvPr/>
              </p:nvPicPr>
              <p:blipFill>
                <a:blip r:embed="rId5"/>
                <a:stretch>
                  <a:fillRect/>
                </a:stretch>
              </p:blipFill>
              <p:spPr>
                <a:xfrm>
                  <a:off x="4557447" y="1902539"/>
                  <a:ext cx="477423" cy="839046"/>
                </a:xfrm>
                <a:prstGeom prst="rect">
                  <a:avLst/>
                </a:prstGeom>
              </p:spPr>
            </p:pic>
            <p:pic>
              <p:nvPicPr>
                <p:cNvPr id="39" name="Picture 38"/>
                <p:cNvPicPr>
                  <a:picLocks noChangeAspect="1"/>
                </p:cNvPicPr>
                <p:nvPr/>
              </p:nvPicPr>
              <p:blipFill>
                <a:blip r:embed="rId5"/>
                <a:stretch>
                  <a:fillRect/>
                </a:stretch>
              </p:blipFill>
              <p:spPr>
                <a:xfrm>
                  <a:off x="4869643" y="1721445"/>
                  <a:ext cx="477423" cy="839046"/>
                </a:xfrm>
                <a:prstGeom prst="rect">
                  <a:avLst/>
                </a:prstGeom>
              </p:spPr>
            </p:pic>
          </p:grpSp>
          <p:grpSp>
            <p:nvGrpSpPr>
              <p:cNvPr id="31" name="Group 30"/>
              <p:cNvGrpSpPr/>
              <p:nvPr/>
            </p:nvGrpSpPr>
            <p:grpSpPr>
              <a:xfrm>
                <a:off x="4880542" y="3820782"/>
                <a:ext cx="944427" cy="972683"/>
                <a:chOff x="3981885" y="2834055"/>
                <a:chExt cx="944427" cy="972683"/>
              </a:xfrm>
            </p:grpSpPr>
            <p:pic>
              <p:nvPicPr>
                <p:cNvPr id="35" name="Picture 34"/>
                <p:cNvPicPr>
                  <a:picLocks noChangeAspect="1"/>
                </p:cNvPicPr>
                <p:nvPr/>
              </p:nvPicPr>
              <p:blipFill>
                <a:blip r:embed="rId5"/>
                <a:stretch>
                  <a:fillRect/>
                </a:stretch>
              </p:blipFill>
              <p:spPr>
                <a:xfrm>
                  <a:off x="3981885" y="2967692"/>
                  <a:ext cx="477423" cy="839046"/>
                </a:xfrm>
                <a:prstGeom prst="rect">
                  <a:avLst/>
                </a:prstGeom>
              </p:spPr>
            </p:pic>
            <p:pic>
              <p:nvPicPr>
                <p:cNvPr id="36" name="Picture 35"/>
                <p:cNvPicPr>
                  <a:picLocks noChangeAspect="1"/>
                </p:cNvPicPr>
                <p:nvPr/>
              </p:nvPicPr>
              <p:blipFill>
                <a:blip r:embed="rId5"/>
                <a:stretch>
                  <a:fillRect/>
                </a:stretch>
              </p:blipFill>
              <p:spPr>
                <a:xfrm>
                  <a:off x="4269036" y="2834055"/>
                  <a:ext cx="477423" cy="839046"/>
                </a:xfrm>
                <a:prstGeom prst="rect">
                  <a:avLst/>
                </a:prstGeom>
              </p:spPr>
            </p:pic>
            <p:pic>
              <p:nvPicPr>
                <p:cNvPr id="37" name="Picture 36"/>
                <p:cNvPicPr>
                  <a:picLocks noChangeAspect="1"/>
                </p:cNvPicPr>
                <p:nvPr/>
              </p:nvPicPr>
              <p:blipFill>
                <a:blip r:embed="rId6"/>
                <a:stretch>
                  <a:fillRect/>
                </a:stretch>
              </p:blipFill>
              <p:spPr>
                <a:xfrm>
                  <a:off x="4480085" y="3260431"/>
                  <a:ext cx="446227" cy="456212"/>
                </a:xfrm>
                <a:prstGeom prst="rect">
                  <a:avLst/>
                </a:prstGeom>
              </p:spPr>
            </p:pic>
          </p:grpSp>
          <p:grpSp>
            <p:nvGrpSpPr>
              <p:cNvPr id="32" name="Group 31"/>
              <p:cNvGrpSpPr/>
              <p:nvPr/>
            </p:nvGrpSpPr>
            <p:grpSpPr>
              <a:xfrm>
                <a:off x="4383758" y="2988031"/>
                <a:ext cx="968998" cy="971748"/>
                <a:chOff x="3601101" y="2714202"/>
                <a:chExt cx="968998" cy="971748"/>
              </a:xfrm>
            </p:grpSpPr>
            <p:pic>
              <p:nvPicPr>
                <p:cNvPr id="33" name="Picture 32"/>
                <p:cNvPicPr>
                  <a:picLocks noChangeAspect="1"/>
                </p:cNvPicPr>
                <p:nvPr/>
              </p:nvPicPr>
              <p:blipFill>
                <a:blip r:embed="rId5"/>
                <a:stretch>
                  <a:fillRect/>
                </a:stretch>
              </p:blipFill>
              <p:spPr>
                <a:xfrm>
                  <a:off x="3601101" y="2846904"/>
                  <a:ext cx="477423" cy="839046"/>
                </a:xfrm>
                <a:prstGeom prst="rect">
                  <a:avLst/>
                </a:prstGeom>
              </p:spPr>
            </p:pic>
            <p:pic>
              <p:nvPicPr>
                <p:cNvPr id="34" name="Picture 33"/>
                <p:cNvPicPr>
                  <a:picLocks noChangeAspect="1"/>
                </p:cNvPicPr>
                <p:nvPr/>
              </p:nvPicPr>
              <p:blipFill>
                <a:blip r:embed="rId7"/>
                <a:stretch>
                  <a:fillRect/>
                </a:stretch>
              </p:blipFill>
              <p:spPr>
                <a:xfrm>
                  <a:off x="3875612" y="2714202"/>
                  <a:ext cx="694487" cy="898458"/>
                </a:xfrm>
                <a:prstGeom prst="rect">
                  <a:avLst/>
                </a:prstGeom>
              </p:spPr>
            </p:pic>
          </p:grpSp>
        </p:grpSp>
        <p:pic>
          <p:nvPicPr>
            <p:cNvPr id="28" name="Picture 27"/>
            <p:cNvPicPr>
              <a:picLocks noChangeAspect="1"/>
            </p:cNvPicPr>
            <p:nvPr/>
          </p:nvPicPr>
          <p:blipFill>
            <a:blip r:embed="rId5"/>
            <a:stretch>
              <a:fillRect/>
            </a:stretch>
          </p:blipFill>
          <p:spPr>
            <a:xfrm>
              <a:off x="3194497" y="1758239"/>
              <a:ext cx="477423" cy="839046"/>
            </a:xfrm>
            <a:prstGeom prst="rect">
              <a:avLst/>
            </a:prstGeom>
          </p:spPr>
        </p:pic>
      </p:grpSp>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06226" y="1958537"/>
            <a:ext cx="639502" cy="632589"/>
          </a:xfrm>
          <a:prstGeom prst="rect">
            <a:avLst/>
          </a:prstGeom>
        </p:spPr>
      </p:pic>
      <p:grpSp>
        <p:nvGrpSpPr>
          <p:cNvPr id="41" name="Group 40"/>
          <p:cNvGrpSpPr>
            <a:grpSpLocks noChangeAspect="1"/>
          </p:cNvGrpSpPr>
          <p:nvPr/>
        </p:nvGrpSpPr>
        <p:grpSpPr>
          <a:xfrm>
            <a:off x="8083863" y="2388549"/>
            <a:ext cx="2236418" cy="1597273"/>
            <a:chOff x="1512865" y="949433"/>
            <a:chExt cx="3574420" cy="2552888"/>
          </a:xfrm>
        </p:grpSpPr>
        <p:grpSp>
          <p:nvGrpSpPr>
            <p:cNvPr id="42" name="Group 41"/>
            <p:cNvGrpSpPr/>
            <p:nvPr/>
          </p:nvGrpSpPr>
          <p:grpSpPr>
            <a:xfrm>
              <a:off x="1512865" y="949433"/>
              <a:ext cx="3574420" cy="2552888"/>
              <a:chOff x="4383758" y="2240577"/>
              <a:chExt cx="3574420" cy="2552888"/>
            </a:xfrm>
          </p:grpSpPr>
          <p:sp>
            <p:nvSpPr>
              <p:cNvPr id="44" name="Rectangle 43"/>
              <p:cNvSpPr/>
              <p:nvPr/>
            </p:nvSpPr>
            <p:spPr bwMode="auto">
              <a:xfrm>
                <a:off x="4537410" y="2240577"/>
                <a:ext cx="3420768" cy="2175770"/>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200" dirty="0">
                    <a:solidFill>
                      <a:srgbClr val="000000">
                        <a:lumMod val="65000"/>
                        <a:lumOff val="35000"/>
                      </a:srgbClr>
                    </a:solidFill>
                    <a:ea typeface="Segoe UI" pitchFamily="34" charset="0"/>
                    <a:cs typeface="Segoe UI" pitchFamily="34" charset="0"/>
                  </a:rPr>
                  <a:t>SharePoint </a:t>
                </a:r>
                <a:br>
                  <a:rPr lang="en-US" sz="1200" dirty="0">
                    <a:solidFill>
                      <a:srgbClr val="000000">
                        <a:lumMod val="65000"/>
                        <a:lumOff val="35000"/>
                      </a:srgbClr>
                    </a:solidFill>
                    <a:ea typeface="Segoe UI" pitchFamily="34" charset="0"/>
                    <a:cs typeface="Segoe UI" pitchFamily="34" charset="0"/>
                  </a:rPr>
                </a:br>
                <a:r>
                  <a:rPr lang="en-US" sz="1200" dirty="0">
                    <a:solidFill>
                      <a:srgbClr val="000000">
                        <a:lumMod val="65000"/>
                        <a:lumOff val="35000"/>
                      </a:srgbClr>
                    </a:solidFill>
                    <a:ea typeface="Segoe UI" pitchFamily="34" charset="0"/>
                    <a:cs typeface="Segoe UI" pitchFamily="34" charset="0"/>
                  </a:rPr>
                  <a:t>2013</a:t>
                </a:r>
              </a:p>
            </p:txBody>
          </p:sp>
          <p:grpSp>
            <p:nvGrpSpPr>
              <p:cNvPr id="45" name="Group 44"/>
              <p:cNvGrpSpPr/>
              <p:nvPr/>
            </p:nvGrpSpPr>
            <p:grpSpPr>
              <a:xfrm>
                <a:off x="5421611" y="2886866"/>
                <a:ext cx="789619" cy="1020140"/>
                <a:chOff x="4557447" y="1721445"/>
                <a:chExt cx="789619" cy="1020140"/>
              </a:xfrm>
            </p:grpSpPr>
            <p:pic>
              <p:nvPicPr>
                <p:cNvPr id="53" name="Picture 52"/>
                <p:cNvPicPr>
                  <a:picLocks noChangeAspect="1"/>
                </p:cNvPicPr>
                <p:nvPr/>
              </p:nvPicPr>
              <p:blipFill>
                <a:blip r:embed="rId5"/>
                <a:stretch>
                  <a:fillRect/>
                </a:stretch>
              </p:blipFill>
              <p:spPr>
                <a:xfrm>
                  <a:off x="4557447" y="1902539"/>
                  <a:ext cx="477423" cy="839046"/>
                </a:xfrm>
                <a:prstGeom prst="rect">
                  <a:avLst/>
                </a:prstGeom>
              </p:spPr>
            </p:pic>
            <p:pic>
              <p:nvPicPr>
                <p:cNvPr id="54" name="Picture 53"/>
                <p:cNvPicPr>
                  <a:picLocks noChangeAspect="1"/>
                </p:cNvPicPr>
                <p:nvPr/>
              </p:nvPicPr>
              <p:blipFill>
                <a:blip r:embed="rId5"/>
                <a:stretch>
                  <a:fillRect/>
                </a:stretch>
              </p:blipFill>
              <p:spPr>
                <a:xfrm>
                  <a:off x="4869643" y="1721445"/>
                  <a:ext cx="477423" cy="839046"/>
                </a:xfrm>
                <a:prstGeom prst="rect">
                  <a:avLst/>
                </a:prstGeom>
              </p:spPr>
            </p:pic>
          </p:grpSp>
          <p:grpSp>
            <p:nvGrpSpPr>
              <p:cNvPr id="46" name="Group 45"/>
              <p:cNvGrpSpPr/>
              <p:nvPr/>
            </p:nvGrpSpPr>
            <p:grpSpPr>
              <a:xfrm>
                <a:off x="4880542" y="3820782"/>
                <a:ext cx="944427" cy="972683"/>
                <a:chOff x="3981885" y="2834055"/>
                <a:chExt cx="944427" cy="972683"/>
              </a:xfrm>
            </p:grpSpPr>
            <p:pic>
              <p:nvPicPr>
                <p:cNvPr id="50" name="Picture 49"/>
                <p:cNvPicPr>
                  <a:picLocks noChangeAspect="1"/>
                </p:cNvPicPr>
                <p:nvPr/>
              </p:nvPicPr>
              <p:blipFill>
                <a:blip r:embed="rId5"/>
                <a:stretch>
                  <a:fillRect/>
                </a:stretch>
              </p:blipFill>
              <p:spPr>
                <a:xfrm>
                  <a:off x="3981885" y="2967692"/>
                  <a:ext cx="477423" cy="839046"/>
                </a:xfrm>
                <a:prstGeom prst="rect">
                  <a:avLst/>
                </a:prstGeom>
              </p:spPr>
            </p:pic>
            <p:pic>
              <p:nvPicPr>
                <p:cNvPr id="51" name="Picture 50"/>
                <p:cNvPicPr>
                  <a:picLocks noChangeAspect="1"/>
                </p:cNvPicPr>
                <p:nvPr/>
              </p:nvPicPr>
              <p:blipFill>
                <a:blip r:embed="rId5"/>
                <a:stretch>
                  <a:fillRect/>
                </a:stretch>
              </p:blipFill>
              <p:spPr>
                <a:xfrm>
                  <a:off x="4269036" y="2834055"/>
                  <a:ext cx="477423" cy="839046"/>
                </a:xfrm>
                <a:prstGeom prst="rect">
                  <a:avLst/>
                </a:prstGeom>
              </p:spPr>
            </p:pic>
            <p:pic>
              <p:nvPicPr>
                <p:cNvPr id="52" name="Picture 51"/>
                <p:cNvPicPr>
                  <a:picLocks noChangeAspect="1"/>
                </p:cNvPicPr>
                <p:nvPr/>
              </p:nvPicPr>
              <p:blipFill>
                <a:blip r:embed="rId6"/>
                <a:stretch>
                  <a:fillRect/>
                </a:stretch>
              </p:blipFill>
              <p:spPr>
                <a:xfrm>
                  <a:off x="4480085" y="3260431"/>
                  <a:ext cx="446227" cy="456212"/>
                </a:xfrm>
                <a:prstGeom prst="rect">
                  <a:avLst/>
                </a:prstGeom>
              </p:spPr>
            </p:pic>
          </p:grpSp>
          <p:grpSp>
            <p:nvGrpSpPr>
              <p:cNvPr id="47" name="Group 46"/>
              <p:cNvGrpSpPr/>
              <p:nvPr/>
            </p:nvGrpSpPr>
            <p:grpSpPr>
              <a:xfrm>
                <a:off x="4383758" y="2988031"/>
                <a:ext cx="968998" cy="971748"/>
                <a:chOff x="3601101" y="2714202"/>
                <a:chExt cx="968998" cy="971748"/>
              </a:xfrm>
            </p:grpSpPr>
            <p:pic>
              <p:nvPicPr>
                <p:cNvPr id="48" name="Picture 47"/>
                <p:cNvPicPr>
                  <a:picLocks noChangeAspect="1"/>
                </p:cNvPicPr>
                <p:nvPr/>
              </p:nvPicPr>
              <p:blipFill>
                <a:blip r:embed="rId5"/>
                <a:stretch>
                  <a:fillRect/>
                </a:stretch>
              </p:blipFill>
              <p:spPr>
                <a:xfrm>
                  <a:off x="3601101" y="2846904"/>
                  <a:ext cx="477423" cy="839046"/>
                </a:xfrm>
                <a:prstGeom prst="rect">
                  <a:avLst/>
                </a:prstGeom>
              </p:spPr>
            </p:pic>
            <p:pic>
              <p:nvPicPr>
                <p:cNvPr id="49" name="Picture 48"/>
                <p:cNvPicPr>
                  <a:picLocks noChangeAspect="1"/>
                </p:cNvPicPr>
                <p:nvPr/>
              </p:nvPicPr>
              <p:blipFill>
                <a:blip r:embed="rId7"/>
                <a:stretch>
                  <a:fillRect/>
                </a:stretch>
              </p:blipFill>
              <p:spPr>
                <a:xfrm>
                  <a:off x="3875612" y="2714202"/>
                  <a:ext cx="694487" cy="898458"/>
                </a:xfrm>
                <a:prstGeom prst="rect">
                  <a:avLst/>
                </a:prstGeom>
              </p:spPr>
            </p:pic>
          </p:grpSp>
        </p:grpSp>
        <p:pic>
          <p:nvPicPr>
            <p:cNvPr id="43" name="Picture 42"/>
            <p:cNvPicPr>
              <a:picLocks noChangeAspect="1"/>
            </p:cNvPicPr>
            <p:nvPr/>
          </p:nvPicPr>
          <p:blipFill>
            <a:blip r:embed="rId5"/>
            <a:stretch>
              <a:fillRect/>
            </a:stretch>
          </p:blipFill>
          <p:spPr>
            <a:xfrm>
              <a:off x="3194497" y="1758239"/>
              <a:ext cx="477423" cy="839046"/>
            </a:xfrm>
            <a:prstGeom prst="rect">
              <a:avLst/>
            </a:prstGeom>
          </p:spPr>
        </p:pic>
      </p:grpSp>
      <p:cxnSp>
        <p:nvCxnSpPr>
          <p:cNvPr id="56" name="Straight Arrow Connector 55"/>
          <p:cNvCxnSpPr/>
          <p:nvPr/>
        </p:nvCxnSpPr>
        <p:spPr>
          <a:xfrm>
            <a:off x="2097145" y="3763225"/>
            <a:ext cx="0" cy="853294"/>
          </a:xfrm>
          <a:prstGeom prst="straightConnector1">
            <a:avLst/>
          </a:prstGeom>
          <a:ln w="53975">
            <a:solidFill>
              <a:schemeClr val="tx1">
                <a:lumMod val="65000"/>
                <a:lumOff val="35000"/>
              </a:schemeClr>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sp>
        <p:nvSpPr>
          <p:cNvPr id="60" name="Rectangle 59"/>
          <p:cNvSpPr/>
          <p:nvPr/>
        </p:nvSpPr>
        <p:spPr bwMode="auto">
          <a:xfrm>
            <a:off x="5901995" y="3018243"/>
            <a:ext cx="1198289" cy="833152"/>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200" dirty="0">
                <a:solidFill>
                  <a:srgbClr val="000000">
                    <a:lumMod val="65000"/>
                    <a:lumOff val="35000"/>
                  </a:srgbClr>
                </a:solidFill>
                <a:ea typeface="Segoe UI" pitchFamily="34" charset="0"/>
                <a:cs typeface="Segoe UI" pitchFamily="34" charset="0"/>
              </a:rPr>
              <a:t>Sandbox</a:t>
            </a:r>
          </a:p>
        </p:txBody>
      </p:sp>
      <p:grpSp>
        <p:nvGrpSpPr>
          <p:cNvPr id="73" name="Group 72"/>
          <p:cNvGrpSpPr/>
          <p:nvPr/>
        </p:nvGrpSpPr>
        <p:grpSpPr>
          <a:xfrm>
            <a:off x="6181788" y="2417462"/>
            <a:ext cx="429902" cy="371475"/>
            <a:chOff x="8084830" y="2681919"/>
            <a:chExt cx="980148" cy="846937"/>
          </a:xfrm>
        </p:grpSpPr>
        <p:pic>
          <p:nvPicPr>
            <p:cNvPr id="74" name="Picture 73"/>
            <p:cNvPicPr>
              <a:picLocks noChangeAspect="1"/>
            </p:cNvPicPr>
            <p:nvPr/>
          </p:nvPicPr>
          <p:blipFill>
            <a:blip r:embed="rId10"/>
            <a:stretch>
              <a:fillRect/>
            </a:stretch>
          </p:blipFill>
          <p:spPr>
            <a:xfrm>
              <a:off x="8084830" y="2816307"/>
              <a:ext cx="900621" cy="712549"/>
            </a:xfrm>
            <a:prstGeom prst="rect">
              <a:avLst/>
            </a:prstGeom>
          </p:spPr>
        </p:pic>
        <p:sp>
          <p:nvSpPr>
            <p:cNvPr id="75" name="TextBox 74"/>
            <p:cNvSpPr txBox="1"/>
            <p:nvPr/>
          </p:nvSpPr>
          <p:spPr>
            <a:xfrm>
              <a:off x="8535909" y="2681919"/>
              <a:ext cx="529069" cy="561220"/>
            </a:xfrm>
            <a:prstGeom prst="rect">
              <a:avLst/>
            </a:prstGeom>
            <a:noFill/>
          </p:spPr>
          <p:txBody>
            <a:bodyPr wrap="none" lIns="0" tIns="0" rIns="0" bIns="0" rtlCol="0">
              <a:spAutoFit/>
            </a:bodyPr>
            <a:lstStyle/>
            <a:p>
              <a:pPr defTabSz="914126"/>
              <a:r>
                <a:rPr lang="en-US" sz="1600" b="1" spc="-70" dirty="0">
                  <a:ln w="12700">
                    <a:solidFill>
                      <a:srgbClr val="FFFFFF"/>
                    </a:solidFill>
                  </a:ln>
                  <a:solidFill>
                    <a:srgbClr val="33862F"/>
                  </a:solidFill>
                  <a:effectLst>
                    <a:glow rad="76200">
                      <a:srgbClr val="FFFFFF"/>
                    </a:glow>
                  </a:effectLst>
                </a:rPr>
                <a:t>C#</a:t>
              </a:r>
            </a:p>
          </p:txBody>
        </p:sp>
      </p:grpSp>
      <p:pic>
        <p:nvPicPr>
          <p:cNvPr id="79" name="Picture 78"/>
          <p:cNvPicPr>
            <a:picLocks noChangeAspect="1"/>
          </p:cNvPicPr>
          <p:nvPr/>
        </p:nvPicPr>
        <p:blipFill>
          <a:blip r:embed="rId10"/>
          <a:stretch>
            <a:fillRect/>
          </a:stretch>
        </p:blipFill>
        <p:spPr>
          <a:xfrm>
            <a:off x="2472055" y="3239607"/>
            <a:ext cx="607726" cy="480818"/>
          </a:xfrm>
          <a:prstGeom prst="rect">
            <a:avLst/>
          </a:prstGeom>
        </p:spPr>
      </p:pic>
      <p:sp>
        <p:nvSpPr>
          <p:cNvPr id="80" name="TextBox 79"/>
          <p:cNvSpPr txBox="1"/>
          <p:nvPr/>
        </p:nvSpPr>
        <p:spPr>
          <a:xfrm>
            <a:off x="2776438" y="3148922"/>
            <a:ext cx="357056" cy="369236"/>
          </a:xfrm>
          <a:prstGeom prst="rect">
            <a:avLst/>
          </a:prstGeom>
          <a:noFill/>
        </p:spPr>
        <p:txBody>
          <a:bodyPr wrap="none" lIns="0" tIns="0" rIns="0" bIns="0" rtlCol="0">
            <a:spAutoFit/>
          </a:bodyPr>
          <a:lstStyle/>
          <a:p>
            <a:pPr defTabSz="914126"/>
            <a:r>
              <a:rPr lang="en-US" sz="2399" b="1" spc="-70" dirty="0">
                <a:ln w="12700">
                  <a:solidFill>
                    <a:srgbClr val="FFFFFF"/>
                  </a:solidFill>
                </a:ln>
                <a:solidFill>
                  <a:srgbClr val="33862F"/>
                </a:solidFill>
                <a:effectLst>
                  <a:glow rad="254000">
                    <a:srgbClr val="FFFFFF"/>
                  </a:glow>
                </a:effectLst>
              </a:rPr>
              <a:t>C#</a:t>
            </a:r>
          </a:p>
        </p:txBody>
      </p:sp>
      <p:grpSp>
        <p:nvGrpSpPr>
          <p:cNvPr id="76" name="Group 96"/>
          <p:cNvGrpSpPr>
            <a:grpSpLocks noChangeAspect="1"/>
          </p:cNvGrpSpPr>
          <p:nvPr/>
        </p:nvGrpSpPr>
        <p:grpSpPr>
          <a:xfrm>
            <a:off x="2210093" y="2916349"/>
            <a:ext cx="1131651" cy="1126589"/>
            <a:chOff x="9146171" y="2939904"/>
            <a:chExt cx="1131200" cy="1131200"/>
          </a:xfrm>
          <a:solidFill>
            <a:schemeClr val="tx1">
              <a:lumMod val="50000"/>
              <a:lumOff val="50000"/>
            </a:schemeClr>
          </a:solidFill>
        </p:grpSpPr>
        <p:sp>
          <p:nvSpPr>
            <p:cNvPr id="77" name="Circular Arrow 76"/>
            <p:cNvSpPr/>
            <p:nvPr/>
          </p:nvSpPr>
          <p:spPr>
            <a:xfrm>
              <a:off x="9146171" y="2939904"/>
              <a:ext cx="1131200" cy="1131200"/>
            </a:xfrm>
            <a:prstGeom prst="circularArrow">
              <a:avLst>
                <a:gd name="adj1" fmla="val 9476"/>
                <a:gd name="adj2" fmla="val 684342"/>
                <a:gd name="adj3" fmla="val 7853763"/>
                <a:gd name="adj4" fmla="val 20506084"/>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8" name="Circular Arrow 77"/>
            <p:cNvSpPr/>
            <p:nvPr/>
          </p:nvSpPr>
          <p:spPr>
            <a:xfrm>
              <a:off x="9146171" y="2939904"/>
              <a:ext cx="1131200" cy="1131200"/>
            </a:xfrm>
            <a:prstGeom prst="circularArrow">
              <a:avLst>
                <a:gd name="adj1" fmla="val 9476"/>
                <a:gd name="adj2" fmla="val 684342"/>
                <a:gd name="adj3" fmla="val 18653763"/>
                <a:gd name="adj4" fmla="val 9263442"/>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82" name="Group 96"/>
          <p:cNvGrpSpPr>
            <a:grpSpLocks noChangeAspect="1"/>
          </p:cNvGrpSpPr>
          <p:nvPr/>
        </p:nvGrpSpPr>
        <p:grpSpPr>
          <a:xfrm>
            <a:off x="6016022" y="2246966"/>
            <a:ext cx="745722" cy="742386"/>
            <a:chOff x="9146171" y="2939904"/>
            <a:chExt cx="1131200" cy="1131200"/>
          </a:xfrm>
          <a:solidFill>
            <a:schemeClr val="tx1">
              <a:lumMod val="50000"/>
              <a:lumOff val="50000"/>
            </a:schemeClr>
          </a:solidFill>
        </p:grpSpPr>
        <p:sp>
          <p:nvSpPr>
            <p:cNvPr id="83" name="Circular Arrow 82"/>
            <p:cNvSpPr/>
            <p:nvPr/>
          </p:nvSpPr>
          <p:spPr>
            <a:xfrm>
              <a:off x="9146171" y="2939904"/>
              <a:ext cx="1131200" cy="1131200"/>
            </a:xfrm>
            <a:prstGeom prst="circularArrow">
              <a:avLst>
                <a:gd name="adj1" fmla="val 9476"/>
                <a:gd name="adj2" fmla="val 684342"/>
                <a:gd name="adj3" fmla="val 7853763"/>
                <a:gd name="adj4" fmla="val 20506084"/>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4" name="Circular Arrow 83"/>
            <p:cNvSpPr/>
            <p:nvPr/>
          </p:nvSpPr>
          <p:spPr>
            <a:xfrm>
              <a:off x="9146171" y="2939904"/>
              <a:ext cx="1131200" cy="1131200"/>
            </a:xfrm>
            <a:prstGeom prst="circularArrow">
              <a:avLst>
                <a:gd name="adj1" fmla="val 9476"/>
                <a:gd name="adj2" fmla="val 684342"/>
                <a:gd name="adj3" fmla="val 18653763"/>
                <a:gd name="adj4" fmla="val 9263442"/>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85" name="Group 84"/>
          <p:cNvGrpSpPr/>
          <p:nvPr/>
        </p:nvGrpSpPr>
        <p:grpSpPr>
          <a:xfrm>
            <a:off x="6459622" y="3426613"/>
            <a:ext cx="429902" cy="371475"/>
            <a:chOff x="8084830" y="2681919"/>
            <a:chExt cx="980148" cy="846937"/>
          </a:xfrm>
        </p:grpSpPr>
        <p:pic>
          <p:nvPicPr>
            <p:cNvPr id="86" name="Picture 85"/>
            <p:cNvPicPr>
              <a:picLocks noChangeAspect="1"/>
            </p:cNvPicPr>
            <p:nvPr/>
          </p:nvPicPr>
          <p:blipFill>
            <a:blip r:embed="rId10"/>
            <a:stretch>
              <a:fillRect/>
            </a:stretch>
          </p:blipFill>
          <p:spPr>
            <a:xfrm>
              <a:off x="8084830" y="2816307"/>
              <a:ext cx="900621" cy="712549"/>
            </a:xfrm>
            <a:prstGeom prst="rect">
              <a:avLst/>
            </a:prstGeom>
          </p:spPr>
        </p:pic>
        <p:sp>
          <p:nvSpPr>
            <p:cNvPr id="87" name="TextBox 86"/>
            <p:cNvSpPr txBox="1"/>
            <p:nvPr/>
          </p:nvSpPr>
          <p:spPr>
            <a:xfrm>
              <a:off x="8535909" y="2681919"/>
              <a:ext cx="529069" cy="561220"/>
            </a:xfrm>
            <a:prstGeom prst="rect">
              <a:avLst/>
            </a:prstGeom>
            <a:noFill/>
          </p:spPr>
          <p:txBody>
            <a:bodyPr wrap="none" lIns="0" tIns="0" rIns="0" bIns="0" rtlCol="0">
              <a:spAutoFit/>
            </a:bodyPr>
            <a:lstStyle/>
            <a:p>
              <a:pPr defTabSz="914126"/>
              <a:r>
                <a:rPr lang="en-US" sz="1600" b="1" spc="-70" dirty="0">
                  <a:ln w="12700">
                    <a:solidFill>
                      <a:srgbClr val="FFFFFF"/>
                    </a:solidFill>
                  </a:ln>
                  <a:solidFill>
                    <a:srgbClr val="33862F"/>
                  </a:solidFill>
                  <a:effectLst>
                    <a:glow rad="76200">
                      <a:srgbClr val="FFFFFF"/>
                    </a:glow>
                  </a:effectLst>
                </a:rPr>
                <a:t>C#</a:t>
              </a:r>
            </a:p>
          </p:txBody>
        </p:sp>
      </p:grpSp>
      <p:grpSp>
        <p:nvGrpSpPr>
          <p:cNvPr id="88" name="Group 96"/>
          <p:cNvGrpSpPr>
            <a:grpSpLocks noChangeAspect="1"/>
          </p:cNvGrpSpPr>
          <p:nvPr/>
        </p:nvGrpSpPr>
        <p:grpSpPr>
          <a:xfrm>
            <a:off x="6292679" y="3253748"/>
            <a:ext cx="745722" cy="742386"/>
            <a:chOff x="9146171" y="2939904"/>
            <a:chExt cx="1131200" cy="1131200"/>
          </a:xfrm>
          <a:solidFill>
            <a:schemeClr val="tx1">
              <a:lumMod val="50000"/>
              <a:lumOff val="50000"/>
            </a:schemeClr>
          </a:solidFill>
        </p:grpSpPr>
        <p:sp>
          <p:nvSpPr>
            <p:cNvPr id="89" name="Circular Arrow 88"/>
            <p:cNvSpPr/>
            <p:nvPr/>
          </p:nvSpPr>
          <p:spPr>
            <a:xfrm>
              <a:off x="9146171" y="2939904"/>
              <a:ext cx="1131200" cy="1131200"/>
            </a:xfrm>
            <a:prstGeom prst="circularArrow">
              <a:avLst>
                <a:gd name="adj1" fmla="val 9476"/>
                <a:gd name="adj2" fmla="val 684342"/>
                <a:gd name="adj3" fmla="val 7853763"/>
                <a:gd name="adj4" fmla="val 20506084"/>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0" name="Circular Arrow 89"/>
            <p:cNvSpPr/>
            <p:nvPr/>
          </p:nvSpPr>
          <p:spPr>
            <a:xfrm>
              <a:off x="9146171" y="2939904"/>
              <a:ext cx="1131200" cy="1131200"/>
            </a:xfrm>
            <a:prstGeom prst="circularArrow">
              <a:avLst>
                <a:gd name="adj1" fmla="val 9476"/>
                <a:gd name="adj2" fmla="val 684342"/>
                <a:gd name="adj3" fmla="val 18653763"/>
                <a:gd name="adj4" fmla="val 9263442"/>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92" name="Group 91"/>
          <p:cNvGrpSpPr/>
          <p:nvPr/>
        </p:nvGrpSpPr>
        <p:grpSpPr>
          <a:xfrm>
            <a:off x="9760226" y="641714"/>
            <a:ext cx="1980684" cy="1340119"/>
            <a:chOff x="4409605" y="3168779"/>
            <a:chExt cx="1981200" cy="1340468"/>
          </a:xfrm>
        </p:grpSpPr>
        <p:sp>
          <p:nvSpPr>
            <p:cNvPr id="93" name="Rectangle 92"/>
            <p:cNvSpPr/>
            <p:nvPr/>
          </p:nvSpPr>
          <p:spPr bwMode="auto">
            <a:xfrm>
              <a:off x="4409605" y="3168779"/>
              <a:ext cx="1784947" cy="134046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400" dirty="0">
                  <a:solidFill>
                    <a:srgbClr val="000000">
                      <a:lumMod val="65000"/>
                      <a:lumOff val="35000"/>
                    </a:srgbClr>
                  </a:solidFill>
                  <a:ea typeface="Segoe UI" pitchFamily="34" charset="0"/>
                  <a:cs typeface="Segoe UI" pitchFamily="34" charset="0"/>
                </a:rPr>
                <a:t>Provider Hosted Apps</a:t>
              </a:r>
            </a:p>
          </p:txBody>
        </p:sp>
        <p:pic>
          <p:nvPicPr>
            <p:cNvPr id="94" name="Picture 93"/>
            <p:cNvPicPr>
              <a:picLocks noChangeAspect="1"/>
            </p:cNvPicPr>
            <p:nvPr/>
          </p:nvPicPr>
          <p:blipFill>
            <a:blip r:embed="rId11"/>
            <a:stretch>
              <a:fillRect/>
            </a:stretch>
          </p:blipFill>
          <p:spPr>
            <a:xfrm>
              <a:off x="5246592" y="3476941"/>
              <a:ext cx="529349" cy="417312"/>
            </a:xfrm>
            <a:prstGeom prst="rect">
              <a:avLst/>
            </a:prstGeom>
          </p:spPr>
        </p:pic>
        <p:pic>
          <p:nvPicPr>
            <p:cNvPr id="95" name="Picture 94"/>
            <p:cNvPicPr>
              <a:picLocks noChangeAspect="1"/>
            </p:cNvPicPr>
            <p:nvPr/>
          </p:nvPicPr>
          <p:blipFill>
            <a:blip r:embed="rId11"/>
            <a:stretch>
              <a:fillRect/>
            </a:stretch>
          </p:blipFill>
          <p:spPr>
            <a:xfrm>
              <a:off x="5581574" y="3585493"/>
              <a:ext cx="556200" cy="438480"/>
            </a:xfrm>
            <a:prstGeom prst="rect">
              <a:avLst/>
            </a:prstGeom>
          </p:spPr>
        </p:pic>
        <p:pic>
          <p:nvPicPr>
            <p:cNvPr id="96" name="Picture 95"/>
            <p:cNvPicPr>
              <a:picLocks noChangeAspect="1"/>
            </p:cNvPicPr>
            <p:nvPr/>
          </p:nvPicPr>
          <p:blipFill>
            <a:blip r:embed="rId12"/>
            <a:stretch>
              <a:fillRect/>
            </a:stretch>
          </p:blipFill>
          <p:spPr>
            <a:xfrm>
              <a:off x="5970309" y="3700199"/>
              <a:ext cx="420496" cy="432326"/>
            </a:xfrm>
            <a:prstGeom prst="rect">
              <a:avLst/>
            </a:prstGeom>
          </p:spPr>
        </p:pic>
        <p:pic>
          <p:nvPicPr>
            <p:cNvPr id="97" name="Picture 96"/>
            <p:cNvPicPr>
              <a:picLocks noChangeAspect="1"/>
            </p:cNvPicPr>
            <p:nvPr/>
          </p:nvPicPr>
          <p:blipFill>
            <a:blip r:embed="rId13"/>
            <a:stretch>
              <a:fillRect/>
            </a:stretch>
          </p:blipFill>
          <p:spPr>
            <a:xfrm>
              <a:off x="4893565" y="3772769"/>
              <a:ext cx="688009" cy="605769"/>
            </a:xfrm>
            <a:prstGeom prst="rect">
              <a:avLst/>
            </a:prstGeom>
          </p:spPr>
        </p:pic>
      </p:grpSp>
      <p:grpSp>
        <p:nvGrpSpPr>
          <p:cNvPr id="104" name="Group 103"/>
          <p:cNvGrpSpPr/>
          <p:nvPr/>
        </p:nvGrpSpPr>
        <p:grpSpPr>
          <a:xfrm>
            <a:off x="11058043" y="1696870"/>
            <a:ext cx="429902" cy="371475"/>
            <a:chOff x="8084830" y="2681919"/>
            <a:chExt cx="980148" cy="846937"/>
          </a:xfrm>
        </p:grpSpPr>
        <p:pic>
          <p:nvPicPr>
            <p:cNvPr id="105" name="Picture 104"/>
            <p:cNvPicPr>
              <a:picLocks noChangeAspect="1"/>
            </p:cNvPicPr>
            <p:nvPr/>
          </p:nvPicPr>
          <p:blipFill>
            <a:blip r:embed="rId10"/>
            <a:stretch>
              <a:fillRect/>
            </a:stretch>
          </p:blipFill>
          <p:spPr>
            <a:xfrm>
              <a:off x="8084830" y="2816307"/>
              <a:ext cx="900621" cy="712549"/>
            </a:xfrm>
            <a:prstGeom prst="rect">
              <a:avLst/>
            </a:prstGeom>
          </p:spPr>
        </p:pic>
        <p:sp>
          <p:nvSpPr>
            <p:cNvPr id="106" name="TextBox 105"/>
            <p:cNvSpPr txBox="1"/>
            <p:nvPr/>
          </p:nvSpPr>
          <p:spPr>
            <a:xfrm>
              <a:off x="8535909" y="2681919"/>
              <a:ext cx="529069" cy="561220"/>
            </a:xfrm>
            <a:prstGeom prst="rect">
              <a:avLst/>
            </a:prstGeom>
            <a:noFill/>
          </p:spPr>
          <p:txBody>
            <a:bodyPr wrap="none" lIns="0" tIns="0" rIns="0" bIns="0" rtlCol="0">
              <a:spAutoFit/>
            </a:bodyPr>
            <a:lstStyle/>
            <a:p>
              <a:pPr defTabSz="914126"/>
              <a:r>
                <a:rPr lang="en-US" sz="1600" b="1" spc="-70" dirty="0">
                  <a:ln w="12700">
                    <a:solidFill>
                      <a:srgbClr val="FFFFFF"/>
                    </a:solidFill>
                  </a:ln>
                  <a:solidFill>
                    <a:srgbClr val="33862F"/>
                  </a:solidFill>
                  <a:effectLst>
                    <a:glow rad="76200">
                      <a:srgbClr val="FFFFFF"/>
                    </a:glow>
                  </a:effectLst>
                </a:rPr>
                <a:t>C#</a:t>
              </a:r>
            </a:p>
          </p:txBody>
        </p:sp>
      </p:grpSp>
      <p:grpSp>
        <p:nvGrpSpPr>
          <p:cNvPr id="107" name="Group 96"/>
          <p:cNvGrpSpPr>
            <a:grpSpLocks noChangeAspect="1"/>
          </p:cNvGrpSpPr>
          <p:nvPr/>
        </p:nvGrpSpPr>
        <p:grpSpPr>
          <a:xfrm>
            <a:off x="10892277" y="1526375"/>
            <a:ext cx="745722" cy="742386"/>
            <a:chOff x="9146171" y="2939904"/>
            <a:chExt cx="1131200" cy="1131200"/>
          </a:xfrm>
          <a:solidFill>
            <a:schemeClr val="tx1">
              <a:lumMod val="50000"/>
              <a:lumOff val="50000"/>
            </a:schemeClr>
          </a:solidFill>
        </p:grpSpPr>
        <p:sp>
          <p:nvSpPr>
            <p:cNvPr id="108" name="Circular Arrow 107"/>
            <p:cNvSpPr/>
            <p:nvPr/>
          </p:nvSpPr>
          <p:spPr>
            <a:xfrm>
              <a:off x="9146171" y="2939904"/>
              <a:ext cx="1131200" cy="1131200"/>
            </a:xfrm>
            <a:prstGeom prst="circularArrow">
              <a:avLst>
                <a:gd name="adj1" fmla="val 9476"/>
                <a:gd name="adj2" fmla="val 684342"/>
                <a:gd name="adj3" fmla="val 7853763"/>
                <a:gd name="adj4" fmla="val 20506084"/>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9" name="Circular Arrow 108"/>
            <p:cNvSpPr/>
            <p:nvPr/>
          </p:nvSpPr>
          <p:spPr>
            <a:xfrm>
              <a:off x="9146171" y="2939904"/>
              <a:ext cx="1131200" cy="1131200"/>
            </a:xfrm>
            <a:prstGeom prst="circularArrow">
              <a:avLst>
                <a:gd name="adj1" fmla="val 9476"/>
                <a:gd name="adj2" fmla="val 684342"/>
                <a:gd name="adj3" fmla="val 18653763"/>
                <a:gd name="adj4" fmla="val 9263442"/>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110" name="Group 109"/>
          <p:cNvGrpSpPr/>
          <p:nvPr/>
        </p:nvGrpSpPr>
        <p:grpSpPr>
          <a:xfrm>
            <a:off x="11030287" y="5742948"/>
            <a:ext cx="395021" cy="371475"/>
            <a:chOff x="8084830" y="2681919"/>
            <a:chExt cx="900621" cy="846937"/>
          </a:xfrm>
        </p:grpSpPr>
        <p:pic>
          <p:nvPicPr>
            <p:cNvPr id="111" name="Picture 110"/>
            <p:cNvPicPr>
              <a:picLocks noChangeAspect="1"/>
            </p:cNvPicPr>
            <p:nvPr/>
          </p:nvPicPr>
          <p:blipFill>
            <a:blip r:embed="rId10"/>
            <a:stretch>
              <a:fillRect/>
            </a:stretch>
          </p:blipFill>
          <p:spPr>
            <a:xfrm>
              <a:off x="8084830" y="2816307"/>
              <a:ext cx="900621" cy="712549"/>
            </a:xfrm>
            <a:prstGeom prst="rect">
              <a:avLst/>
            </a:prstGeom>
          </p:spPr>
        </p:pic>
        <p:sp>
          <p:nvSpPr>
            <p:cNvPr id="112" name="TextBox 111"/>
            <p:cNvSpPr txBox="1"/>
            <p:nvPr/>
          </p:nvSpPr>
          <p:spPr>
            <a:xfrm>
              <a:off x="8535909" y="2681919"/>
              <a:ext cx="430416" cy="561220"/>
            </a:xfrm>
            <a:prstGeom prst="rect">
              <a:avLst/>
            </a:prstGeom>
            <a:noFill/>
          </p:spPr>
          <p:txBody>
            <a:bodyPr wrap="none" lIns="0" tIns="0" rIns="0" bIns="0" rtlCol="0">
              <a:spAutoFit/>
            </a:bodyPr>
            <a:lstStyle/>
            <a:p>
              <a:pPr defTabSz="914126"/>
              <a:r>
                <a:rPr lang="en-US" sz="1600" b="1" spc="-70" dirty="0">
                  <a:ln w="12700">
                    <a:solidFill>
                      <a:srgbClr val="FFFFFF"/>
                    </a:solidFill>
                  </a:ln>
                  <a:solidFill>
                    <a:srgbClr val="33862F"/>
                  </a:solidFill>
                  <a:effectLst>
                    <a:glow rad="76200">
                      <a:srgbClr val="FFFFFF"/>
                    </a:glow>
                  </a:effectLst>
                </a:rPr>
                <a:t>JS</a:t>
              </a:r>
            </a:p>
          </p:txBody>
        </p:sp>
      </p:grpSp>
      <p:grpSp>
        <p:nvGrpSpPr>
          <p:cNvPr id="113" name="Group 96"/>
          <p:cNvGrpSpPr>
            <a:grpSpLocks noChangeAspect="1"/>
          </p:cNvGrpSpPr>
          <p:nvPr/>
        </p:nvGrpSpPr>
        <p:grpSpPr>
          <a:xfrm>
            <a:off x="10864518" y="5572453"/>
            <a:ext cx="745722" cy="742386"/>
            <a:chOff x="9146171" y="2939904"/>
            <a:chExt cx="1131200" cy="1131200"/>
          </a:xfrm>
          <a:solidFill>
            <a:schemeClr val="tx1">
              <a:lumMod val="50000"/>
              <a:lumOff val="50000"/>
            </a:schemeClr>
          </a:solidFill>
        </p:grpSpPr>
        <p:sp>
          <p:nvSpPr>
            <p:cNvPr id="114" name="Circular Arrow 113"/>
            <p:cNvSpPr/>
            <p:nvPr/>
          </p:nvSpPr>
          <p:spPr>
            <a:xfrm>
              <a:off x="9146171" y="2939904"/>
              <a:ext cx="1131200" cy="1131200"/>
            </a:xfrm>
            <a:prstGeom prst="circularArrow">
              <a:avLst>
                <a:gd name="adj1" fmla="val 9476"/>
                <a:gd name="adj2" fmla="val 684342"/>
                <a:gd name="adj3" fmla="val 7853763"/>
                <a:gd name="adj4" fmla="val 20506084"/>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5" name="Circular Arrow 114"/>
            <p:cNvSpPr/>
            <p:nvPr/>
          </p:nvSpPr>
          <p:spPr>
            <a:xfrm>
              <a:off x="9146171" y="2939904"/>
              <a:ext cx="1131200" cy="1131200"/>
            </a:xfrm>
            <a:prstGeom prst="circularArrow">
              <a:avLst>
                <a:gd name="adj1" fmla="val 9476"/>
                <a:gd name="adj2" fmla="val 684342"/>
                <a:gd name="adj3" fmla="val 18653763"/>
                <a:gd name="adj4" fmla="val 9263442"/>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117" name="Group 116"/>
          <p:cNvGrpSpPr/>
          <p:nvPr/>
        </p:nvGrpSpPr>
        <p:grpSpPr>
          <a:xfrm>
            <a:off x="5663370" y="5594095"/>
            <a:ext cx="395021" cy="371475"/>
            <a:chOff x="8084830" y="2681919"/>
            <a:chExt cx="900621" cy="846937"/>
          </a:xfrm>
        </p:grpSpPr>
        <p:pic>
          <p:nvPicPr>
            <p:cNvPr id="118" name="Picture 117"/>
            <p:cNvPicPr>
              <a:picLocks noChangeAspect="1"/>
            </p:cNvPicPr>
            <p:nvPr/>
          </p:nvPicPr>
          <p:blipFill>
            <a:blip r:embed="rId10"/>
            <a:stretch>
              <a:fillRect/>
            </a:stretch>
          </p:blipFill>
          <p:spPr>
            <a:xfrm>
              <a:off x="8084830" y="2816307"/>
              <a:ext cx="900621" cy="712549"/>
            </a:xfrm>
            <a:prstGeom prst="rect">
              <a:avLst/>
            </a:prstGeom>
          </p:spPr>
        </p:pic>
        <p:sp>
          <p:nvSpPr>
            <p:cNvPr id="119" name="TextBox 118"/>
            <p:cNvSpPr txBox="1"/>
            <p:nvPr/>
          </p:nvSpPr>
          <p:spPr>
            <a:xfrm>
              <a:off x="8535909" y="2681919"/>
              <a:ext cx="430416" cy="561220"/>
            </a:xfrm>
            <a:prstGeom prst="rect">
              <a:avLst/>
            </a:prstGeom>
            <a:noFill/>
          </p:spPr>
          <p:txBody>
            <a:bodyPr wrap="none" lIns="0" tIns="0" rIns="0" bIns="0" rtlCol="0">
              <a:spAutoFit/>
            </a:bodyPr>
            <a:lstStyle/>
            <a:p>
              <a:pPr defTabSz="914126"/>
              <a:r>
                <a:rPr lang="en-US" sz="1600" b="1" spc="-70" dirty="0">
                  <a:ln w="12700">
                    <a:solidFill>
                      <a:srgbClr val="FFFFFF"/>
                    </a:solidFill>
                  </a:ln>
                  <a:solidFill>
                    <a:srgbClr val="33862F"/>
                  </a:solidFill>
                  <a:effectLst>
                    <a:glow rad="76200">
                      <a:srgbClr val="FFFFFF"/>
                    </a:glow>
                  </a:effectLst>
                </a:rPr>
                <a:t>JS</a:t>
              </a:r>
            </a:p>
          </p:txBody>
        </p:sp>
      </p:grpSp>
      <p:grpSp>
        <p:nvGrpSpPr>
          <p:cNvPr id="120" name="Group 96"/>
          <p:cNvGrpSpPr>
            <a:grpSpLocks noChangeAspect="1"/>
          </p:cNvGrpSpPr>
          <p:nvPr/>
        </p:nvGrpSpPr>
        <p:grpSpPr>
          <a:xfrm>
            <a:off x="5497601" y="5423600"/>
            <a:ext cx="745722" cy="742386"/>
            <a:chOff x="9146171" y="2939904"/>
            <a:chExt cx="1131200" cy="1131200"/>
          </a:xfrm>
          <a:solidFill>
            <a:schemeClr val="tx1">
              <a:lumMod val="50000"/>
              <a:lumOff val="50000"/>
            </a:schemeClr>
          </a:solidFill>
        </p:grpSpPr>
        <p:sp>
          <p:nvSpPr>
            <p:cNvPr id="121" name="Circular Arrow 120"/>
            <p:cNvSpPr/>
            <p:nvPr/>
          </p:nvSpPr>
          <p:spPr>
            <a:xfrm>
              <a:off x="9146171" y="2939904"/>
              <a:ext cx="1131200" cy="1131200"/>
            </a:xfrm>
            <a:prstGeom prst="circularArrow">
              <a:avLst>
                <a:gd name="adj1" fmla="val 9476"/>
                <a:gd name="adj2" fmla="val 684342"/>
                <a:gd name="adj3" fmla="val 7853763"/>
                <a:gd name="adj4" fmla="val 20506084"/>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2" name="Circular Arrow 121"/>
            <p:cNvSpPr/>
            <p:nvPr/>
          </p:nvSpPr>
          <p:spPr>
            <a:xfrm>
              <a:off x="9146171" y="2939904"/>
              <a:ext cx="1131200" cy="1131200"/>
            </a:xfrm>
            <a:prstGeom prst="circularArrow">
              <a:avLst>
                <a:gd name="adj1" fmla="val 9476"/>
                <a:gd name="adj2" fmla="val 684342"/>
                <a:gd name="adj3" fmla="val 18653763"/>
                <a:gd name="adj4" fmla="val 9263442"/>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cxnSp>
        <p:nvCxnSpPr>
          <p:cNvPr id="123" name="Straight Arrow Connector 122"/>
          <p:cNvCxnSpPr/>
          <p:nvPr/>
        </p:nvCxnSpPr>
        <p:spPr>
          <a:xfrm>
            <a:off x="5682597" y="3720424"/>
            <a:ext cx="6631" cy="896096"/>
          </a:xfrm>
          <a:prstGeom prst="straightConnector1">
            <a:avLst/>
          </a:prstGeom>
          <a:ln w="53975">
            <a:solidFill>
              <a:schemeClr val="tx1">
                <a:lumMod val="65000"/>
                <a:lumOff val="35000"/>
              </a:schemeClr>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28" name="Straight Arrow Connector 127"/>
          <p:cNvCxnSpPr/>
          <p:nvPr/>
        </p:nvCxnSpPr>
        <p:spPr>
          <a:xfrm>
            <a:off x="9916746" y="1827547"/>
            <a:ext cx="2138" cy="949519"/>
          </a:xfrm>
          <a:prstGeom prst="straightConnector1">
            <a:avLst/>
          </a:prstGeom>
          <a:ln w="53975">
            <a:solidFill>
              <a:schemeClr val="tx1">
                <a:lumMod val="65000"/>
                <a:lumOff val="35000"/>
              </a:schemeClr>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pic>
        <p:nvPicPr>
          <p:cNvPr id="139" name="Picture 138"/>
          <p:cNvPicPr>
            <a:picLocks noChangeAspect="1"/>
          </p:cNvPicPr>
          <p:nvPr/>
        </p:nvPicPr>
        <p:blipFill>
          <a:blip r:embed="rId14"/>
          <a:stretch>
            <a:fillRect/>
          </a:stretch>
        </p:blipFill>
        <p:spPr>
          <a:xfrm>
            <a:off x="10113651" y="2145746"/>
            <a:ext cx="583858" cy="563613"/>
          </a:xfrm>
          <a:prstGeom prst="rect">
            <a:avLst/>
          </a:prstGeom>
        </p:spPr>
      </p:pic>
      <p:grpSp>
        <p:nvGrpSpPr>
          <p:cNvPr id="141" name="Group 140"/>
          <p:cNvGrpSpPr/>
          <p:nvPr/>
        </p:nvGrpSpPr>
        <p:grpSpPr>
          <a:xfrm>
            <a:off x="9476512" y="3168704"/>
            <a:ext cx="1058457" cy="790773"/>
            <a:chOff x="9477391" y="3168635"/>
            <a:chExt cx="1058733" cy="790979"/>
          </a:xfrm>
        </p:grpSpPr>
        <p:sp>
          <p:nvSpPr>
            <p:cNvPr id="91" name="Rectangle 90"/>
            <p:cNvSpPr/>
            <p:nvPr/>
          </p:nvSpPr>
          <p:spPr bwMode="auto">
            <a:xfrm>
              <a:off x="9477391" y="3168635"/>
              <a:ext cx="1058733" cy="790979"/>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200" dirty="0">
                  <a:solidFill>
                    <a:srgbClr val="000000">
                      <a:lumMod val="65000"/>
                      <a:lumOff val="35000"/>
                    </a:srgbClr>
                  </a:solidFill>
                  <a:ea typeface="Segoe UI" pitchFamily="34" charset="0"/>
                  <a:cs typeface="Segoe UI" pitchFamily="34" charset="0"/>
                </a:rPr>
                <a:t>_api</a:t>
              </a:r>
            </a:p>
          </p:txBody>
        </p:sp>
        <p:pic>
          <p:nvPicPr>
            <p:cNvPr id="140" name="Picture 139"/>
            <p:cNvPicPr>
              <a:picLocks noChangeAspect="1"/>
            </p:cNvPicPr>
            <p:nvPr/>
          </p:nvPicPr>
          <p:blipFill>
            <a:blip r:embed="rId15"/>
            <a:stretch>
              <a:fillRect/>
            </a:stretch>
          </p:blipFill>
          <p:spPr>
            <a:xfrm>
              <a:off x="9872114" y="3344088"/>
              <a:ext cx="531295" cy="507415"/>
            </a:xfrm>
            <a:prstGeom prst="rect">
              <a:avLst/>
            </a:prstGeom>
          </p:spPr>
        </p:pic>
      </p:grpSp>
      <p:cxnSp>
        <p:nvCxnSpPr>
          <p:cNvPr id="124" name="Straight Arrow Connector 123"/>
          <p:cNvCxnSpPr/>
          <p:nvPr/>
        </p:nvCxnSpPr>
        <p:spPr>
          <a:xfrm flipH="1" flipV="1">
            <a:off x="9931462" y="3819298"/>
            <a:ext cx="5756" cy="810321"/>
          </a:xfrm>
          <a:prstGeom prst="straightConnector1">
            <a:avLst/>
          </a:prstGeom>
          <a:ln w="53975">
            <a:solidFill>
              <a:schemeClr val="tx1">
                <a:lumMod val="65000"/>
                <a:lumOff val="35000"/>
              </a:schemeClr>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7313026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par>
                                <p:cTn id="11" presetID="10" presetClass="entr" presetSubtype="0" fill="hold"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500"/>
                                        <p:tgtEl>
                                          <p:spTgt spid="76"/>
                                        </p:tgtEl>
                                      </p:cBhvr>
                                    </p:animEffect>
                                  </p:childTnLst>
                                </p:cTn>
                              </p:par>
                            </p:childTnLst>
                          </p:cTn>
                        </p:par>
                        <p:par>
                          <p:cTn id="14" fill="hold">
                            <p:stCondLst>
                              <p:cond delay="500"/>
                            </p:stCondLst>
                            <p:childTnLst>
                              <p:par>
                                <p:cTn id="15" presetID="8" presetClass="emph" presetSubtype="0" fill="hold" nodeType="afterEffect">
                                  <p:stCondLst>
                                    <p:cond delay="500"/>
                                  </p:stCondLst>
                                  <p:childTnLst>
                                    <p:animRot by="21600000">
                                      <p:cBhvr>
                                        <p:cTn id="16" dur="2000" fill="hold"/>
                                        <p:tgtEl>
                                          <p:spTgt spid="76"/>
                                        </p:tgtEl>
                                        <p:attrNameLst>
                                          <p:attrName>r</p:attrName>
                                        </p:attrNameLst>
                                      </p:cBhvr>
                                    </p:animRot>
                                  </p:childTnLst>
                                </p:cTn>
                              </p:par>
                            </p:childTnLst>
                          </p:cTn>
                        </p:par>
                        <p:par>
                          <p:cTn id="17" fill="hold">
                            <p:stCondLst>
                              <p:cond delay="3000"/>
                            </p:stCondLst>
                            <p:childTnLst>
                              <p:par>
                                <p:cTn id="18" presetID="22" presetClass="entr" presetSubtype="1" fill="hold" nodeType="after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wipe(up)">
                                      <p:cBhvr>
                                        <p:cTn id="20" dur="1000"/>
                                        <p:tgtEl>
                                          <p:spTgt spid="5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1000"/>
                                  </p:stCondLst>
                                  <p:childTnLst>
                                    <p:set>
                                      <p:cBhvr>
                                        <p:cTn id="24" dur="1" fill="hold">
                                          <p:stCondLst>
                                            <p:cond delay="0"/>
                                          </p:stCondLst>
                                        </p:cTn>
                                        <p:tgtEl>
                                          <p:spTgt spid="82"/>
                                        </p:tgtEl>
                                        <p:attrNameLst>
                                          <p:attrName>style.visibility</p:attrName>
                                        </p:attrNameLst>
                                      </p:cBhvr>
                                      <p:to>
                                        <p:strVal val="visible"/>
                                      </p:to>
                                    </p:set>
                                    <p:animEffect transition="in" filter="fade">
                                      <p:cBhvr>
                                        <p:cTn id="25" dur="500"/>
                                        <p:tgtEl>
                                          <p:spTgt spid="82"/>
                                        </p:tgtEl>
                                      </p:cBhvr>
                                    </p:animEffect>
                                  </p:childTnLst>
                                </p:cTn>
                              </p:par>
                              <p:par>
                                <p:cTn id="26" presetID="42"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1000"/>
                                        <p:tgtEl>
                                          <p:spTgt spid="26"/>
                                        </p:tgtEl>
                                      </p:cBhvr>
                                    </p:animEffect>
                                    <p:anim calcmode="lin" valueType="num">
                                      <p:cBhvr>
                                        <p:cTn id="29" dur="1000" fill="hold"/>
                                        <p:tgtEl>
                                          <p:spTgt spid="26"/>
                                        </p:tgtEl>
                                        <p:attrNameLst>
                                          <p:attrName>ppt_x</p:attrName>
                                        </p:attrNameLst>
                                      </p:cBhvr>
                                      <p:tavLst>
                                        <p:tav tm="0">
                                          <p:val>
                                            <p:strVal val="#ppt_x"/>
                                          </p:val>
                                        </p:tav>
                                        <p:tav tm="100000">
                                          <p:val>
                                            <p:strVal val="#ppt_x"/>
                                          </p:val>
                                        </p:tav>
                                      </p:tavLst>
                                    </p:anim>
                                    <p:anim calcmode="lin" valueType="num">
                                      <p:cBhvr>
                                        <p:cTn id="30" dur="1000" fill="hold"/>
                                        <p:tgtEl>
                                          <p:spTgt spid="26"/>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1000"/>
                                        <p:tgtEl>
                                          <p:spTgt spid="40"/>
                                        </p:tgtEl>
                                      </p:cBhvr>
                                    </p:animEffect>
                                    <p:anim calcmode="lin" valueType="num">
                                      <p:cBhvr>
                                        <p:cTn id="34" dur="1000" fill="hold"/>
                                        <p:tgtEl>
                                          <p:spTgt spid="40"/>
                                        </p:tgtEl>
                                        <p:attrNameLst>
                                          <p:attrName>ppt_x</p:attrName>
                                        </p:attrNameLst>
                                      </p:cBhvr>
                                      <p:tavLst>
                                        <p:tav tm="0">
                                          <p:val>
                                            <p:strVal val="#ppt_x"/>
                                          </p:val>
                                        </p:tav>
                                        <p:tav tm="100000">
                                          <p:val>
                                            <p:strVal val="#ppt_x"/>
                                          </p:val>
                                        </p:tav>
                                      </p:tavLst>
                                    </p:anim>
                                    <p:anim calcmode="lin" valueType="num">
                                      <p:cBhvr>
                                        <p:cTn id="35" dur="1000" fill="hold"/>
                                        <p:tgtEl>
                                          <p:spTgt spid="40"/>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1000"/>
                                        <p:tgtEl>
                                          <p:spTgt spid="4"/>
                                        </p:tgtEl>
                                      </p:cBhvr>
                                    </p:animEffect>
                                    <p:anim calcmode="lin" valueType="num">
                                      <p:cBhvr>
                                        <p:cTn id="39" dur="1000" fill="hold"/>
                                        <p:tgtEl>
                                          <p:spTgt spid="4"/>
                                        </p:tgtEl>
                                        <p:attrNameLst>
                                          <p:attrName>ppt_x</p:attrName>
                                        </p:attrNameLst>
                                      </p:cBhvr>
                                      <p:tavLst>
                                        <p:tav tm="0">
                                          <p:val>
                                            <p:strVal val="#ppt_x"/>
                                          </p:val>
                                        </p:tav>
                                        <p:tav tm="100000">
                                          <p:val>
                                            <p:strVal val="#ppt_x"/>
                                          </p:val>
                                        </p:tav>
                                      </p:tavLst>
                                    </p:anim>
                                    <p:anim calcmode="lin" valueType="num">
                                      <p:cBhvr>
                                        <p:cTn id="40" dur="1000" fill="hold"/>
                                        <p:tgtEl>
                                          <p:spTgt spid="4"/>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fade">
                                      <p:cBhvr>
                                        <p:cTn id="43" dur="1000"/>
                                        <p:tgtEl>
                                          <p:spTgt spid="60"/>
                                        </p:tgtEl>
                                      </p:cBhvr>
                                    </p:animEffect>
                                    <p:anim calcmode="lin" valueType="num">
                                      <p:cBhvr>
                                        <p:cTn id="44" dur="1000" fill="hold"/>
                                        <p:tgtEl>
                                          <p:spTgt spid="60"/>
                                        </p:tgtEl>
                                        <p:attrNameLst>
                                          <p:attrName>ppt_x</p:attrName>
                                        </p:attrNameLst>
                                      </p:cBhvr>
                                      <p:tavLst>
                                        <p:tav tm="0">
                                          <p:val>
                                            <p:strVal val="#ppt_x"/>
                                          </p:val>
                                        </p:tav>
                                        <p:tav tm="100000">
                                          <p:val>
                                            <p:strVal val="#ppt_x"/>
                                          </p:val>
                                        </p:tav>
                                      </p:tavLst>
                                    </p:anim>
                                    <p:anim calcmode="lin" valueType="num">
                                      <p:cBhvr>
                                        <p:cTn id="45" dur="1000" fill="hold"/>
                                        <p:tgtEl>
                                          <p:spTgt spid="60"/>
                                        </p:tgtEl>
                                        <p:attrNameLst>
                                          <p:attrName>ppt_y</p:attrName>
                                        </p:attrNameLst>
                                      </p:cBhvr>
                                      <p:tavLst>
                                        <p:tav tm="0">
                                          <p:val>
                                            <p:strVal val="#ppt_y+.1"/>
                                          </p:val>
                                        </p:tav>
                                        <p:tav tm="100000">
                                          <p:val>
                                            <p:strVal val="#ppt_y"/>
                                          </p:val>
                                        </p:tav>
                                      </p:tavLst>
                                    </p:anim>
                                  </p:childTnLst>
                                </p:cTn>
                              </p:par>
                              <p:par>
                                <p:cTn id="46" presetID="10" presetClass="entr" presetSubtype="0" fill="hold" nodeType="withEffect">
                                  <p:stCondLst>
                                    <p:cond delay="1000"/>
                                  </p:stCondLst>
                                  <p:childTnLst>
                                    <p:set>
                                      <p:cBhvr>
                                        <p:cTn id="47" dur="1" fill="hold">
                                          <p:stCondLst>
                                            <p:cond delay="0"/>
                                          </p:stCondLst>
                                        </p:cTn>
                                        <p:tgtEl>
                                          <p:spTgt spid="73"/>
                                        </p:tgtEl>
                                        <p:attrNameLst>
                                          <p:attrName>style.visibility</p:attrName>
                                        </p:attrNameLst>
                                      </p:cBhvr>
                                      <p:to>
                                        <p:strVal val="visible"/>
                                      </p:to>
                                    </p:set>
                                    <p:animEffect transition="in" filter="fade">
                                      <p:cBhvr>
                                        <p:cTn id="48" dur="500"/>
                                        <p:tgtEl>
                                          <p:spTgt spid="73"/>
                                        </p:tgtEl>
                                      </p:cBhvr>
                                    </p:animEffect>
                                  </p:childTnLst>
                                </p:cTn>
                              </p:par>
                              <p:par>
                                <p:cTn id="49" presetID="10" presetClass="entr" presetSubtype="0" fill="hold" nodeType="withEffect">
                                  <p:stCondLst>
                                    <p:cond delay="1000"/>
                                  </p:stCondLst>
                                  <p:childTnLst>
                                    <p:set>
                                      <p:cBhvr>
                                        <p:cTn id="50" dur="1" fill="hold">
                                          <p:stCondLst>
                                            <p:cond delay="0"/>
                                          </p:stCondLst>
                                        </p:cTn>
                                        <p:tgtEl>
                                          <p:spTgt spid="85"/>
                                        </p:tgtEl>
                                        <p:attrNameLst>
                                          <p:attrName>style.visibility</p:attrName>
                                        </p:attrNameLst>
                                      </p:cBhvr>
                                      <p:to>
                                        <p:strVal val="visible"/>
                                      </p:to>
                                    </p:set>
                                    <p:animEffect transition="in" filter="fade">
                                      <p:cBhvr>
                                        <p:cTn id="51" dur="500"/>
                                        <p:tgtEl>
                                          <p:spTgt spid="85"/>
                                        </p:tgtEl>
                                      </p:cBhvr>
                                    </p:animEffect>
                                  </p:childTnLst>
                                </p:cTn>
                              </p:par>
                              <p:par>
                                <p:cTn id="52" presetID="10" presetClass="entr" presetSubtype="0" fill="hold" nodeType="withEffect">
                                  <p:stCondLst>
                                    <p:cond delay="1000"/>
                                  </p:stCondLst>
                                  <p:childTnLst>
                                    <p:set>
                                      <p:cBhvr>
                                        <p:cTn id="53" dur="1" fill="hold">
                                          <p:stCondLst>
                                            <p:cond delay="0"/>
                                          </p:stCondLst>
                                        </p:cTn>
                                        <p:tgtEl>
                                          <p:spTgt spid="88"/>
                                        </p:tgtEl>
                                        <p:attrNameLst>
                                          <p:attrName>style.visibility</p:attrName>
                                        </p:attrNameLst>
                                      </p:cBhvr>
                                      <p:to>
                                        <p:strVal val="visible"/>
                                      </p:to>
                                    </p:set>
                                    <p:animEffect transition="in" filter="fade">
                                      <p:cBhvr>
                                        <p:cTn id="54" dur="500"/>
                                        <p:tgtEl>
                                          <p:spTgt spid="88"/>
                                        </p:tgtEl>
                                      </p:cBhvr>
                                    </p:animEffect>
                                  </p:childTnLst>
                                </p:cTn>
                              </p:par>
                              <p:par>
                                <p:cTn id="55" presetID="10" presetClass="entr" presetSubtype="0" fill="hold" nodeType="withEffect">
                                  <p:stCondLst>
                                    <p:cond delay="1000"/>
                                  </p:stCondLst>
                                  <p:childTnLst>
                                    <p:set>
                                      <p:cBhvr>
                                        <p:cTn id="56" dur="1" fill="hold">
                                          <p:stCondLst>
                                            <p:cond delay="0"/>
                                          </p:stCondLst>
                                        </p:cTn>
                                        <p:tgtEl>
                                          <p:spTgt spid="120"/>
                                        </p:tgtEl>
                                        <p:attrNameLst>
                                          <p:attrName>style.visibility</p:attrName>
                                        </p:attrNameLst>
                                      </p:cBhvr>
                                      <p:to>
                                        <p:strVal val="visible"/>
                                      </p:to>
                                    </p:set>
                                    <p:animEffect transition="in" filter="fade">
                                      <p:cBhvr>
                                        <p:cTn id="57" dur="500"/>
                                        <p:tgtEl>
                                          <p:spTgt spid="120"/>
                                        </p:tgtEl>
                                      </p:cBhvr>
                                    </p:animEffect>
                                  </p:childTnLst>
                                </p:cTn>
                              </p:par>
                              <p:par>
                                <p:cTn id="58" presetID="10" presetClass="entr" presetSubtype="0" fill="hold" nodeType="withEffect">
                                  <p:stCondLst>
                                    <p:cond delay="1000"/>
                                  </p:stCondLst>
                                  <p:childTnLst>
                                    <p:set>
                                      <p:cBhvr>
                                        <p:cTn id="59" dur="1" fill="hold">
                                          <p:stCondLst>
                                            <p:cond delay="0"/>
                                          </p:stCondLst>
                                        </p:cTn>
                                        <p:tgtEl>
                                          <p:spTgt spid="117"/>
                                        </p:tgtEl>
                                        <p:attrNameLst>
                                          <p:attrName>style.visibility</p:attrName>
                                        </p:attrNameLst>
                                      </p:cBhvr>
                                      <p:to>
                                        <p:strVal val="visible"/>
                                      </p:to>
                                    </p:set>
                                    <p:animEffect transition="in" filter="fade">
                                      <p:cBhvr>
                                        <p:cTn id="60" dur="500"/>
                                        <p:tgtEl>
                                          <p:spTgt spid="117"/>
                                        </p:tgtEl>
                                      </p:cBhvr>
                                    </p:animEffect>
                                  </p:childTnLst>
                                </p:cTn>
                              </p:par>
                            </p:childTnLst>
                          </p:cTn>
                        </p:par>
                        <p:par>
                          <p:cTn id="61" fill="hold">
                            <p:stCondLst>
                              <p:cond delay="1500"/>
                            </p:stCondLst>
                            <p:childTnLst>
                              <p:par>
                                <p:cTn id="62" presetID="8" presetClass="emph" presetSubtype="0" fill="hold" nodeType="afterEffect">
                                  <p:stCondLst>
                                    <p:cond delay="500"/>
                                  </p:stCondLst>
                                  <p:childTnLst>
                                    <p:animRot by="21600000">
                                      <p:cBhvr>
                                        <p:cTn id="63" dur="2000" fill="hold"/>
                                        <p:tgtEl>
                                          <p:spTgt spid="82"/>
                                        </p:tgtEl>
                                        <p:attrNameLst>
                                          <p:attrName>r</p:attrName>
                                        </p:attrNameLst>
                                      </p:cBhvr>
                                    </p:animRot>
                                  </p:childTnLst>
                                </p:cTn>
                              </p:par>
                              <p:par>
                                <p:cTn id="64" presetID="8" presetClass="emph" presetSubtype="0" fill="hold" nodeType="withEffect">
                                  <p:stCondLst>
                                    <p:cond delay="750"/>
                                  </p:stCondLst>
                                  <p:childTnLst>
                                    <p:animRot by="21600000">
                                      <p:cBhvr>
                                        <p:cTn id="65" dur="2000" fill="hold"/>
                                        <p:tgtEl>
                                          <p:spTgt spid="88"/>
                                        </p:tgtEl>
                                        <p:attrNameLst>
                                          <p:attrName>r</p:attrName>
                                        </p:attrNameLst>
                                      </p:cBhvr>
                                    </p:animRot>
                                  </p:childTnLst>
                                </p:cTn>
                              </p:par>
                              <p:par>
                                <p:cTn id="66" presetID="8" presetClass="emph" presetSubtype="0" fill="hold" nodeType="withEffect">
                                  <p:stCondLst>
                                    <p:cond delay="1000"/>
                                  </p:stCondLst>
                                  <p:childTnLst>
                                    <p:animRot by="21600000">
                                      <p:cBhvr>
                                        <p:cTn id="67" dur="2000" fill="hold"/>
                                        <p:tgtEl>
                                          <p:spTgt spid="120"/>
                                        </p:tgtEl>
                                        <p:attrNameLst>
                                          <p:attrName>r</p:attrName>
                                        </p:attrNameLst>
                                      </p:cBhvr>
                                    </p:animRot>
                                  </p:childTnLst>
                                </p:cTn>
                              </p:par>
                            </p:childTnLst>
                          </p:cTn>
                        </p:par>
                        <p:par>
                          <p:cTn id="68" fill="hold">
                            <p:stCondLst>
                              <p:cond delay="4500"/>
                            </p:stCondLst>
                            <p:childTnLst>
                              <p:par>
                                <p:cTn id="69" presetID="22" presetClass="entr" presetSubtype="1" fill="hold" nodeType="afterEffect">
                                  <p:stCondLst>
                                    <p:cond delay="0"/>
                                  </p:stCondLst>
                                  <p:childTnLst>
                                    <p:set>
                                      <p:cBhvr>
                                        <p:cTn id="70" dur="1" fill="hold">
                                          <p:stCondLst>
                                            <p:cond delay="0"/>
                                          </p:stCondLst>
                                        </p:cTn>
                                        <p:tgtEl>
                                          <p:spTgt spid="123"/>
                                        </p:tgtEl>
                                        <p:attrNameLst>
                                          <p:attrName>style.visibility</p:attrName>
                                        </p:attrNameLst>
                                      </p:cBhvr>
                                      <p:to>
                                        <p:strVal val="visible"/>
                                      </p:to>
                                    </p:set>
                                    <p:animEffect transition="in" filter="wipe(up)">
                                      <p:cBhvr>
                                        <p:cTn id="71" dur="1000"/>
                                        <p:tgtEl>
                                          <p:spTgt spid="12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1000"/>
                                  </p:stCondLst>
                                  <p:childTnLst>
                                    <p:set>
                                      <p:cBhvr>
                                        <p:cTn id="75" dur="1" fill="hold">
                                          <p:stCondLst>
                                            <p:cond delay="0"/>
                                          </p:stCondLst>
                                        </p:cTn>
                                        <p:tgtEl>
                                          <p:spTgt spid="110"/>
                                        </p:tgtEl>
                                        <p:attrNameLst>
                                          <p:attrName>style.visibility</p:attrName>
                                        </p:attrNameLst>
                                      </p:cBhvr>
                                      <p:to>
                                        <p:strVal val="visible"/>
                                      </p:to>
                                    </p:set>
                                    <p:animEffect transition="in" filter="fade">
                                      <p:cBhvr>
                                        <p:cTn id="76" dur="500"/>
                                        <p:tgtEl>
                                          <p:spTgt spid="110"/>
                                        </p:tgtEl>
                                      </p:cBhvr>
                                    </p:animEffect>
                                  </p:childTnLst>
                                </p:cTn>
                              </p:par>
                              <p:par>
                                <p:cTn id="77" presetID="42" presetClass="entr" presetSubtype="0" fill="hold" nodeType="with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fade">
                                      <p:cBhvr>
                                        <p:cTn id="79" dur="1000"/>
                                        <p:tgtEl>
                                          <p:spTgt spid="41"/>
                                        </p:tgtEl>
                                      </p:cBhvr>
                                    </p:animEffect>
                                    <p:anim calcmode="lin" valueType="num">
                                      <p:cBhvr>
                                        <p:cTn id="80" dur="1000" fill="hold"/>
                                        <p:tgtEl>
                                          <p:spTgt spid="41"/>
                                        </p:tgtEl>
                                        <p:attrNameLst>
                                          <p:attrName>ppt_x</p:attrName>
                                        </p:attrNameLst>
                                      </p:cBhvr>
                                      <p:tavLst>
                                        <p:tav tm="0">
                                          <p:val>
                                            <p:strVal val="#ppt_x"/>
                                          </p:val>
                                        </p:tav>
                                        <p:tav tm="100000">
                                          <p:val>
                                            <p:strVal val="#ppt_x"/>
                                          </p:val>
                                        </p:tav>
                                      </p:tavLst>
                                    </p:anim>
                                    <p:anim calcmode="lin" valueType="num">
                                      <p:cBhvr>
                                        <p:cTn id="81" dur="1000" fill="hold"/>
                                        <p:tgtEl>
                                          <p:spTgt spid="41"/>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139"/>
                                        </p:tgtEl>
                                        <p:attrNameLst>
                                          <p:attrName>style.visibility</p:attrName>
                                        </p:attrNameLst>
                                      </p:cBhvr>
                                      <p:to>
                                        <p:strVal val="visible"/>
                                      </p:to>
                                    </p:set>
                                    <p:animEffect transition="in" filter="fade">
                                      <p:cBhvr>
                                        <p:cTn id="84" dur="1000"/>
                                        <p:tgtEl>
                                          <p:spTgt spid="139"/>
                                        </p:tgtEl>
                                      </p:cBhvr>
                                    </p:animEffect>
                                    <p:anim calcmode="lin" valueType="num">
                                      <p:cBhvr>
                                        <p:cTn id="85" dur="1000" fill="hold"/>
                                        <p:tgtEl>
                                          <p:spTgt spid="139"/>
                                        </p:tgtEl>
                                        <p:attrNameLst>
                                          <p:attrName>ppt_x</p:attrName>
                                        </p:attrNameLst>
                                      </p:cBhvr>
                                      <p:tavLst>
                                        <p:tav tm="0">
                                          <p:val>
                                            <p:strVal val="#ppt_x"/>
                                          </p:val>
                                        </p:tav>
                                        <p:tav tm="100000">
                                          <p:val>
                                            <p:strVal val="#ppt_x"/>
                                          </p:val>
                                        </p:tav>
                                      </p:tavLst>
                                    </p:anim>
                                    <p:anim calcmode="lin" valueType="num">
                                      <p:cBhvr>
                                        <p:cTn id="86" dur="1000" fill="hold"/>
                                        <p:tgtEl>
                                          <p:spTgt spid="139"/>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5"/>
                                        </p:tgtEl>
                                        <p:attrNameLst>
                                          <p:attrName>style.visibility</p:attrName>
                                        </p:attrNameLst>
                                      </p:cBhvr>
                                      <p:to>
                                        <p:strVal val="visible"/>
                                      </p:to>
                                    </p:set>
                                    <p:animEffect transition="in" filter="fade">
                                      <p:cBhvr>
                                        <p:cTn id="89" dur="1000"/>
                                        <p:tgtEl>
                                          <p:spTgt spid="5"/>
                                        </p:tgtEl>
                                      </p:cBhvr>
                                    </p:animEffect>
                                    <p:anim calcmode="lin" valueType="num">
                                      <p:cBhvr>
                                        <p:cTn id="90" dur="1000" fill="hold"/>
                                        <p:tgtEl>
                                          <p:spTgt spid="5"/>
                                        </p:tgtEl>
                                        <p:attrNameLst>
                                          <p:attrName>ppt_x</p:attrName>
                                        </p:attrNameLst>
                                      </p:cBhvr>
                                      <p:tavLst>
                                        <p:tav tm="0">
                                          <p:val>
                                            <p:strVal val="#ppt_x"/>
                                          </p:val>
                                        </p:tav>
                                        <p:tav tm="100000">
                                          <p:val>
                                            <p:strVal val="#ppt_x"/>
                                          </p:val>
                                        </p:tav>
                                      </p:tavLst>
                                    </p:anim>
                                    <p:anim calcmode="lin" valueType="num">
                                      <p:cBhvr>
                                        <p:cTn id="91" dur="1000" fill="hold"/>
                                        <p:tgtEl>
                                          <p:spTgt spid="5"/>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92"/>
                                        </p:tgtEl>
                                        <p:attrNameLst>
                                          <p:attrName>style.visibility</p:attrName>
                                        </p:attrNameLst>
                                      </p:cBhvr>
                                      <p:to>
                                        <p:strVal val="visible"/>
                                      </p:to>
                                    </p:set>
                                    <p:animEffect transition="in" filter="fade">
                                      <p:cBhvr>
                                        <p:cTn id="94" dur="1000"/>
                                        <p:tgtEl>
                                          <p:spTgt spid="92"/>
                                        </p:tgtEl>
                                      </p:cBhvr>
                                    </p:animEffect>
                                    <p:anim calcmode="lin" valueType="num">
                                      <p:cBhvr>
                                        <p:cTn id="95" dur="1000" fill="hold"/>
                                        <p:tgtEl>
                                          <p:spTgt spid="92"/>
                                        </p:tgtEl>
                                        <p:attrNameLst>
                                          <p:attrName>ppt_x</p:attrName>
                                        </p:attrNameLst>
                                      </p:cBhvr>
                                      <p:tavLst>
                                        <p:tav tm="0">
                                          <p:val>
                                            <p:strVal val="#ppt_x"/>
                                          </p:val>
                                        </p:tav>
                                        <p:tav tm="100000">
                                          <p:val>
                                            <p:strVal val="#ppt_x"/>
                                          </p:val>
                                        </p:tav>
                                      </p:tavLst>
                                    </p:anim>
                                    <p:anim calcmode="lin" valueType="num">
                                      <p:cBhvr>
                                        <p:cTn id="96" dur="1000" fill="hold"/>
                                        <p:tgtEl>
                                          <p:spTgt spid="9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141"/>
                                        </p:tgtEl>
                                        <p:attrNameLst>
                                          <p:attrName>style.visibility</p:attrName>
                                        </p:attrNameLst>
                                      </p:cBhvr>
                                      <p:to>
                                        <p:strVal val="visible"/>
                                      </p:to>
                                    </p:set>
                                    <p:animEffect transition="in" filter="fade">
                                      <p:cBhvr>
                                        <p:cTn id="99" dur="1000"/>
                                        <p:tgtEl>
                                          <p:spTgt spid="141"/>
                                        </p:tgtEl>
                                      </p:cBhvr>
                                    </p:animEffect>
                                    <p:anim calcmode="lin" valueType="num">
                                      <p:cBhvr>
                                        <p:cTn id="100" dur="1000" fill="hold"/>
                                        <p:tgtEl>
                                          <p:spTgt spid="141"/>
                                        </p:tgtEl>
                                        <p:attrNameLst>
                                          <p:attrName>ppt_x</p:attrName>
                                        </p:attrNameLst>
                                      </p:cBhvr>
                                      <p:tavLst>
                                        <p:tav tm="0">
                                          <p:val>
                                            <p:strVal val="#ppt_x"/>
                                          </p:val>
                                        </p:tav>
                                        <p:tav tm="100000">
                                          <p:val>
                                            <p:strVal val="#ppt_x"/>
                                          </p:val>
                                        </p:tav>
                                      </p:tavLst>
                                    </p:anim>
                                    <p:anim calcmode="lin" valueType="num">
                                      <p:cBhvr>
                                        <p:cTn id="101" dur="1000" fill="hold"/>
                                        <p:tgtEl>
                                          <p:spTgt spid="141"/>
                                        </p:tgtEl>
                                        <p:attrNameLst>
                                          <p:attrName>ppt_y</p:attrName>
                                        </p:attrNameLst>
                                      </p:cBhvr>
                                      <p:tavLst>
                                        <p:tav tm="0">
                                          <p:val>
                                            <p:strVal val="#ppt_y+.1"/>
                                          </p:val>
                                        </p:tav>
                                        <p:tav tm="100000">
                                          <p:val>
                                            <p:strVal val="#ppt_y"/>
                                          </p:val>
                                        </p:tav>
                                      </p:tavLst>
                                    </p:anim>
                                  </p:childTnLst>
                                </p:cTn>
                              </p:par>
                              <p:par>
                                <p:cTn id="102" presetID="10" presetClass="entr" presetSubtype="0" fill="hold" nodeType="withEffect">
                                  <p:stCondLst>
                                    <p:cond delay="1000"/>
                                  </p:stCondLst>
                                  <p:childTnLst>
                                    <p:set>
                                      <p:cBhvr>
                                        <p:cTn id="103" dur="1" fill="hold">
                                          <p:stCondLst>
                                            <p:cond delay="0"/>
                                          </p:stCondLst>
                                        </p:cTn>
                                        <p:tgtEl>
                                          <p:spTgt spid="113"/>
                                        </p:tgtEl>
                                        <p:attrNameLst>
                                          <p:attrName>style.visibility</p:attrName>
                                        </p:attrNameLst>
                                      </p:cBhvr>
                                      <p:to>
                                        <p:strVal val="visible"/>
                                      </p:to>
                                    </p:set>
                                    <p:animEffect transition="in" filter="fade">
                                      <p:cBhvr>
                                        <p:cTn id="104" dur="500"/>
                                        <p:tgtEl>
                                          <p:spTgt spid="113"/>
                                        </p:tgtEl>
                                      </p:cBhvr>
                                    </p:animEffect>
                                  </p:childTnLst>
                                </p:cTn>
                              </p:par>
                              <p:par>
                                <p:cTn id="105" presetID="10" presetClass="entr" presetSubtype="0" fill="hold" nodeType="withEffect">
                                  <p:stCondLst>
                                    <p:cond delay="1000"/>
                                  </p:stCondLst>
                                  <p:childTnLst>
                                    <p:set>
                                      <p:cBhvr>
                                        <p:cTn id="106" dur="1" fill="hold">
                                          <p:stCondLst>
                                            <p:cond delay="0"/>
                                          </p:stCondLst>
                                        </p:cTn>
                                        <p:tgtEl>
                                          <p:spTgt spid="107"/>
                                        </p:tgtEl>
                                        <p:attrNameLst>
                                          <p:attrName>style.visibility</p:attrName>
                                        </p:attrNameLst>
                                      </p:cBhvr>
                                      <p:to>
                                        <p:strVal val="visible"/>
                                      </p:to>
                                    </p:set>
                                    <p:animEffect transition="in" filter="fade">
                                      <p:cBhvr>
                                        <p:cTn id="107" dur="500"/>
                                        <p:tgtEl>
                                          <p:spTgt spid="107"/>
                                        </p:tgtEl>
                                      </p:cBhvr>
                                    </p:animEffect>
                                  </p:childTnLst>
                                </p:cTn>
                              </p:par>
                              <p:par>
                                <p:cTn id="108" presetID="10" presetClass="entr" presetSubtype="0" fill="hold" nodeType="withEffect">
                                  <p:stCondLst>
                                    <p:cond delay="1000"/>
                                  </p:stCondLst>
                                  <p:childTnLst>
                                    <p:set>
                                      <p:cBhvr>
                                        <p:cTn id="109" dur="1" fill="hold">
                                          <p:stCondLst>
                                            <p:cond delay="0"/>
                                          </p:stCondLst>
                                        </p:cTn>
                                        <p:tgtEl>
                                          <p:spTgt spid="104"/>
                                        </p:tgtEl>
                                        <p:attrNameLst>
                                          <p:attrName>style.visibility</p:attrName>
                                        </p:attrNameLst>
                                      </p:cBhvr>
                                      <p:to>
                                        <p:strVal val="visible"/>
                                      </p:to>
                                    </p:set>
                                    <p:animEffect transition="in" filter="fade">
                                      <p:cBhvr>
                                        <p:cTn id="110" dur="500"/>
                                        <p:tgtEl>
                                          <p:spTgt spid="104"/>
                                        </p:tgtEl>
                                      </p:cBhvr>
                                    </p:animEffect>
                                  </p:childTnLst>
                                </p:cTn>
                              </p:par>
                            </p:childTnLst>
                          </p:cTn>
                        </p:par>
                        <p:par>
                          <p:cTn id="111" fill="hold">
                            <p:stCondLst>
                              <p:cond delay="1500"/>
                            </p:stCondLst>
                            <p:childTnLst>
                              <p:par>
                                <p:cTn id="112" presetID="8" presetClass="emph" presetSubtype="0" fill="hold" nodeType="afterEffect">
                                  <p:stCondLst>
                                    <p:cond delay="500"/>
                                  </p:stCondLst>
                                  <p:childTnLst>
                                    <p:animRot by="21600000">
                                      <p:cBhvr>
                                        <p:cTn id="113" dur="2000" fill="hold"/>
                                        <p:tgtEl>
                                          <p:spTgt spid="107"/>
                                        </p:tgtEl>
                                        <p:attrNameLst>
                                          <p:attrName>r</p:attrName>
                                        </p:attrNameLst>
                                      </p:cBhvr>
                                    </p:animRot>
                                  </p:childTnLst>
                                </p:cTn>
                              </p:par>
                              <p:par>
                                <p:cTn id="114" presetID="8" presetClass="emph" presetSubtype="0" fill="hold" nodeType="withEffect">
                                  <p:stCondLst>
                                    <p:cond delay="750"/>
                                  </p:stCondLst>
                                  <p:childTnLst>
                                    <p:animRot by="21600000">
                                      <p:cBhvr>
                                        <p:cTn id="115" dur="2000" fill="hold"/>
                                        <p:tgtEl>
                                          <p:spTgt spid="113"/>
                                        </p:tgtEl>
                                        <p:attrNameLst>
                                          <p:attrName>r</p:attrName>
                                        </p:attrNameLst>
                                      </p:cBhvr>
                                    </p:animRot>
                                  </p:childTnLst>
                                </p:cTn>
                              </p:par>
                            </p:childTnLst>
                          </p:cTn>
                        </p:par>
                        <p:par>
                          <p:cTn id="116" fill="hold">
                            <p:stCondLst>
                              <p:cond delay="4250"/>
                            </p:stCondLst>
                            <p:childTnLst>
                              <p:par>
                                <p:cTn id="117" presetID="22" presetClass="entr" presetSubtype="1" fill="hold" nodeType="afterEffect">
                                  <p:stCondLst>
                                    <p:cond delay="500"/>
                                  </p:stCondLst>
                                  <p:childTnLst>
                                    <p:set>
                                      <p:cBhvr>
                                        <p:cTn id="118" dur="1" fill="hold">
                                          <p:stCondLst>
                                            <p:cond delay="0"/>
                                          </p:stCondLst>
                                        </p:cTn>
                                        <p:tgtEl>
                                          <p:spTgt spid="128"/>
                                        </p:tgtEl>
                                        <p:attrNameLst>
                                          <p:attrName>style.visibility</p:attrName>
                                        </p:attrNameLst>
                                      </p:cBhvr>
                                      <p:to>
                                        <p:strVal val="visible"/>
                                      </p:to>
                                    </p:set>
                                    <p:animEffect transition="in" filter="wipe(up)">
                                      <p:cBhvr>
                                        <p:cTn id="119" dur="1000"/>
                                        <p:tgtEl>
                                          <p:spTgt spid="128"/>
                                        </p:tgtEl>
                                      </p:cBhvr>
                                    </p:animEffect>
                                  </p:childTnLst>
                                </p:cTn>
                              </p:par>
                              <p:par>
                                <p:cTn id="120" presetID="22" presetClass="entr" presetSubtype="4" fill="hold" nodeType="withEffect">
                                  <p:stCondLst>
                                    <p:cond delay="1000"/>
                                  </p:stCondLst>
                                  <p:childTnLst>
                                    <p:set>
                                      <p:cBhvr>
                                        <p:cTn id="121" dur="1" fill="hold">
                                          <p:stCondLst>
                                            <p:cond delay="0"/>
                                          </p:stCondLst>
                                        </p:cTn>
                                        <p:tgtEl>
                                          <p:spTgt spid="124"/>
                                        </p:tgtEl>
                                        <p:attrNameLst>
                                          <p:attrName>style.visibility</p:attrName>
                                        </p:attrNameLst>
                                      </p:cBhvr>
                                      <p:to>
                                        <p:strVal val="visible"/>
                                      </p:to>
                                    </p:set>
                                    <p:animEffect transition="in" filter="wipe(down)">
                                      <p:cBhvr>
                                        <p:cTn id="122" dur="10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8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7998" dirty="0">
                <a:solidFill>
                  <a:schemeClr val="tx1"/>
                </a:solidFill>
              </a:rPr>
              <a:t>Impact of the customizations</a:t>
            </a:r>
          </a:p>
        </p:txBody>
      </p:sp>
      <p:sp>
        <p:nvSpPr>
          <p:cNvPr id="5" name="TextBox 4"/>
          <p:cNvSpPr txBox="1"/>
          <p:nvPr/>
        </p:nvSpPr>
        <p:spPr>
          <a:xfrm>
            <a:off x="4386562" y="677656"/>
            <a:ext cx="5851327" cy="984629"/>
          </a:xfrm>
          <a:prstGeom prst="rect">
            <a:avLst/>
          </a:prstGeom>
          <a:noFill/>
        </p:spPr>
        <p:txBody>
          <a:bodyPr wrap="square" lIns="0" tIns="0" rIns="0" bIns="0" rtlCol="0">
            <a:spAutoFit/>
          </a:bodyPr>
          <a:lstStyle/>
          <a:p>
            <a:r>
              <a:rPr lang="en-US" sz="3199" spc="-71" dirty="0">
                <a:solidFill>
                  <a:srgbClr val="FFFFFF"/>
                </a:solidFill>
                <a:latin typeface="Segoe UI Light"/>
              </a:rPr>
              <a:t>Maintenance and operational costs, including availability challenges</a:t>
            </a:r>
          </a:p>
        </p:txBody>
      </p:sp>
      <p:sp>
        <p:nvSpPr>
          <p:cNvPr id="6" name="TextBox 5"/>
          <p:cNvSpPr txBox="1"/>
          <p:nvPr/>
        </p:nvSpPr>
        <p:spPr>
          <a:xfrm>
            <a:off x="7312225" y="2819763"/>
            <a:ext cx="4694632" cy="984629"/>
          </a:xfrm>
          <a:prstGeom prst="rect">
            <a:avLst/>
          </a:prstGeom>
          <a:noFill/>
        </p:spPr>
        <p:txBody>
          <a:bodyPr wrap="square" lIns="0" tIns="0" rIns="0" bIns="0" rtlCol="0">
            <a:spAutoFit/>
          </a:bodyPr>
          <a:lstStyle/>
          <a:p>
            <a:r>
              <a:rPr lang="en-US" sz="3199" spc="-71" dirty="0">
                <a:solidFill>
                  <a:srgbClr val="FFFFFF"/>
                </a:solidFill>
                <a:latin typeface="Segoe UI Light"/>
              </a:rPr>
              <a:t>Agility to deploy new functionalities and widgets</a:t>
            </a:r>
          </a:p>
        </p:txBody>
      </p:sp>
      <p:sp>
        <p:nvSpPr>
          <p:cNvPr id="7" name="TextBox 6"/>
          <p:cNvSpPr txBox="1"/>
          <p:nvPr/>
        </p:nvSpPr>
        <p:spPr>
          <a:xfrm>
            <a:off x="4190670" y="4647169"/>
            <a:ext cx="4694632" cy="492315"/>
          </a:xfrm>
          <a:prstGeom prst="rect">
            <a:avLst/>
          </a:prstGeom>
          <a:noFill/>
        </p:spPr>
        <p:txBody>
          <a:bodyPr wrap="square" lIns="0" tIns="0" rIns="0" bIns="0" rtlCol="0">
            <a:spAutoFit/>
          </a:bodyPr>
          <a:lstStyle/>
          <a:p>
            <a:r>
              <a:rPr lang="en-US" sz="3199" spc="-71" dirty="0">
                <a:solidFill>
                  <a:srgbClr val="FFFFFF"/>
                </a:solidFill>
                <a:latin typeface="Segoe UI Light"/>
              </a:rPr>
              <a:t>Long term roadmap impact</a:t>
            </a:r>
          </a:p>
        </p:txBody>
      </p:sp>
    </p:spTree>
    <p:extLst>
      <p:ext uri="{BB962C8B-B14F-4D97-AF65-F5344CB8AC3E}">
        <p14:creationId xmlns:p14="http://schemas.microsoft.com/office/powerpoint/2010/main" val="2337826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Benefits of App Model</a:t>
            </a:r>
            <a:endParaRPr lang="en-US" dirty="0"/>
          </a:p>
        </p:txBody>
      </p:sp>
      <p:sp>
        <p:nvSpPr>
          <p:cNvPr id="5" name="Content Placeholder 4"/>
          <p:cNvSpPr>
            <a:spLocks noGrp="1"/>
          </p:cNvSpPr>
          <p:nvPr>
            <p:ph type="body" sz="quarter" idx="10"/>
          </p:nvPr>
        </p:nvSpPr>
        <p:spPr>
          <a:xfrm>
            <a:off x="519112" y="1447798"/>
            <a:ext cx="11149013" cy="4736433"/>
          </a:xfrm>
        </p:spPr>
        <p:txBody>
          <a:bodyPr/>
          <a:lstStyle/>
          <a:p>
            <a:r>
              <a:rPr lang="en-US" sz="3200" dirty="0"/>
              <a:t>No custom code on the SharePoint server</a:t>
            </a:r>
            <a:endParaRPr lang="en-US" sz="3600" dirty="0" smtClean="0"/>
          </a:p>
          <a:p>
            <a:pPr lvl="1"/>
            <a:r>
              <a:rPr lang="en-US" sz="1800" dirty="0"/>
              <a:t>Easier to upgrade to future versions of SharePoint</a:t>
            </a:r>
            <a:endParaRPr lang="en-US" sz="2000" dirty="0" smtClean="0"/>
          </a:p>
          <a:p>
            <a:pPr lvl="1"/>
            <a:r>
              <a:rPr lang="en-US" sz="1800" dirty="0"/>
              <a:t>Works in hosted environments w/o limitations</a:t>
            </a:r>
            <a:endParaRPr lang="en-US" sz="2000" dirty="0" smtClean="0"/>
          </a:p>
          <a:p>
            <a:r>
              <a:rPr lang="en-US" sz="3200" dirty="0"/>
              <a:t>Reduces the ramp-up time for those building apps</a:t>
            </a:r>
            <a:endParaRPr lang="en-US" sz="3600" dirty="0" smtClean="0"/>
          </a:p>
          <a:p>
            <a:pPr lvl="1"/>
            <a:r>
              <a:rPr lang="en-US" sz="1800" dirty="0"/>
              <a:t>Don’t need to know/be as familiar with SharePoint “-isms”</a:t>
            </a:r>
            <a:endParaRPr lang="en-US" sz="2000" dirty="0" smtClean="0"/>
          </a:p>
          <a:p>
            <a:r>
              <a:rPr lang="en-US" sz="3200" dirty="0" smtClean="0"/>
              <a:t>Apps can leverage hosting </a:t>
            </a:r>
            <a:r>
              <a:rPr lang="en-US" sz="3200" dirty="0"/>
              <a:t>platform features </a:t>
            </a:r>
            <a:endParaRPr lang="en-US" sz="3200" dirty="0" smtClean="0"/>
          </a:p>
          <a:p>
            <a:r>
              <a:rPr lang="en-US" sz="3200" dirty="0" smtClean="0"/>
              <a:t>Enables taking </a:t>
            </a:r>
            <a:r>
              <a:rPr lang="en-US" sz="3200" dirty="0"/>
              <a:t>SharePoint apps to different levels – further than what can be done with farm / sandbox solutions</a:t>
            </a:r>
            <a:endParaRPr lang="en-US" sz="3600" dirty="0" smtClean="0"/>
          </a:p>
          <a:p>
            <a:r>
              <a:rPr lang="en-US" sz="3200" dirty="0"/>
              <a:t>Functionalities can be </a:t>
            </a:r>
            <a:r>
              <a:rPr lang="en-US" sz="3200" dirty="0" smtClean="0"/>
              <a:t>moved to </a:t>
            </a:r>
            <a:r>
              <a:rPr lang="en-US" sz="3200" dirty="0"/>
              <a:t>and from the cloud to any SharePoint deployment</a:t>
            </a:r>
            <a:endParaRPr lang="en-US" sz="3600" dirty="0" smtClean="0"/>
          </a:p>
          <a:p>
            <a:endParaRPr lang="en-US" sz="3600" dirty="0"/>
          </a:p>
        </p:txBody>
      </p:sp>
    </p:spTree>
    <p:extLst>
      <p:ext uri="{BB962C8B-B14F-4D97-AF65-F5344CB8AC3E}">
        <p14:creationId xmlns:p14="http://schemas.microsoft.com/office/powerpoint/2010/main" val="89111291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 App Hosting Options</a:t>
            </a:r>
            <a:endParaRPr lang="en-US" dirty="0"/>
          </a:p>
        </p:txBody>
      </p:sp>
      <p:sp>
        <p:nvSpPr>
          <p:cNvPr id="7" name="Rectangle 6"/>
          <p:cNvSpPr/>
          <p:nvPr/>
        </p:nvSpPr>
        <p:spPr bwMode="auto">
          <a:xfrm>
            <a:off x="4496060" y="1339307"/>
            <a:ext cx="3187700" cy="5057775"/>
          </a:xfrm>
          <a:prstGeom prst="rect">
            <a:avLst/>
          </a:prstGeom>
          <a:solidFill>
            <a:schemeClr val="bg2"/>
          </a:solidFill>
          <a:ln>
            <a:solidFill>
              <a:schemeClr val="bg2"/>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82880" tIns="72000" rIns="182880" bIns="45718" numCol="1" rtlCol="0" anchor="t" anchorCtr="0" compatLnSpc="1">
            <a:prstTxWarp prst="textNoShape">
              <a:avLst/>
            </a:prstTxWarp>
          </a:bodyPr>
          <a:lstStyle/>
          <a:p>
            <a:pPr algn="ctr" defTabSz="914099" fontAlgn="base">
              <a:spcBef>
                <a:spcPct val="0"/>
              </a:spcBef>
              <a:spcAft>
                <a:spcPct val="0"/>
              </a:spcAft>
            </a:pPr>
            <a:r>
              <a:rPr lang="en-US" sz="2200" dirty="0" smtClean="0">
                <a:solidFill>
                  <a:sysClr val="windowText" lastClr="000000"/>
                </a:solidFill>
                <a:latin typeface="Segoe Condensed" pitchFamily="34" charset="0"/>
              </a:rPr>
              <a:t>SharePoint</a:t>
            </a:r>
          </a:p>
        </p:txBody>
      </p:sp>
      <p:sp>
        <p:nvSpPr>
          <p:cNvPr id="9" name="TextBox 8"/>
          <p:cNvSpPr txBox="1"/>
          <p:nvPr/>
        </p:nvSpPr>
        <p:spPr>
          <a:xfrm>
            <a:off x="7966553" y="3391336"/>
            <a:ext cx="3538060" cy="424216"/>
          </a:xfrm>
          <a:prstGeom prst="rect">
            <a:avLst/>
          </a:prstGeom>
          <a:noFill/>
        </p:spPr>
        <p:txBody>
          <a:bodyPr wrap="square" lIns="0" tIns="0" rIns="0" bIns="0" rtlCol="0">
            <a:noAutofit/>
          </a:bodyPr>
          <a:lstStyle/>
          <a:p>
            <a:r>
              <a:rPr lang="en-US" sz="1600" dirty="0">
                <a:solidFill>
                  <a:srgbClr val="000000"/>
                </a:solidFill>
              </a:rPr>
              <a:t>The app is hosted in the cloud. Windows Azure and SQL Server Azure components are provisioned automatically when an app is installed. (Available for SharePoint Online </a:t>
            </a:r>
            <a:r>
              <a:rPr lang="en-US" sz="1600" dirty="0" smtClean="0">
                <a:solidFill>
                  <a:srgbClr val="000000"/>
                </a:solidFill>
              </a:rPr>
              <a:t>only)</a:t>
            </a:r>
            <a:endParaRPr lang="en-US" sz="1600" dirty="0">
              <a:solidFill>
                <a:srgbClr val="000000"/>
              </a:solidFill>
            </a:endParaRPr>
          </a:p>
        </p:txBody>
      </p:sp>
      <p:sp>
        <p:nvSpPr>
          <p:cNvPr id="10" name="Rectangle 9"/>
          <p:cNvSpPr/>
          <p:nvPr/>
        </p:nvSpPr>
        <p:spPr bwMode="auto">
          <a:xfrm>
            <a:off x="4829850" y="1919609"/>
            <a:ext cx="2565006" cy="562897"/>
          </a:xfrm>
          <a:prstGeom prst="rect">
            <a:avLst/>
          </a:prstGeom>
          <a:ln>
            <a:solidFill>
              <a:schemeClr val="bg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Existing sites and services</a:t>
            </a:r>
          </a:p>
        </p:txBody>
      </p:sp>
      <p:sp>
        <p:nvSpPr>
          <p:cNvPr id="11" name="Rectangle 10"/>
          <p:cNvSpPr/>
          <p:nvPr/>
        </p:nvSpPr>
        <p:spPr bwMode="auto">
          <a:xfrm>
            <a:off x="4829850" y="2578915"/>
            <a:ext cx="2565006" cy="562897"/>
          </a:xfrm>
          <a:prstGeom prst="rect">
            <a:avLst/>
          </a:prstGeom>
          <a:ln>
            <a:solidFill>
              <a:schemeClr val="bg2"/>
            </a:solidFill>
            <a:prstDash val="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App web (optional)</a:t>
            </a:r>
          </a:p>
        </p:txBody>
      </p:sp>
      <p:sp>
        <p:nvSpPr>
          <p:cNvPr id="12" name="Rectangle 11"/>
          <p:cNvSpPr/>
          <p:nvPr/>
        </p:nvSpPr>
        <p:spPr bwMode="auto">
          <a:xfrm>
            <a:off x="4829850" y="5112092"/>
            <a:ext cx="2565006" cy="562897"/>
          </a:xfrm>
          <a:prstGeom prst="rect">
            <a:avLst/>
          </a:prstGeom>
          <a:ln>
            <a:solidFill>
              <a:schemeClr val="bg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Existing sites and services</a:t>
            </a:r>
          </a:p>
        </p:txBody>
      </p:sp>
      <p:sp>
        <p:nvSpPr>
          <p:cNvPr id="13" name="Rectangle 12"/>
          <p:cNvSpPr/>
          <p:nvPr/>
        </p:nvSpPr>
        <p:spPr bwMode="auto">
          <a:xfrm>
            <a:off x="4829850" y="5771398"/>
            <a:ext cx="2565006" cy="562897"/>
          </a:xfrm>
          <a:prstGeom prst="rect">
            <a:avLst/>
          </a:prstGeom>
          <a:ln>
            <a:solidFill>
              <a:schemeClr val="bg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App web</a:t>
            </a:r>
          </a:p>
        </p:txBody>
      </p:sp>
      <p:cxnSp>
        <p:nvCxnSpPr>
          <p:cNvPr id="4" name="Straight Connector 3"/>
          <p:cNvCxnSpPr/>
          <p:nvPr/>
        </p:nvCxnSpPr>
        <p:spPr>
          <a:xfrm>
            <a:off x="470054" y="3265492"/>
            <a:ext cx="11068727" cy="1279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470054" y="4862759"/>
            <a:ext cx="11068727" cy="0"/>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7966552" y="5112092"/>
            <a:ext cx="3538059" cy="424216"/>
          </a:xfrm>
          <a:prstGeom prst="rect">
            <a:avLst/>
          </a:prstGeom>
          <a:noFill/>
        </p:spPr>
        <p:txBody>
          <a:bodyPr wrap="square" lIns="0" tIns="0" rIns="0" bIns="0" rtlCol="0">
            <a:noAutofit/>
          </a:bodyPr>
          <a:lstStyle/>
          <a:p>
            <a:r>
              <a:rPr lang="en-US" sz="1600" dirty="0" smtClean="0">
                <a:solidFill>
                  <a:srgbClr val="000000"/>
                </a:solidFill>
              </a:rPr>
              <a:t>The app and all resources are hosted in your organization’s SharePoint farm.  Relies on client side technologies. Your IT organization supports the app.</a:t>
            </a:r>
            <a:endParaRPr lang="en-US" sz="1600" dirty="0">
              <a:solidFill>
                <a:srgbClr val="000000"/>
              </a:solidFill>
            </a:endParaRPr>
          </a:p>
        </p:txBody>
      </p:sp>
      <p:sp>
        <p:nvSpPr>
          <p:cNvPr id="15" name="TextBox 14"/>
          <p:cNvSpPr txBox="1"/>
          <p:nvPr/>
        </p:nvSpPr>
        <p:spPr>
          <a:xfrm>
            <a:off x="7966553" y="2105564"/>
            <a:ext cx="3538059" cy="797117"/>
          </a:xfrm>
          <a:prstGeom prst="rect">
            <a:avLst/>
          </a:prstGeom>
          <a:noFill/>
        </p:spPr>
        <p:txBody>
          <a:bodyPr wrap="square" lIns="0" tIns="0" rIns="0" bIns="0" rtlCol="0">
            <a:noAutofit/>
          </a:bodyPr>
          <a:lstStyle/>
          <a:p>
            <a:r>
              <a:rPr lang="en-US" sz="1600" dirty="0" smtClean="0">
                <a:solidFill>
                  <a:srgbClr val="000000"/>
                </a:solidFill>
              </a:rPr>
              <a:t>The app and all resources are hosted by the provider in any environment suitable for the app.</a:t>
            </a:r>
            <a:endParaRPr lang="en-US" sz="1600" dirty="0">
              <a:solidFill>
                <a:srgbClr val="000000"/>
              </a:solidFill>
            </a:endParaRPr>
          </a:p>
        </p:txBody>
      </p:sp>
      <p:sp>
        <p:nvSpPr>
          <p:cNvPr id="16" name="TextBox 15"/>
          <p:cNvSpPr txBox="1"/>
          <p:nvPr/>
        </p:nvSpPr>
        <p:spPr>
          <a:xfrm>
            <a:off x="470054" y="3388804"/>
            <a:ext cx="914400" cy="914400"/>
          </a:xfrm>
          <a:prstGeom prst="rect">
            <a:avLst/>
          </a:prstGeom>
          <a:noFill/>
        </p:spPr>
        <p:txBody>
          <a:bodyPr wrap="none" lIns="0" tIns="0" rIns="0" bIns="0" rtlCol="0">
            <a:noAutofit/>
          </a:bodyPr>
          <a:lstStyle/>
          <a:p>
            <a:r>
              <a:rPr lang="en-US" sz="2000" dirty="0" smtClean="0">
                <a:gradFill>
                  <a:gsLst>
                    <a:gs pos="0">
                      <a:srgbClr val="000000"/>
                    </a:gs>
                    <a:gs pos="86000">
                      <a:srgbClr val="000000"/>
                    </a:gs>
                  </a:gsLst>
                  <a:lin ang="5400000" scaled="0"/>
                </a:gradFill>
                <a:latin typeface="Segoe UI Light" pitchFamily="34" charset="0"/>
              </a:rPr>
              <a:t>Auto-</a:t>
            </a:r>
            <a:br>
              <a:rPr lang="en-US" sz="2000" dirty="0" smtClean="0">
                <a:gradFill>
                  <a:gsLst>
                    <a:gs pos="0">
                      <a:srgbClr val="000000"/>
                    </a:gs>
                    <a:gs pos="86000">
                      <a:srgbClr val="000000"/>
                    </a:gs>
                  </a:gsLst>
                  <a:lin ang="5400000" scaled="0"/>
                </a:gradFill>
                <a:latin typeface="Segoe UI Light" pitchFamily="34" charset="0"/>
              </a:rPr>
            </a:br>
            <a:r>
              <a:rPr lang="en-US" sz="2000" dirty="0" smtClean="0">
                <a:gradFill>
                  <a:gsLst>
                    <a:gs pos="0">
                      <a:srgbClr val="000000"/>
                    </a:gs>
                    <a:gs pos="86000">
                      <a:srgbClr val="000000"/>
                    </a:gs>
                  </a:gsLst>
                  <a:lin ang="5400000" scaled="0"/>
                </a:gradFill>
                <a:latin typeface="Segoe UI Light" pitchFamily="34" charset="0"/>
              </a:rPr>
              <a:t>hosted</a:t>
            </a:r>
          </a:p>
        </p:txBody>
      </p:sp>
      <p:sp>
        <p:nvSpPr>
          <p:cNvPr id="17" name="TextBox 16"/>
          <p:cNvSpPr txBox="1"/>
          <p:nvPr/>
        </p:nvSpPr>
        <p:spPr>
          <a:xfrm>
            <a:off x="470054" y="4963999"/>
            <a:ext cx="914400" cy="914400"/>
          </a:xfrm>
          <a:prstGeom prst="rect">
            <a:avLst/>
          </a:prstGeom>
          <a:noFill/>
        </p:spPr>
        <p:txBody>
          <a:bodyPr wrap="none" lIns="0" tIns="0" rIns="0" bIns="0" rtlCol="0">
            <a:noAutofit/>
          </a:bodyPr>
          <a:lstStyle/>
          <a:p>
            <a:r>
              <a:rPr lang="en-US" sz="2000" dirty="0" smtClean="0">
                <a:gradFill>
                  <a:gsLst>
                    <a:gs pos="0">
                      <a:srgbClr val="000000"/>
                    </a:gs>
                    <a:gs pos="86000">
                      <a:srgbClr val="000000"/>
                    </a:gs>
                  </a:gsLst>
                  <a:lin ang="5400000" scaled="0"/>
                </a:gradFill>
                <a:latin typeface="Segoe UI Light" pitchFamily="34" charset="0"/>
              </a:rPr>
              <a:t>SharePoint</a:t>
            </a:r>
          </a:p>
          <a:p>
            <a:r>
              <a:rPr lang="fi-FI" sz="2000" dirty="0" smtClean="0">
                <a:gradFill>
                  <a:gsLst>
                    <a:gs pos="0">
                      <a:srgbClr val="000000"/>
                    </a:gs>
                    <a:gs pos="86000">
                      <a:srgbClr val="000000"/>
                    </a:gs>
                  </a:gsLst>
                  <a:lin ang="5400000" scaled="0"/>
                </a:gradFill>
                <a:latin typeface="Segoe UI Light" pitchFamily="34" charset="0"/>
              </a:rPr>
              <a:t>hosted</a:t>
            </a:r>
            <a:endParaRPr lang="en-US" sz="2000" dirty="0" smtClean="0">
              <a:gradFill>
                <a:gsLst>
                  <a:gs pos="0">
                    <a:srgbClr val="000000"/>
                  </a:gs>
                  <a:gs pos="86000">
                    <a:srgbClr val="000000"/>
                  </a:gs>
                </a:gsLst>
                <a:lin ang="5400000" scaled="0"/>
              </a:gradFill>
              <a:latin typeface="Segoe UI Light" pitchFamily="34" charset="0"/>
            </a:endParaRPr>
          </a:p>
        </p:txBody>
      </p:sp>
      <p:sp>
        <p:nvSpPr>
          <p:cNvPr id="18" name="Rectangle 17"/>
          <p:cNvSpPr/>
          <p:nvPr/>
        </p:nvSpPr>
        <p:spPr bwMode="auto">
          <a:xfrm>
            <a:off x="4829850" y="3443157"/>
            <a:ext cx="2565006" cy="562897"/>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Existing sites and services</a:t>
            </a:r>
          </a:p>
        </p:txBody>
      </p:sp>
      <p:sp>
        <p:nvSpPr>
          <p:cNvPr id="19" name="Rectangle 18"/>
          <p:cNvSpPr/>
          <p:nvPr/>
        </p:nvSpPr>
        <p:spPr bwMode="auto">
          <a:xfrm>
            <a:off x="4829850" y="4102463"/>
            <a:ext cx="2565006" cy="562897"/>
          </a:xfrm>
          <a:prstGeom prst="rect">
            <a:avLst/>
          </a:prstGeom>
          <a:ln>
            <a:prstDash val="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App web (optional)</a:t>
            </a:r>
          </a:p>
        </p:txBody>
      </p:sp>
      <p:pic>
        <p:nvPicPr>
          <p:cNvPr id="20" name="Picture 2" descr="C:\Users\chrisw\Desktop\Cloud Services 3.png"/>
          <p:cNvPicPr>
            <a:picLocks noChangeAspect="1" noChangeArrowheads="1"/>
          </p:cNvPicPr>
          <p:nvPr/>
        </p:nvPicPr>
        <p:blipFill>
          <a:blip r:embed="rId3" cstate="screen">
            <a:duotone>
              <a:prstClr val="black"/>
              <a:schemeClr val="accent4">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rcRect/>
          <a:stretch>
            <a:fillRect/>
          </a:stretch>
        </p:blipFill>
        <p:spPr bwMode="black">
          <a:xfrm>
            <a:off x="1551443" y="3518320"/>
            <a:ext cx="1574889" cy="10859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0054" y="4640308"/>
            <a:ext cx="914400" cy="197399"/>
          </a:xfrm>
          <a:prstGeom prst="rect">
            <a:avLst/>
          </a:prstGeom>
          <a:noFill/>
        </p:spPr>
        <p:txBody>
          <a:bodyPr wrap="none" lIns="0" tIns="0" rIns="0" bIns="0" rtlCol="0">
            <a:noAutofit/>
          </a:bodyPr>
          <a:lstStyle/>
          <a:p>
            <a:r>
              <a:rPr lang="fi-FI" sz="1400" dirty="0" smtClean="0">
                <a:gradFill>
                  <a:gsLst>
                    <a:gs pos="0">
                      <a:srgbClr val="000000"/>
                    </a:gs>
                    <a:gs pos="86000">
                      <a:srgbClr val="000000"/>
                    </a:gs>
                  </a:gsLst>
                  <a:lin ang="5400000" scaled="0"/>
                </a:gradFill>
                <a:latin typeface="Segoe UI Light" pitchFamily="34" charset="0"/>
              </a:rPr>
              <a:t>Windows Azure &amp; SQL Azure</a:t>
            </a:r>
            <a:endParaRPr lang="en-US" sz="1400" dirty="0" smtClean="0">
              <a:gradFill>
                <a:gsLst>
                  <a:gs pos="0">
                    <a:srgbClr val="000000"/>
                  </a:gs>
                  <a:gs pos="86000">
                    <a:srgbClr val="000000"/>
                  </a:gs>
                </a:gsLst>
                <a:lin ang="5400000" scaled="0"/>
              </a:gradFill>
              <a:latin typeface="Segoe UI Light" pitchFamily="34" charset="0"/>
            </a:endParaRPr>
          </a:p>
        </p:txBody>
      </p:sp>
      <p:cxnSp>
        <p:nvCxnSpPr>
          <p:cNvPr id="22" name="Curved Connector 21"/>
          <p:cNvCxnSpPr>
            <a:endCxn id="10" idx="1"/>
          </p:cNvCxnSpPr>
          <p:nvPr/>
        </p:nvCxnSpPr>
        <p:spPr>
          <a:xfrm flipV="1">
            <a:off x="2959873" y="2201058"/>
            <a:ext cx="1869977" cy="232600"/>
          </a:xfrm>
          <a:prstGeom prst="curvedConnector3">
            <a:avLst/>
          </a:prstGeom>
          <a:ln w="28575">
            <a:headEnd type="stealth" w="lg" len="lg"/>
            <a:tailEnd type="stealth" w="lg" len="lg"/>
          </a:ln>
        </p:spPr>
        <p:style>
          <a:lnRef idx="3">
            <a:schemeClr val="dk1"/>
          </a:lnRef>
          <a:fillRef idx="0">
            <a:schemeClr val="dk1"/>
          </a:fillRef>
          <a:effectRef idx="2">
            <a:schemeClr val="dk1"/>
          </a:effectRef>
          <a:fontRef idx="minor">
            <a:schemeClr val="tx1"/>
          </a:fontRef>
        </p:style>
      </p:cxnSp>
      <p:cxnSp>
        <p:nvCxnSpPr>
          <p:cNvPr id="23" name="Curved Connector 22"/>
          <p:cNvCxnSpPr>
            <a:endCxn id="11" idx="1"/>
          </p:cNvCxnSpPr>
          <p:nvPr/>
        </p:nvCxnSpPr>
        <p:spPr>
          <a:xfrm>
            <a:off x="2959873" y="2433658"/>
            <a:ext cx="1869977" cy="426706"/>
          </a:xfrm>
          <a:prstGeom prst="curvedConnector3">
            <a:avLst/>
          </a:prstGeom>
          <a:ln w="28575">
            <a:headEnd type="stealth" w="lg" len="lg"/>
            <a:tailEnd type="stealth" w="lg" len="lg"/>
          </a:ln>
        </p:spPr>
        <p:style>
          <a:lnRef idx="3">
            <a:schemeClr val="dk1"/>
          </a:lnRef>
          <a:fillRef idx="0">
            <a:schemeClr val="dk1"/>
          </a:fillRef>
          <a:effectRef idx="2">
            <a:schemeClr val="dk1"/>
          </a:effectRef>
          <a:fontRef idx="minor">
            <a:schemeClr val="tx1"/>
          </a:fontRef>
        </p:style>
      </p:cxnSp>
      <p:cxnSp>
        <p:nvCxnSpPr>
          <p:cNvPr id="26" name="Curved Connector 25"/>
          <p:cNvCxnSpPr>
            <a:stCxn id="20" idx="3"/>
          </p:cNvCxnSpPr>
          <p:nvPr/>
        </p:nvCxnSpPr>
        <p:spPr>
          <a:xfrm flipV="1">
            <a:off x="3126332" y="3717069"/>
            <a:ext cx="1703518" cy="344207"/>
          </a:xfrm>
          <a:prstGeom prst="curvedConnector3">
            <a:avLst/>
          </a:prstGeom>
          <a:ln w="28575">
            <a:headEnd type="stealth" w="lg" len="lg"/>
            <a:tailEnd type="stealth" w="lg" len="lg"/>
          </a:ln>
        </p:spPr>
        <p:style>
          <a:lnRef idx="3">
            <a:schemeClr val="dk1"/>
          </a:lnRef>
          <a:fillRef idx="0">
            <a:schemeClr val="dk1"/>
          </a:fillRef>
          <a:effectRef idx="2">
            <a:schemeClr val="dk1"/>
          </a:effectRef>
          <a:fontRef idx="minor">
            <a:schemeClr val="tx1"/>
          </a:fontRef>
        </p:style>
      </p:cxnSp>
      <p:cxnSp>
        <p:nvCxnSpPr>
          <p:cNvPr id="27" name="Curved Connector 26"/>
          <p:cNvCxnSpPr>
            <a:stCxn id="20" idx="3"/>
            <a:endCxn id="19" idx="1"/>
          </p:cNvCxnSpPr>
          <p:nvPr/>
        </p:nvCxnSpPr>
        <p:spPr>
          <a:xfrm>
            <a:off x="3126332" y="4061276"/>
            <a:ext cx="1703518" cy="322636"/>
          </a:xfrm>
          <a:prstGeom prst="curvedConnector3">
            <a:avLst/>
          </a:prstGeom>
          <a:ln w="28575">
            <a:headEnd type="stealth" w="lg" len="lg"/>
            <a:tailEnd type="stealth" w="lg" len="lg"/>
          </a:ln>
        </p:spPr>
        <p:style>
          <a:lnRef idx="3">
            <a:schemeClr val="dk1"/>
          </a:lnRef>
          <a:fillRef idx="0">
            <a:schemeClr val="dk1"/>
          </a:fillRef>
          <a:effectRef idx="2">
            <a:schemeClr val="dk1"/>
          </a:effectRef>
          <a:fontRef idx="minor">
            <a:schemeClr val="tx1"/>
          </a:fontRef>
        </p:style>
      </p:cxnSp>
      <p:sp>
        <p:nvSpPr>
          <p:cNvPr id="32" name="TextBox 31"/>
          <p:cNvSpPr txBox="1"/>
          <p:nvPr/>
        </p:nvSpPr>
        <p:spPr>
          <a:xfrm>
            <a:off x="3101269" y="1691328"/>
            <a:ext cx="914400" cy="584925"/>
          </a:xfrm>
          <a:prstGeom prst="rect">
            <a:avLst/>
          </a:prstGeom>
          <a:noFill/>
        </p:spPr>
        <p:txBody>
          <a:bodyPr wrap="none" lIns="0" tIns="0" rIns="0" bIns="0" rtlCol="0">
            <a:noAutofit/>
          </a:bodyPr>
          <a:lstStyle/>
          <a:p>
            <a:r>
              <a:rPr lang="fi-FI" sz="1200" dirty="0" smtClean="0">
                <a:solidFill>
                  <a:srgbClr val="000000"/>
                </a:solidFill>
                <a:latin typeface="Segoe UI Light" pitchFamily="34" charset="0"/>
              </a:rPr>
              <a:t>Oauth + </a:t>
            </a:r>
            <a:br>
              <a:rPr lang="fi-FI" sz="1200" dirty="0" smtClean="0">
                <a:solidFill>
                  <a:srgbClr val="000000"/>
                </a:solidFill>
                <a:latin typeface="Segoe UI Light" pitchFamily="34" charset="0"/>
              </a:rPr>
            </a:br>
            <a:r>
              <a:rPr lang="fi-FI" sz="1200" dirty="0" smtClean="0">
                <a:solidFill>
                  <a:srgbClr val="000000"/>
                </a:solidFill>
                <a:latin typeface="Segoe UI Light" pitchFamily="34" charset="0"/>
              </a:rPr>
              <a:t>REST or client object </a:t>
            </a:r>
            <a:br>
              <a:rPr lang="fi-FI" sz="1200" dirty="0" smtClean="0">
                <a:solidFill>
                  <a:srgbClr val="000000"/>
                </a:solidFill>
                <a:latin typeface="Segoe UI Light" pitchFamily="34" charset="0"/>
              </a:rPr>
            </a:br>
            <a:r>
              <a:rPr lang="fi-FI" sz="1200" dirty="0" smtClean="0">
                <a:solidFill>
                  <a:srgbClr val="000000"/>
                </a:solidFill>
                <a:latin typeface="Segoe UI Light" pitchFamily="34" charset="0"/>
              </a:rPr>
              <a:t>models</a:t>
            </a:r>
            <a:endParaRPr lang="en-US" sz="1200" dirty="0" smtClean="0">
              <a:solidFill>
                <a:srgbClr val="000000"/>
              </a:solidFill>
              <a:latin typeface="Segoe UI Light" pitchFamily="34" charset="0"/>
            </a:endParaRPr>
          </a:p>
        </p:txBody>
      </p:sp>
      <p:sp>
        <p:nvSpPr>
          <p:cNvPr id="33" name="TextBox 32"/>
          <p:cNvSpPr txBox="1"/>
          <p:nvPr/>
        </p:nvSpPr>
        <p:spPr>
          <a:xfrm>
            <a:off x="3128006" y="3360136"/>
            <a:ext cx="914400" cy="584925"/>
          </a:xfrm>
          <a:prstGeom prst="rect">
            <a:avLst/>
          </a:prstGeom>
          <a:noFill/>
        </p:spPr>
        <p:txBody>
          <a:bodyPr wrap="none" lIns="0" tIns="0" rIns="0" bIns="0" rtlCol="0">
            <a:noAutofit/>
          </a:bodyPr>
          <a:lstStyle/>
          <a:p>
            <a:r>
              <a:rPr lang="fi-FI" sz="1200" dirty="0" smtClean="0">
                <a:solidFill>
                  <a:srgbClr val="000000"/>
                </a:solidFill>
                <a:latin typeface="Segoe UI Light" pitchFamily="34" charset="0"/>
              </a:rPr>
              <a:t>Oauth + </a:t>
            </a:r>
            <a:br>
              <a:rPr lang="fi-FI" sz="1200" dirty="0" smtClean="0">
                <a:solidFill>
                  <a:srgbClr val="000000"/>
                </a:solidFill>
                <a:latin typeface="Segoe UI Light" pitchFamily="34" charset="0"/>
              </a:rPr>
            </a:br>
            <a:r>
              <a:rPr lang="fi-FI" sz="1200" dirty="0" smtClean="0">
                <a:solidFill>
                  <a:srgbClr val="000000"/>
                </a:solidFill>
                <a:latin typeface="Segoe UI Light" pitchFamily="34" charset="0"/>
              </a:rPr>
              <a:t>REST or client object </a:t>
            </a:r>
            <a:br>
              <a:rPr lang="fi-FI" sz="1200" dirty="0" smtClean="0">
                <a:solidFill>
                  <a:srgbClr val="000000"/>
                </a:solidFill>
                <a:latin typeface="Segoe UI Light" pitchFamily="34" charset="0"/>
              </a:rPr>
            </a:br>
            <a:r>
              <a:rPr lang="fi-FI" sz="1200" dirty="0" smtClean="0">
                <a:solidFill>
                  <a:srgbClr val="000000"/>
                </a:solidFill>
                <a:latin typeface="Segoe UI Light" pitchFamily="34" charset="0"/>
              </a:rPr>
              <a:t>models</a:t>
            </a:r>
            <a:endParaRPr lang="en-US" sz="1200" dirty="0" smtClean="0">
              <a:solidFill>
                <a:srgbClr val="000000"/>
              </a:solidFill>
              <a:latin typeface="Segoe UI Light" pitchFamily="34" charset="0"/>
            </a:endParaRPr>
          </a:p>
        </p:txBody>
      </p:sp>
      <p:sp>
        <p:nvSpPr>
          <p:cNvPr id="29" name="Rectangle 28"/>
          <p:cNvSpPr/>
          <p:nvPr/>
        </p:nvSpPr>
        <p:spPr bwMode="auto">
          <a:xfrm>
            <a:off x="409987" y="3314341"/>
            <a:ext cx="11128793" cy="1523366"/>
          </a:xfrm>
          <a:prstGeom prst="rect">
            <a:avLst/>
          </a:prstGeom>
          <a:solidFill>
            <a:schemeClr val="bg1">
              <a:alpha val="80000"/>
            </a:schemeClr>
          </a:solidFill>
          <a:ln>
            <a:solidFill>
              <a:schemeClr val="bg2"/>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82880" tIns="72000" rIns="182880" bIns="45718" numCol="1" rtlCol="0" anchor="b" anchorCtr="0" compatLnSpc="1">
            <a:prstTxWarp prst="textNoShape">
              <a:avLst/>
            </a:prstTxWarp>
          </a:bodyPr>
          <a:lstStyle/>
          <a:p>
            <a:pPr defTabSz="914099" fontAlgn="base">
              <a:spcBef>
                <a:spcPct val="0"/>
              </a:spcBef>
              <a:spcAft>
                <a:spcPct val="0"/>
              </a:spcAft>
            </a:pPr>
            <a:r>
              <a:rPr lang="en-US" sz="2200" dirty="0" smtClean="0">
                <a:solidFill>
                  <a:srgbClr val="EB3C00"/>
                </a:solidFill>
                <a:latin typeface="Segoe Condensed" pitchFamily="34" charset="0"/>
              </a:rPr>
              <a:t>Removed</a:t>
            </a:r>
          </a:p>
        </p:txBody>
      </p:sp>
      <p:pic>
        <p:nvPicPr>
          <p:cNvPr id="28" name="Picture 27"/>
          <p:cNvPicPr>
            <a:picLocks noChangeAspect="1"/>
          </p:cNvPicPr>
          <p:nvPr/>
        </p:nvPicPr>
        <p:blipFill>
          <a:blip r:embed="rId5"/>
          <a:stretch>
            <a:fillRect/>
          </a:stretch>
        </p:blipFill>
        <p:spPr>
          <a:xfrm>
            <a:off x="554385" y="1541399"/>
            <a:ext cx="2178661" cy="1614787"/>
          </a:xfrm>
          <a:prstGeom prst="rect">
            <a:avLst/>
          </a:prstGeom>
        </p:spPr>
      </p:pic>
    </p:spTree>
    <p:extLst>
      <p:ext uri="{BB962C8B-B14F-4D97-AF65-F5344CB8AC3E}">
        <p14:creationId xmlns:p14="http://schemas.microsoft.com/office/powerpoint/2010/main" val="10164829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TIMING" val="|33.4|1.4"/>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4.xml><?xml version="1.0" encoding="utf-8"?>
<a:theme xmlns:a="http://schemas.openxmlformats.org/drawingml/2006/main" name="5-30551_TR19_Generic_Template">
  <a:themeElements>
    <a:clrScheme name="TR19 - TV">
      <a:dk1>
        <a:srgbClr val="505050"/>
      </a:dk1>
      <a:lt1>
        <a:srgbClr val="FFFFFF"/>
      </a:lt1>
      <a:dk2>
        <a:srgbClr val="008A00"/>
      </a:dk2>
      <a:lt2>
        <a:srgbClr val="D2D2D2"/>
      </a:lt2>
      <a:accent1>
        <a:srgbClr val="0072C6"/>
      </a:accent1>
      <a:accent2>
        <a:srgbClr val="DC3C00"/>
      </a:accent2>
      <a:accent3>
        <a:srgbClr val="7FBA00"/>
      </a:accent3>
      <a:accent4>
        <a:srgbClr val="FCD116"/>
      </a:accent4>
      <a:accent5>
        <a:srgbClr val="68217A"/>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9_Generic_Template" id="{6CD382EE-15E2-4164-A98D-E559F715F782}" vid="{D32AB32B-F368-4B91-9072-43F8C9438577}"/>
    </a:ext>
  </a:extLst>
</a:theme>
</file>

<file path=ppt/theme/theme5.xml><?xml version="1.0" encoding="utf-8"?>
<a:theme xmlns:a="http://schemas.openxmlformats.org/drawingml/2006/main" name="2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chemeClr val="folHlink"/>
          </a:solidFill>
          <a:round/>
          <a:headEnd/>
          <a:tailEnd/>
        </a:ln>
        <a:effectLst/>
      </a:spPr>
      <a:bodyPr wrap="none" anchor="t" anchorCtr="0"/>
      <a:lstStyle>
        <a:defPPr>
          <a:defRPr dirty="0" smtClean="0"/>
        </a:defPPr>
      </a:lst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3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D7BFE2324FCFB49A665688E9D54E8DB" ma:contentTypeVersion="0" ma:contentTypeDescription="Create a new document." ma:contentTypeScope="" ma:versionID="a82a7a15fedab6373e61e2adf015c3b7">
  <xsd:schema xmlns:xsd="http://www.w3.org/2001/XMLSchema" xmlns:xs="http://www.w3.org/2001/XMLSchema" xmlns:p="http://schemas.microsoft.com/office/2006/metadata/properties" targetNamespace="http://schemas.microsoft.com/office/2006/metadata/properties" ma:root="true" ma:fieldsID="a7c9ea3003598ff63be50cfc9788e6e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EF8AFF-BEC8-4E0C-8D9D-A567373165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1AEA8A7-A694-4DB0-82AB-EF48F2E9B6F9}">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4606E04-852E-4880-8CD1-0B186F408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4073</Words>
  <Application>Microsoft Office PowerPoint</Application>
  <PresentationFormat>Custom</PresentationFormat>
  <Paragraphs>437</Paragraphs>
  <Slides>33</Slides>
  <Notes>23</Notes>
  <HiddenSlides>0</HiddenSlides>
  <MMClips>0</MMClips>
  <ScaleCrop>false</ScaleCrop>
  <HeadingPairs>
    <vt:vector size="6" baseType="variant">
      <vt:variant>
        <vt:lpstr>Fonts Used</vt:lpstr>
      </vt:variant>
      <vt:variant>
        <vt:i4>10</vt:i4>
      </vt:variant>
      <vt:variant>
        <vt:lpstr>Theme</vt:lpstr>
      </vt:variant>
      <vt:variant>
        <vt:i4>6</vt:i4>
      </vt:variant>
      <vt:variant>
        <vt:lpstr>Slide Titles</vt:lpstr>
      </vt:variant>
      <vt:variant>
        <vt:i4>33</vt:i4>
      </vt:variant>
    </vt:vector>
  </HeadingPairs>
  <TitlesOfParts>
    <vt:vector size="49" baseType="lpstr">
      <vt:lpstr>PMingLiU-ExtB</vt:lpstr>
      <vt:lpstr>Arial</vt:lpstr>
      <vt:lpstr>Calibri</vt:lpstr>
      <vt:lpstr>Consolas</vt:lpstr>
      <vt:lpstr>Segoe Condensed</vt:lpstr>
      <vt:lpstr>Segoe Semibold</vt:lpstr>
      <vt:lpstr>Segoe UI</vt:lpstr>
      <vt:lpstr>Segoe UI Light</vt:lpstr>
      <vt:lpstr>Segoe UI Semibold</vt:lpstr>
      <vt:lpstr>Wingdings</vt:lpstr>
      <vt:lpstr>5-30055_Office Template 2012 - 16x9 - White Background</vt:lpstr>
      <vt:lpstr>5-30055_Office365 Template 2012 - 16x9 - Colored Accent Slides</vt:lpstr>
      <vt:lpstr>1_5-30055_Office Template 2012 - 16x9 - White Background</vt:lpstr>
      <vt:lpstr>5-30551_TR19_Generic_Template</vt:lpstr>
      <vt:lpstr>2_5-30055_Office Template 2012 - 16x9 - White Background</vt:lpstr>
      <vt:lpstr>3_5-30055_Office Template 2012 - 16x9 - White Background</vt:lpstr>
      <vt:lpstr>PnP Transformation Preparedness meeting – Development and ALM</vt:lpstr>
      <vt:lpstr>Positioning in the PnP Transformation approach</vt:lpstr>
      <vt:lpstr>Application Modernization  PnP Transformation Approach</vt:lpstr>
      <vt:lpstr>PowerPoint Presentation</vt:lpstr>
      <vt:lpstr>Development</vt:lpstr>
      <vt:lpstr>SharePoint evolves…</vt:lpstr>
      <vt:lpstr>Impact of the customizations</vt:lpstr>
      <vt:lpstr>Benefits of App Model</vt:lpstr>
      <vt:lpstr>SP App Hosting Options</vt:lpstr>
      <vt:lpstr>App Shapes for SharePoint</vt:lpstr>
      <vt:lpstr>PowerPoint Presentation</vt:lpstr>
      <vt:lpstr>App Shapes for SharePoint</vt:lpstr>
      <vt:lpstr>PowerPoint Presentation</vt:lpstr>
      <vt:lpstr>App Shapes for SharePoint</vt:lpstr>
      <vt:lpstr>UI Command – Ribbon/Menu Action</vt:lpstr>
      <vt:lpstr>App authentication with SharePoint</vt:lpstr>
      <vt:lpstr>Provider hosted vs SharePoint hosted</vt:lpstr>
      <vt:lpstr>Required developer skills for app model</vt:lpstr>
      <vt:lpstr>PowerPoint Presentation</vt:lpstr>
      <vt:lpstr>PnP Structure – folders and code</vt:lpstr>
      <vt:lpstr>PowerPoint Presentation</vt:lpstr>
      <vt:lpstr>PowerPoint Presentation</vt:lpstr>
      <vt:lpstr>Application Lifecycle Management (ALM)</vt:lpstr>
      <vt:lpstr>Lifecycle Overview</vt:lpstr>
      <vt:lpstr>Visual Studio 2013 ALM</vt:lpstr>
      <vt:lpstr>SharePoint Office 365 ALM</vt:lpstr>
      <vt:lpstr>Continuous Integration SharePoint Hosted App</vt:lpstr>
      <vt:lpstr>Continuous Integration Provider Hosted App</vt:lpstr>
      <vt:lpstr>SharePoint Office 365 Testing Considerations</vt:lpstr>
      <vt:lpstr>Testing process in high level</vt:lpstr>
      <vt:lpstr>Testing with multiple environments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Dedicated vNext - Network options</dc:title>
  <dc:creator/>
  <cp:keywords/>
  <cp:lastModifiedBy/>
  <cp:revision>1</cp:revision>
  <dcterms:created xsi:type="dcterms:W3CDTF">2012-12-01T01:18:40Z</dcterms:created>
  <dcterms:modified xsi:type="dcterms:W3CDTF">2015-05-26T05:43:35Z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0x010100DD7BFE2324FCFB49A665688E9D54E8DB</vt:lpwstr>
  </property>
  <property fmtid="{D5CDD505-2E9C-101B-9397-08002B2CF9AE}" pid="3" name="IsMyDocuments">
    <vt:bool>true</vt:bool>
  </property>
  <property fmtid="{D5CDD505-2E9C-101B-9397-08002B2CF9AE}" pid="4" name="TaxKeyword">
    <vt:lpwstr/>
  </property>
  <property fmtid="{D5CDD505-2E9C-101B-9397-08002B2CF9AE}" pid="5" name="_dlc_policyId">
    <vt:lpwstr/>
  </property>
  <property fmtid="{D5CDD505-2E9C-101B-9397-08002B2CF9AE}" pid="6" name="Region">
    <vt:lpwstr/>
  </property>
  <property fmtid="{D5CDD505-2E9C-101B-9397-08002B2CF9AE}" pid="7" name="Confidentiality">
    <vt:lpwstr>80;#customer ready|b225dced-5dab-45d2-8576-577b3c96fa78</vt:lpwstr>
  </property>
  <property fmtid="{D5CDD505-2E9C-101B-9397-08002B2CF9AE}" pid="8" name="ItemType">
    <vt:lpwstr/>
  </property>
  <property fmtid="{D5CDD505-2E9C-101B-9397-08002B2CF9AE}" pid="9" name="Industries">
    <vt:lpwstr/>
  </property>
  <property fmtid="{D5CDD505-2E9C-101B-9397-08002B2CF9AE}" pid="10" name="Roles">
    <vt:lpwstr/>
  </property>
  <property fmtid="{D5CDD505-2E9C-101B-9397-08002B2CF9AE}" pid="11" name="SMSGDomain">
    <vt:lpwstr>13357;#Microsoft Office Division|998d7cd0-7f52-4d06-a505-529ce4856340</vt:lpwstr>
  </property>
  <property fmtid="{D5CDD505-2E9C-101B-9397-08002B2CF9AE}" pid="12" name="Competitors">
    <vt:lpwstr/>
  </property>
  <property fmtid="{D5CDD505-2E9C-101B-9397-08002B2CF9AE}" pid="13" name="ItemRetentionFormula">
    <vt:lpwstr/>
  </property>
  <property fmtid="{D5CDD505-2E9C-101B-9397-08002B2CF9AE}" pid="14" name="BusinessArchitecture">
    <vt:lpwstr/>
  </property>
  <property fmtid="{D5CDD505-2E9C-101B-9397-08002B2CF9AE}" pid="15" name="SMSGTags">
    <vt:lpwstr/>
  </property>
  <property fmtid="{D5CDD505-2E9C-101B-9397-08002B2CF9AE}" pid="16" name="Products">
    <vt:lpwstr>10899;#Microsoft Office|3a4e9862-cdce-4bdc-8664-91038e3eb1e9;#12441;#Microsoft Office 365|79b3b58e-e806-4c92-b1ab-8c086f06098a;#16039;#Microsoft Office future versions|b77148c7-a73d-44bc-a163-bb7920270559</vt:lpwstr>
  </property>
  <property fmtid="{D5CDD505-2E9C-101B-9397-08002B2CF9AE}" pid="17" name="_dlc_DocIdItemGuid">
    <vt:lpwstr>c9b46078-cfa3-4823-8c24-617b712c46aa</vt:lpwstr>
  </property>
  <property fmtid="{D5CDD505-2E9C-101B-9397-08002B2CF9AE}" pid="18" name="EnterpriseDomainTags">
    <vt:lpwstr/>
  </property>
  <property fmtid="{D5CDD505-2E9C-101B-9397-08002B2CF9AE}" pid="19" name="Partners">
    <vt:lpwstr/>
  </property>
  <property fmtid="{D5CDD505-2E9C-101B-9397-08002B2CF9AE}" pid="20" name="Segments">
    <vt:lpwstr/>
  </property>
  <property fmtid="{D5CDD505-2E9C-101B-9397-08002B2CF9AE}" pid="21" name="ActivitiesAndPrograms">
    <vt:lpwstr/>
  </property>
  <property fmtid="{D5CDD505-2E9C-101B-9397-08002B2CF9AE}" pid="22" name="WorkflowChangePath">
    <vt:lpwstr>d3765c0c-e2b5-4307-934b-d5d862e93ab3,3;d3765c0c-e2b5-4307-934b-d5d862e93ab3,3;d3765c0c-e2b5-4307-934b-d5d862e93ab3,23;d3765c0c-e2b5-4307-934b-d5d862e93ab3,28;</vt:lpwstr>
  </property>
  <property fmtid="{D5CDD505-2E9C-101B-9397-08002B2CF9AE}" pid="23" name="Groups">
    <vt:lpwstr>17863;#Office Marketing Group|a07bee86-ad38-44ef-877b-5c34e894c7ed;#19297;#Office Technical Product Marketing|16ddb889-3b91-489d-80f8-c96b7caf7099</vt:lpwstr>
  </property>
  <property fmtid="{D5CDD505-2E9C-101B-9397-08002B2CF9AE}" pid="24" name="Topics">
    <vt:lpwstr/>
  </property>
  <property fmtid="{D5CDD505-2E9C-101B-9397-08002B2CF9AE}" pid="25" name="EnterpriseDomainTagsTaxHTField0">
    <vt:lpwstr/>
  </property>
  <property fmtid="{D5CDD505-2E9C-101B-9397-08002B2CF9AE}" pid="26" name="messageframeworktype">
    <vt:lpwstr>18995;#Office Unmanaged Hub|1e1bb7f5-58a5-4fa2-8263-f1d695d0726e;#18996;#Office Futures|b2b85a55-3707-41f7-bddc-6744ccb5e51c</vt:lpwstr>
  </property>
  <property fmtid="{D5CDD505-2E9C-101B-9397-08002B2CF9AE}" pid="27" name="LastUpdatedByBatchTagging">
    <vt:bool>false</vt:bool>
  </property>
  <property fmtid="{D5CDD505-2E9C-101B-9397-08002B2CF9AE}" pid="28" name="Languages">
    <vt:lpwstr/>
  </property>
  <property fmtid="{D5CDD505-2E9C-101B-9397-08002B2CF9AE}" pid="29" name="_docset_NoMedatataSyncRequired">
    <vt:lpwstr>False</vt:lpwstr>
  </property>
  <property fmtid="{D5CDD505-2E9C-101B-9397-08002B2CF9AE}" pid="30" name="SMSGTagsTaxHTField0">
    <vt:lpwstr/>
  </property>
  <property fmtid="{D5CDD505-2E9C-101B-9397-08002B2CF9AE}" pid="31" name="Audiences">
    <vt:lpwstr>10254;#enterprise|7be59b63-9a97-4305-8844-189a14408896</vt:lpwstr>
  </property>
</Properties>
</file>