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54"/>
  </p:notesMasterIdLst>
  <p:handoutMasterIdLst>
    <p:handoutMasterId r:id="rId55"/>
  </p:handoutMasterIdLst>
  <p:sldIdLst>
    <p:sldId id="1242" r:id="rId9"/>
    <p:sldId id="1297" r:id="rId10"/>
    <p:sldId id="1347" r:id="rId11"/>
    <p:sldId id="1350" r:id="rId12"/>
    <p:sldId id="1349" r:id="rId13"/>
    <p:sldId id="1308" r:id="rId14"/>
    <p:sldId id="1338" r:id="rId15"/>
    <p:sldId id="1328" r:id="rId16"/>
    <p:sldId id="1339" r:id="rId17"/>
    <p:sldId id="1333" r:id="rId18"/>
    <p:sldId id="1335" r:id="rId19"/>
    <p:sldId id="1334" r:id="rId20"/>
    <p:sldId id="1340" r:id="rId21"/>
    <p:sldId id="1336" r:id="rId22"/>
    <p:sldId id="1346" r:id="rId23"/>
    <p:sldId id="1337" r:id="rId24"/>
    <p:sldId id="1341" r:id="rId25"/>
    <p:sldId id="1343" r:id="rId26"/>
    <p:sldId id="1309" r:id="rId27"/>
    <p:sldId id="1331" r:id="rId28"/>
    <p:sldId id="1330" r:id="rId29"/>
    <p:sldId id="1332" r:id="rId30"/>
    <p:sldId id="1310" r:id="rId31"/>
    <p:sldId id="1351" r:id="rId32"/>
    <p:sldId id="1311" r:id="rId33"/>
    <p:sldId id="1325" r:id="rId34"/>
    <p:sldId id="1314" r:id="rId35"/>
    <p:sldId id="1324" r:id="rId36"/>
    <p:sldId id="1315" r:id="rId37"/>
    <p:sldId id="1323" r:id="rId38"/>
    <p:sldId id="1316" r:id="rId39"/>
    <p:sldId id="1329" r:id="rId40"/>
    <p:sldId id="1322" r:id="rId41"/>
    <p:sldId id="1342" r:id="rId42"/>
    <p:sldId id="1312" r:id="rId43"/>
    <p:sldId id="1321" r:id="rId44"/>
    <p:sldId id="1313" r:id="rId45"/>
    <p:sldId id="1320" r:id="rId46"/>
    <p:sldId id="1344" r:id="rId47"/>
    <p:sldId id="1345" r:id="rId48"/>
    <p:sldId id="1317" r:id="rId49"/>
    <p:sldId id="1318" r:id="rId50"/>
    <p:sldId id="1319" r:id="rId51"/>
    <p:sldId id="1275" r:id="rId52"/>
    <p:sldId id="1184" r:id="rId5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347"/>
            <p14:sldId id="1350"/>
            <p14:sldId id="1349"/>
          </p14:sldIdLst>
        </p14:section>
        <p14:section name="Overview" id="{389096EB-D10C-48CB-891F-96EB627F51EA}">
          <p14:sldIdLst>
            <p14:sldId id="1308"/>
            <p14:sldId id="1338"/>
            <p14:sldId id="1328"/>
            <p14:sldId id="1339"/>
            <p14:sldId id="1333"/>
            <p14:sldId id="1335"/>
            <p14:sldId id="1334"/>
            <p14:sldId id="1340"/>
          </p14:sldIdLst>
        </p14:section>
        <p14:section name="General architecture" id="{01D6CB2A-FD84-4838-8217-793B13A1290E}">
          <p14:sldIdLst>
            <p14:sldId id="1336"/>
            <p14:sldId id="1346"/>
            <p14:sldId id="1337"/>
            <p14:sldId id="1341"/>
            <p14:sldId id="1343"/>
          </p14:sldIdLst>
        </p14:section>
        <p14:section name="Provisioning" id="{D09071C7-201A-4DE1-94E3-AEEE0F89B218}">
          <p14:sldIdLst>
            <p14:sldId id="1309"/>
            <p14:sldId id="1331"/>
            <p14:sldId id="1330"/>
            <p14:sldId id="1332"/>
          </p14:sldIdLst>
        </p14:section>
        <p14:section name="Branding" id="{DC34A8D0-EB15-4082-9AC3-E1B26DCD1A1B}">
          <p14:sldIdLst>
            <p14:sldId id="1310"/>
            <p14:sldId id="1351"/>
          </p14:sldIdLst>
        </p14:section>
        <p14:section name="UI components" id="{299846CC-AF73-4356-B3F1-9EE4B69D2633}">
          <p14:sldIdLst>
            <p14:sldId id="1311"/>
            <p14:sldId id="1325"/>
          </p14:sldIdLst>
        </p14:section>
        <p14:section name="Search" id="{C967282B-37C7-4C13-9FA0-236E5CBD3C45}">
          <p14:sldIdLst>
            <p14:sldId id="1314"/>
            <p14:sldId id="1324"/>
          </p14:sldIdLst>
        </p14:section>
        <p14:section name="Composites" id="{0260CA73-A72E-413D-BC23-0B020A575F5D}">
          <p14:sldIdLst>
            <p14:sldId id="1315"/>
            <p14:sldId id="1323"/>
          </p14:sldIdLst>
        </p14:section>
        <p14:section name="Profile" id="{856E3FEE-ECB2-4D15-86E8-084D90F816EE}">
          <p14:sldIdLst>
            <p14:sldId id="1316"/>
            <p14:sldId id="1329"/>
            <p14:sldId id="1322"/>
            <p14:sldId id="1342"/>
          </p14:sldIdLst>
        </p14:section>
        <p14:section name="WCM" id="{E9EF3CF9-360A-4D8F-B5FC-1D39D7A35378}">
          <p14:sldIdLst>
            <p14:sldId id="1312"/>
            <p14:sldId id="1321"/>
          </p14:sldIdLst>
        </p14:section>
        <p14:section name="ECM" id="{648AD4A8-4087-4637-8C45-895811ACBEA5}">
          <p14:sldIdLst>
            <p14:sldId id="1313"/>
            <p14:sldId id="1320"/>
          </p14:sldIdLst>
        </p14:section>
        <p14:section name="Other" id="{5B452E0F-20FB-48A4-87BB-4CE78071DD4B}">
          <p14:sldIdLst>
            <p14:sldId id="1344"/>
            <p14:sldId id="1345"/>
          </p14:sldIdLst>
        </p14:section>
        <p14:section name="Content Transformation" id="{2B037D7D-3224-4833-88D8-21B25C866B1F}">
          <p14:sldIdLst>
            <p14:sldId id="1317"/>
            <p14:sldId id="1318"/>
            <p14:sldId id="1319"/>
          </p14:sldIdLst>
        </p14:section>
        <p14:section name="Closing" id="{9D1DB5E5-5B7A-42C1-9C56-B00C8992423A}">
          <p14:sldIdLst>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66212" autoAdjust="0"/>
  </p:normalViewPr>
  <p:slideViewPr>
    <p:cSldViewPr snapToGrid="0">
      <p:cViewPr varScale="1">
        <p:scale>
          <a:sx n="78" d="100"/>
          <a:sy n="78" d="100"/>
        </p:scale>
        <p:origin x="1332"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5/27/2015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5/27/2015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2833A15F-7250-496B-997A-E56D394A0A3F}"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978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57108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Architecture Design Session to </a:t>
            </a:r>
            <a:r>
              <a:rPr lang="en-US" baseline="0" dirty="0" smtClean="0"/>
              <a:t>review requirements and jointly design the app solutions. </a:t>
            </a:r>
            <a:endParaRPr lang="en-US" dirty="0"/>
          </a:p>
        </p:txBody>
      </p:sp>
      <p:sp>
        <p:nvSpPr>
          <p:cNvPr id="4" name="Date Placeholder 3"/>
          <p:cNvSpPr>
            <a:spLocks noGrp="1"/>
          </p:cNvSpPr>
          <p:nvPr>
            <p:ph type="dt" idx="10"/>
          </p:nvPr>
        </p:nvSpPr>
        <p:spPr/>
        <p:txBody>
          <a:bodyPr/>
          <a:lstStyle/>
          <a:p>
            <a:fld id="{33F73865-91A1-4941-9BC5-DE2B944EF063}"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979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With Office365, standard set of AD attributes</a:t>
            </a:r>
            <a:r>
              <a:rPr lang="en-US" baseline="0" dirty="0" smtClean="0"/>
              <a:t> are replicated to the Office365. This replication cannot be modified in cloud, but it can be modified in on-premises</a:t>
            </a:r>
          </a:p>
          <a:p>
            <a:pPr marL="228600" indent="-228600">
              <a:buAutoNum type="arabicPeriod"/>
            </a:pPr>
            <a:r>
              <a:rPr lang="en-US" baseline="0" dirty="0" smtClean="0"/>
              <a:t>In case of Office365, if you have requirement for additional user attributes, separate customized synchronization tool is needed</a:t>
            </a:r>
          </a:p>
          <a:p>
            <a:pPr marL="228600" indent="-228600">
              <a:buAutoNum type="arabicPeriod"/>
            </a:pPr>
            <a:r>
              <a:rPr lang="en-US" dirty="0" smtClean="0"/>
              <a:t>In case of Office365, separate tool has to be responsible of replicating the user profile information to the cloud</a:t>
            </a:r>
          </a:p>
          <a:p>
            <a:pPr marL="228600" indent="-228600">
              <a:buAutoNum type="arabicPeriod"/>
            </a:pPr>
            <a:r>
              <a:rPr lang="en-US" dirty="0" smtClean="0"/>
              <a:t>User</a:t>
            </a:r>
            <a:r>
              <a:rPr lang="en-US" baseline="0" dirty="0" smtClean="0"/>
              <a:t> profile information can be used to present information or for example to alter the end user experience based on the user profile attribute. Most simplified example would be to show for example weather based on the office location of the user, which is available from user profile.</a:t>
            </a:r>
            <a:endParaRPr lang="en-US" dirty="0"/>
          </a:p>
        </p:txBody>
      </p:sp>
    </p:spTree>
    <p:extLst>
      <p:ext uri="{BB962C8B-B14F-4D97-AF65-F5344CB8AC3E}">
        <p14:creationId xmlns:p14="http://schemas.microsoft.com/office/powerpoint/2010/main" val="4086782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5/27/2015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emf"/><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7.emf"/><Relationship Id="rId11" Type="http://schemas.openxmlformats.org/officeDocument/2006/relationships/image" Target="../media/image21.emf"/><Relationship Id="rId5" Type="http://schemas.openxmlformats.org/officeDocument/2006/relationships/image" Target="../media/image16.emf"/><Relationship Id="rId15" Type="http://schemas.openxmlformats.org/officeDocument/2006/relationships/image" Target="../media/image25.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2.emf"/><Relationship Id="rId7"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16.emf"/><Relationship Id="rId4" Type="http://schemas.openxmlformats.org/officeDocument/2006/relationships/image" Target="../media/image26.emf"/><Relationship Id="rId9"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PnP </a:t>
            </a:r>
            <a:r>
              <a:rPr lang="en-US" dirty="0" smtClean="0"/>
              <a:t>Transformation – </a:t>
            </a:r>
            <a:br>
              <a:rPr lang="en-US" dirty="0" smtClean="0"/>
            </a:br>
            <a:r>
              <a:rPr lang="en-US" dirty="0" smtClean="0"/>
              <a:t>Solution Design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&lt;Title&gt;</a:t>
            </a:r>
          </a:p>
          <a:p>
            <a:r>
              <a:rPr lang="en-US" dirty="0" smtClean="0"/>
              <a:t>&lt;Company Name&gt;</a:t>
            </a:r>
          </a:p>
          <a:p>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team sites</a:t>
            </a:r>
            <a:endParaRPr lang="en-US" dirty="0"/>
          </a:p>
        </p:txBody>
      </p:sp>
      <p:grpSp>
        <p:nvGrpSpPr>
          <p:cNvPr id="16" name="WebBrowser"/>
          <p:cNvGrpSpPr/>
          <p:nvPr>
            <p:custDataLst>
              <p:custData r:id="rId1"/>
            </p:custDataLst>
          </p:nvPr>
        </p:nvGrpSpPr>
        <p:grpSpPr>
          <a:xfrm>
            <a:off x="1741415" y="1101526"/>
            <a:ext cx="8704406" cy="4779818"/>
            <a:chOff x="0" y="0"/>
            <a:chExt cx="9144000" cy="6858000"/>
          </a:xfrm>
        </p:grpSpPr>
        <p:sp>
          <p:nvSpPr>
            <p:cNvPr id="1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1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9" name="Group 18"/>
            <p:cNvGrpSpPr/>
            <p:nvPr/>
          </p:nvGrpSpPr>
          <p:grpSpPr>
            <a:xfrm>
              <a:off x="81598" y="286385"/>
              <a:ext cx="320040" cy="316520"/>
              <a:chOff x="72073" y="221749"/>
              <a:chExt cx="320040" cy="316520"/>
            </a:xfrm>
          </p:grpSpPr>
          <p:sp>
            <p:nvSpPr>
              <p:cNvPr id="43" name="Oval 4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4" name="Left Arrow 4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0" name="Group 19"/>
            <p:cNvGrpSpPr/>
            <p:nvPr/>
          </p:nvGrpSpPr>
          <p:grpSpPr>
            <a:xfrm>
              <a:off x="453671" y="286384"/>
              <a:ext cx="320040" cy="316520"/>
              <a:chOff x="444146" y="221748"/>
              <a:chExt cx="320040" cy="316520"/>
            </a:xfrm>
          </p:grpSpPr>
          <p:sp>
            <p:nvSpPr>
              <p:cNvPr id="41" name="Oval 4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2" name="Right Arrow 4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1" name="Minimize - Maximize - Close"/>
            <p:cNvGrpSpPr/>
            <p:nvPr/>
          </p:nvGrpSpPr>
          <p:grpSpPr>
            <a:xfrm>
              <a:off x="8632311" y="92599"/>
              <a:ext cx="384527" cy="78032"/>
              <a:chOff x="9347642" y="131588"/>
              <a:chExt cx="384527" cy="78032"/>
            </a:xfrm>
          </p:grpSpPr>
          <p:cxnSp>
            <p:nvCxnSpPr>
              <p:cNvPr id="3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2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23" name="Group 22"/>
            <p:cNvGrpSpPr/>
            <p:nvPr/>
          </p:nvGrpSpPr>
          <p:grpSpPr>
            <a:xfrm>
              <a:off x="8386335" y="360579"/>
              <a:ext cx="640645" cy="183940"/>
              <a:chOff x="8303527" y="360579"/>
              <a:chExt cx="640645" cy="183940"/>
            </a:xfrm>
          </p:grpSpPr>
          <p:pic>
            <p:nvPicPr>
              <p:cNvPr id="3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23925" y="340846"/>
              <a:ext cx="7142930" cy="228600"/>
              <a:chOff x="923925" y="340846"/>
              <a:chExt cx="7142930" cy="228600"/>
            </a:xfrm>
          </p:grpSpPr>
          <p:sp>
            <p:nvSpPr>
              <p:cNvPr id="2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26" name="Group 25"/>
              <p:cNvGrpSpPr/>
              <p:nvPr/>
            </p:nvGrpSpPr>
            <p:grpSpPr>
              <a:xfrm>
                <a:off x="7260350" y="363706"/>
                <a:ext cx="744325" cy="182880"/>
                <a:chOff x="7260350" y="363706"/>
                <a:chExt cx="744325" cy="182880"/>
              </a:xfrm>
            </p:grpSpPr>
            <p:pic>
              <p:nvPicPr>
                <p:cNvPr id="2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X"/>
                <p:cNvGrpSpPr/>
                <p:nvPr/>
              </p:nvGrpSpPr>
              <p:grpSpPr>
                <a:xfrm>
                  <a:off x="7913235" y="409426"/>
                  <a:ext cx="91440" cy="91440"/>
                  <a:chOff x="4687215" y="1739180"/>
                  <a:chExt cx="91440" cy="91440"/>
                </a:xfrm>
              </p:grpSpPr>
              <p:cxnSp>
                <p:nvCxnSpPr>
                  <p:cNvPr id="31" name="Straight Connector 3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2" name="Straight Connector 3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45" name="Group 44"/>
          <p:cNvGrpSpPr/>
          <p:nvPr/>
        </p:nvGrpSpPr>
        <p:grpSpPr>
          <a:xfrm>
            <a:off x="123471" y="6110233"/>
            <a:ext cx="7561598" cy="648998"/>
            <a:chOff x="257036" y="5781460"/>
            <a:chExt cx="7561598" cy="648998"/>
          </a:xfrm>
        </p:grpSpPr>
        <p:sp>
          <p:nvSpPr>
            <p:cNvPr id="46" name="TextBox 4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Collaboration site UI. Could consist from multiple slides with screen shots. Purpose is to show the different sides and customizations in existing team sites.</a:t>
              </a: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2800238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portal</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Portal or Intranet UI with different layouts. Could be multiple slides with multiple pictures showing different layouts and functionalities in the portal application</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8570346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my site</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7"/>
            <a:chOff x="257036" y="5781460"/>
            <a:chExt cx="7561598" cy="648997"/>
          </a:xfrm>
        </p:grpSpPr>
        <p:sp>
          <p:nvSpPr>
            <p:cNvPr id="34" name="TextBox 33"/>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UI for my site. </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875367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r>
              <a:rPr lang="en-US" dirty="0" smtClean="0"/>
              <a:t>transition plan status</a:t>
            </a:r>
            <a:endParaRPr lang="en-US" dirty="0"/>
          </a:p>
        </p:txBody>
      </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Details on the current status with </a:t>
              </a:r>
              <a:r>
                <a:rPr lang="en-US" sz="1400" spc="-70" smtClean="0">
                  <a:solidFill>
                    <a:schemeClr val="bg1"/>
                  </a:solidFill>
                </a:rPr>
                <a:t>the </a:t>
              </a:r>
              <a:r>
                <a:rPr lang="en-US" sz="1400" spc="-70" smtClean="0">
                  <a:solidFill>
                    <a:schemeClr val="bg1"/>
                  </a:solidFill>
                </a:rPr>
                <a:t>Office 365 </a:t>
              </a:r>
              <a:r>
                <a:rPr lang="en-US" sz="1400" spc="-70" dirty="0" smtClean="0">
                  <a:solidFill>
                    <a:schemeClr val="bg1"/>
                  </a:solidFill>
                </a:rPr>
                <a:t>transition. What are the plans and high level schedule or target to achieve the transition.</a:t>
              </a: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5664127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architecture</a:t>
            </a:r>
            <a:endParaRPr lang="en-US" dirty="0"/>
          </a:p>
        </p:txBody>
      </p:sp>
    </p:spTree>
    <p:extLst>
      <p:ext uri="{BB962C8B-B14F-4D97-AF65-F5344CB8AC3E}">
        <p14:creationId xmlns:p14="http://schemas.microsoft.com/office/powerpoint/2010/main" val="30573357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design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826325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Hosting environment details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675314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solution architecture</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8"/>
            <a:chOff x="257036" y="5781460"/>
            <a:chExt cx="7561598" cy="648998"/>
          </a:xfrm>
        </p:grpSpPr>
        <p:sp>
          <p:nvSpPr>
            <p:cNvPr id="5" name="TextBox 4"/>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logical solution design. Elements and individual provider hosted apps with specified URLs.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45354411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usage design</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7"/>
            <a:chOff x="257036" y="5781460"/>
            <a:chExt cx="7561598" cy="648997"/>
          </a:xfrm>
        </p:grpSpPr>
        <p:sp>
          <p:nvSpPr>
            <p:cNvPr id="5" name="TextBox 4"/>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Possible  notes on SAML usage. Slide can be deleted if SAML is not in use.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0826048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Provisioning details: what are provisioned and how. How the site provisioning is created and what kind of templates will exists in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016582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PnP Transformation approach</a:t>
            </a:r>
            <a:endParaRPr lang="en-US" dirty="0"/>
          </a:p>
          <a:p>
            <a:r>
              <a:rPr lang="en-US" dirty="0" smtClean="0"/>
              <a:t>Introduction</a:t>
            </a:r>
          </a:p>
          <a:p>
            <a:pPr lvl="1"/>
            <a:r>
              <a:rPr lang="en-US" dirty="0" smtClean="0"/>
              <a:t>Business drivers for the solution</a:t>
            </a:r>
          </a:p>
          <a:p>
            <a:pPr lvl="1"/>
            <a:r>
              <a:rPr lang="en-US" dirty="0" smtClean="0"/>
              <a:t>Existing UI design and summary of customizations</a:t>
            </a:r>
          </a:p>
          <a:p>
            <a:r>
              <a:rPr lang="en-US" dirty="0" smtClean="0"/>
              <a:t>Solution Design per scenario</a:t>
            </a:r>
          </a:p>
          <a:p>
            <a:pPr lvl="1"/>
            <a:r>
              <a:rPr lang="en-US" dirty="0" smtClean="0"/>
              <a:t>Detailed description on what kind of elements will need to be implemented</a:t>
            </a:r>
          </a:p>
          <a:p>
            <a:r>
              <a:rPr lang="en-US" dirty="0" smtClean="0"/>
              <a:t>Transformation effort</a:t>
            </a:r>
          </a:p>
          <a:p>
            <a:pPr lvl="1"/>
            <a:r>
              <a:rPr lang="en-US" dirty="0" smtClean="0"/>
              <a:t>Details on transforming existing content and sites to the new app model based implementation</a:t>
            </a:r>
            <a:endParaRPr lang="en-US" dirty="0"/>
          </a:p>
        </p:txBody>
      </p:sp>
      <p:grpSp>
        <p:nvGrpSpPr>
          <p:cNvPr id="4" name="Group 3"/>
          <p:cNvGrpSpPr/>
          <p:nvPr/>
        </p:nvGrpSpPr>
        <p:grpSpPr>
          <a:xfrm>
            <a:off x="123471" y="6110233"/>
            <a:ext cx="7561598" cy="648998"/>
            <a:chOff x="257036" y="5781460"/>
            <a:chExt cx="7561598" cy="648998"/>
          </a:xfrm>
        </p:grpSpPr>
        <p:sp>
          <p:nvSpPr>
            <p:cNvPr id="2" name="TextBox 1"/>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Purpose of this presentation is to clearly explain what kind of customizations are needed for the customer based on business requirements and how they will be implemented.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provisioning</a:t>
            </a:r>
            <a:endParaRPr lang="en-US" dirty="0"/>
          </a:p>
        </p:txBody>
      </p:sp>
      <p:sp>
        <p:nvSpPr>
          <p:cNvPr id="5" name="Text Placeholder 4"/>
          <p:cNvSpPr>
            <a:spLocks noGrp="1"/>
          </p:cNvSpPr>
          <p:nvPr>
            <p:ph type="body" sz="quarter" idx="10"/>
          </p:nvPr>
        </p:nvSpPr>
        <p:spPr>
          <a:xfrm>
            <a:off x="520700" y="1447800"/>
            <a:ext cx="5394960" cy="1335750"/>
          </a:xfrm>
        </p:spPr>
        <p:txBody>
          <a:bodyPr/>
          <a:lstStyle/>
          <a:p>
            <a:r>
              <a:rPr lang="en-US" dirty="0" smtClean="0"/>
              <a:t>Administrative driven provisioning</a:t>
            </a:r>
          </a:p>
          <a:p>
            <a:pPr lvl="1"/>
            <a:endParaRPr lang="en-US" dirty="0"/>
          </a:p>
        </p:txBody>
      </p:sp>
      <p:sp>
        <p:nvSpPr>
          <p:cNvPr id="6" name="Text Placeholder 5"/>
          <p:cNvSpPr>
            <a:spLocks noGrp="1"/>
          </p:cNvSpPr>
          <p:nvPr>
            <p:ph type="body" sz="quarter" idx="11"/>
          </p:nvPr>
        </p:nvSpPr>
        <p:spPr>
          <a:xfrm>
            <a:off x="6277928" y="1447800"/>
            <a:ext cx="5394960" cy="1335750"/>
          </a:xfrm>
        </p:spPr>
        <p:txBody>
          <a:bodyPr/>
          <a:lstStyle/>
          <a:p>
            <a:r>
              <a:rPr lang="en-US" dirty="0" smtClean="0"/>
              <a:t>Self service site collection provisioning</a:t>
            </a:r>
          </a:p>
          <a:p>
            <a:pPr lvl="1"/>
            <a:endParaRPr lang="en-US" dirty="0"/>
          </a:p>
        </p:txBody>
      </p:sp>
    </p:spTree>
    <p:extLst>
      <p:ext uri="{BB962C8B-B14F-4D97-AF65-F5344CB8AC3E}">
        <p14:creationId xmlns:p14="http://schemas.microsoft.com/office/powerpoint/2010/main" val="12303339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010042" y="3464761"/>
            <a:ext cx="1506767" cy="791721"/>
            <a:chOff x="7896899" y="432295"/>
            <a:chExt cx="2720407" cy="1583572"/>
          </a:xfrm>
        </p:grpSpPr>
        <p:pic>
          <p:nvPicPr>
            <p:cNvPr id="66" name="Picture 65"/>
            <p:cNvPicPr>
              <a:picLocks noChangeAspect="1"/>
            </p:cNvPicPr>
            <p:nvPr/>
          </p:nvPicPr>
          <p:blipFill>
            <a:blip r:embed="rId2"/>
            <a:stretch>
              <a:fillRect/>
            </a:stretch>
          </p:blipFill>
          <p:spPr>
            <a:xfrm>
              <a:off x="7896899" y="432295"/>
              <a:ext cx="2072820" cy="1225402"/>
            </a:xfrm>
            <a:prstGeom prst="rect">
              <a:avLst/>
            </a:prstGeom>
          </p:spPr>
        </p:pic>
        <p:pic>
          <p:nvPicPr>
            <p:cNvPr id="65" name="Picture 64"/>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22131" y="789147"/>
              <a:ext cx="1295175" cy="1226720"/>
            </a:xfrm>
            <a:prstGeom prst="rect">
              <a:avLst/>
            </a:prstGeom>
            <a:effectLst>
              <a:outerShdw blurRad="50800" dist="38100" dir="2700000" algn="tl" rotWithShape="0">
                <a:prstClr val="black">
                  <a:alpha val="40000"/>
                </a:prstClr>
              </a:outerShdw>
            </a:effectLst>
          </p:spPr>
        </p:pic>
      </p:grpSp>
      <p:pic>
        <p:nvPicPr>
          <p:cNvPr id="7" name="Picture 6"/>
          <p:cNvPicPr>
            <a:picLocks noChangeAspect="1"/>
          </p:cNvPicPr>
          <p:nvPr/>
        </p:nvPicPr>
        <p:blipFill>
          <a:blip r:embed="rId5"/>
          <a:stretch>
            <a:fillRect/>
          </a:stretch>
        </p:blipFill>
        <p:spPr>
          <a:xfrm>
            <a:off x="3697376" y="992057"/>
            <a:ext cx="1119353" cy="696000"/>
          </a:xfrm>
          <a:prstGeom prst="rect">
            <a:avLst/>
          </a:prstGeom>
        </p:spPr>
      </p:pic>
      <p:pic>
        <p:nvPicPr>
          <p:cNvPr id="8" name="Picture 7"/>
          <p:cNvPicPr>
            <a:picLocks noChangeAspect="1"/>
          </p:cNvPicPr>
          <p:nvPr/>
        </p:nvPicPr>
        <p:blipFill>
          <a:blip r:embed="rId6"/>
          <a:stretch>
            <a:fillRect/>
          </a:stretch>
        </p:blipFill>
        <p:spPr>
          <a:xfrm>
            <a:off x="5845126" y="992057"/>
            <a:ext cx="1019571" cy="871304"/>
          </a:xfrm>
          <a:prstGeom prst="rect">
            <a:avLst/>
          </a:prstGeom>
        </p:spPr>
      </p:pic>
      <p:grpSp>
        <p:nvGrpSpPr>
          <p:cNvPr id="32" name="Group 31"/>
          <p:cNvGrpSpPr/>
          <p:nvPr/>
        </p:nvGrpSpPr>
        <p:grpSpPr>
          <a:xfrm>
            <a:off x="6775762" y="2326261"/>
            <a:ext cx="3732390" cy="2089733"/>
            <a:chOff x="6287817" y="1288698"/>
            <a:chExt cx="3732390" cy="2089733"/>
          </a:xfrm>
        </p:grpSpPr>
        <p:pic>
          <p:nvPicPr>
            <p:cNvPr id="28" name="Picture 27"/>
            <p:cNvPicPr>
              <a:picLocks noChangeAspect="1"/>
            </p:cNvPicPr>
            <p:nvPr/>
          </p:nvPicPr>
          <p:blipFill rotWithShape="1">
            <a:blip r:embed="rId7"/>
            <a:srcRect r="16754" b="19034"/>
            <a:stretch/>
          </p:blipFill>
          <p:spPr>
            <a:xfrm>
              <a:off x="7070652" y="1288698"/>
              <a:ext cx="2949555" cy="1138500"/>
            </a:xfrm>
            <a:prstGeom prst="rect">
              <a:avLst/>
            </a:prstGeom>
            <a:ln>
              <a:solidFill>
                <a:schemeClr val="bg1">
                  <a:lumMod val="75000"/>
                </a:schemeClr>
              </a:solidFill>
            </a:ln>
          </p:spPr>
        </p:pic>
        <p:pic>
          <p:nvPicPr>
            <p:cNvPr id="29" name="Picture 28"/>
            <p:cNvPicPr>
              <a:picLocks noChangeAspect="1"/>
            </p:cNvPicPr>
            <p:nvPr/>
          </p:nvPicPr>
          <p:blipFill>
            <a:blip r:embed="rId8"/>
            <a:stretch>
              <a:fillRect/>
            </a:stretch>
          </p:blipFill>
          <p:spPr>
            <a:xfrm>
              <a:off x="6287817" y="2017916"/>
              <a:ext cx="1835599" cy="1360515"/>
            </a:xfrm>
            <a:prstGeom prst="rect">
              <a:avLst/>
            </a:prstGeom>
          </p:spPr>
        </p:pic>
      </p:grpSp>
      <p:grpSp>
        <p:nvGrpSpPr>
          <p:cNvPr id="41" name="Group 40"/>
          <p:cNvGrpSpPr/>
          <p:nvPr/>
        </p:nvGrpSpPr>
        <p:grpSpPr>
          <a:xfrm>
            <a:off x="6734704" y="4681654"/>
            <a:ext cx="4195169" cy="1647938"/>
            <a:chOff x="7299368" y="4068245"/>
            <a:chExt cx="4195169" cy="1647938"/>
          </a:xfrm>
        </p:grpSpPr>
        <p:grpSp>
          <p:nvGrpSpPr>
            <p:cNvPr id="12" name="Group 11"/>
            <p:cNvGrpSpPr/>
            <p:nvPr/>
          </p:nvGrpSpPr>
          <p:grpSpPr>
            <a:xfrm>
              <a:off x="9173228" y="4255762"/>
              <a:ext cx="2321309" cy="1460421"/>
              <a:chOff x="9357014" y="3101449"/>
              <a:chExt cx="2367856" cy="1489705"/>
            </a:xfrm>
          </p:grpSpPr>
          <p:grpSp>
            <p:nvGrpSpPr>
              <p:cNvPr id="16" name="Group 15"/>
              <p:cNvGrpSpPr/>
              <p:nvPr/>
            </p:nvGrpSpPr>
            <p:grpSpPr>
              <a:xfrm>
                <a:off x="9357014" y="3101449"/>
                <a:ext cx="2367856" cy="638039"/>
                <a:chOff x="9658449" y="5307495"/>
                <a:chExt cx="2367856" cy="638039"/>
              </a:xfrm>
            </p:grpSpPr>
            <p:sp>
              <p:nvSpPr>
                <p:cNvPr id="18"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65000"/>
                    <a:lumOff val="35000"/>
                  </a:schemeClr>
                </a:solidFill>
                <a:ln>
                  <a:noFill/>
                </a:ln>
                <a:extLst/>
              </p:spPr>
              <p:txBody>
                <a:bodyPr vert="horz" wrap="square" lIns="67241" tIns="33621" rIns="67241" bIns="33621" numCol="1" anchor="t" anchorCtr="0" compatLnSpc="1">
                  <a:prstTxWarp prst="textNoShape">
                    <a:avLst/>
                  </a:prstTxWarp>
                </a:bodyPr>
                <a:lstStyle/>
                <a:p>
                  <a:endParaRPr lang="en-US" sz="1765" dirty="0">
                    <a:solidFill>
                      <a:schemeClr val="tx1">
                        <a:lumMod val="75000"/>
                        <a:lumOff val="25000"/>
                      </a:schemeClr>
                    </a:solidFill>
                  </a:endParaRPr>
                </a:p>
              </p:txBody>
            </p:sp>
            <p:sp>
              <p:nvSpPr>
                <p:cNvPr id="19" name="TextBox 18"/>
                <p:cNvSpPr txBox="1"/>
                <p:nvPr/>
              </p:nvSpPr>
              <p:spPr>
                <a:xfrm>
                  <a:off x="10170490" y="5307495"/>
                  <a:ext cx="1855815" cy="553998"/>
                </a:xfrm>
                <a:prstGeom prst="rect">
                  <a:avLst/>
                </a:prstGeom>
                <a:noFill/>
                <a:ln>
                  <a:noFill/>
                </a:ln>
              </p:spPr>
              <p:txBody>
                <a:bodyPr wrap="square" lIns="0" tIns="0" rIns="0" bIns="0" rtlCol="0">
                  <a:spAutoFit/>
                </a:bodyPr>
                <a:lstStyle/>
                <a:p>
                  <a:r>
                    <a:rPr lang="en-US" sz="1765" spc="-52" dirty="0">
                      <a:solidFill>
                        <a:schemeClr val="tx1">
                          <a:lumMod val="75000"/>
                          <a:lumOff val="25000"/>
                        </a:schemeClr>
                      </a:solidFill>
                      <a:latin typeface="Segoe UI Light" panose="020B0502040204020203" pitchFamily="34" charset="0"/>
                      <a:cs typeface="Segoe UI Light" panose="020B0502040204020203" pitchFamily="34" charset="0"/>
                    </a:rPr>
                    <a:t>Assets and configuration</a:t>
                  </a:r>
                </a:p>
              </p:txBody>
            </p:sp>
          </p:grpSp>
          <p:sp>
            <p:nvSpPr>
              <p:cNvPr id="17" name="TextBox 16"/>
              <p:cNvSpPr txBox="1"/>
              <p:nvPr/>
            </p:nvSpPr>
            <p:spPr>
              <a:xfrm>
                <a:off x="9766056" y="3635444"/>
                <a:ext cx="1958814" cy="955710"/>
              </a:xfrm>
              <a:prstGeom prst="rect">
                <a:avLst/>
              </a:prstGeom>
              <a:noFill/>
            </p:spPr>
            <p:txBody>
              <a:bodyPr wrap="square" rtlCol="0">
                <a:spAutoFit/>
              </a:bodyPr>
              <a:lstStyle/>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Branding Images</a:t>
                </a: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Master Pages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Page Layouts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a:solidFill>
                      <a:schemeClr val="tx1">
                        <a:lumMod val="75000"/>
                        <a:lumOff val="25000"/>
                      </a:schemeClr>
                    </a:solidFill>
                    <a:latin typeface="Segoe UI Light" panose="020B0502040204020203" pitchFamily="34" charset="0"/>
                    <a:cs typeface="Segoe UI Light" panose="020B0502040204020203" pitchFamily="34" charset="0"/>
                  </a:rPr>
                  <a:t>Other settings</a:t>
                </a:r>
              </a:p>
            </p:txBody>
          </p:sp>
        </p:grpSp>
        <p:grpSp>
          <p:nvGrpSpPr>
            <p:cNvPr id="39" name="Group 38"/>
            <p:cNvGrpSpPr/>
            <p:nvPr/>
          </p:nvGrpSpPr>
          <p:grpSpPr>
            <a:xfrm>
              <a:off x="7299368" y="4068245"/>
              <a:ext cx="1782445" cy="1421314"/>
              <a:chOff x="4919417" y="4573300"/>
              <a:chExt cx="1782445" cy="1421314"/>
            </a:xfrm>
          </p:grpSpPr>
          <p:sp>
            <p:nvSpPr>
              <p:cNvPr id="37" name="Arc 36"/>
              <p:cNvSpPr/>
              <p:nvPr/>
            </p:nvSpPr>
            <p:spPr>
              <a:xfrm rot="8195881">
                <a:off x="4919417" y="4905103"/>
                <a:ext cx="575254" cy="1089511"/>
              </a:xfrm>
              <a:prstGeom prst="arc">
                <a:avLst>
                  <a:gd name="adj1" fmla="val 2097834"/>
                  <a:gd name="adj2" fmla="val 366333"/>
                </a:avLst>
              </a:prstGeom>
              <a:ln w="57150">
                <a:solidFill>
                  <a:schemeClr val="tx1">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dirty="0"/>
              </a:p>
            </p:txBody>
          </p:sp>
          <p:grpSp>
            <p:nvGrpSpPr>
              <p:cNvPr id="36" name="Group 35"/>
              <p:cNvGrpSpPr/>
              <p:nvPr/>
            </p:nvGrpSpPr>
            <p:grpSpPr>
              <a:xfrm>
                <a:off x="5029200" y="4896808"/>
                <a:ext cx="1227510" cy="662844"/>
                <a:chOff x="5332478" y="4896807"/>
                <a:chExt cx="924232" cy="744879"/>
              </a:xfrm>
            </p:grpSpPr>
            <p:sp>
              <p:nvSpPr>
                <p:cNvPr id="33" name="Rectangle 32"/>
                <p:cNvSpPr/>
                <p:nvPr/>
              </p:nvSpPr>
              <p:spPr bwMode="auto">
                <a:xfrm>
                  <a:off x="5332478" y="5002589"/>
                  <a:ext cx="924232" cy="639097"/>
                </a:xfrm>
                <a:prstGeom prst="rect">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a:solidFill>
                        <a:schemeClr val="tx1">
                          <a:lumMod val="65000"/>
                          <a:lumOff val="35000"/>
                        </a:schemeClr>
                      </a:solidFill>
                      <a:latin typeface="Segoe UI" pitchFamily="34" charset="0"/>
                    </a:rPr>
                    <a:t>Remote </a:t>
                  </a:r>
                  <a:r>
                    <a:rPr lang="en-US" sz="1600" dirty="0" smtClean="0">
                      <a:solidFill>
                        <a:schemeClr val="tx1">
                          <a:lumMod val="65000"/>
                          <a:lumOff val="35000"/>
                        </a:schemeClr>
                      </a:solidFill>
                      <a:latin typeface="Segoe UI" pitchFamily="34" charset="0"/>
                    </a:rPr>
                    <a:t/>
                  </a:r>
                  <a:br>
                    <a:rPr lang="en-US" sz="1600" dirty="0" smtClean="0">
                      <a:solidFill>
                        <a:schemeClr val="tx1">
                          <a:lumMod val="65000"/>
                          <a:lumOff val="35000"/>
                        </a:schemeClr>
                      </a:solidFill>
                      <a:latin typeface="Segoe UI" pitchFamily="34" charset="0"/>
                    </a:rPr>
                  </a:br>
                  <a:r>
                    <a:rPr lang="en-US" sz="1600" dirty="0" smtClean="0">
                      <a:solidFill>
                        <a:schemeClr val="tx1">
                          <a:lumMod val="65000"/>
                          <a:lumOff val="35000"/>
                        </a:schemeClr>
                      </a:solidFill>
                      <a:latin typeface="Segoe UI" pitchFamily="34" charset="0"/>
                    </a:rPr>
                    <a:t>Timer job</a:t>
                  </a:r>
                  <a:endParaRPr lang="en-US" sz="1600" dirty="0">
                    <a:solidFill>
                      <a:schemeClr val="tx1">
                        <a:lumMod val="65000"/>
                        <a:lumOff val="35000"/>
                      </a:schemeClr>
                    </a:solidFill>
                    <a:latin typeface="Segoe UI" pitchFamily="34" charset="0"/>
                  </a:endParaRPr>
                </a:p>
              </p:txBody>
            </p:sp>
            <p:sp>
              <p:nvSpPr>
                <p:cNvPr id="34" name="Rectangle 33"/>
                <p:cNvSpPr/>
                <p:nvPr/>
              </p:nvSpPr>
              <p:spPr bwMode="auto">
                <a:xfrm>
                  <a:off x="5332478" y="4896807"/>
                  <a:ext cx="924232" cy="139346"/>
                </a:xfrm>
                <a:prstGeom prst="rect">
                  <a:avLst/>
                </a:prstGeom>
                <a:solidFill>
                  <a:schemeClr val="tx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5" name="TextBox 34"/>
              <p:cNvSpPr txBox="1"/>
              <p:nvPr/>
            </p:nvSpPr>
            <p:spPr>
              <a:xfrm>
                <a:off x="5884811" y="4573300"/>
                <a:ext cx="607218" cy="615553"/>
              </a:xfrm>
              <a:prstGeom prst="rect">
                <a:avLst/>
              </a:prstGeom>
              <a:noFill/>
            </p:spPr>
            <p:txBody>
              <a:bodyPr wrap="none" lIns="0" tIns="0" rIns="0" bIns="0" rtlCol="0">
                <a:spAutoFit/>
              </a:bodyPr>
              <a:lstStyle/>
              <a:p>
                <a:r>
                  <a:rPr lang="en-US" sz="4000" b="1" spc="-70" dirty="0" smtClean="0">
                    <a:ln w="12700">
                      <a:solidFill>
                        <a:schemeClr val="bg1"/>
                      </a:solidFill>
                    </a:ln>
                    <a:solidFill>
                      <a:srgbClr val="33862F"/>
                    </a:solidFill>
                    <a:effectLst>
                      <a:glow rad="101600">
                        <a:schemeClr val="bg1">
                          <a:alpha val="60000"/>
                        </a:schemeClr>
                      </a:glow>
                    </a:effectLst>
                  </a:rPr>
                  <a:t>C#</a:t>
                </a:r>
              </a:p>
            </p:txBody>
          </p:sp>
          <p:pic>
            <p:nvPicPr>
              <p:cNvPr id="38" name="Picture 34" descr="Efficiency.png"/>
              <p:cNvPicPr>
                <a:picLocks noChangeAspect="1"/>
              </p:cNvPicPr>
              <p:nvPr/>
            </p:nvPicPr>
            <p:blipFill>
              <a:blip r:embed="rId9" cstate="print">
                <a:duotone>
                  <a:prstClr val="black"/>
                  <a:schemeClr val="accent4">
                    <a:tint val="45000"/>
                    <a:satMod val="400000"/>
                  </a:schemeClr>
                </a:duotone>
                <a:extLst>
                  <a:ext uri="{BEBA8EAE-BF5A-486C-A8C5-ECC9F3942E4B}">
                    <a14:imgProps xmlns:a14="http://schemas.microsoft.com/office/drawing/2010/main">
                      <a14:imgLayer r:embed="rId10">
                        <a14:imgEffect>
                          <a14:brightnessContrast bright="-40000"/>
                        </a14:imgEffect>
                      </a14:imgLayer>
                    </a14:imgProps>
                  </a:ext>
                </a:extLst>
              </a:blip>
              <a:srcRect/>
              <a:stretch>
                <a:fillRect/>
              </a:stretch>
            </p:blipFill>
            <p:spPr bwMode="auto">
              <a:xfrm>
                <a:off x="6091577" y="5157689"/>
                <a:ext cx="610285" cy="666678"/>
              </a:xfrm>
              <a:prstGeom prst="rect">
                <a:avLst/>
              </a:prstGeom>
              <a:noFill/>
              <a:ln>
                <a:noFill/>
              </a:ln>
            </p:spPr>
          </p:pic>
        </p:grpSp>
      </p:grpSp>
      <p:grpSp>
        <p:nvGrpSpPr>
          <p:cNvPr id="42" name="Group 41"/>
          <p:cNvGrpSpPr/>
          <p:nvPr/>
        </p:nvGrpSpPr>
        <p:grpSpPr>
          <a:xfrm>
            <a:off x="961493" y="1835634"/>
            <a:ext cx="1866523" cy="2065454"/>
            <a:chOff x="658749" y="2247230"/>
            <a:chExt cx="1866523" cy="2065454"/>
          </a:xfrm>
        </p:grpSpPr>
        <p:pic>
          <p:nvPicPr>
            <p:cNvPr id="43" name="Picture 42"/>
            <p:cNvPicPr>
              <a:picLocks noChangeAspect="1"/>
            </p:cNvPicPr>
            <p:nvPr/>
          </p:nvPicPr>
          <p:blipFill>
            <a:blip r:embed="rId11"/>
            <a:stretch>
              <a:fillRect/>
            </a:stretch>
          </p:blipFill>
          <p:spPr>
            <a:xfrm>
              <a:off x="1155757" y="2247230"/>
              <a:ext cx="1369515" cy="1300231"/>
            </a:xfrm>
            <a:prstGeom prst="rect">
              <a:avLst/>
            </a:prstGeom>
          </p:spPr>
        </p:pic>
        <p:pic>
          <p:nvPicPr>
            <p:cNvPr id="44" name="Picture 43"/>
            <p:cNvPicPr>
              <a:picLocks noChangeAspect="1"/>
            </p:cNvPicPr>
            <p:nvPr/>
          </p:nvPicPr>
          <p:blipFill>
            <a:blip r:embed="rId12"/>
            <a:stretch>
              <a:fillRect/>
            </a:stretch>
          </p:blipFill>
          <p:spPr>
            <a:xfrm>
              <a:off x="658749" y="3057691"/>
              <a:ext cx="1376224" cy="1254993"/>
            </a:xfrm>
            <a:prstGeom prst="rect">
              <a:avLst/>
            </a:prstGeom>
          </p:spPr>
        </p:pic>
      </p:grpSp>
      <p:cxnSp>
        <p:nvCxnSpPr>
          <p:cNvPr id="45" name="Straight Connector 44"/>
          <p:cNvCxnSpPr/>
          <p:nvPr/>
        </p:nvCxnSpPr>
        <p:spPr>
          <a:xfrm>
            <a:off x="5204975" y="1036229"/>
            <a:ext cx="8182" cy="5746148"/>
          </a:xfrm>
          <a:prstGeom prst="line">
            <a:avLst/>
          </a:prstGeom>
          <a:ln w="38100">
            <a:solidFill>
              <a:schemeClr val="tx1">
                <a:lumMod val="65000"/>
                <a:lumOff val="35000"/>
              </a:schemeClr>
            </a:solidFill>
            <a:prstDash val="lgDashDotDot"/>
            <a:headEnd type="none"/>
            <a:tailEnd type="none"/>
          </a:ln>
        </p:spPr>
        <p:style>
          <a:lnRef idx="1">
            <a:schemeClr val="accent5"/>
          </a:lnRef>
          <a:fillRef idx="0">
            <a:schemeClr val="accent5"/>
          </a:fillRef>
          <a:effectRef idx="0">
            <a:schemeClr val="accent5"/>
          </a:effectRef>
          <a:fontRef idx="minor">
            <a:schemeClr val="tx1"/>
          </a:fontRef>
        </p:style>
      </p:cxn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7139" y="4771507"/>
            <a:ext cx="2683271" cy="1577763"/>
          </a:xfrm>
          <a:prstGeom prst="rect">
            <a:avLst/>
          </a:prstGeom>
        </p:spPr>
      </p:pic>
      <p:cxnSp>
        <p:nvCxnSpPr>
          <p:cNvPr id="30" name="Straight Arrow Connector 29"/>
          <p:cNvCxnSpPr>
            <a:stCxn id="46" idx="3"/>
          </p:cNvCxnSpPr>
          <p:nvPr/>
        </p:nvCxnSpPr>
        <p:spPr>
          <a:xfrm flipV="1">
            <a:off x="3730410" y="5556115"/>
            <a:ext cx="2719653" cy="4274"/>
          </a:xfrm>
          <a:prstGeom prst="straightConnector1">
            <a:avLst/>
          </a:prstGeom>
          <a:ln w="53975">
            <a:solidFill>
              <a:schemeClr val="bg2"/>
            </a:solidFill>
            <a:prstDash val="sysDot"/>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a:off x="3092749" y="2625134"/>
            <a:ext cx="4359066" cy="337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H="1" flipV="1">
            <a:off x="3382297" y="3589240"/>
            <a:ext cx="3277284" cy="35022"/>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4624806" y="3298717"/>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56" name="Straight Arrow Connector 55"/>
          <p:cNvCxnSpPr/>
          <p:nvPr/>
        </p:nvCxnSpPr>
        <p:spPr>
          <a:xfrm flipH="1" flipV="1">
            <a:off x="3382297" y="3828730"/>
            <a:ext cx="3129046" cy="1357779"/>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75" name="TextBox 74"/>
          <p:cNvSpPr txBox="1"/>
          <p:nvPr/>
        </p:nvSpPr>
        <p:spPr>
          <a:xfrm rot="1457750">
            <a:off x="4737879" y="4364894"/>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7" name="TextBox 76"/>
          <p:cNvSpPr txBox="1"/>
          <p:nvPr/>
        </p:nvSpPr>
        <p:spPr>
          <a:xfrm>
            <a:off x="4588566" y="5282438"/>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2938" y="1036229"/>
            <a:ext cx="1881729" cy="651828"/>
          </a:xfrm>
          <a:prstGeom prst="rect">
            <a:avLst/>
          </a:prstGeom>
        </p:spPr>
      </p:pic>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07316" y="1135014"/>
            <a:ext cx="2381615" cy="547868"/>
          </a:xfrm>
          <a:prstGeom prst="rect">
            <a:avLst/>
          </a:prstGeom>
        </p:spPr>
      </p:pic>
      <p:grpSp>
        <p:nvGrpSpPr>
          <p:cNvPr id="20" name="Group 19"/>
          <p:cNvGrpSpPr/>
          <p:nvPr/>
        </p:nvGrpSpPr>
        <p:grpSpPr>
          <a:xfrm>
            <a:off x="5560884" y="2279330"/>
            <a:ext cx="514401" cy="514401"/>
            <a:chOff x="492" y="17985"/>
            <a:chExt cx="524853" cy="524853"/>
          </a:xfrm>
        </p:grpSpPr>
        <p:sp>
          <p:nvSpPr>
            <p:cNvPr id="21" name="Oval 2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82" name="Group 81"/>
          <p:cNvGrpSpPr/>
          <p:nvPr/>
        </p:nvGrpSpPr>
        <p:grpSpPr>
          <a:xfrm>
            <a:off x="3982820" y="3265071"/>
            <a:ext cx="514401" cy="514401"/>
            <a:chOff x="492" y="17985"/>
            <a:chExt cx="524853" cy="524853"/>
          </a:xfrm>
        </p:grpSpPr>
        <p:sp>
          <p:nvSpPr>
            <p:cNvPr id="83" name="Oval 8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85" name="Group 84"/>
          <p:cNvGrpSpPr/>
          <p:nvPr/>
        </p:nvGrpSpPr>
        <p:grpSpPr>
          <a:xfrm>
            <a:off x="5957170" y="4622724"/>
            <a:ext cx="514401" cy="514401"/>
            <a:chOff x="492" y="17985"/>
            <a:chExt cx="524853" cy="524853"/>
          </a:xfrm>
        </p:grpSpPr>
        <p:sp>
          <p:nvSpPr>
            <p:cNvPr id="86" name="Oval 8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88" name="Group 87"/>
          <p:cNvGrpSpPr/>
          <p:nvPr/>
        </p:nvGrpSpPr>
        <p:grpSpPr>
          <a:xfrm>
            <a:off x="10516446" y="5210998"/>
            <a:ext cx="514401" cy="514401"/>
            <a:chOff x="492" y="17985"/>
            <a:chExt cx="524853" cy="524853"/>
          </a:xfrm>
        </p:grpSpPr>
        <p:sp>
          <p:nvSpPr>
            <p:cNvPr id="89" name="Oval 8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91" name="Group 90"/>
          <p:cNvGrpSpPr/>
          <p:nvPr/>
        </p:nvGrpSpPr>
        <p:grpSpPr>
          <a:xfrm>
            <a:off x="4187166" y="5510689"/>
            <a:ext cx="514401" cy="514401"/>
            <a:chOff x="492" y="17985"/>
            <a:chExt cx="524853" cy="524853"/>
          </a:xfrm>
        </p:grpSpPr>
        <p:sp>
          <p:nvSpPr>
            <p:cNvPr id="92" name="Oval 9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
        <p:nvSpPr>
          <p:cNvPr id="2" name="Title 1"/>
          <p:cNvSpPr>
            <a:spLocks noGrp="1"/>
          </p:cNvSpPr>
          <p:nvPr>
            <p:ph type="title"/>
          </p:nvPr>
        </p:nvSpPr>
        <p:spPr/>
        <p:txBody>
          <a:bodyPr/>
          <a:lstStyle/>
          <a:p>
            <a:r>
              <a:rPr lang="en-US" dirty="0" smtClean="0"/>
              <a:t>Provisioning logic</a:t>
            </a:r>
            <a:endParaRPr lang="en-US" dirty="0"/>
          </a:p>
        </p:txBody>
      </p:sp>
    </p:spTree>
    <p:extLst>
      <p:ext uri="{BB962C8B-B14F-4D97-AF65-F5344CB8AC3E}">
        <p14:creationId xmlns:p14="http://schemas.microsoft.com/office/powerpoint/2010/main" val="1509715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1000"/>
                                        <p:tgtEl>
                                          <p:spTgt spid="56"/>
                                        </p:tgtEl>
                                      </p:cBhvr>
                                    </p:animEffect>
                                    <p:anim calcmode="lin" valueType="num">
                                      <p:cBhvr>
                                        <p:cTn id="32" dur="1000" fill="hold"/>
                                        <p:tgtEl>
                                          <p:spTgt spid="56"/>
                                        </p:tgtEl>
                                        <p:attrNameLst>
                                          <p:attrName>ppt_x</p:attrName>
                                        </p:attrNameLst>
                                      </p:cBhvr>
                                      <p:tavLst>
                                        <p:tav tm="0">
                                          <p:val>
                                            <p:strVal val="#ppt_x"/>
                                          </p:val>
                                        </p:tav>
                                        <p:tav tm="100000">
                                          <p:val>
                                            <p:strVal val="#ppt_x"/>
                                          </p:val>
                                        </p:tav>
                                      </p:tavLst>
                                    </p:anim>
                                    <p:anim calcmode="lin" valueType="num">
                                      <p:cBhvr>
                                        <p:cTn id="3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1000"/>
                                        <p:tgtEl>
                                          <p:spTgt spid="85"/>
                                        </p:tgtEl>
                                      </p:cBhvr>
                                    </p:animEffect>
                                    <p:anim calcmode="lin" valueType="num">
                                      <p:cBhvr>
                                        <p:cTn id="46" dur="1000" fill="hold"/>
                                        <p:tgtEl>
                                          <p:spTgt spid="85"/>
                                        </p:tgtEl>
                                        <p:attrNameLst>
                                          <p:attrName>ppt_x</p:attrName>
                                        </p:attrNameLst>
                                      </p:cBhvr>
                                      <p:tavLst>
                                        <p:tav tm="0">
                                          <p:val>
                                            <p:strVal val="#ppt_x"/>
                                          </p:val>
                                        </p:tav>
                                        <p:tav tm="100000">
                                          <p:val>
                                            <p:strVal val="#ppt_x"/>
                                          </p:val>
                                        </p:tav>
                                      </p:tavLst>
                                    </p:anim>
                                    <p:anim calcmode="lin" valueType="num">
                                      <p:cBhvr>
                                        <p:cTn id="4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1000"/>
                                        <p:tgtEl>
                                          <p:spTgt spid="88"/>
                                        </p:tgtEl>
                                      </p:cBhvr>
                                    </p:animEffect>
                                    <p:anim calcmode="lin" valueType="num">
                                      <p:cBhvr>
                                        <p:cTn id="53" dur="1000" fill="hold"/>
                                        <p:tgtEl>
                                          <p:spTgt spid="88"/>
                                        </p:tgtEl>
                                        <p:attrNameLst>
                                          <p:attrName>ppt_x</p:attrName>
                                        </p:attrNameLst>
                                      </p:cBhvr>
                                      <p:tavLst>
                                        <p:tav tm="0">
                                          <p:val>
                                            <p:strVal val="#ppt_x"/>
                                          </p:val>
                                        </p:tav>
                                        <p:tav tm="100000">
                                          <p:val>
                                            <p:strVal val="#ppt_x"/>
                                          </p:val>
                                        </p:tav>
                                      </p:tavLst>
                                    </p:anim>
                                    <p:anim calcmode="lin" valueType="num">
                                      <p:cBhvr>
                                        <p:cTn id="5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site provisioning</a:t>
            </a:r>
            <a:endParaRPr lang="en-US" dirty="0"/>
          </a:p>
        </p:txBody>
      </p:sp>
      <p:sp>
        <p:nvSpPr>
          <p:cNvPr id="3" name="Text Placeholder 2"/>
          <p:cNvSpPr>
            <a:spLocks noGrp="1"/>
          </p:cNvSpPr>
          <p:nvPr>
            <p:ph type="body" sz="quarter" idx="10"/>
          </p:nvPr>
        </p:nvSpPr>
        <p:spPr/>
        <p:txBody>
          <a:bodyPr/>
          <a:lstStyle/>
          <a:p>
            <a:r>
              <a:rPr lang="en-US" dirty="0" smtClean="0"/>
              <a:t>As part of the provisioning sub site </a:t>
            </a:r>
            <a:endParaRPr lang="en-US" dirty="0"/>
          </a:p>
        </p:txBody>
      </p:sp>
    </p:spTree>
    <p:extLst>
      <p:ext uri="{BB962C8B-B14F-4D97-AF65-F5344CB8AC3E}">
        <p14:creationId xmlns:p14="http://schemas.microsoft.com/office/powerpoint/2010/main" val="24529946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What kind of branding solutions are needed. Identity needed branding model from themes, custom css, master pages, page layouts. Specific solutions for branding management.</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838962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4769949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Components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UX component handling. For example replacement of web or delegate controls in old master pages . Other elements which are needed for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09817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22572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Implementation details for the search from UI perspective. Specific customizations and possible apps based on search technologies.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3435165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874338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Composites and business apps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Any business applications or composite apps </a:t>
              </a:r>
              <a:r>
                <a:rPr lang="en-US" sz="1400" spc="-70" smtClean="0">
                  <a:solidFill>
                    <a:schemeClr val="bg1"/>
                  </a:solidFill>
                </a:rPr>
                <a:t>which could be </a:t>
              </a:r>
              <a:r>
                <a:rPr lang="en-US" sz="1400" spc="-70" dirty="0" smtClean="0">
                  <a:solidFill>
                    <a:schemeClr val="bg1"/>
                  </a:solidFill>
                </a:rPr>
                <a:t>converted as specific apps. Includes possible conversion plan for server side workflows or timer jobs.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2214453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Transformation approach</a:t>
            </a:r>
            <a:endParaRPr lang="en-US" dirty="0"/>
          </a:p>
        </p:txBody>
      </p:sp>
    </p:spTree>
    <p:extLst>
      <p:ext uri="{BB962C8B-B14F-4D97-AF65-F5344CB8AC3E}">
        <p14:creationId xmlns:p14="http://schemas.microsoft.com/office/powerpoint/2010/main" val="413888710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81223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Profile customizations including custom attribute replication to Office 365 from AD or user interface capabilities dependent on the user profile properties.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269782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sync and usage process</a:t>
            </a:r>
            <a:endParaRPr lang="en-US" dirty="0"/>
          </a:p>
        </p:txBody>
      </p:sp>
      <p:pic>
        <p:nvPicPr>
          <p:cNvPr id="3" name="Picture 2"/>
          <p:cNvPicPr>
            <a:picLocks noChangeAspect="1"/>
          </p:cNvPicPr>
          <p:nvPr/>
        </p:nvPicPr>
        <p:blipFill>
          <a:blip r:embed="rId3"/>
          <a:stretch>
            <a:fillRect/>
          </a:stretch>
        </p:blipFill>
        <p:spPr>
          <a:xfrm>
            <a:off x="1515320" y="1810225"/>
            <a:ext cx="2493944" cy="2278349"/>
          </a:xfrm>
          <a:prstGeom prst="rect">
            <a:avLst/>
          </a:prstGeom>
        </p:spPr>
      </p:pic>
      <p:grpSp>
        <p:nvGrpSpPr>
          <p:cNvPr id="4" name="Group 3"/>
          <p:cNvGrpSpPr/>
          <p:nvPr/>
        </p:nvGrpSpPr>
        <p:grpSpPr>
          <a:xfrm>
            <a:off x="9364623" y="1386891"/>
            <a:ext cx="1452984" cy="1572516"/>
            <a:chOff x="8873248" y="1577443"/>
            <a:chExt cx="1482505" cy="1604466"/>
          </a:xfrm>
        </p:grpSpPr>
        <p:pic>
          <p:nvPicPr>
            <p:cNvPr id="5" name="Picture 4"/>
            <p:cNvPicPr>
              <a:picLocks noChangeAspect="1"/>
            </p:cNvPicPr>
            <p:nvPr/>
          </p:nvPicPr>
          <p:blipFill>
            <a:blip r:embed="rId4"/>
            <a:stretch>
              <a:fillRect/>
            </a:stretch>
          </p:blipFill>
          <p:spPr>
            <a:xfrm>
              <a:off x="9146726" y="1577443"/>
              <a:ext cx="935550" cy="1050465"/>
            </a:xfrm>
            <a:prstGeom prst="rect">
              <a:avLst/>
            </a:prstGeom>
          </p:spPr>
        </p:pic>
        <p:sp>
          <p:nvSpPr>
            <p:cNvPr id="6" name="TextBox 5"/>
            <p:cNvSpPr txBox="1"/>
            <p:nvPr/>
          </p:nvSpPr>
          <p:spPr>
            <a:xfrm>
              <a:off x="8873248" y="2627908"/>
              <a:ext cx="1482505" cy="554001"/>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Customer</a:t>
              </a:r>
            </a:p>
            <a:p>
              <a:pPr algn="ctr"/>
              <a:r>
                <a:rPr lang="en-US" sz="1764" spc="-52" dirty="0" smtClean="0">
                  <a:latin typeface="Segoe UI Light" panose="020B0502040204020203" pitchFamily="34" charset="0"/>
                  <a:cs typeface="Segoe UI Light" panose="020B0502040204020203" pitchFamily="34" charset="0"/>
                </a:rPr>
                <a:t>Active Directory</a:t>
              </a:r>
              <a:endParaRPr lang="en-US" sz="1764" spc="-52" dirty="0">
                <a:latin typeface="Segoe UI Light" panose="020B0502040204020203" pitchFamily="34" charset="0"/>
                <a:cs typeface="Segoe UI Light" panose="020B0502040204020203" pitchFamily="34" charset="0"/>
              </a:endParaRPr>
            </a:p>
          </p:txBody>
        </p:sp>
      </p:grpSp>
      <p:cxnSp>
        <p:nvCxnSpPr>
          <p:cNvPr id="8" name="Straight Arrow Connector 7"/>
          <p:cNvCxnSpPr/>
          <p:nvPr/>
        </p:nvCxnSpPr>
        <p:spPr>
          <a:xfrm flipH="1">
            <a:off x="5178449" y="1808252"/>
            <a:ext cx="4186174" cy="530552"/>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9" name="Group 8"/>
          <p:cNvGrpSpPr/>
          <p:nvPr/>
        </p:nvGrpSpPr>
        <p:grpSpPr>
          <a:xfrm>
            <a:off x="7556767" y="1611165"/>
            <a:ext cx="514401" cy="514401"/>
            <a:chOff x="492" y="17985"/>
            <a:chExt cx="524853" cy="524853"/>
          </a:xfrm>
        </p:grpSpPr>
        <p:sp>
          <p:nvSpPr>
            <p:cNvPr id="10" name="Oval 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12" name="Group 11"/>
          <p:cNvGrpSpPr>
            <a:grpSpLocks noChangeAspect="1"/>
          </p:cNvGrpSpPr>
          <p:nvPr/>
        </p:nvGrpSpPr>
        <p:grpSpPr>
          <a:xfrm>
            <a:off x="4484149" y="3988330"/>
            <a:ext cx="3587019" cy="2423529"/>
            <a:chOff x="228958" y="3947862"/>
            <a:chExt cx="3963957" cy="2678203"/>
          </a:xfrm>
        </p:grpSpPr>
        <p:pic>
          <p:nvPicPr>
            <p:cNvPr id="13" name="Picture 12"/>
            <p:cNvPicPr>
              <a:picLocks noChangeAspect="1"/>
            </p:cNvPicPr>
            <p:nvPr/>
          </p:nvPicPr>
          <p:blipFill>
            <a:blip r:embed="rId5"/>
            <a:stretch>
              <a:fillRect/>
            </a:stretch>
          </p:blipFill>
          <p:spPr>
            <a:xfrm>
              <a:off x="228958" y="3947862"/>
              <a:ext cx="3562410" cy="1651084"/>
            </a:xfrm>
            <a:prstGeom prst="rect">
              <a:avLst/>
            </a:prstGeom>
            <a:ln>
              <a:solidFill>
                <a:schemeClr val="bg1">
                  <a:lumMod val="75000"/>
                </a:schemeClr>
              </a:solidFill>
            </a:ln>
            <a:effectLst>
              <a:softEdge rad="12700"/>
            </a:effectLst>
          </p:spPr>
        </p:pic>
        <p:pic>
          <p:nvPicPr>
            <p:cNvPr id="14" name="Picture 13"/>
            <p:cNvPicPr>
              <a:picLocks noChangeAspect="1"/>
            </p:cNvPicPr>
            <p:nvPr/>
          </p:nvPicPr>
          <p:blipFill>
            <a:blip r:embed="rId6"/>
            <a:stretch>
              <a:fillRect/>
            </a:stretch>
          </p:blipFill>
          <p:spPr>
            <a:xfrm>
              <a:off x="2470865" y="5006065"/>
              <a:ext cx="1722050" cy="1620000"/>
            </a:xfrm>
            <a:prstGeom prst="rect">
              <a:avLst/>
            </a:prstGeom>
            <a:ln>
              <a:solidFill>
                <a:schemeClr val="bg1">
                  <a:lumMod val="75000"/>
                </a:schemeClr>
              </a:solidFill>
            </a:ln>
            <a:effectLst>
              <a:softEdge rad="12700"/>
            </a:effectLst>
          </p:spPr>
        </p:pic>
      </p:grpSp>
      <p:cxnSp>
        <p:nvCxnSpPr>
          <p:cNvPr id="15" name="Straight Connector 14"/>
          <p:cNvCxnSpPr/>
          <p:nvPr/>
        </p:nvCxnSpPr>
        <p:spPr>
          <a:xfrm>
            <a:off x="2528828" y="4982948"/>
            <a:ext cx="2048682" cy="17949"/>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6" name="TextBox 4"/>
          <p:cNvSpPr txBox="1"/>
          <p:nvPr/>
        </p:nvSpPr>
        <p:spPr>
          <a:xfrm>
            <a:off x="1780502" y="4433369"/>
            <a:ext cx="1735967" cy="116559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smtClean="0">
                <a:solidFill>
                  <a:schemeClr val="bg1"/>
                </a:solidFill>
              </a:rPr>
              <a:t>Functionalities can use the user profile properties to show information or to change the end user experience.</a:t>
            </a:r>
            <a:endParaRPr lang="en-US" sz="1200" dirty="0">
              <a:solidFill>
                <a:schemeClr val="bg1"/>
              </a:solidFill>
            </a:endParaRPr>
          </a:p>
        </p:txBody>
      </p:sp>
      <p:grpSp>
        <p:nvGrpSpPr>
          <p:cNvPr id="18" name="Group 17"/>
          <p:cNvGrpSpPr/>
          <p:nvPr/>
        </p:nvGrpSpPr>
        <p:grpSpPr>
          <a:xfrm>
            <a:off x="4113290" y="1904764"/>
            <a:ext cx="1120567" cy="1153404"/>
            <a:chOff x="3783797" y="2289557"/>
            <a:chExt cx="1120567" cy="1153404"/>
          </a:xfrm>
        </p:grpSpPr>
        <p:pic>
          <p:nvPicPr>
            <p:cNvPr id="17" name="Picture 16"/>
            <p:cNvPicPr>
              <a:picLocks noChangeAspect="1"/>
            </p:cNvPicPr>
            <p:nvPr/>
          </p:nvPicPr>
          <p:blipFill>
            <a:blip r:embed="rId7">
              <a:grayscl/>
            </a:blip>
            <a:stretch>
              <a:fillRect/>
            </a:stretch>
          </p:blipFill>
          <p:spPr>
            <a:xfrm>
              <a:off x="3783797" y="2289557"/>
              <a:ext cx="741719" cy="1064743"/>
            </a:xfrm>
            <a:prstGeom prst="rect">
              <a:avLst/>
            </a:prstGeom>
          </p:spPr>
        </p:pic>
        <p:pic>
          <p:nvPicPr>
            <p:cNvPr id="7" name="Picture 6"/>
            <p:cNvPicPr>
              <a:picLocks noChangeAspect="1"/>
            </p:cNvPicPr>
            <p:nvPr/>
          </p:nvPicPr>
          <p:blipFill>
            <a:blip r:embed="rId8"/>
            <a:stretch>
              <a:fillRect/>
            </a:stretch>
          </p:blipFill>
          <p:spPr>
            <a:xfrm>
              <a:off x="4146668" y="2723597"/>
              <a:ext cx="757696" cy="719364"/>
            </a:xfrm>
            <a:prstGeom prst="rect">
              <a:avLst/>
            </a:prstGeom>
          </p:spPr>
        </p:pic>
      </p:grpSp>
      <p:cxnSp>
        <p:nvCxnSpPr>
          <p:cNvPr id="22" name="Straight Arrow Connector 21"/>
          <p:cNvCxnSpPr/>
          <p:nvPr/>
        </p:nvCxnSpPr>
        <p:spPr>
          <a:xfrm flipH="1" flipV="1">
            <a:off x="4577510" y="3096191"/>
            <a:ext cx="506075" cy="854116"/>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flipH="1" flipV="1">
            <a:off x="5292293" y="2604355"/>
            <a:ext cx="3790062" cy="101628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V="1">
            <a:off x="9772650" y="2969508"/>
            <a:ext cx="318465" cy="651133"/>
          </a:xfrm>
          <a:prstGeom prst="straightConnector1">
            <a:avLst/>
          </a:prstGeom>
          <a:ln w="38100">
            <a:solidFill>
              <a:schemeClr val="bg2"/>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8906163" y="3248193"/>
            <a:ext cx="1452984" cy="1767974"/>
            <a:chOff x="8906163" y="3248193"/>
            <a:chExt cx="1452984" cy="1767974"/>
          </a:xfrm>
        </p:grpSpPr>
        <p:pic>
          <p:nvPicPr>
            <p:cNvPr id="26" name="Picture 25"/>
            <p:cNvPicPr>
              <a:picLocks noChangeAspect="1"/>
            </p:cNvPicPr>
            <p:nvPr/>
          </p:nvPicPr>
          <p:blipFill>
            <a:blip r:embed="rId9"/>
            <a:stretch>
              <a:fillRect/>
            </a:stretch>
          </p:blipFill>
          <p:spPr>
            <a:xfrm>
              <a:off x="9205076" y="3248193"/>
              <a:ext cx="855158" cy="953520"/>
            </a:xfrm>
            <a:prstGeom prst="rect">
              <a:avLst/>
            </a:prstGeom>
          </p:spPr>
        </p:pic>
        <p:sp>
          <p:nvSpPr>
            <p:cNvPr id="34" name="TextBox 33"/>
            <p:cNvSpPr txBox="1"/>
            <p:nvPr/>
          </p:nvSpPr>
          <p:spPr>
            <a:xfrm>
              <a:off x="8906163" y="4201713"/>
              <a:ext cx="1452984" cy="814454"/>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 synchronization tool</a:t>
              </a:r>
              <a:endParaRPr lang="en-US" sz="1764" spc="-52" dirty="0">
                <a:latin typeface="Segoe UI Light" panose="020B0502040204020203" pitchFamily="34" charset="0"/>
                <a:cs typeface="Segoe UI Light" panose="020B0502040204020203" pitchFamily="34" charset="0"/>
              </a:endParaRPr>
            </a:p>
          </p:txBody>
        </p:sp>
      </p:grpSp>
      <p:pic>
        <p:nvPicPr>
          <p:cNvPr id="37" name="Picture 36"/>
          <p:cNvPicPr>
            <a:picLocks noChangeAspect="1"/>
          </p:cNvPicPr>
          <p:nvPr/>
        </p:nvPicPr>
        <p:blipFill>
          <a:blip r:embed="rId10"/>
          <a:stretch>
            <a:fillRect/>
          </a:stretch>
        </p:blipFill>
        <p:spPr>
          <a:xfrm>
            <a:off x="3524919" y="1145495"/>
            <a:ext cx="1119353" cy="696000"/>
          </a:xfrm>
          <a:prstGeom prst="rect">
            <a:avLst/>
          </a:prstGeom>
        </p:spPr>
      </p:pic>
      <p:grpSp>
        <p:nvGrpSpPr>
          <p:cNvPr id="39" name="Group 38"/>
          <p:cNvGrpSpPr/>
          <p:nvPr/>
        </p:nvGrpSpPr>
        <p:grpSpPr>
          <a:xfrm>
            <a:off x="7117698" y="2884235"/>
            <a:ext cx="514401" cy="514401"/>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3</a:t>
              </a:r>
              <a:endParaRPr lang="en-US" sz="2352" dirty="0"/>
            </a:p>
          </p:txBody>
        </p:sp>
      </p:grpSp>
      <p:grpSp>
        <p:nvGrpSpPr>
          <p:cNvPr id="42" name="Group 41"/>
          <p:cNvGrpSpPr/>
          <p:nvPr/>
        </p:nvGrpSpPr>
        <p:grpSpPr>
          <a:xfrm>
            <a:off x="10101946" y="3058168"/>
            <a:ext cx="514401" cy="514401"/>
            <a:chOff x="492" y="17985"/>
            <a:chExt cx="524853" cy="524853"/>
          </a:xfrm>
        </p:grpSpPr>
        <p:sp>
          <p:nvSpPr>
            <p:cNvPr id="43" name="Oval 4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45" name="Group 44"/>
          <p:cNvGrpSpPr/>
          <p:nvPr/>
        </p:nvGrpSpPr>
        <p:grpSpPr>
          <a:xfrm>
            <a:off x="5317819" y="3687312"/>
            <a:ext cx="514401" cy="514401"/>
            <a:chOff x="492" y="17985"/>
            <a:chExt cx="524853" cy="524853"/>
          </a:xfrm>
        </p:grpSpPr>
        <p:sp>
          <p:nvSpPr>
            <p:cNvPr id="46" name="Oval 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Tree>
    <p:extLst>
      <p:ext uri="{BB962C8B-B14F-4D97-AF65-F5344CB8AC3E}">
        <p14:creationId xmlns:p14="http://schemas.microsoft.com/office/powerpoint/2010/main" val="2234627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22" presetClass="entr" presetSubtype="2" fill="hold" nodeType="withEffect">
                                  <p:stCondLst>
                                    <p:cond delay="100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anim calcmode="lin" valueType="num">
                                      <p:cBhvr>
                                        <p:cTn id="46" dur="1000" fill="hold"/>
                                        <p:tgtEl>
                                          <p:spTgt spid="28"/>
                                        </p:tgtEl>
                                        <p:attrNameLst>
                                          <p:attrName>ppt_x</p:attrName>
                                        </p:attrNameLst>
                                      </p:cBhvr>
                                      <p:tavLst>
                                        <p:tav tm="0">
                                          <p:val>
                                            <p:strVal val="#ppt_x"/>
                                          </p:val>
                                        </p:tav>
                                        <p:tav tm="100000">
                                          <p:val>
                                            <p:strVal val="#ppt_x"/>
                                          </p:val>
                                        </p:tav>
                                      </p:tavLst>
                                    </p:anim>
                                    <p:anim calcmode="lin" valueType="num">
                                      <p:cBhvr>
                                        <p:cTn id="4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1000"/>
                                        <p:tgtEl>
                                          <p:spTgt spid="45"/>
                                        </p:tgtEl>
                                      </p:cBhvr>
                                    </p:animEffect>
                                    <p:anim calcmode="lin" valueType="num">
                                      <p:cBhvr>
                                        <p:cTn id="68" dur="1000" fill="hold"/>
                                        <p:tgtEl>
                                          <p:spTgt spid="45"/>
                                        </p:tgtEl>
                                        <p:attrNameLst>
                                          <p:attrName>ppt_x</p:attrName>
                                        </p:attrNameLst>
                                      </p:cBhvr>
                                      <p:tavLst>
                                        <p:tav tm="0">
                                          <p:val>
                                            <p:strVal val="#ppt_x"/>
                                          </p:val>
                                        </p:tav>
                                        <p:tav tm="100000">
                                          <p:val>
                                            <p:strVal val="#ppt_x"/>
                                          </p:val>
                                        </p:tav>
                                      </p:tavLst>
                                    </p:anim>
                                    <p:anim calcmode="lin" valueType="num">
                                      <p:cBhvr>
                                        <p:cTn id="6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user profile properties</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821283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drive UI elements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859397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WCM</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WCM capabilities which should be converted to app model side. Focus on the page layouts, possible existing field controls and how those are handled.</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212009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995667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ECM capabilities which should be noted. Resolution plan for existing capabilities to the app model side. Could be also things which will be dropped due lack of capability in app model side.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4090083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7201638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Other customizations in FTC which need to be converted to the app model implementation. Whatever does not fall into above scenarios. </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666593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8378332" y="329983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6090801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3211497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transformation process</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Model and pattern how to convert existing site collections which have been created using FTC to the app model implementation to enable retraction of the wsp package.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942797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process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Actual details on how the transition is completed,  including necessary tooling which is used for the conversion process.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16504931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a:t>
            </a:r>
            <a:r>
              <a:rPr lang="en-US" dirty="0" smtClean="0"/>
              <a:t>process options</a:t>
            </a:r>
            <a:endParaRPr lang="en-US" dirty="0"/>
          </a:p>
        </p:txBody>
      </p:sp>
      <p:sp>
        <p:nvSpPr>
          <p:cNvPr id="6" name="Text Placeholder 5"/>
          <p:cNvSpPr>
            <a:spLocks noGrp="1"/>
          </p:cNvSpPr>
          <p:nvPr>
            <p:ph type="body" sz="quarter" idx="10"/>
          </p:nvPr>
        </p:nvSpPr>
        <p:spPr>
          <a:xfrm>
            <a:off x="520700" y="1447800"/>
            <a:ext cx="5394960" cy="837152"/>
          </a:xfrm>
        </p:spPr>
        <p:txBody>
          <a:bodyPr/>
          <a:lstStyle/>
          <a:p>
            <a:r>
              <a:rPr lang="en-US" dirty="0" smtClean="0"/>
              <a:t>In-place</a:t>
            </a:r>
          </a:p>
          <a:p>
            <a:pPr lvl="1"/>
            <a:r>
              <a:rPr lang="en-US" dirty="0" smtClean="0"/>
              <a:t>Use out of box features</a:t>
            </a:r>
            <a:endParaRPr lang="en-US" dirty="0"/>
          </a:p>
        </p:txBody>
      </p:sp>
      <p:sp>
        <p:nvSpPr>
          <p:cNvPr id="7" name="Text Placeholder 6"/>
          <p:cNvSpPr>
            <a:spLocks noGrp="1"/>
          </p:cNvSpPr>
          <p:nvPr>
            <p:ph type="body" sz="quarter" idx="11"/>
          </p:nvPr>
        </p:nvSpPr>
        <p:spPr>
          <a:xfrm>
            <a:off x="6277928" y="1447800"/>
            <a:ext cx="5394960" cy="837152"/>
          </a:xfrm>
        </p:spPr>
        <p:txBody>
          <a:bodyPr/>
          <a:lstStyle/>
          <a:p>
            <a:r>
              <a:rPr lang="en-US" dirty="0" smtClean="0"/>
              <a:t>Swing/Migration</a:t>
            </a:r>
          </a:p>
          <a:p>
            <a:pPr lvl="1"/>
            <a:r>
              <a:rPr lang="en-US" dirty="0" smtClean="0"/>
              <a:t>Use APP model techniques</a:t>
            </a:r>
            <a:endParaRPr lang="en-US" dirty="0"/>
          </a:p>
        </p:txBody>
      </p:sp>
    </p:spTree>
    <p:extLst>
      <p:ext uri="{BB962C8B-B14F-4D97-AF65-F5344CB8AC3E}">
        <p14:creationId xmlns:p14="http://schemas.microsoft.com/office/powerpoint/2010/main" val="220903022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8272"/>
                </a:solidFill>
              </a:rPr>
              <a:t>Architecture Session</a:t>
            </a:r>
            <a:endParaRPr sz="4800" dirty="0">
              <a:solidFill>
                <a:srgbClr val="008272"/>
              </a:solidFill>
            </a:endParaRPr>
          </a:p>
        </p:txBody>
      </p:sp>
      <p:sp>
        <p:nvSpPr>
          <p:cNvPr id="11" name="TextBox 10"/>
          <p:cNvSpPr txBox="1"/>
          <p:nvPr/>
        </p:nvSpPr>
        <p:spPr>
          <a:xfrm>
            <a:off x="170892" y="770494"/>
            <a:ext cx="10347351" cy="646074"/>
          </a:xfrm>
          <a:prstGeom prst="rect">
            <a:avLst/>
          </a:prstGeom>
          <a:noFill/>
        </p:spPr>
        <p:txBody>
          <a:bodyPr wrap="square" rtlCol="0">
            <a:spAutoFit/>
          </a:bodyPr>
          <a:lstStyle/>
          <a:p>
            <a:pPr defTabSz="914126"/>
            <a:r>
              <a:rPr lang="en-US" sz="1799" i="1" dirty="0" smtClean="0">
                <a:solidFill>
                  <a:srgbClr val="737373"/>
                </a:solidFill>
                <a:latin typeface="Segoe UI Light"/>
              </a:rPr>
              <a:t>Provide architecture design guidance for selected scenarios. Results </a:t>
            </a:r>
            <a:r>
              <a:rPr lang="en-US" sz="1799" i="1" dirty="0">
                <a:solidFill>
                  <a:srgbClr val="737373"/>
                </a:solidFill>
                <a:latin typeface="Segoe UI Light"/>
              </a:rPr>
              <a:t>in </a:t>
            </a:r>
            <a:r>
              <a:rPr lang="en-US" sz="1799" i="1" dirty="0" smtClean="0">
                <a:solidFill>
                  <a:srgbClr val="737373"/>
                </a:solidFill>
                <a:latin typeface="Segoe UI Light"/>
              </a:rPr>
              <a:t>an architecture design report and provides basis for Development estimate</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17118190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827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a:txBody>
                    <a:bodyPr/>
                    <a:lstStyle/>
                    <a:p>
                      <a:r>
                        <a:rPr lang="en-US" sz="1600" b="0" dirty="0" smtClean="0">
                          <a:solidFill>
                            <a:schemeClr val="bg1"/>
                          </a:solidFill>
                          <a:latin typeface="+mj-lt"/>
                        </a:rPr>
                        <a:t>MS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Final 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to APP Assessment report</a:t>
                      </a:r>
                    </a:p>
                    <a:p>
                      <a:pPr marL="171450" indent="-171450">
                        <a:spcAft>
                          <a:spcPts val="300"/>
                        </a:spcAft>
                        <a:buFont typeface="Arial" panose="020B0604020202020204" pitchFamily="34" charset="0"/>
                        <a:buChar char="•"/>
                      </a:pPr>
                      <a:r>
                        <a:rPr lang="en-US" sz="1200" b="0" dirty="0" smtClean="0">
                          <a:solidFill>
                            <a:srgbClr val="797A7D">
                              <a:lumMod val="50000"/>
                            </a:srgbClr>
                          </a:solidFill>
                          <a:cs typeface="Segoe UI" pitchFamily="34" charset="0"/>
                        </a:rPr>
                        <a:t>Existing solution demo</a:t>
                      </a:r>
                      <a:endParaRPr lang="en-US" sz="1200" b="0" dirty="0" smtClean="0">
                        <a:solidFill>
                          <a:schemeClr val="tx2"/>
                        </a:solidFill>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design proposal</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Drive final</a:t>
                      </a:r>
                      <a:r>
                        <a:rPr lang="en-US" sz="1200" baseline="0" dirty="0" smtClean="0">
                          <a:solidFill>
                            <a:srgbClr val="797A7D">
                              <a:lumMod val="50000"/>
                            </a:srgbClr>
                          </a:solidFill>
                          <a:ea typeface="Segoe UI" pitchFamily="34" charset="0"/>
                          <a:cs typeface="Segoe UI" pitchFamily="34" charset="0"/>
                        </a:rPr>
                        <a:t> solution design creation</a:t>
                      </a:r>
                    </a:p>
                    <a:p>
                      <a:pPr marL="171399" indent="-171399" defTabSz="913650" fontAlgn="base">
                        <a:buFont typeface="Arial" panose="020B0604020202020204" pitchFamily="34" charset="0"/>
                        <a:buChar char="•"/>
                      </a:pP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a:t>
                      </a:r>
                      <a:r>
                        <a:rPr lang="en-US" sz="1200" baseline="0" dirty="0" smtClean="0">
                          <a:solidFill>
                            <a:srgbClr val="797A7D">
                              <a:lumMod val="50000"/>
                            </a:srgbClr>
                          </a:solidFill>
                          <a:ea typeface="Segoe UI" pitchFamily="34" charset="0"/>
                          <a:cs typeface="Segoe UI" pitchFamily="34" charset="0"/>
                        </a:rPr>
                        <a:t> Workshop</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Possible Proof of Concepts</a:t>
                      </a:r>
                      <a:endParaRPr lang="en-US" sz="1200" dirty="0" smtClean="0">
                        <a:solidFill>
                          <a:srgbClr val="797A7D">
                            <a:lumMod val="50000"/>
                          </a:srgbClr>
                        </a:solidFill>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Architecture Design report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Development SOW (Optional)</a:t>
                      </a: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7"/>
            <p:cNvSpPr/>
            <p:nvPr/>
          </p:nvSpPr>
          <p:spPr>
            <a:xfrm>
              <a:off x="169362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Scenario walkthrough</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support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code and POC</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Solution design assistance</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Report and Stakeholder presentation</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a:t>
              </a:r>
              <a:r>
                <a:rPr lang="en-US" sz="1400" dirty="0" smtClean="0">
                  <a:solidFill>
                    <a:prstClr val="white"/>
                  </a:solidFill>
                  <a:latin typeface="Segoe UI Light"/>
                </a:rPr>
                <a:t>steps</a:t>
              </a:r>
              <a:endParaRPr lang="en-US" sz="1400" dirty="0">
                <a:solidFill>
                  <a:prstClr val="white"/>
                </a:solidFill>
                <a:latin typeface="Segoe UI Light"/>
              </a:endParaRP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8272"/>
                  </a:solidFill>
                  <a:latin typeface="Segoe UI Light"/>
                </a:rPr>
                <a:t>Module </a:t>
              </a:r>
              <a:r>
                <a:rPr lang="en-US" sz="1600" dirty="0">
                  <a:solidFill>
                    <a:srgbClr val="008272"/>
                  </a:solidFill>
                  <a:latin typeface="Segoe UI Light"/>
                </a:rPr>
                <a:t>Overview</a:t>
              </a:r>
            </a:p>
          </p:txBody>
        </p:sp>
        <p:sp>
          <p:nvSpPr>
            <p:cNvPr id="32" name="Left Bracket 31"/>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Startup Day 1</a:t>
              </a:r>
            </a:p>
          </p:txBody>
        </p:sp>
        <p:sp>
          <p:nvSpPr>
            <p:cNvPr id="33" name="Left Bracket 32"/>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Technical planning support Day 2-3</a:t>
              </a:r>
              <a:endParaRPr lang="en-US" sz="1000" dirty="0">
                <a:solidFill>
                  <a:srgbClr val="737373"/>
                </a:solidFill>
                <a:latin typeface="Segoe UI Light"/>
              </a:endParaRPr>
            </a:p>
          </p:txBody>
        </p:sp>
        <p:sp>
          <p:nvSpPr>
            <p:cNvPr id="39" name="Left Bracket 38"/>
            <p:cNvSpPr/>
            <p:nvPr/>
          </p:nvSpPr>
          <p:spPr>
            <a:xfrm rot="16200000">
              <a:off x="3414746" y="3968450"/>
              <a:ext cx="287644" cy="3729873"/>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6591183" y="4603738"/>
              <a:ext cx="287643" cy="2459296"/>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6" name="Left Bracket 45"/>
            <p:cNvSpPr/>
            <p:nvPr/>
          </p:nvSpPr>
          <p:spPr>
            <a:xfrm rot="16200000">
              <a:off x="9132333" y="4604745"/>
              <a:ext cx="287643" cy="2459297"/>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8272"/>
                  </a:solidFill>
                </a:rPr>
                <a:t>Audience</a:t>
              </a:r>
            </a:p>
          </p:txBody>
        </p:sp>
      </p:grpSp>
      <p:sp>
        <p:nvSpPr>
          <p:cNvPr id="27" name="Left Bracket 26"/>
          <p:cNvSpPr/>
          <p:nvPr/>
        </p:nvSpPr>
        <p:spPr>
          <a:xfrm rot="16200000">
            <a:off x="8863261" y="441850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Finalization </a:t>
            </a:r>
            <a:r>
              <a:rPr lang="en-US" sz="1000" dirty="0">
                <a:solidFill>
                  <a:srgbClr val="737373"/>
                </a:solidFill>
                <a:latin typeface="Segoe UI Light"/>
              </a:rPr>
              <a:t>Day </a:t>
            </a:r>
            <a:r>
              <a:rPr lang="en-US" sz="1000" dirty="0" smtClean="0">
                <a:solidFill>
                  <a:srgbClr val="737373"/>
                </a:solidFill>
                <a:latin typeface="Segoe UI Light"/>
              </a:rPr>
              <a:t>4-5</a:t>
            </a:r>
            <a:endParaRPr lang="en-US" sz="1000" dirty="0">
              <a:solidFill>
                <a:srgbClr val="737373"/>
              </a:solidFill>
              <a:latin typeface="Segoe UI Light"/>
            </a:endParaRPr>
          </a:p>
        </p:txBody>
      </p:sp>
    </p:spTree>
    <p:extLst>
      <p:ext uri="{BB962C8B-B14F-4D97-AF65-F5344CB8AC3E}">
        <p14:creationId xmlns:p14="http://schemas.microsoft.com/office/powerpoint/2010/main" val="37023570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4295093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information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summary on the portal and what is included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2421714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drivers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Business drivers of the solution. High level definition of the business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5608911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a:t>
            </a:r>
            <a:endParaRPr lang="en-US" dirty="0"/>
          </a:p>
        </p:txBody>
      </p:sp>
      <p:sp>
        <p:nvSpPr>
          <p:cNvPr id="4" name="Text Placeholder 3"/>
          <p:cNvSpPr>
            <a:spLocks noGrp="1"/>
          </p:cNvSpPr>
          <p:nvPr>
            <p:ph type="body" sz="quarter" idx="10"/>
          </p:nvPr>
        </p:nvSpPr>
        <p:spPr/>
        <p:txBody>
          <a:bodyPr/>
          <a:lstStyle/>
          <a:p>
            <a:r>
              <a:rPr lang="en-US" sz="3200" dirty="0" smtClean="0"/>
              <a:t>Collaboration</a:t>
            </a:r>
          </a:p>
          <a:p>
            <a:pPr lvl="1"/>
            <a:r>
              <a:rPr lang="en-US" sz="1800" dirty="0" smtClean="0"/>
              <a:t>URL:</a:t>
            </a:r>
          </a:p>
          <a:p>
            <a:pPr lvl="1"/>
            <a:r>
              <a:rPr lang="en-US" sz="1800" dirty="0" smtClean="0"/>
              <a:t>Content: </a:t>
            </a:r>
          </a:p>
          <a:p>
            <a:r>
              <a:rPr lang="en-US" sz="3200" dirty="0" smtClean="0"/>
              <a:t>Portal</a:t>
            </a:r>
          </a:p>
          <a:p>
            <a:pPr lvl="1"/>
            <a:r>
              <a:rPr lang="en-US" sz="1800" dirty="0"/>
              <a:t>URL:</a:t>
            </a:r>
          </a:p>
          <a:p>
            <a:pPr lvl="1"/>
            <a:r>
              <a:rPr lang="en-US" sz="1800" dirty="0"/>
              <a:t>Content: </a:t>
            </a:r>
          </a:p>
          <a:p>
            <a:r>
              <a:rPr lang="en-US" sz="3200" dirty="0" smtClean="0"/>
              <a:t>My Site</a:t>
            </a:r>
          </a:p>
          <a:p>
            <a:pPr lvl="1"/>
            <a:r>
              <a:rPr lang="en-US" sz="1800" dirty="0"/>
              <a:t>URL:</a:t>
            </a:r>
          </a:p>
          <a:p>
            <a:pPr lvl="1"/>
            <a:r>
              <a:rPr lang="en-US" sz="1800" dirty="0"/>
              <a:t>Content: </a:t>
            </a:r>
            <a:endParaRPr lang="en-US" sz="1800" dirty="0" smtClean="0"/>
          </a:p>
          <a:p>
            <a:r>
              <a:rPr lang="en-US" sz="3200" dirty="0" smtClean="0"/>
              <a:t>Partners</a:t>
            </a:r>
          </a:p>
          <a:p>
            <a:pPr lvl="1"/>
            <a:r>
              <a:rPr lang="en-US" sz="1800" dirty="0"/>
              <a:t>URL:</a:t>
            </a:r>
          </a:p>
          <a:p>
            <a:pPr lvl="1"/>
            <a:r>
              <a:rPr lang="en-US" sz="1800" dirty="0"/>
              <a:t>Content: </a:t>
            </a:r>
          </a:p>
          <a:p>
            <a:pPr marL="0" indent="0">
              <a:buNone/>
            </a:pPr>
            <a:endParaRPr lang="en-US" sz="3200"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Introduction to existing applications in </a:t>
              </a:r>
              <a:r>
                <a:rPr lang="en-US" sz="1400" spc="-70" smtClean="0">
                  <a:solidFill>
                    <a:schemeClr val="bg1"/>
                  </a:solidFill>
                </a:rPr>
                <a:t>the farm</a:t>
              </a:r>
              <a:r>
                <a:rPr lang="en-US" sz="1400" spc="-70" dirty="0" smtClean="0">
                  <a:solidFill>
                    <a:schemeClr val="bg1"/>
                  </a:solidFill>
                </a:rPr>
                <a:t>. What is in use and what do they contain. Could be multiple slides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7273482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2.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4.xml><?xml version="1.0" encoding="utf-8"?>
<ds:datastoreItem xmlns:ds="http://schemas.openxmlformats.org/officeDocument/2006/customXml" ds:itemID="{A937641A-5B27-4C4E-ADDA-FC396561D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1AEA8A7-A694-4DB0-82AB-EF48F2E9B6F9}">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5ec9502b-addf-4716-883a-9e6742fd5109"/>
    <ds:schemaRef ds:uri="http://schemas.microsoft.com/office/infopath/2007/PartnerControls"/>
    <ds:schemaRef ds:uri="http://schemas.microsoft.com/office/2006/metadata/properties"/>
    <ds:schemaRef ds:uri="http://purl.org/dc/dcmitype/"/>
  </ds:schemaRefs>
</ds:datastoreItem>
</file>

<file path=customXml/itemProps6.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1680</Words>
  <Application>Microsoft Office PowerPoint</Application>
  <PresentationFormat>Custom</PresentationFormat>
  <Paragraphs>209</Paragraphs>
  <Slides>45</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Design Report</vt:lpstr>
      <vt:lpstr>Agenda</vt:lpstr>
      <vt:lpstr>PnP Transformation approach</vt:lpstr>
      <vt:lpstr>Application Modernization  PnP Transformation Approach</vt:lpstr>
      <vt:lpstr>PowerPoint Presentation</vt:lpstr>
      <vt:lpstr>Overview</vt:lpstr>
      <vt:lpstr>Background information</vt:lpstr>
      <vt:lpstr>Business drivers</vt:lpstr>
      <vt:lpstr>Applications</vt:lpstr>
      <vt:lpstr>Current UI for team sites</vt:lpstr>
      <vt:lpstr>Current UI for portal</vt:lpstr>
      <vt:lpstr>Current UI for my site</vt:lpstr>
      <vt:lpstr>Office 365 transition plan status</vt:lpstr>
      <vt:lpstr>General architecture</vt:lpstr>
      <vt:lpstr>Network design</vt:lpstr>
      <vt:lpstr>Hosting environment details</vt:lpstr>
      <vt:lpstr>High level solution architecture</vt:lpstr>
      <vt:lpstr>SAML usage design</vt:lpstr>
      <vt:lpstr>Provisioning</vt:lpstr>
      <vt:lpstr>Site provisioning</vt:lpstr>
      <vt:lpstr>Provisioning logic</vt:lpstr>
      <vt:lpstr>Sub site provisioning</vt:lpstr>
      <vt:lpstr>Branding</vt:lpstr>
      <vt:lpstr>PowerPoint Presentation</vt:lpstr>
      <vt:lpstr>UX Components</vt:lpstr>
      <vt:lpstr>PowerPoint Presentation</vt:lpstr>
      <vt:lpstr>Search</vt:lpstr>
      <vt:lpstr>PowerPoint Presentation</vt:lpstr>
      <vt:lpstr>Composites and business apps</vt:lpstr>
      <vt:lpstr>PowerPoint Presentation</vt:lpstr>
      <vt:lpstr>Profile</vt:lpstr>
      <vt:lpstr>User profile sync and usage process</vt:lpstr>
      <vt:lpstr>Custom user profile properties</vt:lpstr>
      <vt:lpstr>User profile drive UI elements</vt:lpstr>
      <vt:lpstr>WCM</vt:lpstr>
      <vt:lpstr>PowerPoint Presentation</vt:lpstr>
      <vt:lpstr>ECM</vt:lpstr>
      <vt:lpstr>PowerPoint Presentation</vt:lpstr>
      <vt:lpstr>Other</vt:lpstr>
      <vt:lpstr>PowerPoint Presentation</vt:lpstr>
      <vt:lpstr>Content transformation process</vt:lpstr>
      <vt:lpstr>Transformation process</vt:lpstr>
      <vt:lpstr>Transformation process options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2015-05-26T23:21:48Z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_dlc_DocIdItemGuid">
    <vt:lpwstr>5439879b-11bd-43cf-905a-1d816f7b2f5f</vt:lpwstr>
  </property>
  <property fmtid="{D5CDD505-2E9C-101B-9397-08002B2CF9AE}" pid="32" name="Tfs.IsStoryboard">
    <vt:bool>true</vt:bool>
  </property>
  <property fmtid="{D5CDD505-2E9C-101B-9397-08002B2CF9AE}" pid="33" name="Tfs.LastKnownPath">
    <vt:lpwstr>https://msft.spoppe.com/teams/case/cat/apps/GAPPS/Shared%20Documents/JDP/Delivery%20Documents/Office%20365%20JDP%20-%20Solution%20Design%20Report%20Presentation.pptx</vt:lpwstr>
  </property>
</Properties>
</file>