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 id="2147484280" r:id="rId6"/>
    <p:sldMasterId id="2147484309" r:id="rId7"/>
    <p:sldMasterId id="2147484346" r:id="rId8"/>
    <p:sldMasterId id="2147484378" r:id="rId9"/>
  </p:sldMasterIdLst>
  <p:notesMasterIdLst>
    <p:notesMasterId r:id="rId43"/>
  </p:notesMasterIdLst>
  <p:handoutMasterIdLst>
    <p:handoutMasterId r:id="rId44"/>
  </p:handoutMasterIdLst>
  <p:sldIdLst>
    <p:sldId id="1242" r:id="rId10"/>
    <p:sldId id="1303" r:id="rId11"/>
    <p:sldId id="1333" r:id="rId12"/>
    <p:sldId id="1305" r:id="rId13"/>
    <p:sldId id="1306" r:id="rId14"/>
    <p:sldId id="1334" r:id="rId15"/>
    <p:sldId id="1312" r:id="rId16"/>
    <p:sldId id="1313" r:id="rId17"/>
    <p:sldId id="1314" r:id="rId18"/>
    <p:sldId id="1315" r:id="rId19"/>
    <p:sldId id="1316" r:id="rId20"/>
    <p:sldId id="1317" r:id="rId21"/>
    <p:sldId id="1318" r:id="rId22"/>
    <p:sldId id="1319" r:id="rId23"/>
    <p:sldId id="1320" r:id="rId24"/>
    <p:sldId id="1321" r:id="rId25"/>
    <p:sldId id="1332" r:id="rId26"/>
    <p:sldId id="1322" r:id="rId27"/>
    <p:sldId id="1308" r:id="rId28"/>
    <p:sldId id="1323" r:id="rId29"/>
    <p:sldId id="1309" r:id="rId30"/>
    <p:sldId id="1310" r:id="rId31"/>
    <p:sldId id="1307" r:id="rId32"/>
    <p:sldId id="1324" r:id="rId33"/>
    <p:sldId id="1325" r:id="rId34"/>
    <p:sldId id="1326" r:id="rId35"/>
    <p:sldId id="1327" r:id="rId36"/>
    <p:sldId id="1328" r:id="rId37"/>
    <p:sldId id="1329" r:id="rId38"/>
    <p:sldId id="1330" r:id="rId39"/>
    <p:sldId id="1331" r:id="rId40"/>
    <p:sldId id="1275" r:id="rId41"/>
    <p:sldId id="118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3"/>
            <p14:sldId id="1333"/>
            <p14:sldId id="1305"/>
            <p14:sldId id="1306"/>
            <p14:sldId id="1334"/>
            <p14:sldId id="1312"/>
            <p14:sldId id="1313"/>
            <p14:sldId id="1314"/>
            <p14:sldId id="1315"/>
            <p14:sldId id="1316"/>
            <p14:sldId id="1317"/>
            <p14:sldId id="1318"/>
            <p14:sldId id="1319"/>
            <p14:sldId id="1320"/>
            <p14:sldId id="1321"/>
            <p14:sldId id="1332"/>
            <p14:sldId id="1322"/>
            <p14:sldId id="1308"/>
            <p14:sldId id="1323"/>
            <p14:sldId id="1309"/>
            <p14:sldId id="1310"/>
            <p14:sldId id="1307"/>
            <p14:sldId id="1324"/>
            <p14:sldId id="1325"/>
            <p14:sldId id="1326"/>
            <p14:sldId id="1327"/>
            <p14:sldId id="1328"/>
            <p14:sldId id="1329"/>
            <p14:sldId id="1330"/>
            <p14:sldId id="1331"/>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1401" autoAdjust="0"/>
  </p:normalViewPr>
  <p:slideViewPr>
    <p:cSldViewPr snapToGrid="0">
      <p:cViewPr varScale="1">
        <p:scale>
          <a:sx n="84" d="100"/>
          <a:sy n="84" d="100"/>
        </p:scale>
        <p:origin x="1518"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4/20/2015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4/20/2015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r>
              <a:rPr lang="en-US" dirty="0" smtClean="0">
                <a:solidFill>
                  <a:schemeClr val="bg1"/>
                </a:solidFill>
              </a:rPr>
              <a:t>ALM – Application Lifecycle Management</a:t>
            </a: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2956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29134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413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ACS – Access Control Service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solidFill>
                  <a:prstClr val="black"/>
                </a:solidFill>
              </a:rPr>
              <a:pPr/>
              <a:t>4/20/2015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376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OOB – Out of Box</a:t>
            </a:r>
            <a:endParaRPr lang="en-NZ" dirty="0"/>
          </a:p>
        </p:txBody>
      </p:sp>
      <p:sp>
        <p:nvSpPr>
          <p:cNvPr id="4" name="Date Placeholder 3"/>
          <p:cNvSpPr>
            <a:spLocks noGrp="1"/>
          </p:cNvSpPr>
          <p:nvPr>
            <p:ph type="dt" idx="10"/>
          </p:nvPr>
        </p:nvSpPr>
        <p:spPr/>
        <p:txBody>
          <a:bodyPr/>
          <a:lstStyle/>
          <a:p>
            <a:fld id="{82279027-454B-408B-A3FE-09881B34EF76}"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2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A525DF3-B6D2-4112-9DB4-5600254E3DE2}"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517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997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954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etc.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829868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to achieve isolation</a:t>
            </a:r>
          </a:p>
          <a:p>
            <a:r>
              <a:rPr lang="en-US" dirty="0" smtClean="0"/>
              <a:t>Test is </a:t>
            </a:r>
            <a:r>
              <a:rPr lang="en-US" dirty="0" smtClean="0"/>
              <a:t>on a </a:t>
            </a:r>
            <a:r>
              <a:rPr lang="en-US" dirty="0" smtClean="0"/>
              <a:t>separate tenant to support integration and cross-site collection capabilities</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6170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2688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on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using PowerShell. </a:t>
            </a:r>
            <a:endParaRPr lang="en-US" dirty="0"/>
          </a:p>
        </p:txBody>
      </p:sp>
    </p:spTree>
    <p:extLst>
      <p:ext uri="{BB962C8B-B14F-4D97-AF65-F5344CB8AC3E}">
        <p14:creationId xmlns:p14="http://schemas.microsoft.com/office/powerpoint/2010/main" val="92013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required oAuth permissions. Typically you don’t need to redeploy the app file to the SharePoint, which makes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66388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6431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4/20/2015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 – SharePoint Online</a:t>
            </a:r>
          </a:p>
          <a:p>
            <a:r>
              <a:rPr lang="en-US" dirty="0" smtClean="0"/>
              <a:t>ALM –</a:t>
            </a:r>
            <a:r>
              <a:rPr lang="en-US" baseline="0" dirty="0" smtClean="0"/>
              <a:t> Application Lifecycle Management</a:t>
            </a:r>
            <a:endParaRPr lang="en-US" dirty="0"/>
          </a:p>
        </p:txBody>
      </p:sp>
      <p:sp>
        <p:nvSpPr>
          <p:cNvPr id="4" name="Date Placeholder 3"/>
          <p:cNvSpPr>
            <a:spLocks noGrp="1"/>
          </p:cNvSpPr>
          <p:nvPr>
            <p:ph type="dt" idx="10"/>
          </p:nvPr>
        </p:nvSpPr>
        <p:spPr/>
        <p:txBody>
          <a:bodyPr/>
          <a:lstStyle/>
          <a:p>
            <a:fld id="{8BFDA3AC-7AED-4CD1-A663-B545E1334621}"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94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F393C8-3C24-439E-9A91-978DBA745669}"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4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F04A507-EB62-4ED2-A8CB-F0B9CC73FAF3}"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7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8610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2266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6054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5275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18149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74065559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8144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6"/>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2495363"/>
          </a:xfrm>
        </p:spPr>
        <p:txBody>
          <a:bodyPr lIns="146304" tIns="91440" rIns="146304" bIns="91440"/>
          <a:lstStyle>
            <a:lvl1pPr marL="0" indent="0">
              <a:spcAft>
                <a:spcPts val="588"/>
              </a:spcAft>
              <a:buNone/>
              <a:defRPr/>
            </a:lvl1pPr>
            <a:lvl2pPr marL="339495" indent="0">
              <a:spcAft>
                <a:spcPts val="588"/>
              </a:spcAft>
              <a:buNone/>
              <a:defRPr/>
            </a:lvl2pPr>
            <a:lvl3pPr marL="572699" indent="0">
              <a:spcAft>
                <a:spcPts val="588"/>
              </a:spcAft>
              <a:buNone/>
              <a:defRPr/>
            </a:lvl3pPr>
            <a:lvl4pPr marL="797974" indent="0">
              <a:spcAft>
                <a:spcPts val="588"/>
              </a:spcAft>
              <a:buNone/>
              <a:defRPr/>
            </a:lvl4pPr>
            <a:lvl5pPr marL="1029589" indent="0">
              <a:spcAft>
                <a:spcPts val="588"/>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89406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93801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1661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421623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462608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5956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241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117045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3675801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521994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442786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560258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180625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7488573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99449620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0397020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63120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534651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35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0967639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10905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585664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1930087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999881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5635091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280047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812389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8652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5084368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21220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790233986"/>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1984056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0627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3171507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1"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60" tIns="45680" rIns="91360" bIns="45680" numCol="1" rtlCol="0" anchor="ctr" anchorCtr="0" compatLnSpc="1">
            <a:prstTxWarp prst="textNoShape">
              <a:avLst/>
            </a:prstTxWarp>
          </a:bodyPr>
          <a:lstStyle/>
          <a:p>
            <a:pPr algn="ctr" defTabSz="913239"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3999"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799" spc="-70" baseline="0">
                <a:gradFill>
                  <a:gsLst>
                    <a:gs pos="0">
                      <a:schemeClr val="bg1"/>
                    </a:gs>
                    <a:gs pos="100000">
                      <a:schemeClr val="bg1"/>
                    </a:gs>
                  </a:gsLst>
                  <a:lin ang="5400000" scaled="0"/>
                </a:gradFill>
                <a:latin typeface="+mj-lt"/>
              </a:defRPr>
            </a:lvl1pPr>
          </a:lstStyle>
          <a:p>
            <a:endParaRPr lang="en-US" sz="2399" spc="-70" dirty="0" smtClean="0">
              <a:solidFill>
                <a:schemeClr val="bg1"/>
              </a:solidFill>
              <a:latin typeface="+mj-lt"/>
            </a:endParaRPr>
          </a:p>
        </p:txBody>
      </p:sp>
    </p:spTree>
    <p:extLst>
      <p:ext uri="{BB962C8B-B14F-4D97-AF65-F5344CB8AC3E}">
        <p14:creationId xmlns:p14="http://schemas.microsoft.com/office/powerpoint/2010/main" val="4051270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45842053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575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70246319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1218165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9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2944674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54941210"/>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353180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2351413"/>
          </a:xfrm>
        </p:spPr>
        <p:txBody>
          <a:bodyPr>
            <a:spAutoFit/>
          </a:bodyPr>
          <a:lstStyle>
            <a:lvl1pPr marL="292012" indent="-292012">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623" indent="-339623">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2805216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8200816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40795187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1538315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9363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0783036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7926765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77768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353520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72158387"/>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63183062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10408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3825427"/>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8700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84869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1027356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53393"/>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477726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673330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062257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026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2324279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59608450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634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143137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1223020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481933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9233796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987337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5244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806526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221205002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73703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342616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202696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459786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6562937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069373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57962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819775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700970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3308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94069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32318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747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6694300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9763749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963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396084" y="6061766"/>
            <a:ext cx="1522007"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096" y="415014"/>
            <a:ext cx="7005906" cy="1324391"/>
          </a:xfrm>
          <a:prstGeom prst="rect">
            <a:avLst/>
          </a:prstGeom>
        </p:spPr>
      </p:pic>
    </p:spTree>
    <p:extLst>
      <p:ext uri="{BB962C8B-B14F-4D97-AF65-F5344CB8AC3E}">
        <p14:creationId xmlns:p14="http://schemas.microsoft.com/office/powerpoint/2010/main" val="24409385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88203"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2" y="4309988"/>
            <a:ext cx="12185713" cy="2551127"/>
          </a:xfrm>
          <a:prstGeom prst="rect">
            <a:avLst/>
          </a:prstGeom>
          <a:solidFill>
            <a:srgbClr val="4D9ED7"/>
          </a:solidFill>
          <a:ln>
            <a:noFill/>
          </a:ln>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0" name="Rectangle 7"/>
          <p:cNvSpPr>
            <a:spLocks noChangeArrowheads="1"/>
          </p:cNvSpPr>
          <p:nvPr userDrawn="1"/>
        </p:nvSpPr>
        <p:spPr bwMode="auto">
          <a:xfrm>
            <a:off x="1" y="5729528"/>
            <a:ext cx="12185714" cy="1131586"/>
          </a:xfrm>
          <a:prstGeom prst="rect">
            <a:avLst/>
          </a:prstGeom>
          <a:solidFill>
            <a:srgbClr val="00188F"/>
          </a:solidFill>
          <a:ln>
            <a:noFill/>
          </a:ln>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1" name="Rectangle 8"/>
          <p:cNvSpPr>
            <a:spLocks noChangeArrowheads="1"/>
          </p:cNvSpPr>
          <p:nvPr userDrawn="1"/>
        </p:nvSpPr>
        <p:spPr bwMode="auto">
          <a:xfrm>
            <a:off x="3112" y="3343392"/>
            <a:ext cx="1218260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3" name="Rectangle 12"/>
          <p:cNvSpPr/>
          <p:nvPr userDrawn="1"/>
        </p:nvSpPr>
        <p:spPr bwMode="white">
          <a:xfrm>
            <a:off x="0" y="-312"/>
            <a:ext cx="12188203"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87196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 ANIMATED">
    <p:bg bwMode="auto">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12188825" cy="685800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endParaRPr lang="en-US" sz="2156"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3621" y="5209395"/>
            <a:ext cx="3301738" cy="1549224"/>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2892" y="112902"/>
            <a:ext cx="1962467" cy="752064"/>
          </a:xfrm>
          <a:prstGeom prst="rect">
            <a:avLst/>
          </a:prstGeom>
        </p:spPr>
      </p:pic>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2861504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grpId="0" nodeType="with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950"/>
                                        <p:tgtEl>
                                          <p:spTgt spid="14"/>
                                        </p:tgtEl>
                                      </p:cBhvr>
                                    </p:animEffect>
                                  </p:childTnLst>
                                </p:cTn>
                              </p:par>
                              <p:par>
                                <p:cTn id="22" presetID="63" presetClass="path" presetSubtype="0" decel="100000" fill="hold" grpId="1" nodeType="withEffect">
                                  <p:stCondLst>
                                    <p:cond delay="1000"/>
                                  </p:stCondLst>
                                  <p:childTnLst>
                                    <p:animMotion origin="layout" path="M -0.01455 -1.34362E-6 L -3.90605E-7 -1.34362E-6 " pathEditMode="relative" rAng="0" ptsTypes="AA">
                                      <p:cBhvr>
                                        <p:cTn id="23" dur="950" fill="hold"/>
                                        <p:tgtEl>
                                          <p:spTgt spid="14"/>
                                        </p:tgtEl>
                                        <p:attrNameLst>
                                          <p:attrName>ppt_x</p:attrName>
                                          <p:attrName>ppt_y</p:attrName>
                                        </p:attrNameLst>
                                      </p:cBhvr>
                                      <p:rCtr x="728" y="0"/>
                                    </p:animMotion>
                                  </p:childTnLst>
                                </p:cTn>
                              </p:par>
                              <p:par>
                                <p:cTn id="24" presetID="6" presetClass="emph" presetSubtype="0" accel="100000" autoRev="1" fill="hold" grpId="2" nodeType="withEffect">
                                  <p:stCondLst>
                                    <p:cond delay="300"/>
                                  </p:stCondLst>
                                  <p:childTnLst>
                                    <p:animScale>
                                      <p:cBhvr>
                                        <p:cTn id="25" dur="500" fill="hold"/>
                                        <p:tgtEl>
                                          <p:spTgt spid="14"/>
                                        </p:tgtEl>
                                      </p:cBhvr>
                                      <p:by x="95000" y="95000"/>
                                    </p:animScale>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950"/>
                                        <p:tgtEl>
                                          <p:spTgt spid="17"/>
                                        </p:tgtEl>
                                      </p:cBhvr>
                                    </p:animEffect>
                                  </p:childTnLst>
                                </p:cTn>
                              </p:par>
                              <p:par>
                                <p:cTn id="29" presetID="63" presetClass="path" presetSubtype="0" decel="100000" fill="hold" grpId="1" nodeType="withEffect">
                                  <p:stCondLst>
                                    <p:cond delay="700"/>
                                  </p:stCondLst>
                                  <p:childTnLst>
                                    <p:animMotion origin="layout" path="M -0.01455 -1.34362E-6 L -3.90605E-7 -1.34362E-6 " pathEditMode="relative" rAng="0" ptsTypes="AA">
                                      <p:cBhvr>
                                        <p:cTn id="30" dur="950" fill="hold"/>
                                        <p:tgtEl>
                                          <p:spTgt spid="17"/>
                                        </p:tgtEl>
                                        <p:attrNameLst>
                                          <p:attrName>ppt_x</p:attrName>
                                          <p:attrName>ppt_y</p:attrName>
                                        </p:attrNameLst>
                                      </p:cBhvr>
                                      <p:rCtr x="728" y="0"/>
                                    </p:animMotion>
                                  </p:childTnLst>
                                </p:cTn>
                              </p:par>
                              <p:par>
                                <p:cTn id="31" presetID="6" presetClass="emph" presetSubtype="0" accel="100000" autoRev="1" fill="hold" grpId="2" nodeType="withEffect">
                                  <p:stCondLst>
                                    <p:cond delay="0"/>
                                  </p:stCondLst>
                                  <p:childTnLst>
                                    <p:animScale>
                                      <p:cBhvr>
                                        <p:cTn id="3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702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90767650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7168398" cy="3407696"/>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4594052"/>
            <a:ext cx="7169531"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602972" y="298255"/>
            <a:ext cx="4321634" cy="6275864"/>
          </a:xfrm>
          <a:prstGeom prst="rect">
            <a:avLst/>
          </a:prstGeom>
        </p:spPr>
      </p:pic>
      <p:sp>
        <p:nvSpPr>
          <p:cNvPr id="7"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139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8961913" cy="2697988"/>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853523" y="2894897"/>
            <a:ext cx="8335302" cy="3963103"/>
          </a:xfrm>
          <a:prstGeom prst="rect">
            <a:avLst/>
          </a:prstGeom>
        </p:spPr>
      </p:pic>
    </p:spTree>
    <p:extLst>
      <p:ext uri="{BB962C8B-B14F-4D97-AF65-F5344CB8AC3E}">
        <p14:creationId xmlns:p14="http://schemas.microsoft.com/office/powerpoint/2010/main" val="92955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0254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354350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54250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812418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1250">
                      <a:schemeClr val="bg1"/>
                    </a:gs>
                    <a:gs pos="100000">
                      <a:schemeClr val="bg1"/>
                    </a:gs>
                  </a:gsLst>
                  <a:lin ang="5400000" scaled="0"/>
                </a:gradFill>
              </a:defRPr>
            </a:lvl1pPr>
            <a:lvl2pPr marL="28006" indent="0">
              <a:buNone/>
              <a:defRPr sz="1960">
                <a:gradFill>
                  <a:gsLst>
                    <a:gs pos="1250">
                      <a:schemeClr val="bg1"/>
                    </a:gs>
                    <a:gs pos="100000">
                      <a:schemeClr val="bg1"/>
                    </a:gs>
                  </a:gsLst>
                  <a:lin ang="5400000" scaled="0"/>
                </a:gradFill>
              </a:defRPr>
            </a:lvl2pPr>
            <a:lvl3pPr marL="219384" indent="0">
              <a:buNone/>
              <a:defRPr sz="1960">
                <a:gradFill>
                  <a:gsLst>
                    <a:gs pos="1250">
                      <a:schemeClr val="bg1"/>
                    </a:gs>
                    <a:gs pos="100000">
                      <a:schemeClr val="bg1"/>
                    </a:gs>
                  </a:gsLst>
                  <a:lin ang="5400000" scaled="0"/>
                </a:gradFill>
              </a:defRPr>
            </a:lvl3pPr>
            <a:lvl4pPr marL="466773" indent="0">
              <a:buNone/>
              <a:defRPr sz="1764">
                <a:gradFill>
                  <a:gsLst>
                    <a:gs pos="1250">
                      <a:schemeClr val="bg1"/>
                    </a:gs>
                    <a:gs pos="100000">
                      <a:schemeClr val="bg1"/>
                    </a:gs>
                  </a:gsLst>
                  <a:lin ang="5400000" scaled="0"/>
                </a:gradFill>
              </a:defRPr>
            </a:lvl4pPr>
            <a:lvl5pPr marL="725053" indent="0">
              <a:buNone/>
              <a:defRPr sz="1764">
                <a:gradFill>
                  <a:gsLst>
                    <a:gs pos="1250">
                      <a:schemeClr val="bg1"/>
                    </a:gs>
                    <a:gs pos="10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7"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896614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6"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05914460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Tree>
    <p:extLst>
      <p:ext uri="{BB962C8B-B14F-4D97-AF65-F5344CB8AC3E}">
        <p14:creationId xmlns:p14="http://schemas.microsoft.com/office/powerpoint/2010/main" val="425502882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4281058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3798818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38184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2093588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293789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7983515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623901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474764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107499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4968659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912089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022694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09126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2524069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4534010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6748958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144323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image" Target="../media/image6.png"/><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theme" Target="../theme/theme6.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279"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65247"/>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 id="2147484301" r:id="rId21"/>
    <p:sldLayoutId id="2147484302" r:id="rId22"/>
    <p:sldLayoutId id="2147484303" r:id="rId23"/>
    <p:sldLayoutId id="2147484304" r:id="rId24"/>
    <p:sldLayoutId id="2147484305" r:id="rId25"/>
    <p:sldLayoutId id="2147484306" r:id="rId26"/>
    <p:sldLayoutId id="2147484307" r:id="rId27"/>
    <p:sldLayoutId id="2147484308"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370295206"/>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39" r:id="rId30"/>
    <p:sldLayoutId id="2147484340" r:id="rId31"/>
    <p:sldLayoutId id="2147484341" r:id="rId32"/>
    <p:sldLayoutId id="2147484342" r:id="rId33"/>
    <p:sldLayoutId id="2147484343" r:id="rId34"/>
    <p:sldLayoutId id="2147484344" r:id="rId35"/>
    <p:sldLayoutId id="2147484345" r:id="rId3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12241"/>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 id="2147484375" r:id="rId29"/>
    <p:sldLayoutId id="2147484376" r:id="rId30"/>
    <p:sldLayoutId id="2147484377"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191529"/>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 id="2147484393" r:id="rId15"/>
    <p:sldLayoutId id="2147484394" r:id="rId16"/>
    <p:sldLayoutId id="2147484395" r:id="rId17"/>
    <p:sldLayoutId id="2147484396" r:id="rId18"/>
    <p:sldLayoutId id="2147484397" r:id="rId19"/>
    <p:sldLayoutId id="2147484398" r:id="rId20"/>
    <p:sldLayoutId id="2147484399" r:id="rId21"/>
    <p:sldLayoutId id="2147484400" r:id="rId22"/>
    <p:sldLayoutId id="2147484401" r:id="rId23"/>
    <p:sldLayoutId id="2147484402" r:id="rId24"/>
    <p:sldLayoutId id="2147484403" r:id="rId25"/>
    <p:sldLayoutId id="2147484404" r:id="rId26"/>
    <p:sldLayoutId id="2147484405" r:id="rId27"/>
    <p:sldLayoutId id="2147484406" r:id="rId28"/>
  </p:sldLayoutIdLst>
  <p:transition>
    <p:fade/>
  </p:transition>
  <p:timing>
    <p:tnLst>
      <p:par>
        <p:cTn id="1" dur="indefinite" restart="never" nodeType="tmRoot"/>
      </p:par>
    </p:tnLst>
  </p:timing>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7.xml"/><Relationship Id="rId1" Type="http://schemas.openxmlformats.org/officeDocument/2006/relationships/tags" Target="../tags/tag11.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msdn.microsoft.com/en-us/library/office/fp179887(v=office.15).aspx" TargetMode="External"/><Relationship Id="rId1" Type="http://schemas.openxmlformats.org/officeDocument/2006/relationships/slideLayout" Target="../slideLayouts/slideLayout11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7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emf"/><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3.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2.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1.emf"/><Relationship Id="rId5" Type="http://schemas.openxmlformats.org/officeDocument/2006/relationships/image" Target="../media/image64.emf"/><Relationship Id="rId10" Type="http://schemas.openxmlformats.org/officeDocument/2006/relationships/image" Target="../media/image70.emf"/><Relationship Id="rId4" Type="http://schemas.openxmlformats.org/officeDocument/2006/relationships/image" Target="../media/image63.emf"/><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6.emf"/><Relationship Id="rId7"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slideLayout" Target="../slideLayouts/slideLayout22.xml"/><Relationship Id="rId6" Type="http://schemas.openxmlformats.org/officeDocument/2006/relationships/image" Target="../media/image71.emf"/><Relationship Id="rId5"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7.emf"/><Relationship Id="rId7" Type="http://schemas.openxmlformats.org/officeDocument/2006/relationships/image" Target="../media/image65.emf"/><Relationship Id="rId2" Type="http://schemas.openxmlformats.org/officeDocument/2006/relationships/image" Target="../media/image66.emf"/><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10" Type="http://schemas.openxmlformats.org/officeDocument/2006/relationships/image" Target="../media/image70.emf"/><Relationship Id="rId4" Type="http://schemas.openxmlformats.org/officeDocument/2006/relationships/image" Target="../media/image68.emf"/><Relationship Id="rId9" Type="http://schemas.openxmlformats.org/officeDocument/2006/relationships/image" Target="../media/image75.e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jpe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jpeg"/><Relationship Id="rId1" Type="http://schemas.openxmlformats.org/officeDocument/2006/relationships/slideLayout" Target="../slideLayouts/slideLayout157.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7.xml"/><Relationship Id="rId5" Type="http://schemas.openxmlformats.org/officeDocument/2006/relationships/image" Target="../media/image32.e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545530"/>
            <a:ext cx="9130347" cy="1586539"/>
          </a:xfrm>
        </p:spPr>
        <p:txBody>
          <a:bodyPr/>
          <a:lstStyle/>
          <a:p>
            <a:r>
              <a:rPr lang="en-US" dirty="0" smtClean="0"/>
              <a:t>PnP </a:t>
            </a:r>
            <a:r>
              <a:rPr lang="en-US" dirty="0" smtClean="0"/>
              <a:t>Transformation Preparedness meeting – Development and ALM</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smtClean="0"/>
              <a:t>&lt;Consultant Name&gt;</a:t>
            </a:r>
          </a:p>
          <a:p>
            <a:r>
              <a:rPr lang="fi-FI" dirty="0" smtClean="0"/>
              <a:t>&lt;Company Name&gt;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20716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026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57583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69303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167901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6291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with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oAuth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a:t>
            </a:r>
            <a:r>
              <a:rPr lang="en-US" sz="3600" dirty="0" smtClean="0"/>
              <a:t>affect implementation </a:t>
            </a:r>
            <a:r>
              <a:rPr lang="en-US" sz="3600" dirty="0" smtClean="0"/>
              <a:t>details</a:t>
            </a:r>
          </a:p>
          <a:p>
            <a:r>
              <a:rPr lang="en-US" sz="3600" dirty="0" smtClean="0"/>
              <a:t>ACS model is required with vNext and does require provider hosted environment to have Internet connectivity</a:t>
            </a:r>
          </a:p>
        </p:txBody>
      </p:sp>
    </p:spTree>
    <p:extLst>
      <p:ext uri="{BB962C8B-B14F-4D97-AF65-F5344CB8AC3E}">
        <p14:creationId xmlns:p14="http://schemas.microsoft.com/office/powerpoint/2010/main" val="1068539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vs SharePoint hosted</a:t>
            </a:r>
            <a:endParaRPr lang="nl-BE" dirty="0"/>
          </a:p>
        </p:txBody>
      </p:sp>
      <p:sp>
        <p:nvSpPr>
          <p:cNvPr id="3" name="Text Placeholder 2"/>
          <p:cNvSpPr>
            <a:spLocks noGrp="1"/>
          </p:cNvSpPr>
          <p:nvPr>
            <p:ph type="body" sz="quarter" idx="10"/>
          </p:nvPr>
        </p:nvSpPr>
        <p:spPr/>
        <p:txBody>
          <a:bodyPr/>
          <a:lstStyle/>
          <a:p>
            <a:r>
              <a:rPr lang="en-US" sz="3600" dirty="0" smtClean="0"/>
              <a:t>SharePoint hosted:</a:t>
            </a:r>
          </a:p>
          <a:p>
            <a:pPr lvl="1"/>
            <a:endParaRPr lang="en-US" sz="2000" dirty="0" smtClean="0"/>
          </a:p>
          <a:p>
            <a:pPr lvl="1"/>
            <a:endParaRPr lang="en-US" sz="2000" dirty="0"/>
          </a:p>
          <a:p>
            <a:pPr lvl="1"/>
            <a:endParaRPr lang="en-US" sz="2000" dirty="0" smtClean="0"/>
          </a:p>
          <a:p>
            <a:pPr lvl="1"/>
            <a:endParaRPr lang="en-US" sz="2000" dirty="0"/>
          </a:p>
          <a:p>
            <a:r>
              <a:rPr lang="en-US" sz="3600" dirty="0" smtClean="0"/>
              <a:t>Provider hosted:</a:t>
            </a:r>
          </a:p>
          <a:p>
            <a:pPr lvl="1"/>
            <a:endParaRPr lang="en-US" sz="2000" dirty="0"/>
          </a:p>
          <a:p>
            <a:pPr lvl="1"/>
            <a:endParaRPr lang="en-US" sz="2000" dirty="0" smtClean="0"/>
          </a:p>
          <a:p>
            <a:pPr lvl="1"/>
            <a:endParaRPr lang="en-US" sz="2000" dirty="0" smtClean="0"/>
          </a:p>
          <a:p>
            <a:pPr lvl="1"/>
            <a:endParaRPr lang="en-US" sz="2000" dirty="0" smtClean="0"/>
          </a:p>
          <a:p>
            <a:endParaRPr lang="en-US" sz="2400" dirty="0" smtClean="0"/>
          </a:p>
          <a:p>
            <a:r>
              <a:rPr lang="en-US" sz="2400" dirty="0" smtClean="0"/>
              <a:t>See </a:t>
            </a:r>
            <a:r>
              <a:rPr lang="en-US" sz="2400" dirty="0">
                <a:hlinkClick r:id="rId2"/>
              </a:rPr>
              <a:t>http://msdn.microsoft.com/en-us/library/office/fp179887(v=office.15).</a:t>
            </a:r>
            <a:r>
              <a:rPr lang="en-US" sz="2400" dirty="0" smtClean="0">
                <a:hlinkClick r:id="rId2"/>
              </a:rPr>
              <a:t>aspx</a:t>
            </a:r>
            <a:r>
              <a:rPr lang="en-US" sz="2400" dirty="0" smtClean="0"/>
              <a:t> </a:t>
            </a:r>
            <a:endParaRPr lang="nl-BE" sz="2400" dirty="0"/>
          </a:p>
        </p:txBody>
      </p:sp>
      <p:pic>
        <p:nvPicPr>
          <p:cNvPr id="4" name="Picture 3"/>
          <p:cNvPicPr>
            <a:picLocks noChangeAspect="1"/>
          </p:cNvPicPr>
          <p:nvPr/>
        </p:nvPicPr>
        <p:blipFill>
          <a:blip r:embed="rId3"/>
          <a:stretch>
            <a:fillRect/>
          </a:stretch>
        </p:blipFill>
        <p:spPr>
          <a:xfrm>
            <a:off x="622401" y="1918389"/>
            <a:ext cx="9582150" cy="1504950"/>
          </a:xfrm>
          <a:prstGeom prst="rect">
            <a:avLst/>
          </a:prstGeom>
        </p:spPr>
      </p:pic>
      <p:pic>
        <p:nvPicPr>
          <p:cNvPr id="5" name="Picture 4"/>
          <p:cNvPicPr>
            <a:picLocks noChangeAspect="1"/>
          </p:cNvPicPr>
          <p:nvPr/>
        </p:nvPicPr>
        <p:blipFill>
          <a:blip r:embed="rId4"/>
          <a:stretch>
            <a:fillRect/>
          </a:stretch>
        </p:blipFill>
        <p:spPr>
          <a:xfrm>
            <a:off x="703363" y="3845289"/>
            <a:ext cx="9420225" cy="1438275"/>
          </a:xfrm>
          <a:prstGeom prst="rect">
            <a:avLst/>
          </a:prstGeom>
        </p:spPr>
      </p:pic>
    </p:spTree>
    <p:extLst>
      <p:ext uri="{BB962C8B-B14F-4D97-AF65-F5344CB8AC3E}">
        <p14:creationId xmlns:p14="http://schemas.microsoft.com/office/powerpoint/2010/main" val="19457015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Understanding of SharePoint client side object model and REST interface</a:t>
            </a:r>
          </a:p>
          <a:p>
            <a:r>
              <a:rPr lang="en-US" sz="3200" dirty="0" smtClean="0"/>
              <a:t>Use of 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Ability to promote out of the box capability reuse</a:t>
            </a:r>
          </a:p>
          <a:p>
            <a:pPr lvl="1"/>
            <a:r>
              <a:rPr lang="en-US" sz="1800" dirty="0" smtClean="0"/>
              <a:t>Use OOB, rather than adding each widget as custom solution</a:t>
            </a:r>
          </a:p>
          <a:p>
            <a:pPr lvl="1"/>
            <a:r>
              <a:rPr lang="en-US" sz="1800" dirty="0" smtClean="0"/>
              <a:t>Business case analysis of complex requirements. Cost vs. value analysis</a:t>
            </a:r>
            <a:endParaRPr lang="en-US" sz="1800" dirty="0"/>
          </a:p>
        </p:txBody>
      </p:sp>
    </p:spTree>
    <p:extLst>
      <p:ext uri="{BB962C8B-B14F-4D97-AF65-F5344CB8AC3E}">
        <p14:creationId xmlns:p14="http://schemas.microsoft.com/office/powerpoint/2010/main" val="17518261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03677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100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06" r="10518"/>
          <a:stretch/>
        </p:blipFill>
        <p:spPr bwMode="auto">
          <a:xfrm>
            <a:off x="77737" y="2248732"/>
            <a:ext cx="622252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98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3764253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11922" y="1513029"/>
            <a:ext cx="2838166" cy="4115341"/>
          </a:xfrm>
          <a:prstGeom prst="rect">
            <a:avLst/>
          </a:prstGeom>
        </p:spPr>
      </p:pic>
      <p:sp>
        <p:nvSpPr>
          <p:cNvPr id="3" name="Title 2"/>
          <p:cNvSpPr>
            <a:spLocks noGrp="1"/>
          </p:cNvSpPr>
          <p:nvPr>
            <p:ph type="title"/>
          </p:nvPr>
        </p:nvSpPr>
        <p:spPr/>
        <p:txBody>
          <a:bodyPr/>
          <a:lstStyle/>
          <a:p>
            <a:r>
              <a:rPr lang="en-US" dirty="0" smtClean="0"/>
              <a:t>PnP Structure – folders and code</a:t>
            </a:r>
            <a:endParaRPr lang="en-US" dirty="0"/>
          </a:p>
        </p:txBody>
      </p:sp>
      <p:cxnSp>
        <p:nvCxnSpPr>
          <p:cNvPr id="8" name="Straight Connector 7"/>
          <p:cNvCxnSpPr/>
          <p:nvPr/>
        </p:nvCxnSpPr>
        <p:spPr>
          <a:xfrm flipV="1">
            <a:off x="3539702" y="1672421"/>
            <a:ext cx="901670" cy="9254"/>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519112" y="1456979"/>
            <a:ext cx="3020591"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All referenced assemblies are included in package.</a:t>
            </a:r>
          </a:p>
          <a:p>
            <a:pPr marL="0" lvl="1"/>
            <a:endParaRPr lang="fi-FI" sz="1400" dirty="0">
              <a:solidFill>
                <a:schemeClr val="bg1"/>
              </a:solidFill>
            </a:endParaRPr>
          </a:p>
          <a:p>
            <a:pPr marL="0" lvl="1"/>
            <a:r>
              <a:rPr lang="en-US" sz="1400" dirty="0" smtClean="0">
                <a:solidFill>
                  <a:schemeClr val="bg1"/>
                </a:solidFill>
              </a:rPr>
              <a:t>Contains latest 15 &amp; 16 versions of the CSOM components.  </a:t>
            </a:r>
          </a:p>
          <a:p>
            <a:pPr marL="0" lvl="1"/>
            <a:endParaRPr lang="en-US" sz="1400" dirty="0" smtClean="0">
              <a:solidFill>
                <a:schemeClr val="bg1"/>
              </a:solidFill>
            </a:endParaRPr>
          </a:p>
          <a:p>
            <a:pPr marL="0" lvl="1"/>
            <a:r>
              <a:rPr lang="en-US" sz="1400" dirty="0" smtClean="0">
                <a:solidFill>
                  <a:schemeClr val="bg1"/>
                </a:solidFill>
              </a:rPr>
              <a:t>No need for additional downloads</a:t>
            </a:r>
            <a:endParaRPr lang="en-US" sz="1400" dirty="0">
              <a:solidFill>
                <a:schemeClr val="bg1"/>
              </a:solidFill>
            </a:endParaRPr>
          </a:p>
        </p:txBody>
      </p:sp>
      <p:sp>
        <p:nvSpPr>
          <p:cNvPr id="14" name="TextBox 4"/>
          <p:cNvSpPr txBox="1"/>
          <p:nvPr/>
        </p:nvSpPr>
        <p:spPr>
          <a:xfrm>
            <a:off x="8656956" y="3460486"/>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remote operation component with extensions methods to standard CSOM objects.</a:t>
            </a:r>
            <a:endParaRPr lang="en-US" sz="1400" dirty="0">
              <a:solidFill>
                <a:schemeClr val="bg1"/>
              </a:solidFill>
            </a:endParaRPr>
          </a:p>
        </p:txBody>
      </p:sp>
      <p:cxnSp>
        <p:nvCxnSpPr>
          <p:cNvPr id="15" name="Straight Connector 14"/>
          <p:cNvCxnSpPr/>
          <p:nvPr/>
        </p:nvCxnSpPr>
        <p:spPr>
          <a:xfrm flipH="1" flipV="1">
            <a:off x="7102015" y="3901823"/>
            <a:ext cx="1497446" cy="496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9" name="TextBox 4"/>
          <p:cNvSpPr txBox="1"/>
          <p:nvPr/>
        </p:nvSpPr>
        <p:spPr>
          <a:xfrm>
            <a:off x="486618" y="4954389"/>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Scenario demonstrations for the usage of the core component. Contains additional explanations and usage models for API patterns.</a:t>
            </a:r>
            <a:endParaRPr lang="en-US" sz="1400" dirty="0">
              <a:solidFill>
                <a:schemeClr val="bg1"/>
              </a:solidFill>
            </a:endParaRPr>
          </a:p>
        </p:txBody>
      </p:sp>
      <p:cxnSp>
        <p:nvCxnSpPr>
          <p:cNvPr id="20" name="Straight Connector 19"/>
          <p:cNvCxnSpPr/>
          <p:nvPr/>
        </p:nvCxnSpPr>
        <p:spPr>
          <a:xfrm flipV="1">
            <a:off x="3539702" y="5088599"/>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6" name="TextBox 4"/>
          <p:cNvSpPr txBox="1"/>
          <p:nvPr/>
        </p:nvSpPr>
        <p:spPr>
          <a:xfrm>
            <a:off x="8656956" y="2778447"/>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components targeted for reuse as such in projects.</a:t>
            </a:r>
            <a:endParaRPr lang="en-US" sz="1400" dirty="0">
              <a:solidFill>
                <a:schemeClr val="bg1"/>
              </a:solidFill>
            </a:endParaRPr>
          </a:p>
        </p:txBody>
      </p:sp>
      <p:sp>
        <p:nvSpPr>
          <p:cNvPr id="27" name="TextBox 4"/>
          <p:cNvSpPr txBox="1"/>
          <p:nvPr/>
        </p:nvSpPr>
        <p:spPr>
          <a:xfrm>
            <a:off x="486617" y="4164430"/>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Sample projects. Independent samples demonstrating a capability or functionality.</a:t>
            </a:r>
            <a:endParaRPr lang="en-US" sz="1400" dirty="0">
              <a:solidFill>
                <a:schemeClr val="bg1"/>
              </a:solidFill>
            </a:endParaRPr>
          </a:p>
        </p:txBody>
      </p:sp>
      <p:cxnSp>
        <p:nvCxnSpPr>
          <p:cNvPr id="30" name="Straight Connector 29"/>
          <p:cNvCxnSpPr/>
          <p:nvPr/>
        </p:nvCxnSpPr>
        <p:spPr>
          <a:xfrm flipH="1">
            <a:off x="7053943" y="3118617"/>
            <a:ext cx="1593591" cy="0"/>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6527800" y="5414083"/>
            <a:ext cx="2119734" cy="84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8" name="TextBox 4"/>
          <p:cNvSpPr txBox="1"/>
          <p:nvPr/>
        </p:nvSpPr>
        <p:spPr>
          <a:xfrm>
            <a:off x="8647534" y="4868374"/>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Complex reusable solutions demonstrating combining multiple capabilities for building real solution. Uses core component.</a:t>
            </a:r>
            <a:endParaRPr lang="en-US" sz="1400" dirty="0">
              <a:solidFill>
                <a:schemeClr val="bg1"/>
              </a:solidFill>
            </a:endParaRPr>
          </a:p>
        </p:txBody>
      </p:sp>
      <p:sp>
        <p:nvSpPr>
          <p:cNvPr id="29" name="TextBox 4"/>
          <p:cNvSpPr txBox="1"/>
          <p:nvPr/>
        </p:nvSpPr>
        <p:spPr>
          <a:xfrm>
            <a:off x="486616" y="3323958"/>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Various Presentations on different scenarios.</a:t>
            </a:r>
            <a:endParaRPr lang="en-US" sz="1400" dirty="0">
              <a:solidFill>
                <a:schemeClr val="bg1"/>
              </a:solidFill>
            </a:endParaRPr>
          </a:p>
        </p:txBody>
      </p:sp>
      <p:cxnSp>
        <p:nvCxnSpPr>
          <p:cNvPr id="21" name="Straight Connector 20"/>
          <p:cNvCxnSpPr/>
          <p:nvPr/>
        </p:nvCxnSpPr>
        <p:spPr>
          <a:xfrm flipV="1">
            <a:off x="3539702" y="3454316"/>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07207" y="4680039"/>
            <a:ext cx="1042131" cy="0"/>
          </a:xfrm>
          <a:prstGeom prst="line">
            <a:avLst/>
          </a:prstGeom>
          <a:ln w="15875">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93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9"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04" y="0"/>
            <a:ext cx="9863235" cy="6797902"/>
          </a:xfrm>
          <a:prstGeom prst="rect">
            <a:avLst/>
          </a:prstGeom>
        </p:spPr>
      </p:pic>
      <p:sp>
        <p:nvSpPr>
          <p:cNvPr id="3" name="Right Arrow 2"/>
          <p:cNvSpPr/>
          <p:nvPr/>
        </p:nvSpPr>
        <p:spPr bwMode="auto">
          <a:xfrm rot="5400000">
            <a:off x="2239347"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5400000">
            <a:off x="3539412"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5400000">
            <a:off x="7234335"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2659393" y="1296956"/>
            <a:ext cx="4676024" cy="615553"/>
          </a:xfrm>
          <a:prstGeom prst="rect">
            <a:avLst/>
          </a:prstGeom>
          <a:noFill/>
        </p:spPr>
        <p:txBody>
          <a:bodyPr wrap="none" lIns="0" tIns="0" rIns="0" bIns="0" rtlCol="0">
            <a:spAutoFit/>
          </a:bodyPr>
          <a:lstStyle/>
          <a:p>
            <a:pPr marL="0" lvl="1"/>
            <a:r>
              <a:rPr lang="en-US" sz="4000" dirty="0">
                <a:solidFill>
                  <a:srgbClr val="FF0000"/>
                </a:solidFill>
                <a:cs typeface="Segoe UI" panose="020B0502040204020203" pitchFamily="34" charset="0"/>
              </a:rPr>
              <a:t>http://</a:t>
            </a:r>
            <a:r>
              <a:rPr lang="en-US" sz="4000" dirty="0" smtClean="0">
                <a:solidFill>
                  <a:srgbClr val="FF0000"/>
                </a:solidFill>
                <a:cs typeface="Segoe UI" panose="020B0502040204020203" pitchFamily="34" charset="0"/>
              </a:rPr>
              <a:t>dev.office.com</a:t>
            </a:r>
            <a:endParaRPr lang="en-US" sz="66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75164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MSDN library</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6" y="5593164"/>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6" y="4482963"/>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6"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http://aka.ms/OfficeDevSamples</a:t>
            </a:r>
          </a:p>
        </p:txBody>
      </p:sp>
      <p:sp>
        <p:nvSpPr>
          <p:cNvPr id="20" name="TextBox 19"/>
          <p:cNvSpPr txBox="1"/>
          <p:nvPr/>
        </p:nvSpPr>
        <p:spPr>
          <a:xfrm>
            <a:off x="5049116" y="3709610"/>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Follow our patterns &amp; practices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http://aka.ms/OfficeDevPnP</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http://aka.ms/OfficeDevTraining</a:t>
            </a:r>
          </a:p>
        </p:txBody>
      </p:sp>
    </p:spTree>
    <p:extLst>
      <p:ext uri="{BB962C8B-B14F-4D97-AF65-F5344CB8AC3E}">
        <p14:creationId xmlns:p14="http://schemas.microsoft.com/office/powerpoint/2010/main" val="681061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childTnLst>
                                </p:cTn>
                              </p:par>
                              <p:par>
                                <p:cTn id="52" presetID="63" presetClass="path" presetSubtype="0" decel="100000" fill="hold" grpId="1" nodeType="withEffect">
                                  <p:stCondLst>
                                    <p:cond delay="0"/>
                                  </p:stCondLst>
                                  <p:childTnLst>
                                    <p:animMotion origin="layout" path="M -0.02412 4.50749E-6 L -8.88435E-7 4.50749E-6 " pathEditMode="relative" rAng="0" ptsTypes="AA">
                                      <p:cBhvr>
                                        <p:cTn id="53" dur="1000" fill="hold"/>
                                        <p:tgtEl>
                                          <p:spTgt spid="20"/>
                                        </p:tgtEl>
                                        <p:attrNameLst>
                                          <p:attrName>ppt_x</p:attrName>
                                          <p:attrName>ppt_y</p:attrName>
                                        </p:attrNameLst>
                                      </p:cBhvr>
                                      <p:rCtr x="1200" y="0"/>
                                    </p:animMotion>
                                  </p:childTnLst>
                                </p:cTn>
                              </p:par>
                              <p:par>
                                <p:cTn id="54" presetID="10" presetClass="entr" presetSubtype="0" fill="hold" nodeType="withEffect">
                                  <p:stCondLst>
                                    <p:cond delay="7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childTnLst>
                                </p:cTn>
                              </p:par>
                              <p:par>
                                <p:cTn id="57" presetID="63" presetClass="path" presetSubtype="0" decel="100000" fill="hold" nodeType="withEffect">
                                  <p:stCondLst>
                                    <p:cond delay="750"/>
                                  </p:stCondLst>
                                  <p:childTnLst>
                                    <p:animMotion origin="layout" path="M -0.0241 2.59259E-6 L 4.92837E-6 2.59259E-6 " pathEditMode="relative" rAng="0" ptsTypes="AA">
                                      <p:cBhvr>
                                        <p:cTn id="58" dur="1000" fill="hold"/>
                                        <p:tgtEl>
                                          <p:spTgt spid="28"/>
                                        </p:tgtEl>
                                        <p:attrNameLst>
                                          <p:attrName>ppt_x</p:attrName>
                                          <p:attrName>ppt_y</p:attrName>
                                        </p:attrNameLst>
                                      </p:cBhvr>
                                      <p:rCtr x="1198" y="0"/>
                                    </p:animMotion>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par>
                                <p:cTn id="62" presetID="63" presetClass="path" presetSubtype="0" decel="100000" fill="hold" grpId="1" nodeType="withEffect">
                                  <p:stCondLst>
                                    <p:cond delay="0"/>
                                  </p:stCondLst>
                                  <p:childTnLst>
                                    <p:animMotion origin="layout" path="M -0.02412 2.38765E-6 L -8.88435E-7 2.38765E-6 " pathEditMode="relative" rAng="0" ptsTypes="AA">
                                      <p:cBhvr>
                                        <p:cTn id="63"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0" grpId="0"/>
      <p:bldP spid="20" grpId="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Lifecycle Management (ALM)</a:t>
            </a:r>
            <a:endParaRPr lang="en-US" dirty="0"/>
          </a:p>
        </p:txBody>
      </p:sp>
    </p:spTree>
    <p:extLst>
      <p:ext uri="{BB962C8B-B14F-4D97-AF65-F5344CB8AC3E}">
        <p14:creationId xmlns:p14="http://schemas.microsoft.com/office/powerpoint/2010/main" val="1390289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6407" y="1594731"/>
            <a:ext cx="291115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Plan</a:t>
            </a:r>
          </a:p>
        </p:txBody>
      </p:sp>
      <p:sp>
        <p:nvSpPr>
          <p:cNvPr id="159" name="Rectangle 158"/>
          <p:cNvSpPr/>
          <p:nvPr/>
        </p:nvSpPr>
        <p:spPr bwMode="auto">
          <a:xfrm>
            <a:off x="5970654" y="1594731"/>
            <a:ext cx="294428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Monitor + Learn </a:t>
            </a:r>
          </a:p>
        </p:txBody>
      </p:sp>
      <p:sp>
        <p:nvSpPr>
          <p:cNvPr id="157" name="Rectangle 156"/>
          <p:cNvSpPr/>
          <p:nvPr/>
        </p:nvSpPr>
        <p:spPr bwMode="auto">
          <a:xfrm>
            <a:off x="5970654" y="3559570"/>
            <a:ext cx="294428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Release</a:t>
            </a:r>
          </a:p>
        </p:txBody>
      </p:sp>
      <p:sp>
        <p:nvSpPr>
          <p:cNvPr id="160" name="Rectangle 159"/>
          <p:cNvSpPr/>
          <p:nvPr/>
        </p:nvSpPr>
        <p:spPr bwMode="auto">
          <a:xfrm>
            <a:off x="2946407" y="3559570"/>
            <a:ext cx="291115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398" dirty="0"/>
              <a:t>Lifecycle Overview</a:t>
            </a:r>
          </a:p>
        </p:txBody>
      </p:sp>
      <p:pic>
        <p:nvPicPr>
          <p:cNvPr id="3" name="Picture 2"/>
          <p:cNvPicPr>
            <a:picLocks noChangeAspect="1"/>
          </p:cNvPicPr>
          <p:nvPr/>
        </p:nvPicPr>
        <p:blipFill>
          <a:blip r:embed="rId3"/>
          <a:stretch>
            <a:fillRect/>
          </a:stretch>
        </p:blipFill>
        <p:spPr>
          <a:xfrm>
            <a:off x="3696702" y="1830820"/>
            <a:ext cx="4547905" cy="3457502"/>
          </a:xfrm>
          <a:prstGeom prst="rect">
            <a:avLst/>
          </a:prstGeom>
        </p:spPr>
      </p:pic>
    </p:spTree>
    <p:extLst>
      <p:ext uri="{BB962C8B-B14F-4D97-AF65-F5344CB8AC3E}">
        <p14:creationId xmlns:p14="http://schemas.microsoft.com/office/powerpoint/2010/main" val="1825604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7543" y="3275960"/>
            <a:ext cx="4549658" cy="4770299"/>
          </a:xfrm>
          <a:prstGeom prst="rect">
            <a:avLst/>
          </a:prstGeom>
        </p:spPr>
      </p:pic>
      <p:sp>
        <p:nvSpPr>
          <p:cNvPr id="42" name="Rectangle 41"/>
          <p:cNvSpPr/>
          <p:nvPr/>
        </p:nvSpPr>
        <p:spPr bwMode="auto">
          <a:xfrm>
            <a:off x="3821437" y="3192878"/>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437"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376"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308" y="3903161"/>
            <a:ext cx="1504996"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376" y="3192415"/>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308" y="3192415"/>
            <a:ext cx="1504996"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690" y="2026162"/>
            <a:ext cx="5359447" cy="259476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664" y="1272636"/>
            <a:ext cx="6631389" cy="2850969"/>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920" y="2026162"/>
            <a:ext cx="5374986" cy="260026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0207" y="3633950"/>
            <a:ext cx="1859782" cy="490349"/>
          </a:xfrm>
          <a:prstGeom prst="rect">
            <a:avLst/>
          </a:prstGeom>
        </p:spPr>
      </p:pic>
      <p:sp useBgFill="1">
        <p:nvSpPr>
          <p:cNvPr id="25" name="Rectangle 24"/>
          <p:cNvSpPr/>
          <p:nvPr/>
        </p:nvSpPr>
        <p:spPr bwMode="auto">
          <a:xfrm>
            <a:off x="292953" y="5171712"/>
            <a:ext cx="9362597" cy="276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5440" y="4646572"/>
            <a:ext cx="9144788" cy="55093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5297" tIns="107499" rIns="134375"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094" y="3611368"/>
            <a:ext cx="2002043" cy="515396"/>
          </a:xfrm>
          <a:prstGeom prst="rect">
            <a:avLst/>
          </a:prstGeom>
        </p:spPr>
      </p:pic>
      <p:grpSp>
        <p:nvGrpSpPr>
          <p:cNvPr id="6" name="Group 5"/>
          <p:cNvGrpSpPr/>
          <p:nvPr/>
        </p:nvGrpSpPr>
        <p:grpSpPr>
          <a:xfrm>
            <a:off x="1362140" y="4159369"/>
            <a:ext cx="2469257" cy="452252"/>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410" y="4158962"/>
            <a:ext cx="2469257" cy="452252"/>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8206" y="3642790"/>
            <a:ext cx="1348761" cy="1348761"/>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9273" y="2993169"/>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0" y="3794346"/>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3" y="5447748"/>
            <a:ext cx="4562033" cy="55093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060" tIns="107499" rIns="806248"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5438" y="3642790"/>
            <a:ext cx="1348761" cy="1348761"/>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825" y="1425472"/>
            <a:ext cx="5298851" cy="1350467"/>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795" y="2152680"/>
            <a:ext cx="4965154" cy="1782708"/>
          </a:xfrm>
          <a:prstGeom prst="rect">
            <a:avLst/>
          </a:prstGeom>
        </p:spPr>
      </p:pic>
    </p:spTree>
    <p:extLst>
      <p:ext uri="{BB962C8B-B14F-4D97-AF65-F5344CB8AC3E}">
        <p14:creationId xmlns:p14="http://schemas.microsoft.com/office/powerpoint/2010/main" val="37103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vNext ALM</a:t>
            </a:r>
            <a:endParaRPr lang="en-US" dirty="0"/>
          </a:p>
        </p:txBody>
      </p:sp>
      <p:sp>
        <p:nvSpPr>
          <p:cNvPr id="3" name="Text Placeholder 2"/>
          <p:cNvSpPr>
            <a:spLocks noGrp="1"/>
          </p:cNvSpPr>
          <p:nvPr>
            <p:ph type="body" sz="quarter" idx="10"/>
          </p:nvPr>
        </p:nvSpPr>
        <p:spPr>
          <a:prstGeom prst="rect">
            <a:avLst/>
          </a:prstGeom>
        </p:spPr>
        <p:txBody>
          <a:bodyPr>
            <a:noAutofit/>
          </a:bodyPr>
          <a:lstStyle/>
          <a:p>
            <a:r>
              <a:rPr lang="en-US" sz="3600" dirty="0" smtClean="0"/>
              <a:t>Development Environments with Teams</a:t>
            </a:r>
          </a:p>
          <a:p>
            <a:pPr lvl="1"/>
            <a:r>
              <a:rPr lang="en-US" sz="2000" dirty="0" smtClean="0"/>
              <a:t>DEV - Each developer gets O365 development sites in isolated tenant</a:t>
            </a:r>
          </a:p>
          <a:p>
            <a:pPr lvl="1"/>
            <a:r>
              <a:rPr lang="en-US" sz="2000" dirty="0" smtClean="0"/>
              <a:t>TEST – isolated tenant for integration testing</a:t>
            </a:r>
          </a:p>
          <a:p>
            <a:r>
              <a:rPr lang="en-US" sz="3600" dirty="0" smtClean="0"/>
              <a:t>Build Processes</a:t>
            </a:r>
          </a:p>
          <a:p>
            <a:pPr lvl="1"/>
            <a:r>
              <a:rPr lang="en-US" sz="2000" dirty="0" smtClean="0"/>
              <a:t>Utilize Continuous Integration: automatically build and run tests on check in</a:t>
            </a:r>
          </a:p>
          <a:p>
            <a:pPr lvl="1"/>
            <a:r>
              <a:rPr lang="en-US" sz="2000" dirty="0" smtClean="0"/>
              <a:t>Azure supports automatic deployment from TFS</a:t>
            </a:r>
          </a:p>
          <a:p>
            <a:pPr lvl="1"/>
            <a:endParaRPr lang="en-US" sz="2000" dirty="0" smtClean="0"/>
          </a:p>
        </p:txBody>
      </p:sp>
    </p:spTree>
    <p:extLst>
      <p:ext uri="{BB962C8B-B14F-4D97-AF65-F5344CB8AC3E}">
        <p14:creationId xmlns:p14="http://schemas.microsoft.com/office/powerpoint/2010/main" val="30750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640" y="4067478"/>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9985" y="3090332"/>
            <a:ext cx="973097" cy="890648"/>
          </a:xfrm>
          <a:prstGeom prst="rect">
            <a:avLst/>
          </a:prstGeom>
        </p:spPr>
      </p:pic>
      <p:grpSp>
        <p:nvGrpSpPr>
          <p:cNvPr id="30" name="Group 29"/>
          <p:cNvGrpSpPr/>
          <p:nvPr/>
        </p:nvGrpSpPr>
        <p:grpSpPr>
          <a:xfrm>
            <a:off x="3898348" y="2153415"/>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120" y="1453145"/>
            <a:ext cx="3169028" cy="218863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374" y="2865293"/>
            <a:ext cx="718564" cy="662119"/>
          </a:xfrm>
          <a:prstGeom prst="rect">
            <a:avLst/>
          </a:prstGeom>
        </p:spPr>
      </p:pic>
      <p:pic>
        <p:nvPicPr>
          <p:cNvPr id="38" name="Picture 37"/>
          <p:cNvPicPr>
            <a:picLocks noChangeAspect="1"/>
          </p:cNvPicPr>
          <p:nvPr/>
        </p:nvPicPr>
        <p:blipFill>
          <a:blip r:embed="rId9"/>
          <a:stretch>
            <a:fillRect/>
          </a:stretch>
        </p:blipFill>
        <p:spPr>
          <a:xfrm>
            <a:off x="8942841" y="2724769"/>
            <a:ext cx="651363" cy="574040"/>
          </a:xfrm>
          <a:prstGeom prst="rect">
            <a:avLst/>
          </a:prstGeom>
        </p:spPr>
      </p:pic>
      <p:grpSp>
        <p:nvGrpSpPr>
          <p:cNvPr id="51" name="Group 50"/>
          <p:cNvGrpSpPr/>
          <p:nvPr/>
        </p:nvGrpSpPr>
        <p:grpSpPr>
          <a:xfrm>
            <a:off x="7854117" y="3936806"/>
            <a:ext cx="3099497" cy="2020174"/>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On-Premises</a:t>
              </a:r>
            </a:p>
            <a:p>
              <a:pPr marL="285664" indent="-285664">
                <a:buFont typeface="Arial" panose="020B0604020202020204" pitchFamily="34" charset="0"/>
                <a:buChar char="•"/>
              </a:pPr>
              <a:r>
                <a:rPr lang="en-US" sz="1200" dirty="0">
                  <a:solidFill>
                    <a:srgbClr val="595959"/>
                  </a:solidFill>
                  <a:latin typeface="+mj-lt"/>
                </a:rPr>
                <a:t>Integration testing environment</a:t>
              </a:r>
            </a:p>
            <a:p>
              <a:pPr marL="285664" indent="-285664">
                <a:buFont typeface="Arial" panose="020B0604020202020204" pitchFamily="34" charset="0"/>
                <a:buChar char="•"/>
              </a:pPr>
              <a:r>
                <a:rPr lang="en-US" sz="1200" dirty="0">
                  <a:solidFill>
                    <a:srgbClr val="595959"/>
                  </a:solidFill>
                  <a:latin typeface="+mj-lt"/>
                </a:rPr>
                <a:t>Possible isolated site collection in production environment, depending on app functionality</a:t>
              </a:r>
            </a:p>
            <a:p>
              <a:pPr fontAlgn="base">
                <a:spcBef>
                  <a:spcPct val="0"/>
                </a:spcBef>
                <a:spcAft>
                  <a:spcPct val="0"/>
                </a:spcAft>
              </a:pPr>
              <a:endParaRPr lang="en-US" sz="1799"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12" y="4273116"/>
            <a:ext cx="729412" cy="706832"/>
          </a:xfrm>
          <a:prstGeom prst="rect">
            <a:avLst/>
          </a:prstGeom>
        </p:spPr>
      </p:pic>
      <p:cxnSp>
        <p:nvCxnSpPr>
          <p:cNvPr id="54" name="Straight Arrow Connector 53"/>
          <p:cNvCxnSpPr/>
          <p:nvPr/>
        </p:nvCxnSpPr>
        <p:spPr>
          <a:xfrm flipV="1">
            <a:off x="2556529" y="3556278"/>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40" y="2929026"/>
            <a:ext cx="1465848" cy="64097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27" y="3672857"/>
            <a:ext cx="1460062" cy="60026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6447" y="3458720"/>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3641214" y="4369400"/>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6106836" y="4909147"/>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790110" y="3090334"/>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182707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731" y="4207141"/>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2076" y="3229996"/>
            <a:ext cx="973097" cy="890648"/>
          </a:xfrm>
          <a:prstGeom prst="rect">
            <a:avLst/>
          </a:prstGeom>
        </p:spPr>
      </p:pic>
      <p:grpSp>
        <p:nvGrpSpPr>
          <p:cNvPr id="30" name="Group 29"/>
          <p:cNvGrpSpPr/>
          <p:nvPr/>
        </p:nvGrpSpPr>
        <p:grpSpPr>
          <a:xfrm>
            <a:off x="3200438" y="2293079"/>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0644" y="1332492"/>
            <a:ext cx="3169028" cy="2450293"/>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7103" y="4412780"/>
            <a:ext cx="729412" cy="706832"/>
          </a:xfrm>
          <a:prstGeom prst="rect">
            <a:avLst/>
          </a:prstGeom>
        </p:spPr>
      </p:pic>
      <p:cxnSp>
        <p:nvCxnSpPr>
          <p:cNvPr id="54" name="Straight Arrow Connector 53"/>
          <p:cNvCxnSpPr/>
          <p:nvPr/>
        </p:nvCxnSpPr>
        <p:spPr>
          <a:xfrm flipV="1">
            <a:off x="1858620" y="3695942"/>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631" y="2713630"/>
            <a:ext cx="2016415" cy="99602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418" y="3812521"/>
            <a:ext cx="2010628" cy="88158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8538" y="3598383"/>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2943304" y="4509063"/>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5408927" y="5048811"/>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511909" y="2775278"/>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Provider Hosted App</a:t>
            </a:r>
            <a:endParaRPr lang="en-US" dirty="0">
              <a:solidFill>
                <a:schemeClr val="bg2"/>
              </a:solidFill>
            </a:endParaRPr>
          </a:p>
        </p:txBody>
      </p:sp>
      <p:sp>
        <p:nvSpPr>
          <p:cNvPr id="42" name="Rectangle 41"/>
          <p:cNvSpPr/>
          <p:nvPr/>
        </p:nvSpPr>
        <p:spPr bwMode="auto">
          <a:xfrm>
            <a:off x="7700643" y="4169792"/>
            <a:ext cx="2525082" cy="18936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1779" y="3858004"/>
            <a:ext cx="1035882" cy="885243"/>
          </a:xfrm>
          <a:prstGeom prst="rect">
            <a:avLst/>
          </a:prstGeom>
        </p:spPr>
      </p:pic>
      <p:grpSp>
        <p:nvGrpSpPr>
          <p:cNvPr id="44" name="Group 43"/>
          <p:cNvGrpSpPr>
            <a:grpSpLocks noChangeAspect="1"/>
          </p:cNvGrpSpPr>
          <p:nvPr/>
        </p:nvGrpSpPr>
        <p:grpSpPr>
          <a:xfrm>
            <a:off x="9499053" y="5538559"/>
            <a:ext cx="1142929" cy="791794"/>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5982" y="4106949"/>
            <a:ext cx="514267" cy="514267"/>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4003212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vNext Testing Considerations</a:t>
            </a:r>
            <a:endParaRPr lang="en-US" dirty="0"/>
          </a:p>
        </p:txBody>
      </p:sp>
      <p:sp>
        <p:nvSpPr>
          <p:cNvPr id="3" name="Text Placeholder 2"/>
          <p:cNvSpPr>
            <a:spLocks noGrp="1"/>
          </p:cNvSpPr>
          <p:nvPr>
            <p:ph type="body" sz="quarter" idx="10"/>
          </p:nvPr>
        </p:nvSpPr>
        <p:spPr>
          <a:prstGeom prst="rect">
            <a:avLst/>
          </a:prstGeom>
        </p:spPr>
        <p:txBody>
          <a:bodyPr/>
          <a:lstStyle/>
          <a:p>
            <a:pPr lvl="1"/>
            <a:r>
              <a:rPr lang="en-US" sz="2800" dirty="0" smtClean="0"/>
              <a:t>Tenants can be on different versions</a:t>
            </a:r>
          </a:p>
          <a:p>
            <a:pPr lvl="1"/>
            <a:r>
              <a:rPr lang="en-US" sz="2800" dirty="0" smtClean="0"/>
              <a:t>APIs between versions will be subject to roll out schedules</a:t>
            </a:r>
          </a:p>
          <a:p>
            <a:pPr lvl="1"/>
            <a:r>
              <a:rPr lang="en-US" sz="2800" dirty="0" smtClean="0"/>
              <a:t>Testing environment should be in the same tenant as “production”</a:t>
            </a:r>
          </a:p>
          <a:p>
            <a:pPr lvl="1"/>
            <a:r>
              <a:rPr lang="en-US" sz="2800" dirty="0" smtClean="0"/>
              <a:t>App project and Web project are dependent and should be tested together</a:t>
            </a:r>
          </a:p>
        </p:txBody>
      </p:sp>
    </p:spTree>
    <p:extLst>
      <p:ext uri="{BB962C8B-B14F-4D97-AF65-F5344CB8AC3E}">
        <p14:creationId xmlns:p14="http://schemas.microsoft.com/office/powerpoint/2010/main" val="3597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App hosting configuration.  Leverage available resources to ramp up </a:t>
            </a:r>
            <a:r>
              <a:rPr lang="en-US" sz="1400" dirty="0">
                <a:solidFill>
                  <a:srgbClr val="797A7D">
                    <a:lumMod val="50000"/>
                  </a:srgbClr>
                </a:solidFill>
                <a:cs typeface="Segoe UI" panose="020B0502040204020203" pitchFamily="34" charset="0"/>
              </a:rPr>
              <a:t>D</a:t>
            </a:r>
            <a:r>
              <a:rPr lang="en-US" sz="1400" dirty="0" smtClean="0">
                <a:solidFill>
                  <a:srgbClr val="797A7D">
                    <a:lumMod val="50000"/>
                  </a:srgbClr>
                </a:solidFill>
                <a:cs typeface="Segoe UI" panose="020B0502040204020203" pitchFamily="34" charset="0"/>
              </a:rPr>
              <a:t>ev resources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Provide architecture design </a:t>
            </a:r>
            <a:r>
              <a:rPr lang="en-US" sz="1400" dirty="0">
                <a:solidFill>
                  <a:srgbClr val="797A7D">
                    <a:lumMod val="50000"/>
                  </a:srgbClr>
                </a:solidFill>
                <a:cs typeface="Segoe UI" panose="020B0502040204020203" pitchFamily="34" charset="0"/>
              </a:rPr>
              <a:t>guidance </a:t>
            </a:r>
            <a:r>
              <a:rPr lang="en-US" sz="1400" dirty="0" smtClean="0">
                <a:solidFill>
                  <a:srgbClr val="797A7D">
                    <a:lumMod val="50000"/>
                  </a:srgbClr>
                </a:solidFill>
                <a:cs typeface="Segoe UI" panose="020B0502040204020203" pitchFamily="34" charset="0"/>
              </a:rPr>
              <a:t>for </a:t>
            </a:r>
            <a:r>
              <a:rPr lang="en-US" sz="1400" dirty="0">
                <a:solidFill>
                  <a:srgbClr val="797A7D">
                    <a:lumMod val="50000"/>
                  </a:srgb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Analyze solution inventory / requirements and provide guidance on solution modernization</a:t>
            </a:r>
            <a:endParaRPr lang="en-US" sz="1400" dirty="0">
              <a:solidFill>
                <a:srgbClr val="797A7D">
                  <a:lumMod val="50000"/>
                </a:srgb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Successful smoke test app to validate configuration</a:t>
            </a:r>
            <a:endParaRPr lang="en-US" sz="1200" dirty="0">
              <a:solidFill>
                <a:srgbClr val="797A7D">
                  <a:lumMod val="50000"/>
                </a:srgb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report</a:t>
            </a:r>
            <a:endParaRPr lang="en-US" sz="1200" dirty="0">
              <a:solidFill>
                <a:srgbClr val="797A7D">
                  <a:lumMod val="50000"/>
                </a:srgb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SOW (optional)</a:t>
            </a:r>
            <a:endParaRPr lang="en-US" sz="1200" dirty="0">
              <a:solidFill>
                <a:srgbClr val="797A7D">
                  <a:lumMod val="50000"/>
                </a:srgb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rgbClr val="797A7D">
                    <a:lumMod val="50000"/>
                  </a:srgbClr>
                </a:solidFill>
                <a:cs typeface="Segoe UI" panose="020B0502040204020203" pitchFamily="34" charset="0"/>
              </a:rPr>
              <a:t>Jointly work on development and testing with MS partners</a:t>
            </a:r>
          </a:p>
          <a:p>
            <a:pPr defTabSz="913951"/>
            <a:endParaRPr lang="en-US" sz="1400" dirty="0">
              <a:solidFill>
                <a:srgbClr val="797A7D">
                  <a:lumMod val="50000"/>
                </a:srgb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Retract FTC</a:t>
            </a:r>
          </a:p>
          <a:p>
            <a:pPr defTabSz="913951"/>
            <a:r>
              <a:rPr lang="en-US" sz="1400" dirty="0" smtClean="0">
                <a:solidFill>
                  <a:srgbClr val="797A7D">
                    <a:lumMod val="50000"/>
                  </a:srgbClr>
                </a:solidFill>
                <a:cs typeface="Segoe UI" panose="020B0502040204020203" pitchFamily="34" charset="0"/>
              </a:rPr>
              <a:t>Deploy App solutions</a:t>
            </a:r>
            <a:endParaRPr lang="en-US" sz="1400" dirty="0">
              <a:solidFill>
                <a:srgbClr val="797A7D">
                  <a:lumMod val="50000"/>
                </a:srgb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Deployment Guide</a:t>
            </a:r>
            <a:endParaRPr lang="en-US" sz="1200" dirty="0">
              <a:solidFill>
                <a:srgbClr val="797A7D">
                  <a:lumMod val="50000"/>
                </a:srgb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signoff</a:t>
            </a:r>
            <a:endParaRPr lang="en-US" sz="1200" dirty="0">
              <a:solidFill>
                <a:srgbClr val="797A7D">
                  <a:lumMod val="50000"/>
                </a:srgb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1</a:t>
            </a:r>
          </a:p>
          <a:p>
            <a:r>
              <a:rPr lang="en-US" sz="2400" spc="-70" dirty="0" smtClean="0">
                <a:gradFill>
                  <a:gsLst>
                    <a:gs pos="2917">
                      <a:srgbClr val="797A7D"/>
                    </a:gs>
                    <a:gs pos="95000">
                      <a:srgbClr val="797A7D"/>
                    </a:gs>
                  </a:gsLst>
                  <a:lin ang="5400000" scaled="0"/>
                </a:gradFill>
                <a:latin typeface="Segoe UI Ligh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2</a:t>
            </a:r>
          </a:p>
          <a:p>
            <a:r>
              <a:rPr lang="en-US" sz="2400" spc="-70" dirty="0" smtClean="0">
                <a:gradFill>
                  <a:gsLst>
                    <a:gs pos="2917">
                      <a:srgbClr val="797A7D"/>
                    </a:gs>
                    <a:gs pos="95000">
                      <a:srgbClr val="797A7D"/>
                    </a:gs>
                  </a:gsLst>
                  <a:lin ang="5400000" scaled="0"/>
                </a:gradFill>
                <a:latin typeface="Segoe UI Light"/>
              </a:rPr>
              <a:t>Develop      &amp; Deploy</a:t>
            </a:r>
          </a:p>
        </p:txBody>
      </p:sp>
      <p:sp>
        <p:nvSpPr>
          <p:cNvPr id="2" name="Right Arrow 1"/>
          <p:cNvSpPr/>
          <p:nvPr/>
        </p:nvSpPr>
        <p:spPr bwMode="auto">
          <a:xfrm rot="13418215">
            <a:off x="4178551" y="3280094"/>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76754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8437" y="3325570"/>
            <a:ext cx="973097" cy="890648"/>
          </a:xfrm>
          <a:prstGeom prst="rect">
            <a:avLst/>
          </a:prstGeom>
        </p:spPr>
      </p:pic>
      <p:grpSp>
        <p:nvGrpSpPr>
          <p:cNvPr id="18" name="Group 17"/>
          <p:cNvGrpSpPr/>
          <p:nvPr/>
        </p:nvGrpSpPr>
        <p:grpSpPr>
          <a:xfrm>
            <a:off x="7297627" y="1234322"/>
            <a:ext cx="3169028" cy="2450293"/>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625" y="3945384"/>
            <a:ext cx="2941338" cy="2472349"/>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3652" y="2924573"/>
            <a:ext cx="2068493" cy="1672492"/>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1120015" cy="871028"/>
              <a:chOff x="5653547" y="3657295"/>
              <a:chExt cx="1120015" cy="871028"/>
            </a:xfrm>
          </p:grpSpPr>
          <p:grpSp>
            <p:nvGrpSpPr>
              <p:cNvPr id="9" name="Group 8"/>
              <p:cNvGrpSpPr/>
              <p:nvPr/>
            </p:nvGrpSpPr>
            <p:grpSpPr>
              <a:xfrm>
                <a:off x="5653547" y="3657295"/>
                <a:ext cx="1120015" cy="871028"/>
                <a:chOff x="5029200" y="4493243"/>
                <a:chExt cx="1700431"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919458" cy="897337"/>
                </a:xfrm>
                <a:prstGeom prst="rect">
                  <a:avLst/>
                </a:prstGeom>
                <a:noFill/>
              </p:spPr>
              <p:txBody>
                <a:bodyPr wrap="none" lIns="0" tIns="0" rIns="0" bIns="0" rtlCol="0">
                  <a:spAutoFit/>
                </a:bodyPr>
                <a:lstStyle/>
                <a:p>
                  <a:r>
                    <a:rPr lang="en-US" sz="3999" b="1" spc="-70" dirty="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Execute Tests</a:t>
              </a:r>
            </a:p>
          </p:txBody>
        </p:sp>
      </p:grpSp>
      <p:cxnSp>
        <p:nvCxnSpPr>
          <p:cNvPr id="34" name="Straight Arrow Connector 33"/>
          <p:cNvCxnSpPr/>
          <p:nvPr/>
        </p:nvCxnSpPr>
        <p:spPr>
          <a:xfrm flipV="1">
            <a:off x="2593121" y="3770894"/>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472" y="2511740"/>
            <a:ext cx="1854626" cy="11130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366" y="3755543"/>
            <a:ext cx="1816732" cy="72167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4184" y="2846337"/>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rot="1304366">
            <a:off x="5318178" y="3836461"/>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47" name="Group 46"/>
          <p:cNvGrpSpPr/>
          <p:nvPr/>
        </p:nvGrpSpPr>
        <p:grpSpPr>
          <a:xfrm>
            <a:off x="1176503" y="4000037"/>
            <a:ext cx="514267" cy="514267"/>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50" name="Group 49"/>
          <p:cNvGrpSpPr/>
          <p:nvPr/>
        </p:nvGrpSpPr>
        <p:grpSpPr>
          <a:xfrm>
            <a:off x="3697668" y="3998559"/>
            <a:ext cx="514267" cy="514267"/>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53" name="Group 52"/>
          <p:cNvGrpSpPr/>
          <p:nvPr/>
        </p:nvGrpSpPr>
        <p:grpSpPr>
          <a:xfrm>
            <a:off x="7077969" y="3177595"/>
            <a:ext cx="514267" cy="514267"/>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56" name="Group 55"/>
          <p:cNvGrpSpPr/>
          <p:nvPr/>
        </p:nvGrpSpPr>
        <p:grpSpPr>
          <a:xfrm>
            <a:off x="7076765" y="5893645"/>
            <a:ext cx="514267" cy="514267"/>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Tree>
    <p:extLst>
      <p:ext uri="{BB962C8B-B14F-4D97-AF65-F5344CB8AC3E}">
        <p14:creationId xmlns:p14="http://schemas.microsoft.com/office/powerpoint/2010/main" val="74679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0926" y="1404493"/>
            <a:ext cx="3169028" cy="2177191"/>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Integration testing</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frequent automated testing </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359" y="2668546"/>
            <a:ext cx="2109539" cy="72895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359" y="4637572"/>
            <a:ext cx="1990524" cy="407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5066" y="2812159"/>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a:off x="5285859" y="4376028"/>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37" name="Group 36"/>
          <p:cNvGrpSpPr/>
          <p:nvPr/>
        </p:nvGrpSpPr>
        <p:grpSpPr>
          <a:xfrm>
            <a:off x="1169371" y="2065074"/>
            <a:ext cx="2721372" cy="2412604"/>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0926" y="3845131"/>
            <a:ext cx="3169028" cy="2454392"/>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User acceptance /</a:t>
                </a:r>
                <a:br>
                  <a:rPr lang="en-US" sz="1799" dirty="0">
                    <a:solidFill>
                      <a:srgbClr val="595959"/>
                    </a:solidFill>
                    <a:latin typeface="+mj-lt"/>
                  </a:rPr>
                </a:br>
                <a:r>
                  <a:rPr lang="en-US" sz="1799" dirty="0">
                    <a:solidFill>
                      <a:srgbClr val="595959"/>
                    </a:solidFill>
                    <a:latin typeface="+mj-lt"/>
                  </a:rPr>
                  <a:t>Quality assurance</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user acceptance before production usage</a:t>
                </a:r>
                <a:endParaRPr lang="en-US" sz="1799"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629" y="3080887"/>
            <a:ext cx="1869108" cy="965002"/>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Build definition</a:t>
              </a:r>
            </a:p>
          </p:txBody>
        </p:sp>
      </p:grpSp>
      <p:grpSp>
        <p:nvGrpSpPr>
          <p:cNvPr id="2" name="Group 1"/>
          <p:cNvGrpSpPr/>
          <p:nvPr/>
        </p:nvGrpSpPr>
        <p:grpSpPr>
          <a:xfrm>
            <a:off x="3744629" y="4206564"/>
            <a:ext cx="1869108" cy="1084000"/>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Release manager</a:t>
              </a:r>
            </a:p>
          </p:txBody>
        </p:sp>
      </p:grpSp>
      <p:cxnSp>
        <p:nvCxnSpPr>
          <p:cNvPr id="62" name="Straight Arrow Connector 61"/>
          <p:cNvCxnSpPr/>
          <p:nvPr/>
        </p:nvCxnSpPr>
        <p:spPr>
          <a:xfrm>
            <a:off x="3527168" y="3397499"/>
            <a:ext cx="65429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7168" y="4245529"/>
            <a:ext cx="696450" cy="37283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7358" y="4252865"/>
            <a:ext cx="514267" cy="514267"/>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72" name="Group 71"/>
          <p:cNvGrpSpPr/>
          <p:nvPr/>
        </p:nvGrpSpPr>
        <p:grpSpPr>
          <a:xfrm>
            <a:off x="4035808" y="2685797"/>
            <a:ext cx="514267" cy="514267"/>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75" name="Group 74"/>
          <p:cNvGrpSpPr/>
          <p:nvPr/>
        </p:nvGrpSpPr>
        <p:grpSpPr>
          <a:xfrm>
            <a:off x="4056984" y="5209252"/>
            <a:ext cx="514267" cy="514267"/>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grpSp>
        <p:nvGrpSpPr>
          <p:cNvPr id="78" name="Group 77"/>
          <p:cNvGrpSpPr/>
          <p:nvPr/>
        </p:nvGrpSpPr>
        <p:grpSpPr>
          <a:xfrm>
            <a:off x="7320018" y="3130901"/>
            <a:ext cx="514267" cy="514267"/>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81" name="Group 80"/>
          <p:cNvGrpSpPr/>
          <p:nvPr/>
        </p:nvGrpSpPr>
        <p:grpSpPr>
          <a:xfrm>
            <a:off x="7314884" y="5808399"/>
            <a:ext cx="514267" cy="514267"/>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942301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chemeClr val="accent1"/>
                </a:solidFill>
              </a:rPr>
              <a:t>Customer Preparedness</a:t>
            </a:r>
            <a:endParaRPr sz="4800" dirty="0">
              <a:solidFill>
                <a:schemeClr val="accent1"/>
              </a:solidFill>
            </a:endParaRPr>
          </a:p>
        </p:txBody>
      </p:sp>
      <p:sp>
        <p:nvSpPr>
          <p:cNvPr id="11" name="TextBox 10"/>
          <p:cNvSpPr txBox="1"/>
          <p:nvPr/>
        </p:nvSpPr>
        <p:spPr>
          <a:xfrm>
            <a:off x="170892" y="770494"/>
            <a:ext cx="10833621" cy="646074"/>
          </a:xfrm>
          <a:prstGeom prst="rect">
            <a:avLst/>
          </a:prstGeom>
          <a:noFill/>
        </p:spPr>
        <p:txBody>
          <a:bodyPr wrap="square" rtlCol="0">
            <a:spAutoFit/>
          </a:bodyPr>
          <a:lstStyle/>
          <a:p>
            <a:pPr defTabSz="914126"/>
            <a:r>
              <a:rPr lang="en-US" sz="1799" i="1" dirty="0" smtClean="0">
                <a:solidFill>
                  <a:srgbClr val="737373"/>
                </a:solidFill>
                <a:latin typeface="Segoe UI Light"/>
              </a:rPr>
              <a:t>3 days of consultation to prepare app hosting options.  Leverage available resources to ramp up development resources.  Result is </a:t>
            </a:r>
            <a:r>
              <a:rPr lang="en-US" sz="1799" i="1" dirty="0">
                <a:solidFill>
                  <a:srgbClr val="737373"/>
                </a:solidFill>
                <a:latin typeface="Segoe UI Light"/>
              </a:rPr>
              <a:t>a </a:t>
            </a:r>
            <a:r>
              <a:rPr lang="en-US" sz="1799" i="1" dirty="0" smtClean="0">
                <a:solidFill>
                  <a:srgbClr val="737373"/>
                </a:solidFill>
                <a:latin typeface="Segoe UI Light"/>
              </a:rPr>
              <a:t>successful end-to-end smoke test app to validate configuration on both sides.</a:t>
            </a:r>
            <a:endParaRPr lang="en-US" sz="1799" i="1" dirty="0">
              <a:solidFill>
                <a:srgbClr val="737373"/>
              </a:solidFill>
              <a:latin typeface="Segoe UI Light"/>
            </a:endParaRPr>
          </a:p>
        </p:txBody>
      </p:sp>
      <p:graphicFrame>
        <p:nvGraphicFramePr>
          <p:cNvPr id="13" name="Table 1"/>
          <p:cNvGraphicFramePr>
            <a:graphicFrameLocks noGrp="1"/>
          </p:cNvGraphicFramePr>
          <p:nvPr>
            <p:extLst>
              <p:ext uri="{D42A27DB-BD31-4B8C-83A1-F6EECF244321}">
                <p14:modId xmlns:p14="http://schemas.microsoft.com/office/powerpoint/2010/main" val="923000662"/>
              </p:ext>
            </p:extLst>
          </p:nvPr>
        </p:nvGraphicFramePr>
        <p:xfrm>
          <a:off x="193440" y="1517319"/>
          <a:ext cx="10958263" cy="222496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188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Post SP 2013 DB upgrade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Farm max compatibility is 15</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Decision</a:t>
                      </a:r>
                      <a:r>
                        <a:rPr lang="en-US" sz="1200" baseline="0" dirty="0" smtClean="0">
                          <a:solidFill>
                            <a:srgbClr val="797A7D">
                              <a:lumMod val="50000"/>
                            </a:srgbClr>
                          </a:solidFill>
                          <a:ea typeface="Segoe UI" pitchFamily="34" charset="0"/>
                          <a:cs typeface="Segoe UI" pitchFamily="34" charset="0"/>
                        </a:rPr>
                        <a:t> on a</a:t>
                      </a:r>
                      <a:r>
                        <a:rPr lang="en-US" sz="1200" dirty="0" smtClean="0">
                          <a:solidFill>
                            <a:srgbClr val="797A7D">
                              <a:lumMod val="50000"/>
                            </a:srgbClr>
                          </a:solidFill>
                          <a:ea typeface="Segoe UI" pitchFamily="34" charset="0"/>
                          <a:cs typeface="Segoe UI" pitchFamily="34" charset="0"/>
                        </a:rPr>
                        <a:t>pp hosting choice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Procure hosting infrastructure</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Internal resource readiness for App training</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Complete configuration</a:t>
                      </a: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Infrastructure planning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Security</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 governance &amp; ALM</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Building future proof modern apps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Support</a:t>
                      </a:r>
                    </a:p>
                    <a:p>
                      <a:pPr marL="400050" lvl="1" indent="-169863"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Troubleshooting configuration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Complete infrastructure set up (Azure or on-premises)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Successful </a:t>
                      </a:r>
                      <a:r>
                        <a:rPr lang="en-US" sz="1200" kern="1200" baseline="0" dirty="0" smtClean="0">
                          <a:solidFill>
                            <a:srgbClr val="797A7D">
                              <a:lumMod val="50000"/>
                            </a:srgbClr>
                          </a:solidFill>
                          <a:latin typeface="+mn-lt"/>
                          <a:ea typeface="Segoe UI" pitchFamily="34" charset="0"/>
                          <a:cs typeface="Segoe UI" pitchFamily="34" charset="0"/>
                        </a:rPr>
                        <a:t>configuration validation</a:t>
                      </a:r>
                      <a:endParaRPr lang="en-US" sz="12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
        <p:nvSpPr>
          <p:cNvPr id="10" name="TextBox 9"/>
          <p:cNvSpPr txBox="1"/>
          <p:nvPr/>
        </p:nvSpPr>
        <p:spPr>
          <a:xfrm>
            <a:off x="1279016" y="3985388"/>
            <a:ext cx="2130395" cy="338466"/>
          </a:xfrm>
          <a:prstGeom prst="rect">
            <a:avLst/>
          </a:prstGeom>
          <a:noFill/>
        </p:spPr>
        <p:txBody>
          <a:bodyPr wrap="square" rtlCol="0">
            <a:spAutoFit/>
          </a:bodyPr>
          <a:lstStyle/>
          <a:p>
            <a:pPr defTabSz="914126"/>
            <a:r>
              <a:rPr lang="en-US" sz="1600" dirty="0" smtClean="0">
                <a:solidFill>
                  <a:srgbClr val="00188F"/>
                </a:solidFill>
                <a:latin typeface="Segoe UI Light"/>
              </a:rPr>
              <a:t>Module </a:t>
            </a:r>
            <a:r>
              <a:rPr lang="en-US" sz="1600" dirty="0">
                <a:solidFill>
                  <a:srgbClr val="00188F"/>
                </a:solidFill>
                <a:latin typeface="Segoe UI Light"/>
              </a:rPr>
              <a:t>Overview</a:t>
            </a:r>
          </a:p>
        </p:txBody>
      </p:sp>
      <p:grpSp>
        <p:nvGrpSpPr>
          <p:cNvPr id="2" name="Group 3"/>
          <p:cNvGrpSpPr/>
          <p:nvPr/>
        </p:nvGrpSpPr>
        <p:grpSpPr>
          <a:xfrm>
            <a:off x="1138525" y="4323854"/>
            <a:ext cx="8876797" cy="2109203"/>
            <a:chOff x="913138" y="4464040"/>
            <a:chExt cx="8876797" cy="2109203"/>
          </a:xfrm>
        </p:grpSpPr>
        <p:sp>
          <p:nvSpPr>
            <p:cNvPr id="16"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5"/>
            <p:cNvSpPr/>
            <p:nvPr/>
          </p:nvSpPr>
          <p:spPr>
            <a:xfrm>
              <a:off x="1144626" y="4464040"/>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Hosting environment ready</a:t>
              </a:r>
              <a:endParaRPr lang="en-US" sz="1300" dirty="0">
                <a:solidFill>
                  <a:prstClr val="white"/>
                </a:solidFill>
                <a:latin typeface="Segoe UI Light"/>
              </a:endParaRPr>
            </a:p>
          </p:txBody>
        </p:sp>
        <p:sp>
          <p:nvSpPr>
            <p:cNvPr id="21" name="Rectangle 6"/>
            <p:cNvSpPr/>
            <p:nvPr/>
          </p:nvSpPr>
          <p:spPr>
            <a:xfrm>
              <a:off x="2537929"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Deploy verification app to hosting environment</a:t>
              </a:r>
              <a:endParaRPr lang="en-US" sz="1300" dirty="0">
                <a:solidFill>
                  <a:prstClr val="white"/>
                </a:solidFill>
                <a:latin typeface="Segoe UI Light"/>
              </a:endParaRPr>
            </a:p>
          </p:txBody>
        </p:sp>
        <p:sp>
          <p:nvSpPr>
            <p:cNvPr id="22" name="Rectangle 8"/>
            <p:cNvSpPr/>
            <p:nvPr/>
          </p:nvSpPr>
          <p:spPr>
            <a:xfrm>
              <a:off x="3931232"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Configure communications across SPO and hosting farm</a:t>
              </a:r>
              <a:endParaRPr lang="en-US" sz="1300" dirty="0">
                <a:solidFill>
                  <a:prstClr val="white"/>
                </a:solidFill>
                <a:latin typeface="Segoe UI Light"/>
              </a:endParaRPr>
            </a:p>
          </p:txBody>
        </p:sp>
        <p:sp>
          <p:nvSpPr>
            <p:cNvPr id="23" name="Rectangle 11"/>
            <p:cNvSpPr/>
            <p:nvPr/>
          </p:nvSpPr>
          <p:spPr>
            <a:xfrm>
              <a:off x="5324535" y="4474352"/>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Network configuration</a:t>
              </a:r>
              <a:endParaRPr lang="en-US" sz="1300" dirty="0">
                <a:solidFill>
                  <a:prstClr val="white"/>
                </a:solidFill>
                <a:latin typeface="Segoe UI Light"/>
              </a:endParaRPr>
            </a:p>
          </p:txBody>
        </p:sp>
        <p:sp>
          <p:nvSpPr>
            <p:cNvPr id="24" name="Rectangle 13"/>
            <p:cNvSpPr/>
            <p:nvPr/>
          </p:nvSpPr>
          <p:spPr>
            <a:xfrm>
              <a:off x="6697251" y="4477878"/>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Service configuration (proxy)</a:t>
              </a:r>
              <a:endParaRPr lang="en-US" sz="1300" dirty="0">
                <a:solidFill>
                  <a:prstClr val="white"/>
                </a:solidFill>
                <a:latin typeface="Segoe UI Light"/>
              </a:endParaRPr>
            </a:p>
          </p:txBody>
        </p:sp>
        <p:sp>
          <p:nvSpPr>
            <p:cNvPr id="26" name="Rectangle 14"/>
            <p:cNvSpPr/>
            <p:nvPr/>
          </p:nvSpPr>
          <p:spPr>
            <a:xfrm>
              <a:off x="8069968"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30" name="Left Bracket 16"/>
            <p:cNvSpPr/>
            <p:nvPr/>
          </p:nvSpPr>
          <p:spPr>
            <a:xfrm rot="16200000">
              <a:off x="1672948" y="5246177"/>
              <a:ext cx="259058" cy="127693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Requirements</a:t>
              </a:r>
              <a:endParaRPr lang="en-US" sz="1100" dirty="0">
                <a:solidFill>
                  <a:srgbClr val="737373"/>
                </a:solidFill>
                <a:latin typeface="Segoe UI Light"/>
              </a:endParaRPr>
            </a:p>
          </p:txBody>
        </p:sp>
        <p:sp>
          <p:nvSpPr>
            <p:cNvPr id="32" name="Left Bracket 18"/>
            <p:cNvSpPr/>
            <p:nvPr/>
          </p:nvSpPr>
          <p:spPr>
            <a:xfrm rot="16200000">
              <a:off x="3764307" y="4518662"/>
              <a:ext cx="259061" cy="271181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Configuration – Day 1</a:t>
              </a:r>
              <a:endParaRPr lang="en-US" sz="1100" dirty="0">
                <a:solidFill>
                  <a:srgbClr val="737373"/>
                </a:solidFill>
                <a:latin typeface="Segoe UI Light"/>
              </a:endParaRPr>
            </a:p>
          </p:txBody>
        </p:sp>
        <p:sp>
          <p:nvSpPr>
            <p:cNvPr id="33" name="Left Bracket 19"/>
            <p:cNvSpPr/>
            <p:nvPr/>
          </p:nvSpPr>
          <p:spPr>
            <a:xfrm rot="16200000">
              <a:off x="7234223" y="3845429"/>
              <a:ext cx="248983" cy="406835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Troubleshooting Day 2-3</a:t>
              </a:r>
              <a:endParaRPr lang="en-US" sz="1100" dirty="0">
                <a:solidFill>
                  <a:srgbClr val="737373"/>
                </a:solidFill>
                <a:latin typeface="Segoe UI Light"/>
              </a:endParaRPr>
            </a:p>
          </p:txBody>
        </p:sp>
        <p:sp>
          <p:nvSpPr>
            <p:cNvPr id="39" name="Left Bracket 24"/>
            <p:cNvSpPr/>
            <p:nvPr/>
          </p:nvSpPr>
          <p:spPr>
            <a:xfrm rot="16200000">
              <a:off x="3081102" y="4301771"/>
              <a:ext cx="287569" cy="4049717"/>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42" name="Left Bracket 26"/>
            <p:cNvSpPr/>
            <p:nvPr/>
          </p:nvSpPr>
          <p:spPr>
            <a:xfrm rot="16200000">
              <a:off x="6519498" y="4990323"/>
              <a:ext cx="285130" cy="267505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46" name="Left Bracket 27"/>
            <p:cNvSpPr/>
            <p:nvPr/>
          </p:nvSpPr>
          <p:spPr>
            <a:xfrm rot="16200000">
              <a:off x="8587646" y="5665168"/>
              <a:ext cx="287568" cy="1322925"/>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28"/>
            <p:cNvSpPr txBox="1"/>
            <p:nvPr/>
          </p:nvSpPr>
          <p:spPr>
            <a:xfrm>
              <a:off x="913138" y="5548878"/>
              <a:ext cx="153888" cy="415490"/>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0"/>
            <p:cNvSpPr txBox="1"/>
            <p:nvPr/>
          </p:nvSpPr>
          <p:spPr>
            <a:xfrm>
              <a:off x="913138" y="5964368"/>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3" name="Rectangle 2"/>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Empower &amp; Plan</a:t>
            </a:r>
            <a:endParaRPr lang="en-US" sz="1600" dirty="0">
              <a:solidFill>
                <a:schemeClr val="bg1"/>
              </a:solidFill>
            </a:endParaRPr>
          </a:p>
        </p:txBody>
      </p:sp>
    </p:spTree>
    <p:extLst>
      <p:ext uri="{BB962C8B-B14F-4D97-AF65-F5344CB8AC3E}">
        <p14:creationId xmlns:p14="http://schemas.microsoft.com/office/powerpoint/2010/main" val="3202627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endParaRPr lang="en-US" dirty="0"/>
          </a:p>
        </p:txBody>
      </p:sp>
    </p:spTree>
    <p:extLst>
      <p:ext uri="{BB962C8B-B14F-4D97-AF65-F5344CB8AC3E}">
        <p14:creationId xmlns:p14="http://schemas.microsoft.com/office/powerpoint/2010/main" val="168533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evolves…</a:t>
            </a: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2" t="11107" r="1501" b="3529"/>
          <a:stretch/>
        </p:blipFill>
        <p:spPr>
          <a:xfrm>
            <a:off x="821647" y="4712728"/>
            <a:ext cx="2519344" cy="131859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4536"/>
          <a:stretch/>
        </p:blipFill>
        <p:spPr>
          <a:xfrm>
            <a:off x="4608842" y="4705627"/>
            <a:ext cx="2519344" cy="1318801"/>
          </a:xfrm>
          <a:prstGeom prst="rect">
            <a:avLst/>
          </a:prstGeom>
        </p:spPr>
      </p:pic>
      <p:pic>
        <p:nvPicPr>
          <p:cNvPr id="5" name="Picture 4"/>
          <p:cNvPicPr>
            <a:picLocks noChangeAspect="1"/>
          </p:cNvPicPr>
          <p:nvPr/>
        </p:nvPicPr>
        <p:blipFill>
          <a:blip r:embed="rId4"/>
          <a:stretch>
            <a:fillRect/>
          </a:stretch>
        </p:blipFill>
        <p:spPr>
          <a:xfrm>
            <a:off x="8508955" y="4712727"/>
            <a:ext cx="2845016" cy="1318592"/>
          </a:xfrm>
          <a:prstGeom prst="rect">
            <a:avLst/>
          </a:prstGeom>
          <a:ln>
            <a:solidFill>
              <a:schemeClr val="bg1">
                <a:lumMod val="75000"/>
              </a:schemeClr>
            </a:solidFill>
          </a:ln>
        </p:spPr>
      </p:pic>
      <p:grpSp>
        <p:nvGrpSpPr>
          <p:cNvPr id="11" name="Group 10"/>
          <p:cNvGrpSpPr>
            <a:grpSpLocks noChangeAspect="1"/>
          </p:cNvGrpSpPr>
          <p:nvPr/>
        </p:nvGrpSpPr>
        <p:grpSpPr>
          <a:xfrm>
            <a:off x="1195419" y="2167554"/>
            <a:ext cx="1494797" cy="1597273"/>
            <a:chOff x="1512865" y="949433"/>
            <a:chExt cx="2389102" cy="2552888"/>
          </a:xfrm>
        </p:grpSpPr>
        <p:grpSp>
          <p:nvGrpSpPr>
            <p:cNvPr id="12" name="Group 11"/>
            <p:cNvGrpSpPr/>
            <p:nvPr/>
          </p:nvGrpSpPr>
          <p:grpSpPr>
            <a:xfrm>
              <a:off x="1512865" y="949433"/>
              <a:ext cx="2389102" cy="2552888"/>
              <a:chOff x="4383758" y="2240577"/>
              <a:chExt cx="2389102" cy="2552888"/>
            </a:xfrm>
          </p:grpSpPr>
          <p:sp>
            <p:nvSpPr>
              <p:cNvPr id="14" name="Rectangle 13"/>
              <p:cNvSpPr/>
              <p:nvPr/>
            </p:nvSpPr>
            <p:spPr bwMode="auto">
              <a:xfrm>
                <a:off x="4537410" y="2240577"/>
                <a:ext cx="2235450"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2007</a:t>
                </a:r>
              </a:p>
            </p:txBody>
          </p:sp>
          <p:grpSp>
            <p:nvGrpSpPr>
              <p:cNvPr id="15" name="Group 14"/>
              <p:cNvGrpSpPr/>
              <p:nvPr/>
            </p:nvGrpSpPr>
            <p:grpSpPr>
              <a:xfrm>
                <a:off x="5421611" y="2886866"/>
                <a:ext cx="789619" cy="1020140"/>
                <a:chOff x="4557447" y="1721445"/>
                <a:chExt cx="789619" cy="1020140"/>
              </a:xfrm>
            </p:grpSpPr>
            <p:pic>
              <p:nvPicPr>
                <p:cNvPr id="23" name="Picture 22"/>
                <p:cNvPicPr>
                  <a:picLocks noChangeAspect="1"/>
                </p:cNvPicPr>
                <p:nvPr/>
              </p:nvPicPr>
              <p:blipFill>
                <a:blip r:embed="rId5"/>
                <a:stretch>
                  <a:fillRect/>
                </a:stretch>
              </p:blipFill>
              <p:spPr>
                <a:xfrm>
                  <a:off x="4557447" y="1902539"/>
                  <a:ext cx="477423" cy="839046"/>
                </a:xfrm>
                <a:prstGeom prst="rect">
                  <a:avLst/>
                </a:prstGeom>
              </p:spPr>
            </p:pic>
            <p:pic>
              <p:nvPicPr>
                <p:cNvPr id="24" name="Picture 23"/>
                <p:cNvPicPr>
                  <a:picLocks noChangeAspect="1"/>
                </p:cNvPicPr>
                <p:nvPr/>
              </p:nvPicPr>
              <p:blipFill>
                <a:blip r:embed="rId5"/>
                <a:stretch>
                  <a:fillRect/>
                </a:stretch>
              </p:blipFill>
              <p:spPr>
                <a:xfrm>
                  <a:off x="4869643" y="1721445"/>
                  <a:ext cx="477423" cy="839046"/>
                </a:xfrm>
                <a:prstGeom prst="rect">
                  <a:avLst/>
                </a:prstGeom>
              </p:spPr>
            </p:pic>
          </p:grpSp>
          <p:grpSp>
            <p:nvGrpSpPr>
              <p:cNvPr id="16" name="Group 15"/>
              <p:cNvGrpSpPr/>
              <p:nvPr/>
            </p:nvGrpSpPr>
            <p:grpSpPr>
              <a:xfrm>
                <a:off x="4880542" y="3820782"/>
                <a:ext cx="944427" cy="972683"/>
                <a:chOff x="3981885" y="2834055"/>
                <a:chExt cx="944427" cy="972683"/>
              </a:xfrm>
            </p:grpSpPr>
            <p:pic>
              <p:nvPicPr>
                <p:cNvPr id="20" name="Picture 19"/>
                <p:cNvPicPr>
                  <a:picLocks noChangeAspect="1"/>
                </p:cNvPicPr>
                <p:nvPr/>
              </p:nvPicPr>
              <p:blipFill>
                <a:blip r:embed="rId5"/>
                <a:stretch>
                  <a:fillRect/>
                </a:stretch>
              </p:blipFill>
              <p:spPr>
                <a:xfrm>
                  <a:off x="3981885" y="2967692"/>
                  <a:ext cx="477423" cy="839046"/>
                </a:xfrm>
                <a:prstGeom prst="rect">
                  <a:avLst/>
                </a:prstGeom>
              </p:spPr>
            </p:pic>
            <p:pic>
              <p:nvPicPr>
                <p:cNvPr id="21" name="Picture 20"/>
                <p:cNvPicPr>
                  <a:picLocks noChangeAspect="1"/>
                </p:cNvPicPr>
                <p:nvPr/>
              </p:nvPicPr>
              <p:blipFill>
                <a:blip r:embed="rId5"/>
                <a:stretch>
                  <a:fillRect/>
                </a:stretch>
              </p:blipFill>
              <p:spPr>
                <a:xfrm>
                  <a:off x="4269036" y="2834055"/>
                  <a:ext cx="477423" cy="839046"/>
                </a:xfrm>
                <a:prstGeom prst="rect">
                  <a:avLst/>
                </a:prstGeom>
              </p:spPr>
            </p:pic>
            <p:pic>
              <p:nvPicPr>
                <p:cNvPr id="22" name="Picture 21"/>
                <p:cNvPicPr>
                  <a:picLocks noChangeAspect="1"/>
                </p:cNvPicPr>
                <p:nvPr/>
              </p:nvPicPr>
              <p:blipFill>
                <a:blip r:embed="rId6"/>
                <a:stretch>
                  <a:fillRect/>
                </a:stretch>
              </p:blipFill>
              <p:spPr>
                <a:xfrm>
                  <a:off x="4480085" y="3260431"/>
                  <a:ext cx="446227" cy="456212"/>
                </a:xfrm>
                <a:prstGeom prst="rect">
                  <a:avLst/>
                </a:prstGeom>
              </p:spPr>
            </p:pic>
          </p:grpSp>
          <p:grpSp>
            <p:nvGrpSpPr>
              <p:cNvPr id="17" name="Group 16"/>
              <p:cNvGrpSpPr/>
              <p:nvPr/>
            </p:nvGrpSpPr>
            <p:grpSpPr>
              <a:xfrm>
                <a:off x="4383758" y="2988031"/>
                <a:ext cx="968998" cy="971748"/>
                <a:chOff x="3601101" y="2714202"/>
                <a:chExt cx="968998" cy="971748"/>
              </a:xfrm>
            </p:grpSpPr>
            <p:pic>
              <p:nvPicPr>
                <p:cNvPr id="18" name="Picture 17"/>
                <p:cNvPicPr>
                  <a:picLocks noChangeAspect="1"/>
                </p:cNvPicPr>
                <p:nvPr/>
              </p:nvPicPr>
              <p:blipFill>
                <a:blip r:embed="rId5"/>
                <a:stretch>
                  <a:fillRect/>
                </a:stretch>
              </p:blipFill>
              <p:spPr>
                <a:xfrm>
                  <a:off x="3601101" y="2846904"/>
                  <a:ext cx="477423" cy="839046"/>
                </a:xfrm>
                <a:prstGeom prst="rect">
                  <a:avLst/>
                </a:prstGeom>
              </p:spPr>
            </p:pic>
            <p:pic>
              <p:nvPicPr>
                <p:cNvPr id="19" name="Picture 18"/>
                <p:cNvPicPr>
                  <a:picLocks noChangeAspect="1"/>
                </p:cNvPicPr>
                <p:nvPr/>
              </p:nvPicPr>
              <p:blipFill>
                <a:blip r:embed="rId7"/>
                <a:stretch>
                  <a:fillRect/>
                </a:stretch>
              </p:blipFill>
              <p:spPr>
                <a:xfrm>
                  <a:off x="3875612" y="2714202"/>
                  <a:ext cx="694487" cy="898458"/>
                </a:xfrm>
                <a:prstGeom prst="rect">
                  <a:avLst/>
                </a:prstGeom>
              </p:spPr>
            </p:pic>
          </p:grpSp>
        </p:grpSp>
        <p:pic>
          <p:nvPicPr>
            <p:cNvPr id="13" name="Picture 12"/>
            <p:cNvPicPr>
              <a:picLocks noChangeAspect="1"/>
            </p:cNvPicPr>
            <p:nvPr/>
          </p:nvPicPr>
          <p:blipFill>
            <a:blip r:embed="rId5"/>
            <a:stretch>
              <a:fillRect/>
            </a:stretch>
          </p:blipFill>
          <p:spPr>
            <a:xfrm>
              <a:off x="3194497" y="1758239"/>
              <a:ext cx="477423" cy="839046"/>
            </a:xfrm>
            <a:prstGeom prst="rect">
              <a:avLst/>
            </a:prstGeom>
          </p:spPr>
        </p:pic>
      </p:gr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4019" y="1785118"/>
            <a:ext cx="764872" cy="764872"/>
          </a:xfrm>
          <a:prstGeom prst="rect">
            <a:avLst/>
          </a:prstGeom>
        </p:spPr>
      </p:pic>
      <p:grpSp>
        <p:nvGrpSpPr>
          <p:cNvPr id="26" name="Group 25"/>
          <p:cNvGrpSpPr>
            <a:grpSpLocks noChangeAspect="1"/>
          </p:cNvGrpSpPr>
          <p:nvPr/>
        </p:nvGrpSpPr>
        <p:grpSpPr>
          <a:xfrm>
            <a:off x="4509754" y="2235104"/>
            <a:ext cx="2442057" cy="1597273"/>
            <a:chOff x="1512865" y="949433"/>
            <a:chExt cx="3903087" cy="2552888"/>
          </a:xfrm>
        </p:grpSpPr>
        <p:grpSp>
          <p:nvGrpSpPr>
            <p:cNvPr id="27" name="Group 26"/>
            <p:cNvGrpSpPr/>
            <p:nvPr/>
          </p:nvGrpSpPr>
          <p:grpSpPr>
            <a:xfrm>
              <a:off x="1512865" y="949433"/>
              <a:ext cx="3903087" cy="2552888"/>
              <a:chOff x="4383758" y="2240577"/>
              <a:chExt cx="3903087" cy="2552888"/>
            </a:xfrm>
          </p:grpSpPr>
          <p:sp>
            <p:nvSpPr>
              <p:cNvPr id="29" name="Rectangle 28"/>
              <p:cNvSpPr/>
              <p:nvPr/>
            </p:nvSpPr>
            <p:spPr bwMode="auto">
              <a:xfrm>
                <a:off x="4537410" y="2240577"/>
                <a:ext cx="3749435"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2010</a:t>
                </a:r>
              </a:p>
            </p:txBody>
          </p:sp>
          <p:grpSp>
            <p:nvGrpSpPr>
              <p:cNvPr id="30" name="Group 29"/>
              <p:cNvGrpSpPr/>
              <p:nvPr/>
            </p:nvGrpSpPr>
            <p:grpSpPr>
              <a:xfrm>
                <a:off x="5421611" y="2886866"/>
                <a:ext cx="789619" cy="1020140"/>
                <a:chOff x="4557447" y="1721445"/>
                <a:chExt cx="789619" cy="1020140"/>
              </a:xfrm>
            </p:grpSpPr>
            <p:pic>
              <p:nvPicPr>
                <p:cNvPr id="38" name="Picture 37"/>
                <p:cNvPicPr>
                  <a:picLocks noChangeAspect="1"/>
                </p:cNvPicPr>
                <p:nvPr/>
              </p:nvPicPr>
              <p:blipFill>
                <a:blip r:embed="rId5"/>
                <a:stretch>
                  <a:fillRect/>
                </a:stretch>
              </p:blipFill>
              <p:spPr>
                <a:xfrm>
                  <a:off x="4557447" y="1902539"/>
                  <a:ext cx="477423" cy="839046"/>
                </a:xfrm>
                <a:prstGeom prst="rect">
                  <a:avLst/>
                </a:prstGeom>
              </p:spPr>
            </p:pic>
            <p:pic>
              <p:nvPicPr>
                <p:cNvPr id="39" name="Picture 38"/>
                <p:cNvPicPr>
                  <a:picLocks noChangeAspect="1"/>
                </p:cNvPicPr>
                <p:nvPr/>
              </p:nvPicPr>
              <p:blipFill>
                <a:blip r:embed="rId5"/>
                <a:stretch>
                  <a:fillRect/>
                </a:stretch>
              </p:blipFill>
              <p:spPr>
                <a:xfrm>
                  <a:off x="4869643" y="1721445"/>
                  <a:ext cx="477423" cy="839046"/>
                </a:xfrm>
                <a:prstGeom prst="rect">
                  <a:avLst/>
                </a:prstGeom>
              </p:spPr>
            </p:pic>
          </p:grpSp>
          <p:grpSp>
            <p:nvGrpSpPr>
              <p:cNvPr id="31" name="Group 30"/>
              <p:cNvGrpSpPr/>
              <p:nvPr/>
            </p:nvGrpSpPr>
            <p:grpSpPr>
              <a:xfrm>
                <a:off x="4880542" y="3820782"/>
                <a:ext cx="944427" cy="972683"/>
                <a:chOff x="3981885" y="2834055"/>
                <a:chExt cx="944427" cy="972683"/>
              </a:xfrm>
            </p:grpSpPr>
            <p:pic>
              <p:nvPicPr>
                <p:cNvPr id="35" name="Picture 34"/>
                <p:cNvPicPr>
                  <a:picLocks noChangeAspect="1"/>
                </p:cNvPicPr>
                <p:nvPr/>
              </p:nvPicPr>
              <p:blipFill>
                <a:blip r:embed="rId5"/>
                <a:stretch>
                  <a:fillRect/>
                </a:stretch>
              </p:blipFill>
              <p:spPr>
                <a:xfrm>
                  <a:off x="3981885" y="2967692"/>
                  <a:ext cx="477423" cy="839046"/>
                </a:xfrm>
                <a:prstGeom prst="rect">
                  <a:avLst/>
                </a:prstGeom>
              </p:spPr>
            </p:pic>
            <p:pic>
              <p:nvPicPr>
                <p:cNvPr id="36" name="Picture 35"/>
                <p:cNvPicPr>
                  <a:picLocks noChangeAspect="1"/>
                </p:cNvPicPr>
                <p:nvPr/>
              </p:nvPicPr>
              <p:blipFill>
                <a:blip r:embed="rId5"/>
                <a:stretch>
                  <a:fillRect/>
                </a:stretch>
              </p:blipFill>
              <p:spPr>
                <a:xfrm>
                  <a:off x="4269036" y="2834055"/>
                  <a:ext cx="477423" cy="839046"/>
                </a:xfrm>
                <a:prstGeom prst="rect">
                  <a:avLst/>
                </a:prstGeom>
              </p:spPr>
            </p:pic>
            <p:pic>
              <p:nvPicPr>
                <p:cNvPr id="37" name="Picture 36"/>
                <p:cNvPicPr>
                  <a:picLocks noChangeAspect="1"/>
                </p:cNvPicPr>
                <p:nvPr/>
              </p:nvPicPr>
              <p:blipFill>
                <a:blip r:embed="rId6"/>
                <a:stretch>
                  <a:fillRect/>
                </a:stretch>
              </p:blipFill>
              <p:spPr>
                <a:xfrm>
                  <a:off x="4480085" y="3260431"/>
                  <a:ext cx="446227" cy="456212"/>
                </a:xfrm>
                <a:prstGeom prst="rect">
                  <a:avLst/>
                </a:prstGeom>
              </p:spPr>
            </p:pic>
          </p:gr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5"/>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pic>
          <p:nvPicPr>
            <p:cNvPr id="28" name="Picture 27"/>
            <p:cNvPicPr>
              <a:picLocks noChangeAspect="1"/>
            </p:cNvPicPr>
            <p:nvPr/>
          </p:nvPicPr>
          <p:blipFill>
            <a:blip r:embed="rId5"/>
            <a:stretch>
              <a:fillRect/>
            </a:stretch>
          </p:blipFill>
          <p:spPr>
            <a:xfrm>
              <a:off x="3194497" y="1758239"/>
              <a:ext cx="477423" cy="839046"/>
            </a:xfrm>
            <a:prstGeom prst="rect">
              <a:avLst/>
            </a:prstGeom>
          </p:spPr>
        </p:pic>
      </p:gr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6226" y="1958537"/>
            <a:ext cx="639502" cy="632589"/>
          </a:xfrm>
          <a:prstGeom prst="rect">
            <a:avLst/>
          </a:prstGeom>
        </p:spPr>
      </p:pic>
      <p:grpSp>
        <p:nvGrpSpPr>
          <p:cNvPr id="41" name="Group 40"/>
          <p:cNvGrpSpPr>
            <a:grpSpLocks noChangeAspect="1"/>
          </p:cNvGrpSpPr>
          <p:nvPr/>
        </p:nvGrpSpPr>
        <p:grpSpPr>
          <a:xfrm>
            <a:off x="8083863" y="2388549"/>
            <a:ext cx="2236418" cy="1597273"/>
            <a:chOff x="1512865" y="949433"/>
            <a:chExt cx="3574420" cy="2552888"/>
          </a:xfrm>
        </p:grpSpPr>
        <p:grpSp>
          <p:nvGrpSpPr>
            <p:cNvPr id="42" name="Group 41"/>
            <p:cNvGrpSpPr/>
            <p:nvPr/>
          </p:nvGrpSpPr>
          <p:grpSpPr>
            <a:xfrm>
              <a:off x="1512865" y="949433"/>
              <a:ext cx="3574420" cy="2552888"/>
              <a:chOff x="4383758" y="2240577"/>
              <a:chExt cx="3574420" cy="2552888"/>
            </a:xfrm>
          </p:grpSpPr>
          <p:sp>
            <p:nvSpPr>
              <p:cNvPr id="44" name="Rectangle 43"/>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2013</a:t>
                </a:r>
              </a:p>
            </p:txBody>
          </p:sp>
          <p:grpSp>
            <p:nvGrpSpPr>
              <p:cNvPr id="45" name="Group 44"/>
              <p:cNvGrpSpPr/>
              <p:nvPr/>
            </p:nvGrpSpPr>
            <p:grpSpPr>
              <a:xfrm>
                <a:off x="5421611" y="2886866"/>
                <a:ext cx="789619" cy="1020140"/>
                <a:chOff x="4557447" y="1721445"/>
                <a:chExt cx="789619" cy="1020140"/>
              </a:xfrm>
            </p:grpSpPr>
            <p:pic>
              <p:nvPicPr>
                <p:cNvPr id="53" name="Picture 52"/>
                <p:cNvPicPr>
                  <a:picLocks noChangeAspect="1"/>
                </p:cNvPicPr>
                <p:nvPr/>
              </p:nvPicPr>
              <p:blipFill>
                <a:blip r:embed="rId5"/>
                <a:stretch>
                  <a:fillRect/>
                </a:stretch>
              </p:blipFill>
              <p:spPr>
                <a:xfrm>
                  <a:off x="4557447" y="1902539"/>
                  <a:ext cx="477423" cy="839046"/>
                </a:xfrm>
                <a:prstGeom prst="rect">
                  <a:avLst/>
                </a:prstGeom>
              </p:spPr>
            </p:pic>
            <p:pic>
              <p:nvPicPr>
                <p:cNvPr id="54" name="Picture 53"/>
                <p:cNvPicPr>
                  <a:picLocks noChangeAspect="1"/>
                </p:cNvPicPr>
                <p:nvPr/>
              </p:nvPicPr>
              <p:blipFill>
                <a:blip r:embed="rId5"/>
                <a:stretch>
                  <a:fillRect/>
                </a:stretch>
              </p:blipFill>
              <p:spPr>
                <a:xfrm>
                  <a:off x="4869643" y="1721445"/>
                  <a:ext cx="477423" cy="839046"/>
                </a:xfrm>
                <a:prstGeom prst="rect">
                  <a:avLst/>
                </a:prstGeom>
              </p:spPr>
            </p:pic>
          </p:grpSp>
          <p:grpSp>
            <p:nvGrpSpPr>
              <p:cNvPr id="46" name="Group 45"/>
              <p:cNvGrpSpPr/>
              <p:nvPr/>
            </p:nvGrpSpPr>
            <p:grpSpPr>
              <a:xfrm>
                <a:off x="4880542" y="3820782"/>
                <a:ext cx="944427" cy="972683"/>
                <a:chOff x="3981885" y="2834055"/>
                <a:chExt cx="944427" cy="972683"/>
              </a:xfrm>
            </p:grpSpPr>
            <p:pic>
              <p:nvPicPr>
                <p:cNvPr id="50" name="Picture 49"/>
                <p:cNvPicPr>
                  <a:picLocks noChangeAspect="1"/>
                </p:cNvPicPr>
                <p:nvPr/>
              </p:nvPicPr>
              <p:blipFill>
                <a:blip r:embed="rId5"/>
                <a:stretch>
                  <a:fillRect/>
                </a:stretch>
              </p:blipFill>
              <p:spPr>
                <a:xfrm>
                  <a:off x="3981885" y="2967692"/>
                  <a:ext cx="477423" cy="839046"/>
                </a:xfrm>
                <a:prstGeom prst="rect">
                  <a:avLst/>
                </a:prstGeom>
              </p:spPr>
            </p:pic>
            <p:pic>
              <p:nvPicPr>
                <p:cNvPr id="51" name="Picture 50"/>
                <p:cNvPicPr>
                  <a:picLocks noChangeAspect="1"/>
                </p:cNvPicPr>
                <p:nvPr/>
              </p:nvPicPr>
              <p:blipFill>
                <a:blip r:embed="rId5"/>
                <a:stretch>
                  <a:fillRect/>
                </a:stretch>
              </p:blipFill>
              <p:spPr>
                <a:xfrm>
                  <a:off x="4269036" y="2834055"/>
                  <a:ext cx="477423" cy="839046"/>
                </a:xfrm>
                <a:prstGeom prst="rect">
                  <a:avLst/>
                </a:prstGeom>
              </p:spPr>
            </p:pic>
            <p:pic>
              <p:nvPicPr>
                <p:cNvPr id="52" name="Picture 51"/>
                <p:cNvPicPr>
                  <a:picLocks noChangeAspect="1"/>
                </p:cNvPicPr>
                <p:nvPr/>
              </p:nvPicPr>
              <p:blipFill>
                <a:blip r:embed="rId6"/>
                <a:stretch>
                  <a:fillRect/>
                </a:stretch>
              </p:blipFill>
              <p:spPr>
                <a:xfrm>
                  <a:off x="4480085" y="3260431"/>
                  <a:ext cx="446227" cy="456212"/>
                </a:xfrm>
                <a:prstGeom prst="rect">
                  <a:avLst/>
                </a:prstGeom>
              </p:spPr>
            </p:pic>
          </p:grpSp>
          <p:grpSp>
            <p:nvGrpSpPr>
              <p:cNvPr id="47" name="Group 46"/>
              <p:cNvGrpSpPr/>
              <p:nvPr/>
            </p:nvGrpSpPr>
            <p:grpSpPr>
              <a:xfrm>
                <a:off x="4383758" y="2988031"/>
                <a:ext cx="968998" cy="971748"/>
                <a:chOff x="3601101" y="2714202"/>
                <a:chExt cx="968998" cy="971748"/>
              </a:xfrm>
            </p:grpSpPr>
            <p:pic>
              <p:nvPicPr>
                <p:cNvPr id="48" name="Picture 47"/>
                <p:cNvPicPr>
                  <a:picLocks noChangeAspect="1"/>
                </p:cNvPicPr>
                <p:nvPr/>
              </p:nvPicPr>
              <p:blipFill>
                <a:blip r:embed="rId5"/>
                <a:stretch>
                  <a:fillRect/>
                </a:stretch>
              </p:blipFill>
              <p:spPr>
                <a:xfrm>
                  <a:off x="3601101" y="2846904"/>
                  <a:ext cx="477423" cy="839046"/>
                </a:xfrm>
                <a:prstGeom prst="rect">
                  <a:avLst/>
                </a:prstGeom>
              </p:spPr>
            </p:pic>
            <p:pic>
              <p:nvPicPr>
                <p:cNvPr id="49" name="Picture 48"/>
                <p:cNvPicPr>
                  <a:picLocks noChangeAspect="1"/>
                </p:cNvPicPr>
                <p:nvPr/>
              </p:nvPicPr>
              <p:blipFill>
                <a:blip r:embed="rId7"/>
                <a:stretch>
                  <a:fillRect/>
                </a:stretch>
              </p:blipFill>
              <p:spPr>
                <a:xfrm>
                  <a:off x="3875612" y="2714202"/>
                  <a:ext cx="694487" cy="898458"/>
                </a:xfrm>
                <a:prstGeom prst="rect">
                  <a:avLst/>
                </a:prstGeom>
              </p:spPr>
            </p:pic>
          </p:grpSp>
        </p:grpSp>
        <p:pic>
          <p:nvPicPr>
            <p:cNvPr id="43" name="Picture 42"/>
            <p:cNvPicPr>
              <a:picLocks noChangeAspect="1"/>
            </p:cNvPicPr>
            <p:nvPr/>
          </p:nvPicPr>
          <p:blipFill>
            <a:blip r:embed="rId5"/>
            <a:stretch>
              <a:fillRect/>
            </a:stretch>
          </p:blipFill>
          <p:spPr>
            <a:xfrm>
              <a:off x="3194497" y="1758239"/>
              <a:ext cx="477423" cy="839046"/>
            </a:xfrm>
            <a:prstGeom prst="rect">
              <a:avLst/>
            </a:prstGeom>
          </p:spPr>
        </p:pic>
      </p:grpSp>
      <p:cxnSp>
        <p:nvCxnSpPr>
          <p:cNvPr id="56" name="Straight Arrow Connector 55"/>
          <p:cNvCxnSpPr/>
          <p:nvPr/>
        </p:nvCxnSpPr>
        <p:spPr>
          <a:xfrm>
            <a:off x="2097145" y="3763225"/>
            <a:ext cx="0" cy="853294"/>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0" name="Rectangle 59"/>
          <p:cNvSpPr/>
          <p:nvPr/>
        </p:nvSpPr>
        <p:spPr bwMode="auto">
          <a:xfrm>
            <a:off x="5901995" y="3018243"/>
            <a:ext cx="1198289" cy="83315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Sandbox</a:t>
            </a:r>
          </a:p>
        </p:txBody>
      </p:sp>
      <p:grpSp>
        <p:nvGrpSpPr>
          <p:cNvPr id="73" name="Group 72"/>
          <p:cNvGrpSpPr/>
          <p:nvPr/>
        </p:nvGrpSpPr>
        <p:grpSpPr>
          <a:xfrm>
            <a:off x="6181788" y="2417462"/>
            <a:ext cx="429902" cy="371475"/>
            <a:chOff x="8084830" y="2681919"/>
            <a:chExt cx="980148" cy="846937"/>
          </a:xfrm>
        </p:grpSpPr>
        <p:pic>
          <p:nvPicPr>
            <p:cNvPr id="74" name="Picture 73"/>
            <p:cNvPicPr>
              <a:picLocks noChangeAspect="1"/>
            </p:cNvPicPr>
            <p:nvPr/>
          </p:nvPicPr>
          <p:blipFill>
            <a:blip r:embed="rId10"/>
            <a:stretch>
              <a:fillRect/>
            </a:stretch>
          </p:blipFill>
          <p:spPr>
            <a:xfrm>
              <a:off x="8084830" y="2816307"/>
              <a:ext cx="900621" cy="712549"/>
            </a:xfrm>
            <a:prstGeom prst="rect">
              <a:avLst/>
            </a:prstGeom>
          </p:spPr>
        </p:pic>
        <p:sp>
          <p:nvSpPr>
            <p:cNvPr id="75" name="TextBox 74"/>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pic>
        <p:nvPicPr>
          <p:cNvPr id="79" name="Picture 78"/>
          <p:cNvPicPr>
            <a:picLocks noChangeAspect="1"/>
          </p:cNvPicPr>
          <p:nvPr/>
        </p:nvPicPr>
        <p:blipFill>
          <a:blip r:embed="rId10"/>
          <a:stretch>
            <a:fillRect/>
          </a:stretch>
        </p:blipFill>
        <p:spPr>
          <a:xfrm>
            <a:off x="2472055" y="3239607"/>
            <a:ext cx="607726" cy="480818"/>
          </a:xfrm>
          <a:prstGeom prst="rect">
            <a:avLst/>
          </a:prstGeom>
        </p:spPr>
      </p:pic>
      <p:sp>
        <p:nvSpPr>
          <p:cNvPr id="80" name="TextBox 79"/>
          <p:cNvSpPr txBox="1"/>
          <p:nvPr/>
        </p:nvSpPr>
        <p:spPr>
          <a:xfrm>
            <a:off x="2776438" y="3148922"/>
            <a:ext cx="357056" cy="369236"/>
          </a:xfrm>
          <a:prstGeom prst="rect">
            <a:avLst/>
          </a:prstGeom>
          <a:noFill/>
        </p:spPr>
        <p:txBody>
          <a:bodyPr wrap="none" lIns="0" tIns="0" rIns="0" bIns="0" rtlCol="0">
            <a:spAutoFit/>
          </a:bodyPr>
          <a:lstStyle/>
          <a:p>
            <a:pPr defTabSz="914126"/>
            <a:r>
              <a:rPr lang="en-US" sz="2399" b="1" spc="-70" dirty="0">
                <a:ln w="12700">
                  <a:solidFill>
                    <a:srgbClr val="FFFFFF"/>
                  </a:solidFill>
                </a:ln>
                <a:solidFill>
                  <a:srgbClr val="33862F"/>
                </a:solidFill>
                <a:effectLst>
                  <a:glow rad="254000">
                    <a:srgbClr val="FFFFFF"/>
                  </a:glow>
                </a:effectLst>
              </a:rPr>
              <a:t>C#</a:t>
            </a:r>
          </a:p>
        </p:txBody>
      </p:sp>
      <p:grpSp>
        <p:nvGrpSpPr>
          <p:cNvPr id="76" name="Group 96"/>
          <p:cNvGrpSpPr>
            <a:grpSpLocks noChangeAspect="1"/>
          </p:cNvGrpSpPr>
          <p:nvPr/>
        </p:nvGrpSpPr>
        <p:grpSpPr>
          <a:xfrm>
            <a:off x="2210093" y="2916349"/>
            <a:ext cx="1131651" cy="1126589"/>
            <a:chOff x="9146171" y="2939904"/>
            <a:chExt cx="1131200" cy="1131200"/>
          </a:xfrm>
          <a:solidFill>
            <a:schemeClr val="tx1">
              <a:lumMod val="50000"/>
              <a:lumOff val="50000"/>
            </a:schemeClr>
          </a:solidFill>
        </p:grpSpPr>
        <p:sp>
          <p:nvSpPr>
            <p:cNvPr id="77" name="Circular Arrow 76"/>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Circular Arrow 77"/>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2" name="Group 96"/>
          <p:cNvGrpSpPr>
            <a:grpSpLocks noChangeAspect="1"/>
          </p:cNvGrpSpPr>
          <p:nvPr/>
        </p:nvGrpSpPr>
        <p:grpSpPr>
          <a:xfrm>
            <a:off x="6016022" y="2246966"/>
            <a:ext cx="745722" cy="742386"/>
            <a:chOff x="9146171" y="2939904"/>
            <a:chExt cx="1131200" cy="1131200"/>
          </a:xfrm>
          <a:solidFill>
            <a:schemeClr val="tx1">
              <a:lumMod val="50000"/>
              <a:lumOff val="50000"/>
            </a:schemeClr>
          </a:solidFill>
        </p:grpSpPr>
        <p:sp>
          <p:nvSpPr>
            <p:cNvPr id="83" name="Circular Arrow 82"/>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Circular Arrow 83"/>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5" name="Group 84"/>
          <p:cNvGrpSpPr/>
          <p:nvPr/>
        </p:nvGrpSpPr>
        <p:grpSpPr>
          <a:xfrm>
            <a:off x="6459622" y="3426613"/>
            <a:ext cx="429902" cy="371475"/>
            <a:chOff x="8084830" y="2681919"/>
            <a:chExt cx="980148" cy="846937"/>
          </a:xfrm>
        </p:grpSpPr>
        <p:pic>
          <p:nvPicPr>
            <p:cNvPr id="86" name="Picture 85"/>
            <p:cNvPicPr>
              <a:picLocks noChangeAspect="1"/>
            </p:cNvPicPr>
            <p:nvPr/>
          </p:nvPicPr>
          <p:blipFill>
            <a:blip r:embed="rId10"/>
            <a:stretch>
              <a:fillRect/>
            </a:stretch>
          </p:blipFill>
          <p:spPr>
            <a:xfrm>
              <a:off x="8084830" y="2816307"/>
              <a:ext cx="900621" cy="712549"/>
            </a:xfrm>
            <a:prstGeom prst="rect">
              <a:avLst/>
            </a:prstGeom>
          </p:spPr>
        </p:pic>
        <p:sp>
          <p:nvSpPr>
            <p:cNvPr id="87" name="TextBox 86"/>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88" name="Group 96"/>
          <p:cNvGrpSpPr>
            <a:grpSpLocks noChangeAspect="1"/>
          </p:cNvGrpSpPr>
          <p:nvPr/>
        </p:nvGrpSpPr>
        <p:grpSpPr>
          <a:xfrm>
            <a:off x="6292679" y="3253748"/>
            <a:ext cx="745722" cy="742386"/>
            <a:chOff x="9146171" y="2939904"/>
            <a:chExt cx="1131200" cy="1131200"/>
          </a:xfrm>
          <a:solidFill>
            <a:schemeClr val="tx1">
              <a:lumMod val="50000"/>
              <a:lumOff val="50000"/>
            </a:schemeClr>
          </a:solidFill>
        </p:grpSpPr>
        <p:sp>
          <p:nvSpPr>
            <p:cNvPr id="89" name="Circular Arrow 8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Circular Arrow 8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2" name="Group 91"/>
          <p:cNvGrpSpPr/>
          <p:nvPr/>
        </p:nvGrpSpPr>
        <p:grpSpPr>
          <a:xfrm>
            <a:off x="9760226" y="641714"/>
            <a:ext cx="1980684" cy="1340119"/>
            <a:chOff x="4409605" y="3168779"/>
            <a:chExt cx="1981200" cy="1340468"/>
          </a:xfrm>
        </p:grpSpPr>
        <p:sp>
          <p:nvSpPr>
            <p:cNvPr id="93" name="Rectangle 92"/>
            <p:cNvSpPr/>
            <p:nvPr/>
          </p:nvSpPr>
          <p:spPr bwMode="auto">
            <a:xfrm>
              <a:off x="4409605" y="3168779"/>
              <a:ext cx="1784947" cy="134046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dirty="0">
                  <a:solidFill>
                    <a:srgbClr val="000000">
                      <a:lumMod val="65000"/>
                      <a:lumOff val="35000"/>
                    </a:srgbClr>
                  </a:solidFill>
                  <a:ea typeface="Segoe UI" pitchFamily="34" charset="0"/>
                  <a:cs typeface="Segoe UI" pitchFamily="34" charset="0"/>
                </a:rPr>
                <a:t>Provider Hosted Apps</a:t>
              </a:r>
            </a:p>
          </p:txBody>
        </p:sp>
        <p:pic>
          <p:nvPicPr>
            <p:cNvPr id="94" name="Picture 93"/>
            <p:cNvPicPr>
              <a:picLocks noChangeAspect="1"/>
            </p:cNvPicPr>
            <p:nvPr/>
          </p:nvPicPr>
          <p:blipFill>
            <a:blip r:embed="rId11"/>
            <a:stretch>
              <a:fillRect/>
            </a:stretch>
          </p:blipFill>
          <p:spPr>
            <a:xfrm>
              <a:off x="5246592" y="3476941"/>
              <a:ext cx="529349" cy="417312"/>
            </a:xfrm>
            <a:prstGeom prst="rect">
              <a:avLst/>
            </a:prstGeom>
          </p:spPr>
        </p:pic>
        <p:pic>
          <p:nvPicPr>
            <p:cNvPr id="95" name="Picture 94"/>
            <p:cNvPicPr>
              <a:picLocks noChangeAspect="1"/>
            </p:cNvPicPr>
            <p:nvPr/>
          </p:nvPicPr>
          <p:blipFill>
            <a:blip r:embed="rId11"/>
            <a:stretch>
              <a:fillRect/>
            </a:stretch>
          </p:blipFill>
          <p:spPr>
            <a:xfrm>
              <a:off x="5581574" y="3585493"/>
              <a:ext cx="556200" cy="438480"/>
            </a:xfrm>
            <a:prstGeom prst="rect">
              <a:avLst/>
            </a:prstGeom>
          </p:spPr>
        </p:pic>
        <p:pic>
          <p:nvPicPr>
            <p:cNvPr id="96" name="Picture 95"/>
            <p:cNvPicPr>
              <a:picLocks noChangeAspect="1"/>
            </p:cNvPicPr>
            <p:nvPr/>
          </p:nvPicPr>
          <p:blipFill>
            <a:blip r:embed="rId12"/>
            <a:stretch>
              <a:fillRect/>
            </a:stretch>
          </p:blipFill>
          <p:spPr>
            <a:xfrm>
              <a:off x="5970309" y="3700199"/>
              <a:ext cx="420496" cy="432326"/>
            </a:xfrm>
            <a:prstGeom prst="rect">
              <a:avLst/>
            </a:prstGeom>
          </p:spPr>
        </p:pic>
        <p:pic>
          <p:nvPicPr>
            <p:cNvPr id="97" name="Picture 96"/>
            <p:cNvPicPr>
              <a:picLocks noChangeAspect="1"/>
            </p:cNvPicPr>
            <p:nvPr/>
          </p:nvPicPr>
          <p:blipFill>
            <a:blip r:embed="rId13"/>
            <a:stretch>
              <a:fillRect/>
            </a:stretch>
          </p:blipFill>
          <p:spPr>
            <a:xfrm>
              <a:off x="4893565" y="3772769"/>
              <a:ext cx="688009" cy="605769"/>
            </a:xfrm>
            <a:prstGeom prst="rect">
              <a:avLst/>
            </a:prstGeom>
          </p:spPr>
        </p:pic>
      </p:grpSp>
      <p:grpSp>
        <p:nvGrpSpPr>
          <p:cNvPr id="104" name="Group 103"/>
          <p:cNvGrpSpPr/>
          <p:nvPr/>
        </p:nvGrpSpPr>
        <p:grpSpPr>
          <a:xfrm>
            <a:off x="11058043" y="1696870"/>
            <a:ext cx="429902" cy="371475"/>
            <a:chOff x="8084830" y="2681919"/>
            <a:chExt cx="980148" cy="846937"/>
          </a:xfrm>
        </p:grpSpPr>
        <p:pic>
          <p:nvPicPr>
            <p:cNvPr id="105" name="Picture 104"/>
            <p:cNvPicPr>
              <a:picLocks noChangeAspect="1"/>
            </p:cNvPicPr>
            <p:nvPr/>
          </p:nvPicPr>
          <p:blipFill>
            <a:blip r:embed="rId10"/>
            <a:stretch>
              <a:fillRect/>
            </a:stretch>
          </p:blipFill>
          <p:spPr>
            <a:xfrm>
              <a:off x="8084830" y="2816307"/>
              <a:ext cx="900621" cy="712549"/>
            </a:xfrm>
            <a:prstGeom prst="rect">
              <a:avLst/>
            </a:prstGeom>
          </p:spPr>
        </p:pic>
        <p:sp>
          <p:nvSpPr>
            <p:cNvPr id="106" name="TextBox 105"/>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107" name="Group 96"/>
          <p:cNvGrpSpPr>
            <a:grpSpLocks noChangeAspect="1"/>
          </p:cNvGrpSpPr>
          <p:nvPr/>
        </p:nvGrpSpPr>
        <p:grpSpPr>
          <a:xfrm>
            <a:off x="10892277" y="1526375"/>
            <a:ext cx="745722" cy="742386"/>
            <a:chOff x="9146171" y="2939904"/>
            <a:chExt cx="1131200" cy="1131200"/>
          </a:xfrm>
          <a:solidFill>
            <a:schemeClr val="tx1">
              <a:lumMod val="50000"/>
              <a:lumOff val="50000"/>
            </a:schemeClr>
          </a:solidFill>
        </p:grpSpPr>
        <p:sp>
          <p:nvSpPr>
            <p:cNvPr id="108" name="Circular Arrow 107"/>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Circular Arrow 108"/>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0" name="Group 109"/>
          <p:cNvGrpSpPr/>
          <p:nvPr/>
        </p:nvGrpSpPr>
        <p:grpSpPr>
          <a:xfrm>
            <a:off x="11030287" y="5742948"/>
            <a:ext cx="395021" cy="371475"/>
            <a:chOff x="8084830" y="2681919"/>
            <a:chExt cx="900621" cy="846937"/>
          </a:xfrm>
        </p:grpSpPr>
        <p:pic>
          <p:nvPicPr>
            <p:cNvPr id="111" name="Picture 110"/>
            <p:cNvPicPr>
              <a:picLocks noChangeAspect="1"/>
            </p:cNvPicPr>
            <p:nvPr/>
          </p:nvPicPr>
          <p:blipFill>
            <a:blip r:embed="rId10"/>
            <a:stretch>
              <a:fillRect/>
            </a:stretch>
          </p:blipFill>
          <p:spPr>
            <a:xfrm>
              <a:off x="8084830" y="2816307"/>
              <a:ext cx="900621" cy="712549"/>
            </a:xfrm>
            <a:prstGeom prst="rect">
              <a:avLst/>
            </a:prstGeom>
          </p:spPr>
        </p:pic>
        <p:sp>
          <p:nvSpPr>
            <p:cNvPr id="112" name="TextBox 111"/>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13" name="Group 96"/>
          <p:cNvGrpSpPr>
            <a:grpSpLocks noChangeAspect="1"/>
          </p:cNvGrpSpPr>
          <p:nvPr/>
        </p:nvGrpSpPr>
        <p:grpSpPr>
          <a:xfrm>
            <a:off x="10864518" y="5572453"/>
            <a:ext cx="745722" cy="742386"/>
            <a:chOff x="9146171" y="2939904"/>
            <a:chExt cx="1131200" cy="1131200"/>
          </a:xfrm>
          <a:solidFill>
            <a:schemeClr val="tx1">
              <a:lumMod val="50000"/>
              <a:lumOff val="50000"/>
            </a:schemeClr>
          </a:solidFill>
        </p:grpSpPr>
        <p:sp>
          <p:nvSpPr>
            <p:cNvPr id="114" name="Circular Arrow 113"/>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Circular Arrow 114"/>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7" name="Group 116"/>
          <p:cNvGrpSpPr/>
          <p:nvPr/>
        </p:nvGrpSpPr>
        <p:grpSpPr>
          <a:xfrm>
            <a:off x="5663370" y="5594095"/>
            <a:ext cx="395021" cy="371475"/>
            <a:chOff x="8084830" y="2681919"/>
            <a:chExt cx="900621" cy="846937"/>
          </a:xfrm>
        </p:grpSpPr>
        <p:pic>
          <p:nvPicPr>
            <p:cNvPr id="118" name="Picture 117"/>
            <p:cNvPicPr>
              <a:picLocks noChangeAspect="1"/>
            </p:cNvPicPr>
            <p:nvPr/>
          </p:nvPicPr>
          <p:blipFill>
            <a:blip r:embed="rId10"/>
            <a:stretch>
              <a:fillRect/>
            </a:stretch>
          </p:blipFill>
          <p:spPr>
            <a:xfrm>
              <a:off x="8084830" y="2816307"/>
              <a:ext cx="900621" cy="712549"/>
            </a:xfrm>
            <a:prstGeom prst="rect">
              <a:avLst/>
            </a:prstGeom>
          </p:spPr>
        </p:pic>
        <p:sp>
          <p:nvSpPr>
            <p:cNvPr id="119" name="TextBox 118"/>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20" name="Group 96"/>
          <p:cNvGrpSpPr>
            <a:grpSpLocks noChangeAspect="1"/>
          </p:cNvGrpSpPr>
          <p:nvPr/>
        </p:nvGrpSpPr>
        <p:grpSpPr>
          <a:xfrm>
            <a:off x="5497601" y="5423600"/>
            <a:ext cx="745722" cy="742386"/>
            <a:chOff x="9146171" y="2939904"/>
            <a:chExt cx="1131200" cy="1131200"/>
          </a:xfrm>
          <a:solidFill>
            <a:schemeClr val="tx1">
              <a:lumMod val="50000"/>
              <a:lumOff val="50000"/>
            </a:schemeClr>
          </a:solidFill>
        </p:grpSpPr>
        <p:sp>
          <p:nvSpPr>
            <p:cNvPr id="121" name="Circular Arrow 120"/>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Circular Arrow 121"/>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123" name="Straight Arrow Connector 122"/>
          <p:cNvCxnSpPr/>
          <p:nvPr/>
        </p:nvCxnSpPr>
        <p:spPr>
          <a:xfrm>
            <a:off x="5682597" y="3720424"/>
            <a:ext cx="6631" cy="89609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9916746" y="1827547"/>
            <a:ext cx="2138" cy="94951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139" name="Picture 138"/>
          <p:cNvPicPr>
            <a:picLocks noChangeAspect="1"/>
          </p:cNvPicPr>
          <p:nvPr/>
        </p:nvPicPr>
        <p:blipFill>
          <a:blip r:embed="rId14"/>
          <a:stretch>
            <a:fillRect/>
          </a:stretch>
        </p:blipFill>
        <p:spPr>
          <a:xfrm>
            <a:off x="10113651" y="2145746"/>
            <a:ext cx="583858" cy="563613"/>
          </a:xfrm>
          <a:prstGeom prst="rect">
            <a:avLst/>
          </a:prstGeom>
        </p:spPr>
      </p:pic>
      <p:grpSp>
        <p:nvGrpSpPr>
          <p:cNvPr id="141" name="Group 140"/>
          <p:cNvGrpSpPr/>
          <p:nvPr/>
        </p:nvGrpSpPr>
        <p:grpSpPr>
          <a:xfrm>
            <a:off x="9476512" y="3168704"/>
            <a:ext cx="1058457" cy="790773"/>
            <a:chOff x="9477391" y="3168635"/>
            <a:chExt cx="1058733" cy="790979"/>
          </a:xfrm>
        </p:grpSpPr>
        <p:sp>
          <p:nvSpPr>
            <p:cNvPr id="91" name="Rectangle 90"/>
            <p:cNvSpPr/>
            <p:nvPr/>
          </p:nvSpPr>
          <p:spPr bwMode="auto">
            <a:xfrm>
              <a:off x="9477391" y="3168635"/>
              <a:ext cx="1058733" cy="79097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_api</a:t>
              </a:r>
            </a:p>
          </p:txBody>
        </p:sp>
        <p:pic>
          <p:nvPicPr>
            <p:cNvPr id="140" name="Picture 139"/>
            <p:cNvPicPr>
              <a:picLocks noChangeAspect="1"/>
            </p:cNvPicPr>
            <p:nvPr/>
          </p:nvPicPr>
          <p:blipFill>
            <a:blip r:embed="rId15"/>
            <a:stretch>
              <a:fillRect/>
            </a:stretch>
          </p:blipFill>
          <p:spPr>
            <a:xfrm>
              <a:off x="9872114" y="3344088"/>
              <a:ext cx="531295" cy="507415"/>
            </a:xfrm>
            <a:prstGeom prst="rect">
              <a:avLst/>
            </a:prstGeom>
          </p:spPr>
        </p:pic>
      </p:grpSp>
      <p:cxnSp>
        <p:nvCxnSpPr>
          <p:cNvPr id="124" name="Straight Arrow Connector 123"/>
          <p:cNvCxnSpPr/>
          <p:nvPr/>
        </p:nvCxnSpPr>
        <p:spPr>
          <a:xfrm flipH="1" flipV="1">
            <a:off x="9931462" y="3819298"/>
            <a:ext cx="5756" cy="81032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3130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8" presetClass="emph" presetSubtype="0" fill="hold" nodeType="afterEffect">
                                  <p:stCondLst>
                                    <p:cond delay="500"/>
                                  </p:stCondLst>
                                  <p:childTnLst>
                                    <p:animRot by="21600000">
                                      <p:cBhvr>
                                        <p:cTn id="16" dur="2000" fill="hold"/>
                                        <p:tgtEl>
                                          <p:spTgt spid="76"/>
                                        </p:tgtEl>
                                        <p:attrNameLst>
                                          <p:attrName>r</p:attrName>
                                        </p:attrNameLst>
                                      </p:cBhvr>
                                    </p:animRot>
                                  </p:childTnLst>
                                </p:cTn>
                              </p:par>
                            </p:childTnLst>
                          </p:cTn>
                        </p:par>
                        <p:par>
                          <p:cTn id="17" fill="hold">
                            <p:stCondLst>
                              <p:cond delay="3000"/>
                            </p:stCondLst>
                            <p:childTnLst>
                              <p:par>
                                <p:cTn id="18" presetID="22" presetClass="entr" presetSubtype="1"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1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nodeType="withEffect">
                                  <p:stCondLst>
                                    <p:cond delay="100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100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500"/>
                                        <p:tgtEl>
                                          <p:spTgt spid="120"/>
                                        </p:tgtEl>
                                      </p:cBhvr>
                                    </p:animEffect>
                                  </p:childTnLst>
                                </p:cTn>
                              </p:par>
                              <p:par>
                                <p:cTn id="58" presetID="10" presetClass="entr" presetSubtype="0" fill="hold" nodeType="withEffect">
                                  <p:stCondLst>
                                    <p:cond delay="1000"/>
                                  </p:stCondLst>
                                  <p:childTnLst>
                                    <p:set>
                                      <p:cBhvr>
                                        <p:cTn id="59" dur="1" fill="hold">
                                          <p:stCondLst>
                                            <p:cond delay="0"/>
                                          </p:stCondLst>
                                        </p:cTn>
                                        <p:tgtEl>
                                          <p:spTgt spid="117"/>
                                        </p:tgtEl>
                                        <p:attrNameLst>
                                          <p:attrName>style.visibility</p:attrName>
                                        </p:attrNameLst>
                                      </p:cBhvr>
                                      <p:to>
                                        <p:strVal val="visible"/>
                                      </p:to>
                                    </p:set>
                                    <p:animEffect transition="in" filter="fade">
                                      <p:cBhvr>
                                        <p:cTn id="60" dur="500"/>
                                        <p:tgtEl>
                                          <p:spTgt spid="117"/>
                                        </p:tgtEl>
                                      </p:cBhvr>
                                    </p:animEffect>
                                  </p:childTnLst>
                                </p:cTn>
                              </p:par>
                            </p:childTnLst>
                          </p:cTn>
                        </p:par>
                        <p:par>
                          <p:cTn id="61" fill="hold">
                            <p:stCondLst>
                              <p:cond delay="1500"/>
                            </p:stCondLst>
                            <p:childTnLst>
                              <p:par>
                                <p:cTn id="62" presetID="8" presetClass="emph" presetSubtype="0" fill="hold" nodeType="afterEffect">
                                  <p:stCondLst>
                                    <p:cond delay="500"/>
                                  </p:stCondLst>
                                  <p:childTnLst>
                                    <p:animRot by="21600000">
                                      <p:cBhvr>
                                        <p:cTn id="63" dur="2000" fill="hold"/>
                                        <p:tgtEl>
                                          <p:spTgt spid="82"/>
                                        </p:tgtEl>
                                        <p:attrNameLst>
                                          <p:attrName>r</p:attrName>
                                        </p:attrNameLst>
                                      </p:cBhvr>
                                    </p:animRot>
                                  </p:childTnLst>
                                </p:cTn>
                              </p:par>
                              <p:par>
                                <p:cTn id="64" presetID="8" presetClass="emph" presetSubtype="0" fill="hold" nodeType="withEffect">
                                  <p:stCondLst>
                                    <p:cond delay="750"/>
                                  </p:stCondLst>
                                  <p:childTnLst>
                                    <p:animRot by="21600000">
                                      <p:cBhvr>
                                        <p:cTn id="65" dur="2000" fill="hold"/>
                                        <p:tgtEl>
                                          <p:spTgt spid="88"/>
                                        </p:tgtEl>
                                        <p:attrNameLst>
                                          <p:attrName>r</p:attrName>
                                        </p:attrNameLst>
                                      </p:cBhvr>
                                    </p:animRot>
                                  </p:childTnLst>
                                </p:cTn>
                              </p:par>
                              <p:par>
                                <p:cTn id="66" presetID="8" presetClass="emph" presetSubtype="0" fill="hold" nodeType="withEffect">
                                  <p:stCondLst>
                                    <p:cond delay="1000"/>
                                  </p:stCondLst>
                                  <p:childTnLst>
                                    <p:animRot by="21600000">
                                      <p:cBhvr>
                                        <p:cTn id="67" dur="2000" fill="hold"/>
                                        <p:tgtEl>
                                          <p:spTgt spid="120"/>
                                        </p:tgtEl>
                                        <p:attrNameLst>
                                          <p:attrName>r</p:attrName>
                                        </p:attrNameLst>
                                      </p:cBhvr>
                                    </p:animRot>
                                  </p:childTnLst>
                                </p:cTn>
                              </p:par>
                            </p:childTnLst>
                          </p:cTn>
                        </p:par>
                        <p:par>
                          <p:cTn id="68" fill="hold">
                            <p:stCondLst>
                              <p:cond delay="4500"/>
                            </p:stCondLst>
                            <p:childTnLst>
                              <p:par>
                                <p:cTn id="69" presetID="22" presetClass="entr" presetSubtype="1" fill="hold" nodeType="after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10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100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500"/>
                                        <p:tgtEl>
                                          <p:spTgt spid="110"/>
                                        </p:tgtEl>
                                      </p:cBhvr>
                                    </p:animEffect>
                                  </p:childTnLst>
                                </p:cTn>
                              </p:par>
                              <p:par>
                                <p:cTn id="77" presetID="42"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1000"/>
                                        <p:tgtEl>
                                          <p:spTgt spid="41"/>
                                        </p:tgtEl>
                                      </p:cBhvr>
                                    </p:animEffect>
                                    <p:anim calcmode="lin" valueType="num">
                                      <p:cBhvr>
                                        <p:cTn id="80" dur="1000" fill="hold"/>
                                        <p:tgtEl>
                                          <p:spTgt spid="41"/>
                                        </p:tgtEl>
                                        <p:attrNameLst>
                                          <p:attrName>ppt_x</p:attrName>
                                        </p:attrNameLst>
                                      </p:cBhvr>
                                      <p:tavLst>
                                        <p:tav tm="0">
                                          <p:val>
                                            <p:strVal val="#ppt_x"/>
                                          </p:val>
                                        </p:tav>
                                        <p:tav tm="100000">
                                          <p:val>
                                            <p:strVal val="#ppt_x"/>
                                          </p:val>
                                        </p:tav>
                                      </p:tavLst>
                                    </p:anim>
                                    <p:anim calcmode="lin" valueType="num">
                                      <p:cBhvr>
                                        <p:cTn id="81" dur="1000" fill="hold"/>
                                        <p:tgtEl>
                                          <p:spTgt spid="4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9"/>
                                        </p:tgtEl>
                                        <p:attrNameLst>
                                          <p:attrName>style.visibility</p:attrName>
                                        </p:attrNameLst>
                                      </p:cBhvr>
                                      <p:to>
                                        <p:strVal val="visible"/>
                                      </p:to>
                                    </p:set>
                                    <p:animEffect transition="in" filter="fade">
                                      <p:cBhvr>
                                        <p:cTn id="84" dur="1000"/>
                                        <p:tgtEl>
                                          <p:spTgt spid="139"/>
                                        </p:tgtEl>
                                      </p:cBhvr>
                                    </p:animEffect>
                                    <p:anim calcmode="lin" valueType="num">
                                      <p:cBhvr>
                                        <p:cTn id="85" dur="1000" fill="hold"/>
                                        <p:tgtEl>
                                          <p:spTgt spid="139"/>
                                        </p:tgtEl>
                                        <p:attrNameLst>
                                          <p:attrName>ppt_x</p:attrName>
                                        </p:attrNameLst>
                                      </p:cBhvr>
                                      <p:tavLst>
                                        <p:tav tm="0">
                                          <p:val>
                                            <p:strVal val="#ppt_x"/>
                                          </p:val>
                                        </p:tav>
                                        <p:tav tm="100000">
                                          <p:val>
                                            <p:strVal val="#ppt_x"/>
                                          </p:val>
                                        </p:tav>
                                      </p:tavLst>
                                    </p:anim>
                                    <p:anim calcmode="lin" valueType="num">
                                      <p:cBhvr>
                                        <p:cTn id="86" dur="1000" fill="hold"/>
                                        <p:tgtEl>
                                          <p:spTgt spid="13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1000"/>
                                        <p:tgtEl>
                                          <p:spTgt spid="92"/>
                                        </p:tgtEl>
                                      </p:cBhvr>
                                    </p:animEffect>
                                    <p:anim calcmode="lin" valueType="num">
                                      <p:cBhvr>
                                        <p:cTn id="95" dur="1000" fill="hold"/>
                                        <p:tgtEl>
                                          <p:spTgt spid="92"/>
                                        </p:tgtEl>
                                        <p:attrNameLst>
                                          <p:attrName>ppt_x</p:attrName>
                                        </p:attrNameLst>
                                      </p:cBhvr>
                                      <p:tavLst>
                                        <p:tav tm="0">
                                          <p:val>
                                            <p:strVal val="#ppt_x"/>
                                          </p:val>
                                        </p:tav>
                                        <p:tav tm="100000">
                                          <p:val>
                                            <p:strVal val="#ppt_x"/>
                                          </p:val>
                                        </p:tav>
                                      </p:tavLst>
                                    </p:anim>
                                    <p:anim calcmode="lin" valueType="num">
                                      <p:cBhvr>
                                        <p:cTn id="96" dur="1000" fill="hold"/>
                                        <p:tgtEl>
                                          <p:spTgt spid="9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Effect transition="in" filter="fade">
                                      <p:cBhvr>
                                        <p:cTn id="99" dur="1000"/>
                                        <p:tgtEl>
                                          <p:spTgt spid="141"/>
                                        </p:tgtEl>
                                      </p:cBhvr>
                                    </p:animEffect>
                                    <p:anim calcmode="lin" valueType="num">
                                      <p:cBhvr>
                                        <p:cTn id="100" dur="1000" fill="hold"/>
                                        <p:tgtEl>
                                          <p:spTgt spid="141"/>
                                        </p:tgtEl>
                                        <p:attrNameLst>
                                          <p:attrName>ppt_x</p:attrName>
                                        </p:attrNameLst>
                                      </p:cBhvr>
                                      <p:tavLst>
                                        <p:tav tm="0">
                                          <p:val>
                                            <p:strVal val="#ppt_x"/>
                                          </p:val>
                                        </p:tav>
                                        <p:tav tm="100000">
                                          <p:val>
                                            <p:strVal val="#ppt_x"/>
                                          </p:val>
                                        </p:tav>
                                      </p:tavLst>
                                    </p:anim>
                                    <p:anim calcmode="lin" valueType="num">
                                      <p:cBhvr>
                                        <p:cTn id="101" dur="1000" fill="hold"/>
                                        <p:tgtEl>
                                          <p:spTgt spid="141"/>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500"/>
                                        <p:tgtEl>
                                          <p:spTgt spid="113"/>
                                        </p:tgtEl>
                                      </p:cBhvr>
                                    </p:animEffect>
                                  </p:childTnLst>
                                </p:cTn>
                              </p:par>
                              <p:par>
                                <p:cTn id="105" presetID="10" presetClass="entr" presetSubtype="0" fill="hold" nodeType="withEffect">
                                  <p:stCondLst>
                                    <p:cond delay="1000"/>
                                  </p:stCondLst>
                                  <p:childTnLst>
                                    <p:set>
                                      <p:cBhvr>
                                        <p:cTn id="106" dur="1" fill="hold">
                                          <p:stCondLst>
                                            <p:cond delay="0"/>
                                          </p:stCondLst>
                                        </p:cTn>
                                        <p:tgtEl>
                                          <p:spTgt spid="107"/>
                                        </p:tgtEl>
                                        <p:attrNameLst>
                                          <p:attrName>style.visibility</p:attrName>
                                        </p:attrNameLst>
                                      </p:cBhvr>
                                      <p:to>
                                        <p:strVal val="visible"/>
                                      </p:to>
                                    </p:set>
                                    <p:animEffect transition="in" filter="fade">
                                      <p:cBhvr>
                                        <p:cTn id="107" dur="500"/>
                                        <p:tgtEl>
                                          <p:spTgt spid="107"/>
                                        </p:tgtEl>
                                      </p:cBhvr>
                                    </p:animEffect>
                                  </p:childTnLst>
                                </p:cTn>
                              </p:par>
                              <p:par>
                                <p:cTn id="108" presetID="10" presetClass="entr" presetSubtype="0" fill="hold" nodeType="withEffect">
                                  <p:stCondLst>
                                    <p:cond delay="100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par>
                          <p:cTn id="111" fill="hold">
                            <p:stCondLst>
                              <p:cond delay="1500"/>
                            </p:stCondLst>
                            <p:childTnLst>
                              <p:par>
                                <p:cTn id="112" presetID="8" presetClass="emph" presetSubtype="0" fill="hold" nodeType="afterEffect">
                                  <p:stCondLst>
                                    <p:cond delay="500"/>
                                  </p:stCondLst>
                                  <p:childTnLst>
                                    <p:animRot by="21600000">
                                      <p:cBhvr>
                                        <p:cTn id="113" dur="2000" fill="hold"/>
                                        <p:tgtEl>
                                          <p:spTgt spid="107"/>
                                        </p:tgtEl>
                                        <p:attrNameLst>
                                          <p:attrName>r</p:attrName>
                                        </p:attrNameLst>
                                      </p:cBhvr>
                                    </p:animRot>
                                  </p:childTnLst>
                                </p:cTn>
                              </p:par>
                              <p:par>
                                <p:cTn id="114" presetID="8" presetClass="emph" presetSubtype="0" fill="hold" nodeType="withEffect">
                                  <p:stCondLst>
                                    <p:cond delay="750"/>
                                  </p:stCondLst>
                                  <p:childTnLst>
                                    <p:animRot by="21600000">
                                      <p:cBhvr>
                                        <p:cTn id="115" dur="2000" fill="hold"/>
                                        <p:tgtEl>
                                          <p:spTgt spid="113"/>
                                        </p:tgtEl>
                                        <p:attrNameLst>
                                          <p:attrName>r</p:attrName>
                                        </p:attrNameLst>
                                      </p:cBhvr>
                                    </p:animRot>
                                  </p:childTnLst>
                                </p:cTn>
                              </p:par>
                            </p:childTnLst>
                          </p:cTn>
                        </p:par>
                        <p:par>
                          <p:cTn id="116" fill="hold">
                            <p:stCondLst>
                              <p:cond delay="4250"/>
                            </p:stCondLst>
                            <p:childTnLst>
                              <p:par>
                                <p:cTn id="117" presetID="22" presetClass="entr" presetSubtype="1" fill="hold" nodeType="afterEffect">
                                  <p:stCondLst>
                                    <p:cond delay="500"/>
                                  </p:stCondLst>
                                  <p:childTnLst>
                                    <p:set>
                                      <p:cBhvr>
                                        <p:cTn id="118" dur="1" fill="hold">
                                          <p:stCondLst>
                                            <p:cond delay="0"/>
                                          </p:stCondLst>
                                        </p:cTn>
                                        <p:tgtEl>
                                          <p:spTgt spid="128"/>
                                        </p:tgtEl>
                                        <p:attrNameLst>
                                          <p:attrName>style.visibility</p:attrName>
                                        </p:attrNameLst>
                                      </p:cBhvr>
                                      <p:to>
                                        <p:strVal val="visible"/>
                                      </p:to>
                                    </p:set>
                                    <p:animEffect transition="in" filter="wipe(up)">
                                      <p:cBhvr>
                                        <p:cTn id="119" dur="1000"/>
                                        <p:tgtEl>
                                          <p:spTgt spid="128"/>
                                        </p:tgtEl>
                                      </p:cBhvr>
                                    </p:animEffect>
                                  </p:childTnLst>
                                </p:cTn>
                              </p:par>
                              <p:par>
                                <p:cTn id="120" presetID="22" presetClass="entr" presetSubtype="4" fill="hold" nodeType="withEffect">
                                  <p:stCondLst>
                                    <p:cond delay="1000"/>
                                  </p:stCondLst>
                                  <p:childTnLst>
                                    <p:set>
                                      <p:cBhvr>
                                        <p:cTn id="121" dur="1" fill="hold">
                                          <p:stCondLst>
                                            <p:cond delay="0"/>
                                          </p:stCondLst>
                                        </p:cTn>
                                        <p:tgtEl>
                                          <p:spTgt spid="124"/>
                                        </p:tgtEl>
                                        <p:attrNameLst>
                                          <p:attrName>style.visibility</p:attrName>
                                        </p:attrNameLst>
                                      </p:cBhvr>
                                      <p:to>
                                        <p:strVal val="visible"/>
                                      </p:to>
                                    </p:set>
                                    <p:animEffect transition="in" filter="wipe(down)">
                                      <p:cBhvr>
                                        <p:cTn id="12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solidFill>
                  <a:srgbClr val="FFFFFF"/>
                </a:solidFill>
                <a:latin typeface="Segoe UI Ligh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solidFill>
                  <a:srgbClr val="FFFFFF"/>
                </a:solidFill>
                <a:latin typeface="Segoe UI Ligh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solidFill>
                  <a:srgbClr val="FFFFFF"/>
                </a:solidFill>
                <a:latin typeface="Segoe UI Light"/>
              </a:rPr>
              <a:t>Long term roadmap impact</a:t>
            </a:r>
          </a:p>
        </p:txBody>
      </p:sp>
    </p:spTree>
    <p:extLst>
      <p:ext uri="{BB962C8B-B14F-4D97-AF65-F5344CB8AC3E}">
        <p14:creationId xmlns:p14="http://schemas.microsoft.com/office/powerpoint/2010/main" val="233782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App Model</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smtClean="0"/>
              <a:t>Apps can l</a:t>
            </a:r>
            <a:r>
              <a:rPr lang="en-US" sz="3200" dirty="0" smtClean="0"/>
              <a:t>everage hosting </a:t>
            </a:r>
            <a:r>
              <a:rPr lang="en-US" sz="3200" dirty="0"/>
              <a:t>platform features </a:t>
            </a:r>
            <a:endParaRPr lang="en-US" sz="3200" dirty="0" smtClean="0"/>
          </a:p>
          <a:p>
            <a:r>
              <a:rPr lang="en-US" sz="3200" dirty="0" smtClean="0"/>
              <a:t>Enables taking </a:t>
            </a:r>
            <a:r>
              <a:rPr lang="en-US" sz="3200" dirty="0"/>
              <a:t>SharePoint apps to different levels – further than what can be done with farm / sandbox solutions</a:t>
            </a:r>
            <a:endParaRPr lang="en-US" sz="3600" dirty="0" smtClean="0"/>
          </a:p>
          <a:p>
            <a:r>
              <a:rPr lang="en-US" sz="3200" dirty="0"/>
              <a:t>Functionalities can be </a:t>
            </a:r>
            <a:r>
              <a:rPr lang="en-US" sz="3200" dirty="0" smtClean="0"/>
              <a:t>moved to </a:t>
            </a:r>
            <a:r>
              <a:rPr lang="en-US" sz="3200" dirty="0"/>
              <a:t>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8911129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solidFill>
                  <a:srgbClr val="000000"/>
                </a:solidFill>
              </a:rPr>
              <a:t>The app is hosted in the cloud. Windows Azure and SQL Server Azure components are provisioned automatically when an app is installed. (Available for SharePoint Online </a:t>
            </a:r>
            <a:r>
              <a:rPr lang="en-US" sz="1600" dirty="0" smtClean="0">
                <a:solidFill>
                  <a:srgbClr val="000000"/>
                </a:solidFill>
              </a:rPr>
              <a:t>only)</a:t>
            </a:r>
            <a:endParaRPr lang="en-US" sz="1600" dirty="0">
              <a:solidFill>
                <a:srgbClr val="000000"/>
              </a:solidFill>
            </a:endParaRPr>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solidFill>
                  <a:srgbClr val="000000"/>
                </a:solidFill>
              </a:rPr>
              <a:t>The app and all resources are hosted in your organization’s SharePoint farm.  Relies on client side technologies. Your IT organization supports the app.</a:t>
            </a:r>
            <a:endParaRPr lang="en-US" sz="1600" dirty="0">
              <a:solidFill>
                <a:srgbClr val="000000"/>
              </a:solidFill>
            </a:endParaRPr>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solidFill>
                  <a:srgbClr val="000000"/>
                </a:solidFill>
              </a:rPr>
              <a:t>The app and all resources are hosted by the provider in any environment suitable for the app.</a:t>
            </a:r>
            <a:endParaRPr lang="en-US" sz="1600" dirty="0">
              <a:solidFill>
                <a:srgbClr val="000000"/>
              </a:solidFill>
            </a:endParaRPr>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Auto-</a:t>
            </a:r>
            <a:br>
              <a:rPr lang="en-US" sz="2000" dirty="0" smtClean="0">
                <a:gradFill>
                  <a:gsLst>
                    <a:gs pos="0">
                      <a:srgbClr val="000000"/>
                    </a:gs>
                    <a:gs pos="86000">
                      <a:srgbClr val="000000"/>
                    </a:gs>
                  </a:gsLst>
                  <a:lin ang="5400000" scaled="0"/>
                </a:gradFill>
                <a:latin typeface="Segoe UI Light" pitchFamily="34" charset="0"/>
              </a:rPr>
            </a:br>
            <a:r>
              <a:rPr lang="en-US" sz="2000" dirty="0" smtClean="0">
                <a:gradFill>
                  <a:gsLst>
                    <a:gs pos="0">
                      <a:srgbClr val="000000"/>
                    </a:gs>
                    <a:gs pos="86000">
                      <a:srgbClr val="000000"/>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SharePoint</a:t>
            </a:r>
          </a:p>
          <a:p>
            <a:r>
              <a:rPr lang="fi-FI" sz="2000" dirty="0" smtClean="0">
                <a:gradFill>
                  <a:gsLst>
                    <a:gs pos="0">
                      <a:srgbClr val="000000"/>
                    </a:gs>
                    <a:gs pos="86000">
                      <a:srgbClr val="000000"/>
                    </a:gs>
                  </a:gsLst>
                  <a:lin ang="5400000" scaled="0"/>
                </a:gradFill>
                <a:latin typeface="Segoe UI Light" pitchFamily="34" charset="0"/>
              </a:rPr>
              <a:t>hosted</a:t>
            </a:r>
            <a:endParaRPr lang="en-US" sz="2000" dirty="0" smtClean="0">
              <a:gradFill>
                <a:gsLst>
                  <a:gs pos="0">
                    <a:srgbClr val="000000"/>
                  </a:gs>
                  <a:gs pos="86000">
                    <a:srgbClr val="000000"/>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rgbClr val="000000"/>
                    </a:gs>
                    <a:gs pos="86000">
                      <a:srgbClr val="000000"/>
                    </a:gs>
                  </a:gsLst>
                  <a:lin ang="5400000" scaled="0"/>
                </a:gradFill>
                <a:latin typeface="Segoe UI Light" pitchFamily="34" charset="0"/>
              </a:rPr>
              <a:t>Windows Azure &amp; SQL Azure</a:t>
            </a:r>
            <a:endParaRPr lang="en-US" sz="1400" dirty="0" smtClean="0">
              <a:gradFill>
                <a:gsLst>
                  <a:gs pos="0">
                    <a:srgbClr val="000000"/>
                  </a:gs>
                  <a:gs pos="86000">
                    <a:srgbClr val="000000"/>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rgbClr val="EB3C00"/>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101648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TIMING" val="|33.4|1.4"/>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folHlink"/>
          </a:solidFill>
          <a:round/>
          <a:headEnd/>
          <a:tailEnd/>
        </a:ln>
        <a:effectLst/>
      </a:spPr>
      <a:bodyPr wrap="none" anchor="t" anchorCtr="0"/>
      <a:lstStyle>
        <a:defPPr>
          <a:defRPr dirty="0" smtClean="0"/>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3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0" ma:contentTypeDescription="Create a new document." ma:contentTypeScope="" ma:versionID="a82a7a15fedab6373e61e2adf015c3b7">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37EF8AFF-BEC8-4E0C-8D9D-A56737316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4071</Words>
  <Application>Microsoft Office PowerPoint</Application>
  <PresentationFormat>Custom</PresentationFormat>
  <Paragraphs>436</Paragraphs>
  <Slides>33</Slides>
  <Notes>23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33</vt:i4>
      </vt:variant>
    </vt:vector>
  </HeadingPairs>
  <TitlesOfParts>
    <vt:vector size="49" baseType="lpstr">
      <vt:lpstr>PMingLiU-ExtB</vt:lpstr>
      <vt:lpstr>Arial</vt:lpstr>
      <vt:lpstr>Calibri</vt:lpstr>
      <vt:lpstr>Consolas</vt:lpstr>
      <vt:lpstr>Segoe Condensed</vt:lpstr>
      <vt:lpstr>Segoe Semibold</vt:lpstr>
      <vt:lpstr>Segoe UI</vt:lpstr>
      <vt:lpstr>Segoe UI Light</vt:lpstr>
      <vt:lpstr>Segoe UI Semibold</vt:lpstr>
      <vt:lpstr>Wingdings</vt:lpstr>
      <vt:lpstr>5-30055_Office Template 2012 - 16x9 - White Background</vt:lpstr>
      <vt:lpstr>5-30055_Office365 Template 2012 - 16x9 - Colored Accent Slides</vt:lpstr>
      <vt:lpstr>1_5-30055_Office Template 2012 - 16x9 - White Background</vt:lpstr>
      <vt:lpstr>5-30551_TR19_Generic_Template</vt:lpstr>
      <vt:lpstr>2_5-30055_Office Template 2012 - 16x9 - White Background</vt:lpstr>
      <vt:lpstr>3_5-30055_Office Template 2012 - 16x9 - White Background</vt:lpstr>
      <vt:lpstr>PnP Transformation Preparedness meeting – Development and ALM</vt:lpstr>
      <vt:lpstr>Positioning in the PnP Transformation approach</vt:lpstr>
      <vt:lpstr>Application Modernization  PnP Transformation Approach</vt:lpstr>
      <vt:lpstr>PowerPoint Presentation</vt:lpstr>
      <vt:lpstr>Development</vt:lpstr>
      <vt:lpstr>SharePoint evolves…</vt:lpstr>
      <vt:lpstr>Impact of the customizations</vt:lpstr>
      <vt:lpstr>Benefits of App Model</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with SharePoint</vt:lpstr>
      <vt:lpstr>Provider hosted vs SharePoint hosted</vt:lpstr>
      <vt:lpstr>Required developer skills for app model</vt:lpstr>
      <vt:lpstr>PowerPoint Presentation</vt:lpstr>
      <vt:lpstr>PnP Structure – folders and code</vt:lpstr>
      <vt:lpstr>PowerPoint Presentation</vt:lpstr>
      <vt:lpstr>PowerPoint Presentation</vt:lpstr>
      <vt:lpstr>Application Lifecycle Management (ALM)</vt:lpstr>
      <vt:lpstr>Lifecycle Overview</vt:lpstr>
      <vt:lpstr>Visual Studio 2013 ALM</vt:lpstr>
      <vt:lpstr>SharePoint vNext ALM</vt:lpstr>
      <vt:lpstr>Continuous Integration SharePoint Hosted App</vt:lpstr>
      <vt:lpstr>Continuous Integration Provider Hosted App</vt:lpstr>
      <vt:lpstr>SharePoint vNext Testing Considerations</vt:lpstr>
      <vt:lpstr>Testing process in high level</vt:lpstr>
      <vt:lpstr>Testing with multiple environments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Dedicated vNext - Network options</dc:title>
  <dc:creator/>
  <cp:keywords/>
  <cp:lastModifiedBy/>
  <cp:revision>1</cp:revision>
  <dcterms:created xsi:type="dcterms:W3CDTF">2012-12-01T01:18:40Z</dcterms:created>
  <dcterms:modified xsi:type="dcterms:W3CDTF">2015-04-20T03:55:08Z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c9b46078-cfa3-4823-8c24-617b712c46aa</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