
<file path=[Content_Types].xml><?xml version="1.0" encoding="utf-8"?>
<Types xmlns="http://schemas.openxmlformats.org/package/2006/content-types">
  <Default Extension="png" ContentType="image/pn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2" r:id="rId4"/>
    <p:sldMasterId id="2147483814" r:id="rId5"/>
  </p:sldMasterIdLst>
  <p:notesMasterIdLst>
    <p:notesMasterId r:id="rId33"/>
  </p:notesMasterIdLst>
  <p:handoutMasterIdLst>
    <p:handoutMasterId r:id="rId34"/>
  </p:handoutMasterIdLst>
  <p:sldIdLst>
    <p:sldId id="256" r:id="rId6"/>
    <p:sldId id="266" r:id="rId7"/>
    <p:sldId id="267" r:id="rId8"/>
    <p:sldId id="292" r:id="rId9"/>
    <p:sldId id="288" r:id="rId10"/>
    <p:sldId id="287" r:id="rId11"/>
    <p:sldId id="289" r:id="rId12"/>
    <p:sldId id="290" r:id="rId13"/>
    <p:sldId id="291" r:id="rId14"/>
    <p:sldId id="278" r:id="rId15"/>
    <p:sldId id="279" r:id="rId16"/>
    <p:sldId id="280" r:id="rId17"/>
    <p:sldId id="281" r:id="rId18"/>
    <p:sldId id="282" r:id="rId19"/>
    <p:sldId id="283" r:id="rId20"/>
    <p:sldId id="285" r:id="rId21"/>
    <p:sldId id="286" r:id="rId22"/>
    <p:sldId id="274" r:id="rId23"/>
    <p:sldId id="294" r:id="rId24"/>
    <p:sldId id="276" r:id="rId25"/>
    <p:sldId id="277" r:id="rId26"/>
    <p:sldId id="268" r:id="rId27"/>
    <p:sldId id="270" r:id="rId28"/>
    <p:sldId id="271" r:id="rId29"/>
    <p:sldId id="259" r:id="rId30"/>
    <p:sldId id="273" r:id="rId31"/>
    <p:sldId id="265" r:id="rId32"/>
  </p:sldIdLst>
  <p:sldSz cx="9144000" cy="6858000" type="screen4x3"/>
  <p:notesSz cx="6858000" cy="9144000"/>
  <p:defaultTextStyle>
    <a:defPPr>
      <a:defRPr lang="en-US"/>
    </a:defPPr>
    <a:lvl1pPr algn="l" rtl="0" eaLnBrk="0" fontAlgn="base" hangingPunct="0">
      <a:spcBef>
        <a:spcPct val="0"/>
      </a:spcBef>
      <a:spcAft>
        <a:spcPct val="0"/>
      </a:spcAft>
      <a:defRPr sz="1200" kern="1200" baseline="-25000">
        <a:solidFill>
          <a:schemeClr val="tx1"/>
        </a:solidFill>
        <a:latin typeface="Capitals"/>
        <a:ea typeface="MS PGothic" panose="020B0600070205080204" pitchFamily="34" charset="-128"/>
        <a:cs typeface="+mn-cs"/>
      </a:defRPr>
    </a:lvl1pPr>
    <a:lvl2pPr marL="457200" algn="l" rtl="0" eaLnBrk="0" fontAlgn="base" hangingPunct="0">
      <a:spcBef>
        <a:spcPct val="0"/>
      </a:spcBef>
      <a:spcAft>
        <a:spcPct val="0"/>
      </a:spcAft>
      <a:defRPr sz="1200" kern="1200" baseline="-25000">
        <a:solidFill>
          <a:schemeClr val="tx1"/>
        </a:solidFill>
        <a:latin typeface="Capitals"/>
        <a:ea typeface="MS PGothic" panose="020B0600070205080204" pitchFamily="34" charset="-128"/>
        <a:cs typeface="+mn-cs"/>
      </a:defRPr>
    </a:lvl2pPr>
    <a:lvl3pPr marL="914400" algn="l" rtl="0" eaLnBrk="0" fontAlgn="base" hangingPunct="0">
      <a:spcBef>
        <a:spcPct val="0"/>
      </a:spcBef>
      <a:spcAft>
        <a:spcPct val="0"/>
      </a:spcAft>
      <a:defRPr sz="1200" kern="1200" baseline="-25000">
        <a:solidFill>
          <a:schemeClr val="tx1"/>
        </a:solidFill>
        <a:latin typeface="Capitals"/>
        <a:ea typeface="MS PGothic" panose="020B0600070205080204" pitchFamily="34" charset="-128"/>
        <a:cs typeface="+mn-cs"/>
      </a:defRPr>
    </a:lvl3pPr>
    <a:lvl4pPr marL="1371600" algn="l" rtl="0" eaLnBrk="0" fontAlgn="base" hangingPunct="0">
      <a:spcBef>
        <a:spcPct val="0"/>
      </a:spcBef>
      <a:spcAft>
        <a:spcPct val="0"/>
      </a:spcAft>
      <a:defRPr sz="1200" kern="1200" baseline="-25000">
        <a:solidFill>
          <a:schemeClr val="tx1"/>
        </a:solidFill>
        <a:latin typeface="Capitals"/>
        <a:ea typeface="MS PGothic" panose="020B0600070205080204" pitchFamily="34" charset="-128"/>
        <a:cs typeface="+mn-cs"/>
      </a:defRPr>
    </a:lvl4pPr>
    <a:lvl5pPr marL="1828800" algn="l" rtl="0" eaLnBrk="0" fontAlgn="base" hangingPunct="0">
      <a:spcBef>
        <a:spcPct val="0"/>
      </a:spcBef>
      <a:spcAft>
        <a:spcPct val="0"/>
      </a:spcAft>
      <a:defRPr sz="1200" kern="1200" baseline="-25000">
        <a:solidFill>
          <a:schemeClr val="tx1"/>
        </a:solidFill>
        <a:latin typeface="Capitals"/>
        <a:ea typeface="MS PGothic" panose="020B0600070205080204" pitchFamily="34" charset="-128"/>
        <a:cs typeface="+mn-cs"/>
      </a:defRPr>
    </a:lvl5pPr>
    <a:lvl6pPr marL="2286000" algn="l" defTabSz="914400" rtl="0" eaLnBrk="1" latinLnBrk="0" hangingPunct="1">
      <a:defRPr sz="1200" kern="1200" baseline="-25000">
        <a:solidFill>
          <a:schemeClr val="tx1"/>
        </a:solidFill>
        <a:latin typeface="Capitals"/>
        <a:ea typeface="MS PGothic" panose="020B0600070205080204" pitchFamily="34" charset="-128"/>
        <a:cs typeface="+mn-cs"/>
      </a:defRPr>
    </a:lvl6pPr>
    <a:lvl7pPr marL="2743200" algn="l" defTabSz="914400" rtl="0" eaLnBrk="1" latinLnBrk="0" hangingPunct="1">
      <a:defRPr sz="1200" kern="1200" baseline="-25000">
        <a:solidFill>
          <a:schemeClr val="tx1"/>
        </a:solidFill>
        <a:latin typeface="Capitals"/>
        <a:ea typeface="MS PGothic" panose="020B0600070205080204" pitchFamily="34" charset="-128"/>
        <a:cs typeface="+mn-cs"/>
      </a:defRPr>
    </a:lvl7pPr>
    <a:lvl8pPr marL="3200400" algn="l" defTabSz="914400" rtl="0" eaLnBrk="1" latinLnBrk="0" hangingPunct="1">
      <a:defRPr sz="1200" kern="1200" baseline="-25000">
        <a:solidFill>
          <a:schemeClr val="tx1"/>
        </a:solidFill>
        <a:latin typeface="Capitals"/>
        <a:ea typeface="MS PGothic" panose="020B0600070205080204" pitchFamily="34" charset="-128"/>
        <a:cs typeface="+mn-cs"/>
      </a:defRPr>
    </a:lvl8pPr>
    <a:lvl9pPr marL="3657600" algn="l" defTabSz="914400" rtl="0" eaLnBrk="1" latinLnBrk="0" hangingPunct="1">
      <a:defRPr sz="1200" kern="1200" baseline="-25000">
        <a:solidFill>
          <a:schemeClr val="tx1"/>
        </a:solidFill>
        <a:latin typeface="Capitals"/>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357F"/>
    <a:srgbClr val="66CCFF"/>
    <a:srgbClr val="72CC09"/>
    <a:srgbClr val="46FFC9"/>
    <a:srgbClr val="CCCCCC"/>
    <a:srgbClr val="E6E6E6"/>
    <a:srgbClr val="0000FF"/>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91" autoAdjust="0"/>
    <p:restoredTop sz="91005" autoAdjust="0"/>
  </p:normalViewPr>
  <p:slideViewPr>
    <p:cSldViewPr>
      <p:cViewPr varScale="1">
        <p:scale>
          <a:sx n="69" d="100"/>
          <a:sy n="69" d="100"/>
        </p:scale>
        <p:origin x="35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86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baseline="0">
                <a:latin typeface="Capitals" pitchFamily="8" charset="0"/>
                <a:ea typeface="ＭＳ Ｐゴシック" pitchFamily="8" charset="-128"/>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0" hangingPunct="0">
              <a:defRPr sz="1200" baseline="0">
                <a:latin typeface="Capitals" pitchFamily="8" charset="0"/>
                <a:ea typeface="ＭＳ Ｐゴシック" pitchFamily="8" charset="-128"/>
                <a:cs typeface="+mn-cs"/>
              </a:defRPr>
            </a:lvl1pPr>
          </a:lstStyle>
          <a:p>
            <a:pPr>
              <a:defRPr/>
            </a:pPr>
            <a:fld id="{025DF4D6-29C6-42FC-B149-85162B10E606}" type="datetimeFigureOut">
              <a:rPr lang="en-US"/>
              <a:pPr>
                <a:defRPr/>
              </a:pPr>
              <a:t>4/22/2015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0" hangingPunct="0">
              <a:defRPr sz="1200" baseline="0">
                <a:latin typeface="Capitals" pitchFamily="8" charset="0"/>
                <a:ea typeface="ＭＳ Ｐゴシック" pitchFamily="8" charset="-128"/>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0" hangingPunct="0">
              <a:defRPr baseline="0" smtClean="0"/>
            </a:lvl1pPr>
          </a:lstStyle>
          <a:p>
            <a:pPr>
              <a:defRPr/>
            </a:pPr>
            <a:fld id="{FC20C71B-4C85-4F61-BD50-25F9CF9C21FC}" type="slidenum">
              <a:rPr lang="en-US" altLang="en-US"/>
              <a:pPr>
                <a:defRPr/>
              </a:pPr>
              <a:t>‹#›</a:t>
            </a:fld>
            <a:endParaRPr lang="en-US" altLang="en-US"/>
          </a:p>
        </p:txBody>
      </p:sp>
    </p:spTree>
    <p:extLst>
      <p:ext uri="{BB962C8B-B14F-4D97-AF65-F5344CB8AC3E}">
        <p14:creationId xmlns:p14="http://schemas.microsoft.com/office/powerpoint/2010/main" val="37698286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baseline="0">
                <a:latin typeface="Arial" charset="0"/>
                <a:ea typeface="ＭＳ Ｐゴシック" pitchFamily="8" charset="-128"/>
                <a:cs typeface="+mn-cs"/>
              </a:defRPr>
            </a:lvl1pPr>
          </a:lstStyle>
          <a:p>
            <a:pPr>
              <a:defRPr/>
            </a:pPr>
            <a:endParaRPr lang="en-US"/>
          </a:p>
        </p:txBody>
      </p:sp>
      <p:sp>
        <p:nvSpPr>
          <p:cNvPr id="92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baseline="0">
                <a:latin typeface="Arial" charset="0"/>
                <a:ea typeface="ＭＳ Ｐゴシック" pitchFamily="8" charset="-128"/>
                <a:cs typeface="+mn-cs"/>
              </a:defRPr>
            </a:lvl1pPr>
          </a:lstStyle>
          <a:p>
            <a:pPr>
              <a:defRPr/>
            </a:pPr>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baseline="0">
                <a:latin typeface="Arial" charset="0"/>
                <a:ea typeface="ＭＳ Ｐゴシック" pitchFamily="8" charset="-128"/>
                <a:cs typeface="+mn-cs"/>
              </a:defRPr>
            </a:lvl1pPr>
          </a:lstStyle>
          <a:p>
            <a:pPr>
              <a:defRPr/>
            </a:pPr>
            <a:endParaRPr lang="en-US"/>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baseline="0" smtClean="0">
                <a:latin typeface="Arial" panose="020B0604020202020204" pitchFamily="34" charset="0"/>
              </a:defRPr>
            </a:lvl1pPr>
          </a:lstStyle>
          <a:p>
            <a:pPr>
              <a:defRPr/>
            </a:pPr>
            <a:fld id="{5EAF33C5-8AB9-43EA-A24B-43898D516A5A}" type="slidenum">
              <a:rPr lang="en-US" altLang="en-US"/>
              <a:pPr>
                <a:defRPr/>
              </a:pPr>
              <a:t>‹#›</a:t>
            </a:fld>
            <a:endParaRPr lang="en-US" altLang="en-US"/>
          </a:p>
        </p:txBody>
      </p:sp>
    </p:spTree>
    <p:extLst>
      <p:ext uri="{BB962C8B-B14F-4D97-AF65-F5344CB8AC3E}">
        <p14:creationId xmlns:p14="http://schemas.microsoft.com/office/powerpoint/2010/main" val="9462976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5EAF33C5-8AB9-43EA-A24B-43898D516A5A}" type="slidenum">
              <a:rPr lang="en-US" altLang="en-US" smtClean="0"/>
              <a:pPr>
                <a:defRPr/>
              </a:pPr>
              <a:t>1</a:t>
            </a:fld>
            <a:endParaRPr lang="en-US" altLang="en-US"/>
          </a:p>
        </p:txBody>
      </p:sp>
    </p:spTree>
    <p:extLst>
      <p:ext uri="{BB962C8B-B14F-4D97-AF65-F5344CB8AC3E}">
        <p14:creationId xmlns:p14="http://schemas.microsoft.com/office/powerpoint/2010/main" val="1422323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3506173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Steve</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1469260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1691282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Steve</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4161422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21411702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4/22/2015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18</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534381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4/22/2015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22</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534381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4/22/2015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3322263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4/22/2015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93291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Steve</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3664007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Vesa</a:t>
            </a:r>
          </a:p>
          <a:p>
            <a:r>
              <a:rPr lang="en-US" dirty="0" smtClean="0"/>
              <a:t>Risk is that for sites created from the time</a:t>
            </a:r>
            <a:r>
              <a:rPr lang="en-US" baseline="0" dirty="0" smtClean="0"/>
              <a:t> WE updated the service until the time YOU updated your Templates, these sites will NOT have all of the features</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4/22/2015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044702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Steve</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3150387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4217758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48125" y="850900"/>
            <a:ext cx="2246313" cy="1684338"/>
          </a:xfrm>
        </p:spPr>
      </p:sp>
      <p:sp>
        <p:nvSpPr>
          <p:cNvPr id="3" name="Notes Placeholder 2"/>
          <p:cNvSpPr>
            <a:spLocks noGrp="1"/>
          </p:cNvSpPr>
          <p:nvPr>
            <p:ph type="body" idx="1"/>
          </p:nvPr>
        </p:nvSpPr>
        <p:spPr/>
        <p:txBody>
          <a:bodyPr/>
          <a:lstStyle/>
          <a:p>
            <a:r>
              <a:rPr lang="en-US" dirty="0"/>
              <a:t>Vesa</a:t>
            </a:r>
            <a:r>
              <a:rPr lang="en-US"/>
              <a:t> </a:t>
            </a:r>
            <a:endParaRPr lang="en-US" dirty="0"/>
          </a:p>
          <a:p>
            <a:r>
              <a:rPr lang="en-US"/>
              <a:t>For </a:t>
            </a:r>
            <a:r>
              <a:rPr lang="en-US" dirty="0"/>
              <a:t>more information on provisioning</a:t>
            </a:r>
            <a:r>
              <a:rPr lang="en-US" baseline="0" dirty="0"/>
              <a:t> sites and associated terminology see: </a:t>
            </a:r>
          </a:p>
          <a:p>
            <a:pPr marL="171450" indent="-171450">
              <a:buFont typeface="Arial" panose="020B0604020202020204" pitchFamily="34" charset="0"/>
              <a:buChar char="•"/>
            </a:pPr>
            <a:r>
              <a:rPr lang="en-US" b="1" dirty="0"/>
              <a:t>SharePoint 2010 and web templates, </a:t>
            </a:r>
            <a:r>
              <a:rPr lang="en-US" baseline="0" dirty="0"/>
              <a:t>http://blogs.msdn.com/b/vesku/archive/2010/10/14/sharepoint-2010-and-web-templates.aspx</a:t>
            </a:r>
          </a:p>
          <a:p>
            <a:pPr marL="171450" indent="-171450">
              <a:buFont typeface="Arial" panose="020B0604020202020204" pitchFamily="34" charset="0"/>
              <a:buChar char="•"/>
            </a:pPr>
            <a:r>
              <a:rPr lang="en-US" b="1" dirty="0"/>
              <a:t>Site provisioning techniques and remote provisioning in SharePoint 2013</a:t>
            </a:r>
            <a:r>
              <a:rPr lang="en-US" dirty="0"/>
              <a:t>, http://blogs.msdn.com/b/vesku/archive/2013/08/23/site-provisioning-techniques-and-remote-provisioning-in-sharepoint-2013.aspx</a:t>
            </a:r>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4/22/2015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435675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4/22/2015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10</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010670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Vesa</a:t>
            </a:r>
            <a:endParaRPr lang="en-US" dirty="0"/>
          </a:p>
          <a:p>
            <a:endParaRPr lang="en-US" dirty="0"/>
          </a:p>
          <a:p>
            <a:endParaRPr lang="en-US"/>
          </a:p>
        </p:txBody>
      </p:sp>
      <p:sp>
        <p:nvSpPr>
          <p:cNvPr id="4" name="Header Placeholder 3"/>
          <p:cNvSpPr>
            <a:spLocks noGrp="1"/>
          </p:cNvSpPr>
          <p:nvPr>
            <p:ph type="hdr" sz="quarter" idx="10"/>
          </p:nvPr>
        </p:nvSpPr>
        <p:spPr/>
        <p:txBody>
          <a:bodyPr/>
          <a:lstStyle/>
          <a:p>
            <a:r>
              <a:rPr lang="en-US"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2E776DD-0AF4-4428-B2E2-DC29FE9284EC}" type="datetime1">
              <a:rPr lang="en-US" smtClean="0"/>
              <a:t>4/22/2015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545750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3935469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ession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58052" name="Rectangle 1028"/>
          <p:cNvSpPr>
            <a:spLocks noGrp="1" noChangeArrowheads="1"/>
          </p:cNvSpPr>
          <p:nvPr>
            <p:ph type="ctrTitle" hasCustomPrompt="1"/>
          </p:nvPr>
        </p:nvSpPr>
        <p:spPr>
          <a:xfrm>
            <a:off x="3352800" y="1905000"/>
            <a:ext cx="5257800" cy="2286000"/>
          </a:xfrm>
        </p:spPr>
        <p:txBody>
          <a:bodyPr anchor="t"/>
          <a:lstStyle>
            <a:lvl1pPr algn="l">
              <a:defRPr sz="3200" b="0">
                <a:solidFill>
                  <a:schemeClr val="bg1"/>
                </a:solidFill>
                <a:latin typeface="Segoe UI Light" panose="020B0502040204020203" pitchFamily="34" charset="0"/>
                <a:ea typeface="Segoe UI" panose="020B0502040204020203" pitchFamily="34" charset="0"/>
                <a:cs typeface="Segoe UI" panose="020B0502040204020203" pitchFamily="34" charset="0"/>
              </a:defRPr>
            </a:lvl1pPr>
          </a:lstStyle>
          <a:p>
            <a:r>
              <a:rPr lang="en-GB" dirty="0" smtClean="0">
                <a:effectLst/>
              </a:rPr>
              <a:t>Session Title</a:t>
            </a:r>
            <a:endParaRPr lang="en-US" dirty="0"/>
          </a:p>
        </p:txBody>
      </p:sp>
      <p:sp>
        <p:nvSpPr>
          <p:cNvPr id="258053" name="Rectangle 1029"/>
          <p:cNvSpPr>
            <a:spLocks noGrp="1" noChangeArrowheads="1"/>
          </p:cNvSpPr>
          <p:nvPr>
            <p:ph type="subTitle" idx="1" hasCustomPrompt="1"/>
          </p:nvPr>
        </p:nvSpPr>
        <p:spPr>
          <a:xfrm>
            <a:off x="3352800" y="4495800"/>
            <a:ext cx="5257800" cy="914400"/>
          </a:xfrm>
        </p:spPr>
        <p:txBody>
          <a:bodyPr/>
          <a:lstStyle>
            <a:lvl1pPr marL="0" indent="0" algn="l">
              <a:buFont typeface="Wingdings 3" pitchFamily="8" charset="2"/>
              <a:buNone/>
              <a:defRPr lang="en-US" sz="2400" baseline="0" dirty="0">
                <a:solidFill>
                  <a:schemeClr val="bg1"/>
                </a:solidFill>
                <a:latin typeface="Segoe UI Light" panose="020B0502040204020203" pitchFamily="34" charset="0"/>
              </a:defRPr>
            </a:lvl1pPr>
          </a:lstStyle>
          <a:p>
            <a:r>
              <a:rPr lang="en-US" dirty="0" smtClean="0"/>
              <a:t>Speaker Name</a:t>
            </a:r>
            <a:endParaRPr lang="en-US" dirty="0"/>
          </a:p>
        </p:txBody>
      </p:sp>
      <p:sp>
        <p:nvSpPr>
          <p:cNvPr id="5" name="Rectangle 1030"/>
          <p:cNvSpPr>
            <a:spLocks noGrp="1" noChangeArrowheads="1"/>
          </p:cNvSpPr>
          <p:nvPr>
            <p:ph type="dt" sz="half" idx="10"/>
          </p:nvPr>
        </p:nvSpPr>
        <p:spPr>
          <a:xfrm>
            <a:off x="685800" y="6248400"/>
            <a:ext cx="1905000" cy="457200"/>
          </a:xfrm>
        </p:spPr>
        <p:txBody>
          <a:bodyPr/>
          <a:lstStyle>
            <a:lvl1pPr algn="l">
              <a:defRPr/>
            </a:lvl1pPr>
          </a:lstStyle>
          <a:p>
            <a:pPr>
              <a:defRPr/>
            </a:pPr>
            <a:endParaRPr lang="en-US" dirty="0"/>
          </a:p>
        </p:txBody>
      </p:sp>
    </p:spTree>
    <p:extLst>
      <p:ext uri="{BB962C8B-B14F-4D97-AF65-F5344CB8AC3E}">
        <p14:creationId xmlns:p14="http://schemas.microsoft.com/office/powerpoint/2010/main" val="10636047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Segoe UI Light" panose="020B0502040204020203"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atin typeface="Segoe UI Light" panose="020B0502040204020203" pitchFamily="34" charset="0"/>
              </a:defRPr>
            </a:lvl1pPr>
            <a:lvl2pPr>
              <a:defRPr sz="2800">
                <a:latin typeface="Segoe UI Light" panose="020B0502040204020203" pitchFamily="34" charset="0"/>
              </a:defRPr>
            </a:lvl2pPr>
            <a:lvl3pPr>
              <a:defRPr sz="2400">
                <a:latin typeface="Segoe UI Light" panose="020B0502040204020203" pitchFamily="34" charset="0"/>
              </a:defRPr>
            </a:lvl3pPr>
            <a:lvl4pPr>
              <a:defRPr sz="2000">
                <a:latin typeface="Segoe UI Light" panose="020B0502040204020203" pitchFamily="34" charset="0"/>
              </a:defRPr>
            </a:lvl4pPr>
            <a:lvl5pPr>
              <a:defRPr sz="2000">
                <a:latin typeface="Segoe UI Light" panose="020B0502040204020203"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Segoe UI Light" panose="020B0502040204020203"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atin typeface="Segoe UI Light" panose="020B0502040204020203" pitchFamily="34" charset="0"/>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atin typeface="Segoe UI Light" panose="020B0502040204020203" pitchFamily="34" charset="0"/>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atin typeface="Segoe UI Light" panose="020B0502040204020203" pitchFamily="34" charset="0"/>
              </a:defRPr>
            </a:lvl1pPr>
          </a:lstStyle>
          <a:p>
            <a:pPr>
              <a:defRPr/>
            </a:pPr>
            <a:endParaRPr lang="en-US"/>
          </a:p>
        </p:txBody>
      </p:sp>
    </p:spTree>
    <p:extLst>
      <p:ext uri="{BB962C8B-B14F-4D97-AF65-F5344CB8AC3E}">
        <p14:creationId xmlns:p14="http://schemas.microsoft.com/office/powerpoint/2010/main" val="225169238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Slide">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Segoe UI Light" panose="020B0502040204020203" pitchFamily="34" charset="0"/>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Segoe UI Light" panose="020B050204020402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Segoe UI Light" panose="020B0502040204020203"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atin typeface="Segoe UI Light" panose="020B0502040204020203" pitchFamily="34" charset="0"/>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atin typeface="Segoe UI Light" panose="020B0502040204020203" pitchFamily="34" charset="0"/>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atin typeface="Segoe UI Light" panose="020B0502040204020203" pitchFamily="34" charset="0"/>
              </a:defRPr>
            </a:lvl1pPr>
          </a:lstStyle>
          <a:p>
            <a:pPr>
              <a:defRPr/>
            </a:pPr>
            <a:endParaRPr lang="en-US"/>
          </a:p>
        </p:txBody>
      </p:sp>
    </p:spTree>
    <p:extLst>
      <p:ext uri="{BB962C8B-B14F-4D97-AF65-F5344CB8AC3E}">
        <p14:creationId xmlns:p14="http://schemas.microsoft.com/office/powerpoint/2010/main" val="344670464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576801504"/>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18121" y="6100346"/>
            <a:ext cx="1640853" cy="757654"/>
          </a:xfrm>
          <a:prstGeom prst="rect">
            <a:avLst/>
          </a:prstGeom>
        </p:spPr>
      </p:pic>
    </p:spTree>
    <p:extLst>
      <p:ext uri="{BB962C8B-B14F-4D97-AF65-F5344CB8AC3E}">
        <p14:creationId xmlns:p14="http://schemas.microsoft.com/office/powerpoint/2010/main" val="10165983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7" y="2819604"/>
            <a:ext cx="8363938" cy="1218795"/>
          </a:xfrm>
          <a:prstGeom prst="rect">
            <a:avLst/>
          </a:prstGeom>
        </p:spPr>
        <p:txBody>
          <a:bodyPr lIns="91419" tIns="45710" rIns="91419" bIns="45710" anchor="b" anchorCtr="0"/>
          <a:lstStyle>
            <a:lvl1pPr>
              <a:defRPr sz="6602"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22064" y="6102166"/>
            <a:ext cx="1620916" cy="747988"/>
          </a:xfrm>
          <a:prstGeom prst="rect">
            <a:avLst/>
          </a:prstGeom>
        </p:spPr>
      </p:pic>
    </p:spTree>
    <p:extLst>
      <p:ext uri="{BB962C8B-B14F-4D97-AF65-F5344CB8AC3E}">
        <p14:creationId xmlns:p14="http://schemas.microsoft.com/office/powerpoint/2010/main" val="106883916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18121" y="6100346"/>
            <a:ext cx="1640853" cy="757654"/>
          </a:xfrm>
          <a:prstGeom prst="rect">
            <a:avLst/>
          </a:prstGeom>
        </p:spPr>
      </p:pic>
    </p:spTree>
    <p:extLst>
      <p:ext uri="{BB962C8B-B14F-4D97-AF65-F5344CB8AC3E}">
        <p14:creationId xmlns:p14="http://schemas.microsoft.com/office/powerpoint/2010/main" val="20754490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18121" y="6100346"/>
            <a:ext cx="1640853" cy="757654"/>
          </a:xfrm>
          <a:prstGeom prst="rect">
            <a:avLst/>
          </a:prstGeom>
        </p:spPr>
      </p:pic>
    </p:spTree>
    <p:extLst>
      <p:ext uri="{BB962C8B-B14F-4D97-AF65-F5344CB8AC3E}">
        <p14:creationId xmlns:p14="http://schemas.microsoft.com/office/powerpoint/2010/main" val="80243299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7" y="2819604"/>
            <a:ext cx="8363938" cy="1218795"/>
          </a:xfrm>
          <a:prstGeom prst="rect">
            <a:avLst/>
          </a:prstGeom>
        </p:spPr>
        <p:txBody>
          <a:bodyPr lIns="91419" tIns="45710" rIns="91419" bIns="45710" anchor="b" anchorCtr="0"/>
          <a:lstStyle>
            <a:lvl1pPr>
              <a:defRPr sz="6602"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22064" y="6102166"/>
            <a:ext cx="1620916" cy="747988"/>
          </a:xfrm>
          <a:prstGeom prst="rect">
            <a:avLst/>
          </a:prstGeom>
        </p:spPr>
      </p:pic>
    </p:spTree>
    <p:extLst>
      <p:ext uri="{BB962C8B-B14F-4D97-AF65-F5344CB8AC3E}">
        <p14:creationId xmlns:p14="http://schemas.microsoft.com/office/powerpoint/2010/main" val="2458101541"/>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4" y="2109544"/>
            <a:ext cx="7680340" cy="997196"/>
          </a:xfrm>
          <a:prstGeom prst="rect">
            <a:avLst/>
          </a:prstGeom>
        </p:spPr>
        <p:txBody>
          <a:bodyPr lIns="91419" tIns="45710" rIns="91419" bIns="45710" anchor="b" anchorCtr="0"/>
          <a:lstStyle>
            <a:lvl1pPr>
              <a:defRPr sz="5401"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4" y="3425825"/>
            <a:ext cx="7680340" cy="498598"/>
          </a:xfrm>
          <a:prstGeom prst="rect">
            <a:avLst/>
          </a:prstGeom>
        </p:spPr>
        <p:txBody>
          <a:bodyPr lIns="91419" tIns="45710" rIns="91419" bIns="45710">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1974082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4" y="2109544"/>
            <a:ext cx="7680340" cy="997196"/>
          </a:xfrm>
          <a:prstGeom prst="rect">
            <a:avLst/>
          </a:prstGeom>
        </p:spPr>
        <p:txBody>
          <a:bodyPr lIns="91419" tIns="45710" rIns="91419" bIns="45710" anchor="b" anchorCtr="0"/>
          <a:lstStyle>
            <a:lvl1pPr>
              <a:defRPr sz="5401"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4" y="3425825"/>
            <a:ext cx="7680340" cy="498598"/>
          </a:xfrm>
          <a:prstGeom prst="rect">
            <a:avLst/>
          </a:prstGeom>
        </p:spPr>
        <p:txBody>
          <a:bodyPr lIns="91419" tIns="45710" rIns="91419" bIns="45710">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4833242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bout the Speaker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lang="en-US" dirty="0">
                <a:solidFill>
                  <a:schemeClr val="bg1"/>
                </a:solidFill>
                <a:latin typeface="Segoe UI Light"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latin typeface="Segoe UI Light" panose="020B0502040204020203" pitchFamily="34" charset="0"/>
              </a:defRPr>
            </a:lvl1pPr>
            <a:lvl2pPr>
              <a:defRPr>
                <a:solidFill>
                  <a:schemeClr val="bg1"/>
                </a:solidFill>
                <a:latin typeface="Segoe UI Light" panose="020B0502040204020203" pitchFamily="34" charset="0"/>
              </a:defRPr>
            </a:lvl2pPr>
            <a:lvl3pPr>
              <a:defRPr>
                <a:solidFill>
                  <a:schemeClr val="bg1"/>
                </a:solidFill>
                <a:latin typeface="Segoe UI Light" panose="020B0502040204020203" pitchFamily="34" charset="0"/>
              </a:defRPr>
            </a:lvl3pPr>
            <a:lvl4pPr>
              <a:defRPr>
                <a:solidFill>
                  <a:schemeClr val="bg1"/>
                </a:solidFill>
                <a:latin typeface="Segoe UI Light" panose="020B0502040204020203" pitchFamily="34" charset="0"/>
              </a:defRPr>
            </a:lvl4pPr>
            <a:lvl5pPr>
              <a:defRPr>
                <a:solidFill>
                  <a:schemeClr val="bg1"/>
                </a:solidFill>
                <a:latin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a:spLocks noGrp="1" noChangeArrowheads="1"/>
          </p:cNvSpPr>
          <p:nvPr>
            <p:ph type="dt" sz="half" idx="10"/>
          </p:nvPr>
        </p:nvSpPr>
        <p:spPr/>
        <p:txBody>
          <a:bodyPr/>
          <a:lstStyle>
            <a:lvl1pPr>
              <a:defRPr>
                <a:latin typeface="Segoe UI Light" panose="020B0502040204020203" pitchFamily="34" charset="0"/>
              </a:defRPr>
            </a:lvl1pPr>
          </a:lstStyle>
          <a:p>
            <a:pPr>
              <a:defRPr/>
            </a:pPr>
            <a:endParaRPr lang="en-US"/>
          </a:p>
        </p:txBody>
      </p:sp>
      <p:sp>
        <p:nvSpPr>
          <p:cNvPr id="6" name="Rectangle 5"/>
          <p:cNvSpPr>
            <a:spLocks noGrp="1" noChangeArrowheads="1"/>
          </p:cNvSpPr>
          <p:nvPr>
            <p:ph type="ftr" sz="quarter" idx="11"/>
          </p:nvPr>
        </p:nvSpPr>
        <p:spPr/>
        <p:txBody>
          <a:bodyPr/>
          <a:lstStyle>
            <a:lvl1pPr>
              <a:defRPr>
                <a:latin typeface="Segoe UI Light" panose="020B0502040204020203" pitchFamily="34" charset="0"/>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atin typeface="Segoe UI Light" panose="020B0502040204020203" pitchFamily="34" charset="0"/>
              </a:defRPr>
            </a:lvl1pPr>
          </a:lstStyle>
          <a:p>
            <a:pPr>
              <a:defRPr/>
            </a:pPr>
            <a:endParaRPr lang="en-US"/>
          </a:p>
        </p:txBody>
      </p:sp>
    </p:spTree>
    <p:extLst>
      <p:ext uri="{BB962C8B-B14F-4D97-AF65-F5344CB8AC3E}">
        <p14:creationId xmlns:p14="http://schemas.microsoft.com/office/powerpoint/2010/main" val="16933300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4" y="2109544"/>
            <a:ext cx="7680340" cy="997196"/>
          </a:xfrm>
          <a:prstGeom prst="rect">
            <a:avLst/>
          </a:prstGeom>
        </p:spPr>
        <p:txBody>
          <a:bodyPr lIns="91419" tIns="45710" rIns="91419" bIns="45710" anchor="b" anchorCtr="0"/>
          <a:lstStyle>
            <a:lvl1pPr>
              <a:defRPr sz="5401"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4" y="3425825"/>
            <a:ext cx="7680340" cy="498598"/>
          </a:xfrm>
          <a:prstGeom prst="rect">
            <a:avLst/>
          </a:prstGeom>
        </p:spPr>
        <p:txBody>
          <a:bodyPr lIns="91419" tIns="45710" rIns="91419" bIns="45710">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6160159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4" y="2109544"/>
            <a:ext cx="7680340" cy="997196"/>
          </a:xfrm>
          <a:prstGeom prst="rect">
            <a:avLst/>
          </a:prstGeom>
        </p:spPr>
        <p:txBody>
          <a:bodyPr lIns="91419" tIns="45710" rIns="91419" bIns="45710" anchor="b" anchorCtr="0"/>
          <a:lstStyle>
            <a:lvl1pPr>
              <a:defRPr sz="5401"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4" y="3425825"/>
            <a:ext cx="7680340" cy="498598"/>
          </a:xfrm>
          <a:prstGeom prst="rect">
            <a:avLst/>
          </a:prstGeom>
        </p:spPr>
        <p:txBody>
          <a:bodyPr lIns="91419" tIns="45710" rIns="91419" bIns="45710">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85142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a:prstGeom prst="rect">
            <a:avLst/>
          </a:prstGeom>
        </p:spPr>
        <p:txBody>
          <a:bodyPr anchor="b" anchorCtr="0"/>
          <a:lstStyle>
            <a:lvl1pPr>
              <a:defRPr sz="5401" spc="-113"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a:prstGeom prst="rect">
            <a:avLst/>
          </a:prstGeom>
        </p:spPr>
        <p:txBody>
          <a:bodyPr>
            <a:noAutofit/>
          </a:bodyPr>
          <a:lstStyle>
            <a:lvl1pPr marL="0" indent="0">
              <a:spcBef>
                <a:spcPts val="0"/>
              </a:spcBef>
              <a:buNone/>
              <a:defRPr spc="-53" baseline="0">
                <a:solidFill>
                  <a:schemeClr val="bg1"/>
                </a:soli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56991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a:prstGeom prst="rect">
            <a:avLst/>
          </a:prstGeom>
        </p:spPr>
        <p:txBody>
          <a:bodyPr anchor="b" anchorCtr="0"/>
          <a:lstStyle>
            <a:lvl1pPr>
              <a:defRPr sz="5401" spc="-113"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a:prstGeom prst="rect">
            <a:avLst/>
          </a:prstGeom>
        </p:spPr>
        <p:txBody>
          <a:bodyPr>
            <a:noAutofit/>
          </a:bodyPr>
          <a:lstStyle>
            <a:lvl1pPr marL="0" indent="0">
              <a:spcBef>
                <a:spcPts val="0"/>
              </a:spcBef>
              <a:buNone/>
              <a:defRPr spc="-53" baseline="0">
                <a:solidFill>
                  <a:schemeClr val="bg1"/>
                </a:soli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1544700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7" y="2819604"/>
            <a:ext cx="8363938" cy="1218795"/>
          </a:xfrm>
          <a:prstGeom prst="rect">
            <a:avLst/>
          </a:prstGeom>
        </p:spPr>
        <p:txBody>
          <a:bodyPr lIns="91419" tIns="45710" rIns="91419" bIns="45710" anchor="b" anchorCtr="0"/>
          <a:lstStyle>
            <a:lvl1pPr>
              <a:defRPr sz="6602"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5705309"/>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7" y="2819604"/>
            <a:ext cx="8363938" cy="1218795"/>
          </a:xfrm>
          <a:prstGeom prst="rect">
            <a:avLst/>
          </a:prstGeom>
        </p:spPr>
        <p:txBody>
          <a:bodyPr lIns="91419" tIns="45710" rIns="91419" bIns="45710" anchor="b" anchorCtr="0"/>
          <a:lstStyle>
            <a:lvl1pPr>
              <a:defRPr sz="6602"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26269426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7" y="2819604"/>
            <a:ext cx="8363938" cy="1218795"/>
          </a:xfrm>
          <a:prstGeom prst="rect">
            <a:avLst/>
          </a:prstGeom>
        </p:spPr>
        <p:txBody>
          <a:bodyPr lIns="91419" tIns="45710" rIns="91419" bIns="45710" anchor="b" anchorCtr="0"/>
          <a:lstStyle>
            <a:lvl1pPr>
              <a:defRPr sz="6602"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686125407"/>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7" y="2819604"/>
            <a:ext cx="8363938" cy="1218795"/>
          </a:xfrm>
          <a:prstGeom prst="rect">
            <a:avLst/>
          </a:prstGeom>
        </p:spPr>
        <p:txBody>
          <a:bodyPr lIns="91419" tIns="45710" rIns="91419" bIns="45710" anchor="b" anchorCtr="0"/>
          <a:lstStyle>
            <a:lvl1pPr>
              <a:defRPr sz="6602"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65083725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nchy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a:prstGeom prst="rect">
            <a:avLst/>
          </a:prstGeom>
        </p:spPr>
        <p:txBody>
          <a:bodyPr anchor="b" anchorCtr="0"/>
          <a:lstStyle>
            <a:lvl1pPr>
              <a:defRPr sz="6602" spc="-225" baseline="0">
                <a:solidFill>
                  <a:schemeClr val="bg1"/>
                </a:solidFill>
              </a:defRPr>
            </a:lvl1pPr>
          </a:lstStyle>
          <a:p>
            <a:r>
              <a:rPr lang="en-US" dirty="0" smtClean="0"/>
              <a:t>Click to edit title style</a:t>
            </a:r>
            <a:endParaRPr lang="en-US" dirty="0"/>
          </a:p>
        </p:txBody>
      </p:sp>
    </p:spTree>
    <p:extLst>
      <p:ext uri="{BB962C8B-B14F-4D97-AF65-F5344CB8AC3E}">
        <p14:creationId xmlns:p14="http://schemas.microsoft.com/office/powerpoint/2010/main" val="213561977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a:prstGeom prst="rect">
            <a:avLst/>
          </a:prstGeom>
        </p:spPr>
        <p:txBody>
          <a:bodyPr anchor="b" anchorCtr="0"/>
          <a:lstStyle>
            <a:lvl1pPr>
              <a:defRPr sz="6602" spc="-225" baseline="0">
                <a:solidFill>
                  <a:schemeClr val="bg1"/>
                </a:solidFill>
              </a:defRPr>
            </a:lvl1pPr>
          </a:lstStyle>
          <a:p>
            <a:r>
              <a:rPr lang="en-US" dirty="0" smtClean="0"/>
              <a:t>Click to edit title style</a:t>
            </a:r>
            <a:endParaRPr lang="en-US" dirty="0"/>
          </a:p>
        </p:txBody>
      </p:sp>
    </p:spTree>
    <p:extLst>
      <p:ext uri="{BB962C8B-B14F-4D97-AF65-F5344CB8AC3E}">
        <p14:creationId xmlns:p14="http://schemas.microsoft.com/office/powerpoint/2010/main" val="122810758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Bullet Poi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Light"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Segoe UI Light" panose="020B0502040204020203" pitchFamily="34" charset="0"/>
              </a:defRPr>
            </a:lvl1pPr>
            <a:lvl2pPr>
              <a:defRPr>
                <a:latin typeface="Segoe UI Light" panose="020B0502040204020203" pitchFamily="34" charset="0"/>
              </a:defRPr>
            </a:lvl2pPr>
            <a:lvl3pPr>
              <a:defRPr>
                <a:latin typeface="Segoe UI Light" panose="020B0502040204020203" pitchFamily="34" charset="0"/>
              </a:defRPr>
            </a:lvl3pPr>
            <a:lvl4pPr>
              <a:defRPr>
                <a:latin typeface="Segoe UI Light" panose="020B0502040204020203" pitchFamily="34" charset="0"/>
              </a:defRPr>
            </a:lvl4pPr>
            <a:lvl5pPr>
              <a:defRPr>
                <a:latin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atin typeface="Segoe UI Light" panose="020B0502040204020203" pitchFamily="34" charset="0"/>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atin typeface="Segoe UI Light" panose="020B0502040204020203" pitchFamily="34" charset="0"/>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atin typeface="Segoe UI Light" panose="020B0502040204020203" pitchFamily="34" charset="0"/>
              </a:defRPr>
            </a:lvl1pPr>
          </a:lstStyle>
          <a:p>
            <a:pPr>
              <a:defRPr/>
            </a:pPr>
            <a:endParaRPr lang="en-US"/>
          </a:p>
        </p:txBody>
      </p:sp>
    </p:spTree>
    <p:extLst>
      <p:ext uri="{BB962C8B-B14F-4D97-AF65-F5344CB8AC3E}">
        <p14:creationId xmlns:p14="http://schemas.microsoft.com/office/powerpoint/2010/main" val="3698118353"/>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488964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324957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94496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793831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Yellow">
    <p:bg>
      <p:bgPr>
        <a:solidFill>
          <a:srgbClr val="FFC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7734662"/>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Grey">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8192198"/>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22064" y="6102166"/>
            <a:ext cx="1620916" cy="747988"/>
          </a:xfrm>
          <a:prstGeom prst="rect">
            <a:avLst/>
          </a:prstGeom>
        </p:spPr>
      </p:pic>
    </p:spTree>
    <p:extLst>
      <p:ext uri="{BB962C8B-B14F-4D97-AF65-F5344CB8AC3E}">
        <p14:creationId xmlns:p14="http://schemas.microsoft.com/office/powerpoint/2010/main" val="66048717"/>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18121" y="6100346"/>
            <a:ext cx="1640853" cy="757654"/>
          </a:xfrm>
          <a:prstGeom prst="rect">
            <a:avLst/>
          </a:prstGeom>
        </p:spPr>
      </p:pic>
    </p:spTree>
    <p:extLst>
      <p:ext uri="{BB962C8B-B14F-4D97-AF65-F5344CB8AC3E}">
        <p14:creationId xmlns:p14="http://schemas.microsoft.com/office/powerpoint/2010/main" val="2424481805"/>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18121" y="6100346"/>
            <a:ext cx="1640853" cy="757654"/>
          </a:xfrm>
          <a:prstGeom prst="rect">
            <a:avLst/>
          </a:prstGeom>
        </p:spPr>
      </p:pic>
    </p:spTree>
    <p:extLst>
      <p:ext uri="{BB962C8B-B14F-4D97-AF65-F5344CB8AC3E}">
        <p14:creationId xmlns:p14="http://schemas.microsoft.com/office/powerpoint/2010/main" val="2841460241"/>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2351413"/>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1"/>
            <a:ext cx="4047274" cy="2351413"/>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18121" y="6100346"/>
            <a:ext cx="1640853" cy="757654"/>
          </a:xfrm>
          <a:prstGeom prst="rect">
            <a:avLst/>
          </a:prstGeom>
        </p:spPr>
      </p:pic>
    </p:spTree>
    <p:extLst>
      <p:ext uri="{BB962C8B-B14F-4D97-AF65-F5344CB8AC3E}">
        <p14:creationId xmlns:p14="http://schemas.microsoft.com/office/powerpoint/2010/main" val="35194184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Demo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userDrawn="1"/>
        </p:nvSpPr>
        <p:spPr>
          <a:xfrm>
            <a:off x="2133600" y="1143000"/>
            <a:ext cx="4800600" cy="1446550"/>
          </a:xfrm>
          <a:prstGeom prst="rect">
            <a:avLst/>
          </a:prstGeom>
          <a:noFill/>
        </p:spPr>
        <p:txBody>
          <a:bodyPr>
            <a:spAutoFit/>
          </a:bodyPr>
          <a:lstStyle/>
          <a:p>
            <a:pPr algn="ctr">
              <a:defRPr/>
            </a:pPr>
            <a:r>
              <a:rPr lang="en-US" sz="8800" b="1" cap="none" spc="0"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Segoe UI Light" panose="020B0502040204020203" pitchFamily="34" charset="0"/>
                <a:ea typeface="ＭＳ Ｐゴシック" pitchFamily="8" charset="-128"/>
              </a:rPr>
              <a:t>Demo</a:t>
            </a:r>
          </a:p>
        </p:txBody>
      </p:sp>
      <p:sp>
        <p:nvSpPr>
          <p:cNvPr id="2" name="Title 1"/>
          <p:cNvSpPr>
            <a:spLocks noGrp="1"/>
          </p:cNvSpPr>
          <p:nvPr>
            <p:ph type="title"/>
          </p:nvPr>
        </p:nvSpPr>
        <p:spPr>
          <a:xfrm>
            <a:off x="722313" y="4406900"/>
            <a:ext cx="7772400" cy="1362075"/>
          </a:xfrm>
        </p:spPr>
        <p:txBody>
          <a:bodyPr anchor="t"/>
          <a:lstStyle>
            <a:lvl1pPr algn="l">
              <a:defRPr sz="4000" b="1" cap="all">
                <a:solidFill>
                  <a:schemeClr val="bg1"/>
                </a:solidFill>
                <a:latin typeface="Segoe UI Light"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latin typeface="Segoe UI Light" panose="020B0502040204020203"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atin typeface="Segoe UI Light" panose="020B0502040204020203" pitchFamily="34" charset="0"/>
              </a:defRPr>
            </a:lvl1pPr>
          </a:lstStyle>
          <a:p>
            <a:pPr>
              <a:defRPr/>
            </a:pPr>
            <a:endParaRPr lang="en-US"/>
          </a:p>
        </p:txBody>
      </p:sp>
      <p:sp>
        <p:nvSpPr>
          <p:cNvPr id="7" name="Footer Placeholder 4"/>
          <p:cNvSpPr>
            <a:spLocks noGrp="1"/>
          </p:cNvSpPr>
          <p:nvPr>
            <p:ph type="ftr" sz="quarter" idx="11"/>
          </p:nvPr>
        </p:nvSpPr>
        <p:spPr/>
        <p:txBody>
          <a:bodyPr/>
          <a:lstStyle>
            <a:lvl1pPr>
              <a:defRPr>
                <a:latin typeface="Segoe UI Light" panose="020B0502040204020203" pitchFamily="34" charset="0"/>
              </a:defRPr>
            </a:lvl1pPr>
          </a:lstStyle>
          <a:p>
            <a:pPr>
              <a:defRPr/>
            </a:pPr>
            <a:endParaRPr lang="en-US"/>
          </a:p>
        </p:txBody>
      </p:sp>
      <p:sp>
        <p:nvSpPr>
          <p:cNvPr id="8" name="Slide Number Placeholder 5"/>
          <p:cNvSpPr>
            <a:spLocks noGrp="1"/>
          </p:cNvSpPr>
          <p:nvPr>
            <p:ph type="sldNum" sz="quarter" idx="12"/>
          </p:nvPr>
        </p:nvSpPr>
        <p:spPr/>
        <p:txBody>
          <a:bodyPr/>
          <a:lstStyle>
            <a:lvl1pPr>
              <a:defRPr>
                <a:latin typeface="Segoe UI Light" panose="020B0502040204020203" pitchFamily="34" charset="0"/>
              </a:defRPr>
            </a:lvl1pPr>
          </a:lstStyle>
          <a:p>
            <a:pPr>
              <a:defRPr/>
            </a:pPr>
            <a:endParaRPr lang="en-US"/>
          </a:p>
        </p:txBody>
      </p:sp>
    </p:spTree>
    <p:extLst>
      <p:ext uri="{BB962C8B-B14F-4D97-AF65-F5344CB8AC3E}">
        <p14:creationId xmlns:p14="http://schemas.microsoft.com/office/powerpoint/2010/main" val="156708644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18121" y="6100346"/>
            <a:ext cx="1640853" cy="757654"/>
          </a:xfrm>
          <a:prstGeom prst="rect">
            <a:avLst/>
          </a:prstGeom>
        </p:spPr>
      </p:pic>
    </p:spTree>
    <p:extLst>
      <p:ext uri="{BB962C8B-B14F-4D97-AF65-F5344CB8AC3E}">
        <p14:creationId xmlns:p14="http://schemas.microsoft.com/office/powerpoint/2010/main" val="1588408697"/>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secHead" preserve="1">
  <p:cSld name="Demo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userDrawn="1"/>
        </p:nvSpPr>
        <p:spPr>
          <a:xfrm>
            <a:off x="2133600" y="1143000"/>
            <a:ext cx="4800600" cy="1446550"/>
          </a:xfrm>
          <a:prstGeom prst="rect">
            <a:avLst/>
          </a:prstGeom>
          <a:noFill/>
        </p:spPr>
        <p:txBody>
          <a:bodyPr>
            <a:spAutoFit/>
          </a:bodyPr>
          <a:lstStyle/>
          <a:p>
            <a:pPr algn="ctr">
              <a:defRPr/>
            </a:pPr>
            <a:r>
              <a:rPr lang="en-US" sz="8800" b="1" cap="none" spc="0"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Segoe UI Light" panose="020B0502040204020203" pitchFamily="34" charset="0"/>
                <a:ea typeface="ＭＳ Ｐゴシック" pitchFamily="8" charset="-128"/>
              </a:rPr>
              <a:t>Demo</a:t>
            </a:r>
          </a:p>
        </p:txBody>
      </p:sp>
      <p:sp>
        <p:nvSpPr>
          <p:cNvPr id="2" name="Title 1"/>
          <p:cNvSpPr>
            <a:spLocks noGrp="1"/>
          </p:cNvSpPr>
          <p:nvPr>
            <p:ph type="title"/>
          </p:nvPr>
        </p:nvSpPr>
        <p:spPr>
          <a:xfrm>
            <a:off x="722313" y="4406900"/>
            <a:ext cx="7772400" cy="1362075"/>
          </a:xfrm>
        </p:spPr>
        <p:txBody>
          <a:bodyPr anchor="t"/>
          <a:lstStyle>
            <a:lvl1pPr algn="l">
              <a:defRPr sz="4000" b="1" cap="all">
                <a:solidFill>
                  <a:schemeClr val="bg1"/>
                </a:solidFill>
                <a:latin typeface="Segoe UI Light"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latin typeface="Segoe UI Light" panose="020B0502040204020203"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atin typeface="Segoe UI Light" panose="020B0502040204020203" pitchFamily="34" charset="0"/>
              </a:defRPr>
            </a:lvl1pPr>
          </a:lstStyle>
          <a:p>
            <a:pPr>
              <a:defRPr/>
            </a:pPr>
            <a:endParaRPr lang="en-US"/>
          </a:p>
        </p:txBody>
      </p:sp>
      <p:sp>
        <p:nvSpPr>
          <p:cNvPr id="7" name="Footer Placeholder 4"/>
          <p:cNvSpPr>
            <a:spLocks noGrp="1"/>
          </p:cNvSpPr>
          <p:nvPr>
            <p:ph type="ftr" sz="quarter" idx="11"/>
          </p:nvPr>
        </p:nvSpPr>
        <p:spPr/>
        <p:txBody>
          <a:bodyPr/>
          <a:lstStyle>
            <a:lvl1pPr>
              <a:defRPr>
                <a:latin typeface="Segoe UI Light" panose="020B0502040204020203" pitchFamily="34" charset="0"/>
              </a:defRPr>
            </a:lvl1pPr>
          </a:lstStyle>
          <a:p>
            <a:pPr>
              <a:defRPr/>
            </a:pPr>
            <a:endParaRPr lang="en-US"/>
          </a:p>
        </p:txBody>
      </p:sp>
      <p:sp>
        <p:nvSpPr>
          <p:cNvPr id="8" name="Slide Number Placeholder 5"/>
          <p:cNvSpPr>
            <a:spLocks noGrp="1"/>
          </p:cNvSpPr>
          <p:nvPr>
            <p:ph type="sldNum" sz="quarter" idx="12"/>
          </p:nvPr>
        </p:nvSpPr>
        <p:spPr/>
        <p:txBody>
          <a:bodyPr/>
          <a:lstStyle>
            <a:lvl1pPr>
              <a:defRPr>
                <a:latin typeface="Segoe UI Light" panose="020B0502040204020203" pitchFamily="34" charset="0"/>
              </a:defRPr>
            </a:lvl1pPr>
          </a:lstStyle>
          <a:p>
            <a:pPr>
              <a:defRPr/>
            </a:pPr>
            <a:endParaRPr lang="en-US"/>
          </a:p>
        </p:txBody>
      </p:sp>
    </p:spTree>
    <p:extLst>
      <p:ext uri="{BB962C8B-B14F-4D97-AF65-F5344CB8AC3E}">
        <p14:creationId xmlns:p14="http://schemas.microsoft.com/office/powerpoint/2010/main" val="217358531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Light" panose="020B0502040204020203" pitchFamily="34" charset="0"/>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76400"/>
            <a:ext cx="3962400" cy="4419600"/>
          </a:xfrm>
        </p:spPr>
        <p:txBody>
          <a:bodyPr/>
          <a:lstStyle>
            <a:lvl1pPr>
              <a:defRPr sz="2800">
                <a:latin typeface="Segoe UI Light" panose="020B0502040204020203" pitchFamily="34" charset="0"/>
              </a:defRPr>
            </a:lvl1pPr>
            <a:lvl2pPr>
              <a:defRPr sz="2400">
                <a:latin typeface="Segoe UI Light" panose="020B0502040204020203" pitchFamily="34" charset="0"/>
              </a:defRPr>
            </a:lvl2pPr>
            <a:lvl3pPr>
              <a:defRPr sz="2000">
                <a:latin typeface="Segoe UI Light" panose="020B0502040204020203" pitchFamily="34" charset="0"/>
              </a:defRPr>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676400"/>
            <a:ext cx="3962400" cy="4419600"/>
          </a:xfrm>
        </p:spPr>
        <p:txBody>
          <a:bodyPr/>
          <a:lstStyle>
            <a:lvl1pPr>
              <a:defRPr sz="2800">
                <a:latin typeface="Segoe UI Light" panose="020B0502040204020203" pitchFamily="34" charset="0"/>
              </a:defRPr>
            </a:lvl1pPr>
            <a:lvl2pPr>
              <a:defRPr sz="2400">
                <a:latin typeface="Segoe UI Light" panose="020B0502040204020203" pitchFamily="34" charset="0"/>
              </a:defRPr>
            </a:lvl2pPr>
            <a:lvl3pPr>
              <a:defRPr sz="2000">
                <a:latin typeface="Segoe UI Light" panose="020B0502040204020203" pitchFamily="34" charset="0"/>
              </a:defRPr>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atin typeface="Segoe UI Light" panose="020B0502040204020203" pitchFamily="34" charset="0"/>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atin typeface="Segoe UI Light" panose="020B0502040204020203" pitchFamily="34" charset="0"/>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atin typeface="Segoe UI Light" panose="020B0502040204020203" pitchFamily="34" charset="0"/>
              </a:defRPr>
            </a:lvl1pPr>
          </a:lstStyle>
          <a:p>
            <a:pPr>
              <a:defRPr/>
            </a:pPr>
            <a:endParaRPr lang="en-US"/>
          </a:p>
        </p:txBody>
      </p:sp>
    </p:spTree>
    <p:extLst>
      <p:ext uri="{BB962C8B-B14F-4D97-AF65-F5344CB8AC3E}">
        <p14:creationId xmlns:p14="http://schemas.microsoft.com/office/powerpoint/2010/main" val="38593400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Segoe UI Light" panose="020B0502040204020203"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Segoe UI Light"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Segoe UI Light" panose="020B0502040204020203" pitchFamily="34" charset="0"/>
              </a:defRPr>
            </a:lvl1pPr>
            <a:lvl2pPr>
              <a:defRPr sz="2000">
                <a:latin typeface="Segoe UI Light" panose="020B0502040204020203" pitchFamily="34" charset="0"/>
              </a:defRPr>
            </a:lvl2pPr>
            <a:lvl3pPr>
              <a:defRPr sz="1800">
                <a:latin typeface="Segoe UI Light" panose="020B0502040204020203" pitchFamily="34" charset="0"/>
              </a:defRPr>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Segoe UI Light"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Segoe UI Light" panose="020B0502040204020203" pitchFamily="34" charset="0"/>
              </a:defRPr>
            </a:lvl1pPr>
            <a:lvl2pPr>
              <a:defRPr sz="2000">
                <a:latin typeface="Segoe UI Light" panose="020B0502040204020203" pitchFamily="34" charset="0"/>
              </a:defRPr>
            </a:lvl2pPr>
            <a:lvl3pPr>
              <a:defRPr sz="1800">
                <a:latin typeface="Segoe UI Light" panose="020B0502040204020203" pitchFamily="34" charset="0"/>
              </a:defRPr>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atin typeface="Segoe UI Light" panose="020B0502040204020203" pitchFamily="34" charset="0"/>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atin typeface="Segoe UI Light" panose="020B0502040204020203" pitchFamily="34" charset="0"/>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atin typeface="Segoe UI Light" panose="020B0502040204020203" pitchFamily="34" charset="0"/>
              </a:defRPr>
            </a:lvl1pPr>
          </a:lstStyle>
          <a:p>
            <a:pPr>
              <a:defRPr/>
            </a:pPr>
            <a:endParaRPr lang="en-US"/>
          </a:p>
        </p:txBody>
      </p:sp>
    </p:spTree>
    <p:extLst>
      <p:ext uri="{BB962C8B-B14F-4D97-AF65-F5344CB8AC3E}">
        <p14:creationId xmlns:p14="http://schemas.microsoft.com/office/powerpoint/2010/main" val="125781740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hit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Light" panose="020B0502040204020203" pitchFamily="34" charset="0"/>
              </a:defRPr>
            </a:lvl1p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atin typeface="Segoe UI Light" panose="020B0502040204020203" pitchFamily="34" charset="0"/>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atin typeface="Segoe UI Light" panose="020B0502040204020203" pitchFamily="34" charset="0"/>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atin typeface="Segoe UI Light" panose="020B0502040204020203" pitchFamily="34" charset="0"/>
              </a:defRPr>
            </a:lvl1pPr>
          </a:lstStyle>
          <a:p>
            <a:pPr>
              <a:defRPr/>
            </a:pPr>
            <a:endParaRPr lang="en-US"/>
          </a:p>
        </p:txBody>
      </p:sp>
    </p:spTree>
    <p:extLst>
      <p:ext uri="{BB962C8B-B14F-4D97-AF65-F5344CB8AC3E}">
        <p14:creationId xmlns:p14="http://schemas.microsoft.com/office/powerpoint/2010/main" val="119882138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Generic Use White">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94449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Generic Use Blue">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lvl1pPr>
              <a:defRPr>
                <a:latin typeface="Segoe UI Light" panose="020B0502040204020203" pitchFamily="34" charset="0"/>
              </a:defRPr>
            </a:lvl1pPr>
          </a:lstStyle>
          <a:p>
            <a:pPr>
              <a:defRPr/>
            </a:pPr>
            <a:endParaRPr lang="en-US"/>
          </a:p>
        </p:txBody>
      </p:sp>
      <p:sp>
        <p:nvSpPr>
          <p:cNvPr id="4" name="Footer Placeholder 2"/>
          <p:cNvSpPr>
            <a:spLocks noGrp="1"/>
          </p:cNvSpPr>
          <p:nvPr>
            <p:ph type="ftr" sz="quarter" idx="11"/>
          </p:nvPr>
        </p:nvSpPr>
        <p:spPr/>
        <p:txBody>
          <a:bodyPr/>
          <a:lstStyle>
            <a:lvl1pPr>
              <a:defRPr>
                <a:latin typeface="Segoe UI Light" panose="020B0502040204020203" pitchFamily="34" charset="0"/>
              </a:defRPr>
            </a:lvl1pPr>
          </a:lstStyle>
          <a:p>
            <a:pPr>
              <a:defRPr/>
            </a:pPr>
            <a:endParaRPr lang="en-US"/>
          </a:p>
        </p:txBody>
      </p:sp>
      <p:sp>
        <p:nvSpPr>
          <p:cNvPr id="5" name="Slide Number Placeholder 3"/>
          <p:cNvSpPr>
            <a:spLocks noGrp="1"/>
          </p:cNvSpPr>
          <p:nvPr>
            <p:ph type="sldNum" sz="quarter" idx="12"/>
          </p:nvPr>
        </p:nvSpPr>
        <p:spPr/>
        <p:txBody>
          <a:bodyPr/>
          <a:lstStyle>
            <a:lvl1pPr>
              <a:defRPr>
                <a:latin typeface="Segoe UI Light" panose="020B0502040204020203" pitchFamily="34" charset="0"/>
              </a:defRPr>
            </a:lvl1pPr>
          </a:lstStyle>
          <a:p>
            <a:pPr>
              <a:defRPr/>
            </a:pPr>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91790172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slideLayout" Target="../slideLayouts/slideLayout38.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5"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slideLayout" Target="../slideLayouts/slideLayout37.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24" Type="http://schemas.openxmlformats.org/officeDocument/2006/relationships/slideLayout" Target="../slideLayouts/slideLayout41.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23" Type="http://schemas.openxmlformats.org/officeDocument/2006/relationships/slideLayout" Target="../slideLayouts/slideLayout40.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7" name="Rectangle 2"/>
          <p:cNvSpPr>
            <a:spLocks noGrp="1" noChangeArrowheads="1"/>
          </p:cNvSpPr>
          <p:nvPr>
            <p:ph type="body" idx="1"/>
          </p:nvPr>
        </p:nvSpPr>
        <p:spPr bwMode="auto">
          <a:xfrm>
            <a:off x="457200" y="1676400"/>
            <a:ext cx="8077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028" name="Rectangle 3"/>
          <p:cNvSpPr>
            <a:spLocks noGrp="1" noChangeArrowheads="1"/>
          </p:cNvSpPr>
          <p:nvPr>
            <p:ph type="title"/>
          </p:nvPr>
        </p:nvSpPr>
        <p:spPr bwMode="auto">
          <a:xfrm>
            <a:off x="457200" y="609600"/>
            <a:ext cx="8077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sp>
        <p:nvSpPr>
          <p:cNvPr id="290820" name="Rectangle 4"/>
          <p:cNvSpPr>
            <a:spLocks noGrp="1" noChangeArrowheads="1"/>
          </p:cNvSpPr>
          <p:nvPr>
            <p:ph type="dt" sz="half" idx="2"/>
          </p:nvPr>
        </p:nvSpPr>
        <p:spPr bwMode="auto">
          <a:xfrm>
            <a:off x="6781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900" baseline="0">
                <a:latin typeface="+mn-lt"/>
                <a:ea typeface="ＭＳ Ｐゴシック" pitchFamily="8" charset="-128"/>
                <a:cs typeface="+mn-cs"/>
              </a:defRPr>
            </a:lvl1pPr>
          </a:lstStyle>
          <a:p>
            <a:pPr>
              <a:defRPr/>
            </a:pPr>
            <a:endParaRPr lang="en-US"/>
          </a:p>
        </p:txBody>
      </p:sp>
      <p:sp>
        <p:nvSpPr>
          <p:cNvPr id="290821" name="Rectangle 5"/>
          <p:cNvSpPr>
            <a:spLocks noGrp="1" noChangeArrowheads="1"/>
          </p:cNvSpPr>
          <p:nvPr>
            <p:ph type="ftr" sz="quarter" idx="3"/>
          </p:nvPr>
        </p:nvSpPr>
        <p:spPr bwMode="auto">
          <a:xfrm>
            <a:off x="457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900" baseline="0">
                <a:solidFill>
                  <a:schemeClr val="bg1"/>
                </a:solidFill>
                <a:latin typeface="+mn-lt"/>
                <a:ea typeface="ＭＳ Ｐゴシック" pitchFamily="8" charset="-128"/>
                <a:cs typeface="+mn-cs"/>
              </a:defRPr>
            </a:lvl1pPr>
          </a:lstStyle>
          <a:p>
            <a:pPr>
              <a:defRPr/>
            </a:pPr>
            <a:endParaRPr lang="en-US"/>
          </a:p>
        </p:txBody>
      </p:sp>
      <p:sp>
        <p:nvSpPr>
          <p:cNvPr id="290822" name="Rectangle 6"/>
          <p:cNvSpPr>
            <a:spLocks noGrp="1" noChangeArrowheads="1"/>
          </p:cNvSpPr>
          <p:nvPr>
            <p:ph type="sldNum" sz="quarter" idx="4"/>
          </p:nvPr>
        </p:nvSpPr>
        <p:spPr bwMode="auto">
          <a:xfrm>
            <a:off x="3581400" y="6248400"/>
            <a:ext cx="19050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defRPr sz="900" b="1" baseline="0">
                <a:solidFill>
                  <a:schemeClr val="bg1"/>
                </a:solidFill>
                <a:latin typeface="+mn-lt"/>
                <a:ea typeface="ＭＳ Ｐゴシック" pitchFamily="8" charset="-128"/>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810" r:id="rId1"/>
    <p:sldLayoutId id="2147483811" r:id="rId2"/>
    <p:sldLayoutId id="2147483803" r:id="rId3"/>
    <p:sldLayoutId id="2147483812" r:id="rId4"/>
    <p:sldLayoutId id="2147483804" r:id="rId5"/>
    <p:sldLayoutId id="2147483805" r:id="rId6"/>
    <p:sldLayoutId id="2147483806" r:id="rId7"/>
    <p:sldLayoutId id="2147483807" r:id="rId8"/>
    <p:sldLayoutId id="2147483813" r:id="rId9"/>
    <p:sldLayoutId id="2147483808" r:id="rId10"/>
    <p:sldLayoutId id="2147483809" r:id="rId11"/>
    <p:sldLayoutId id="2147483839" r:id="rId12"/>
    <p:sldLayoutId id="2147483840" r:id="rId13"/>
    <p:sldLayoutId id="2147483841" r:id="rId14"/>
    <p:sldLayoutId id="2147483842" r:id="rId15"/>
    <p:sldLayoutId id="2147483843" r:id="rId16"/>
    <p:sldLayoutId id="2147483844" r:id="rId17"/>
  </p:sldLayoutIdLst>
  <p:timing>
    <p:tnLst>
      <p:par>
        <p:cTn id="1" dur="indefinite" restart="never" nodeType="tmRoot"/>
      </p:par>
    </p:tnLst>
  </p:timing>
  <p:txStyles>
    <p:titleStyle>
      <a:lvl1pPr algn="l" rtl="0" eaLnBrk="0" fontAlgn="base" hangingPunct="0">
        <a:spcBef>
          <a:spcPct val="0"/>
        </a:spcBef>
        <a:spcAft>
          <a:spcPct val="0"/>
        </a:spcAft>
        <a:defRPr sz="4400">
          <a:solidFill>
            <a:schemeClr val="tx1"/>
          </a:solidFill>
          <a:latin typeface="Segoe UI Light" panose="020B0502040204020203" pitchFamily="34" charset="0"/>
          <a:ea typeface="MS PGothic" pitchFamily="34" charset="-128"/>
          <a:cs typeface="Segoe UI Light" panose="020B0502040204020203" pitchFamily="34" charset="0"/>
        </a:defRPr>
      </a:lvl1pPr>
      <a:lvl2pPr algn="l" rtl="0" eaLnBrk="0" fontAlgn="base" hangingPunct="0">
        <a:spcBef>
          <a:spcPct val="0"/>
        </a:spcBef>
        <a:spcAft>
          <a:spcPct val="0"/>
        </a:spcAft>
        <a:defRPr sz="4400">
          <a:solidFill>
            <a:schemeClr val="tx1"/>
          </a:solidFill>
          <a:latin typeface="Arial" charset="0"/>
          <a:ea typeface="MS PGothic" pitchFamily="34" charset="-128"/>
          <a:cs typeface="ＭＳ Ｐゴシック"/>
        </a:defRPr>
      </a:lvl2pPr>
      <a:lvl3pPr algn="l" rtl="0" eaLnBrk="0" fontAlgn="base" hangingPunct="0">
        <a:spcBef>
          <a:spcPct val="0"/>
        </a:spcBef>
        <a:spcAft>
          <a:spcPct val="0"/>
        </a:spcAft>
        <a:defRPr sz="4400">
          <a:solidFill>
            <a:schemeClr val="tx1"/>
          </a:solidFill>
          <a:latin typeface="Arial" charset="0"/>
          <a:ea typeface="MS PGothic" pitchFamily="34" charset="-128"/>
          <a:cs typeface="ＭＳ Ｐゴシック"/>
        </a:defRPr>
      </a:lvl3pPr>
      <a:lvl4pPr algn="l" rtl="0" eaLnBrk="0" fontAlgn="base" hangingPunct="0">
        <a:spcBef>
          <a:spcPct val="0"/>
        </a:spcBef>
        <a:spcAft>
          <a:spcPct val="0"/>
        </a:spcAft>
        <a:defRPr sz="4400">
          <a:solidFill>
            <a:schemeClr val="tx1"/>
          </a:solidFill>
          <a:latin typeface="Arial" charset="0"/>
          <a:ea typeface="MS PGothic" pitchFamily="34" charset="-128"/>
          <a:cs typeface="ＭＳ Ｐゴシック"/>
        </a:defRPr>
      </a:lvl4pPr>
      <a:lvl5pPr algn="l" rtl="0" eaLnBrk="0" fontAlgn="base" hangingPunct="0">
        <a:spcBef>
          <a:spcPct val="0"/>
        </a:spcBef>
        <a:spcAft>
          <a:spcPct val="0"/>
        </a:spcAft>
        <a:defRPr sz="4400">
          <a:solidFill>
            <a:schemeClr val="tx1"/>
          </a:solidFill>
          <a:latin typeface="Arial" charset="0"/>
          <a:ea typeface="MS PGothic" pitchFamily="34" charset="-128"/>
          <a:cs typeface="ＭＳ Ｐゴシック"/>
        </a:defRPr>
      </a:lvl5pPr>
      <a:lvl6pPr marL="457200" algn="l" rtl="0" fontAlgn="base">
        <a:spcBef>
          <a:spcPct val="0"/>
        </a:spcBef>
        <a:spcAft>
          <a:spcPct val="0"/>
        </a:spcAft>
        <a:defRPr sz="4400">
          <a:solidFill>
            <a:schemeClr val="tx1"/>
          </a:solidFill>
          <a:latin typeface="Arial" charset="0"/>
          <a:ea typeface="ＭＳ Ｐゴシック" pitchFamily="8" charset="-128"/>
        </a:defRPr>
      </a:lvl6pPr>
      <a:lvl7pPr marL="914400" algn="l" rtl="0" fontAlgn="base">
        <a:spcBef>
          <a:spcPct val="0"/>
        </a:spcBef>
        <a:spcAft>
          <a:spcPct val="0"/>
        </a:spcAft>
        <a:defRPr sz="4400">
          <a:solidFill>
            <a:schemeClr val="tx1"/>
          </a:solidFill>
          <a:latin typeface="Arial" charset="0"/>
          <a:ea typeface="ＭＳ Ｐゴシック" pitchFamily="8" charset="-128"/>
        </a:defRPr>
      </a:lvl7pPr>
      <a:lvl8pPr marL="1371600" algn="l" rtl="0" fontAlgn="base">
        <a:spcBef>
          <a:spcPct val="0"/>
        </a:spcBef>
        <a:spcAft>
          <a:spcPct val="0"/>
        </a:spcAft>
        <a:defRPr sz="4400">
          <a:solidFill>
            <a:schemeClr val="tx1"/>
          </a:solidFill>
          <a:latin typeface="Arial" charset="0"/>
          <a:ea typeface="ＭＳ Ｐゴシック" pitchFamily="8" charset="-128"/>
        </a:defRPr>
      </a:lvl8pPr>
      <a:lvl9pPr marL="1828800" algn="l" rtl="0" fontAlgn="base">
        <a:spcBef>
          <a:spcPct val="0"/>
        </a:spcBef>
        <a:spcAft>
          <a:spcPct val="0"/>
        </a:spcAft>
        <a:defRPr sz="4400">
          <a:solidFill>
            <a:schemeClr val="tx1"/>
          </a:solidFill>
          <a:latin typeface="Arial" charset="0"/>
          <a:ea typeface="ＭＳ Ｐゴシック" pitchFamily="8" charset="-128"/>
        </a:defRPr>
      </a:lvl9pPr>
    </p:titleStyle>
    <p:bodyStyle>
      <a:lvl1pPr marL="342900" indent="-342900" algn="l" rtl="0" eaLnBrk="0" fontAlgn="base" hangingPunct="0">
        <a:spcBef>
          <a:spcPct val="20000"/>
        </a:spcBef>
        <a:spcAft>
          <a:spcPct val="0"/>
        </a:spcAft>
        <a:buClr>
          <a:srgbClr val="284B72"/>
        </a:buClr>
        <a:buSzPct val="75000"/>
        <a:buFont typeface="Wingdings 3" panose="05040102010807070707" pitchFamily="18" charset="2"/>
        <a:buChar char="u"/>
        <a:defRPr sz="3200">
          <a:solidFill>
            <a:schemeClr val="tx1"/>
          </a:solidFill>
          <a:latin typeface="Segoe UI Light" panose="020B0502040204020203" pitchFamily="34" charset="0"/>
          <a:ea typeface="MS PGothic" pitchFamily="34" charset="-128"/>
          <a:cs typeface="Segoe UI Light" panose="020B0502040204020203" pitchFamily="34" charset="0"/>
        </a:defRPr>
      </a:lvl1pPr>
      <a:lvl2pPr marL="742950" indent="-285750" algn="l" rtl="0" eaLnBrk="0" fontAlgn="base" hangingPunct="0">
        <a:spcBef>
          <a:spcPct val="20000"/>
        </a:spcBef>
        <a:spcAft>
          <a:spcPct val="0"/>
        </a:spcAft>
        <a:buClr>
          <a:srgbClr val="284B72"/>
        </a:buClr>
        <a:buFont typeface="Wingdings" panose="05000000000000000000" pitchFamily="2" charset="2"/>
        <a:buChar char="§"/>
        <a:defRPr sz="2800">
          <a:solidFill>
            <a:schemeClr val="tx1"/>
          </a:solidFill>
          <a:latin typeface="Segoe UI Light" panose="020B0502040204020203" pitchFamily="34" charset="0"/>
          <a:ea typeface="MS PGothic" pitchFamily="34" charset="-128"/>
          <a:cs typeface="Segoe UI Light" panose="020B0502040204020203" pitchFamily="34" charset="0"/>
        </a:defRPr>
      </a:lvl2pPr>
      <a:lvl3pPr marL="1143000" indent="-228600" algn="l" rtl="0" eaLnBrk="0" fontAlgn="base" hangingPunct="0">
        <a:spcBef>
          <a:spcPct val="20000"/>
        </a:spcBef>
        <a:spcAft>
          <a:spcPct val="0"/>
        </a:spcAft>
        <a:buClr>
          <a:srgbClr val="284B72"/>
        </a:buClr>
        <a:buChar char="–"/>
        <a:defRPr sz="2400">
          <a:solidFill>
            <a:schemeClr val="tx1"/>
          </a:solidFill>
          <a:latin typeface="Segoe UI Light" panose="020B0502040204020203" pitchFamily="34" charset="0"/>
          <a:ea typeface="MS PGothic" pitchFamily="34" charset="-128"/>
          <a:cs typeface="Segoe UI Light" panose="020B0502040204020203" pitchFamily="34" charset="0"/>
        </a:defRPr>
      </a:lvl3pPr>
      <a:lvl4pPr marL="1600200" indent="-228600" algn="l" rtl="0" eaLnBrk="0" fontAlgn="base" hangingPunct="0">
        <a:spcBef>
          <a:spcPct val="20000"/>
        </a:spcBef>
        <a:spcAft>
          <a:spcPct val="0"/>
        </a:spcAft>
        <a:buClr>
          <a:srgbClr val="284B72"/>
        </a:buClr>
        <a:buFont typeface="Times" panose="02020603050405020304" pitchFamily="18" charset="0"/>
        <a:buChar char="•"/>
        <a:defRPr sz="2000">
          <a:solidFill>
            <a:schemeClr val="tx1"/>
          </a:solidFill>
          <a:latin typeface="Segoe UI Light" panose="020B0502040204020203" pitchFamily="34" charset="0"/>
          <a:ea typeface="MS PGothic" pitchFamily="34" charset="-128"/>
          <a:cs typeface="Segoe UI Light" panose="020B0502040204020203" pitchFamily="34" charset="0"/>
        </a:defRPr>
      </a:lvl4pPr>
      <a:lvl5pPr marL="2057400" indent="-228600" algn="l" rtl="0" eaLnBrk="0" fontAlgn="base" hangingPunct="0">
        <a:spcBef>
          <a:spcPct val="20000"/>
        </a:spcBef>
        <a:spcAft>
          <a:spcPct val="0"/>
        </a:spcAft>
        <a:buClr>
          <a:srgbClr val="284B72"/>
        </a:buClr>
        <a:buChar char="»"/>
        <a:defRPr sz="2000">
          <a:solidFill>
            <a:schemeClr val="tx1"/>
          </a:solidFill>
          <a:latin typeface="Segoe UI Light" panose="020B0502040204020203" pitchFamily="34" charset="0"/>
          <a:ea typeface="MS PGothic" pitchFamily="34" charset="-128"/>
          <a:cs typeface="Segoe UI Light" panose="020B0502040204020203" pitchFamily="34" charset="0"/>
        </a:defRPr>
      </a:lvl5pPr>
      <a:lvl6pPr marL="2514600" indent="-228600" algn="l" rtl="0" fontAlgn="base">
        <a:spcBef>
          <a:spcPct val="20000"/>
        </a:spcBef>
        <a:spcAft>
          <a:spcPct val="0"/>
        </a:spcAft>
        <a:buClr>
          <a:srgbClr val="FF0000"/>
        </a:buClr>
        <a:buChar char="»"/>
        <a:defRPr sz="2000">
          <a:solidFill>
            <a:schemeClr val="tx1"/>
          </a:solidFill>
          <a:latin typeface="+mn-lt"/>
          <a:ea typeface="+mn-ea"/>
        </a:defRPr>
      </a:lvl6pPr>
      <a:lvl7pPr marL="2971800" indent="-228600" algn="l" rtl="0" fontAlgn="base">
        <a:spcBef>
          <a:spcPct val="20000"/>
        </a:spcBef>
        <a:spcAft>
          <a:spcPct val="0"/>
        </a:spcAft>
        <a:buClr>
          <a:srgbClr val="FF0000"/>
        </a:buClr>
        <a:buChar char="»"/>
        <a:defRPr sz="2000">
          <a:solidFill>
            <a:schemeClr val="tx1"/>
          </a:solidFill>
          <a:latin typeface="+mn-lt"/>
          <a:ea typeface="+mn-ea"/>
        </a:defRPr>
      </a:lvl7pPr>
      <a:lvl8pPr marL="3429000" indent="-228600" algn="l" rtl="0" fontAlgn="base">
        <a:spcBef>
          <a:spcPct val="20000"/>
        </a:spcBef>
        <a:spcAft>
          <a:spcPct val="0"/>
        </a:spcAft>
        <a:buClr>
          <a:srgbClr val="FF0000"/>
        </a:buClr>
        <a:buChar char="»"/>
        <a:defRPr sz="2000">
          <a:solidFill>
            <a:schemeClr val="tx1"/>
          </a:solidFill>
          <a:latin typeface="+mn-lt"/>
          <a:ea typeface="+mn-ea"/>
        </a:defRPr>
      </a:lvl8pPr>
      <a:lvl9pPr marL="3886200" indent="-228600" algn="l" rtl="0" fontAlgn="base">
        <a:spcBef>
          <a:spcPct val="20000"/>
        </a:spcBef>
        <a:spcAft>
          <a:spcPct val="0"/>
        </a:spcAft>
        <a:buClr>
          <a:srgbClr val="FF0000"/>
        </a:buClr>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2801500"/>
      </p:ext>
    </p:extLst>
  </p:cSld>
  <p:clrMap bg1="dk1" tx1="lt1" bg2="dk2" tx2="lt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31" r:id="rId17"/>
    <p:sldLayoutId id="2147483832" r:id="rId18"/>
    <p:sldLayoutId id="2147483833" r:id="rId19"/>
    <p:sldLayoutId id="2147483834" r:id="rId20"/>
    <p:sldLayoutId id="2147483835" r:id="rId21"/>
    <p:sldLayoutId id="2147483836" r:id="rId22"/>
    <p:sldLayoutId id="2147483837" r:id="rId23"/>
    <p:sldLayoutId id="2147483838" r:id="rId24"/>
  </p:sldLayoutIdLst>
  <p:transition>
    <p:fade/>
  </p:transition>
  <p:timing>
    <p:tnLst>
      <p:par>
        <p:cTn id="1" dur="indefinite" restart="never" nodeType="tmRoot"/>
      </p:par>
    </p:tnLst>
  </p:timing>
  <p:hf hdr="0" ftr="0" dt="0"/>
  <p:txStyles>
    <p:titleStyle>
      <a:lvl1pPr algn="l" defTabSz="685800" rtl="0" eaLnBrk="1" latinLnBrk="0" hangingPunct="1">
        <a:lnSpc>
          <a:spcPct val="90000"/>
        </a:lnSpc>
        <a:spcBef>
          <a:spcPct val="0"/>
        </a:spcBef>
        <a:buNone/>
        <a:defRPr lang="en-US" sz="4051" b="0" kern="1200" cap="none" spc="-75"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254804" marR="0" indent="-254804" algn="l" defTabSz="685800" rtl="0" eaLnBrk="1" fontAlgn="auto" latinLnBrk="0" hangingPunct="1">
        <a:lnSpc>
          <a:spcPct val="90000"/>
        </a:lnSpc>
        <a:spcBef>
          <a:spcPct val="20000"/>
        </a:spcBef>
        <a:spcAft>
          <a:spcPts val="0"/>
        </a:spcAft>
        <a:buClrTx/>
        <a:buSzPct val="90000"/>
        <a:buFont typeface="Arial" pitchFamily="34" charset="0"/>
        <a:buChar char="•"/>
        <a:tabLst/>
        <a:defRPr sz="2701" kern="1200" spc="-53" baseline="0">
          <a:gradFill>
            <a:gsLst>
              <a:gs pos="1250">
                <a:schemeClr val="tx1"/>
              </a:gs>
              <a:gs pos="100000">
                <a:schemeClr val="tx1"/>
              </a:gs>
            </a:gsLst>
            <a:lin ang="5400000" scaled="0"/>
          </a:gradFill>
          <a:latin typeface="+mj-lt"/>
          <a:ea typeface="+mn-ea"/>
          <a:cs typeface="+mn-cs"/>
        </a:defRPr>
      </a:lvl1pPr>
      <a:lvl2pPr marL="429833" marR="0" indent="-175029" algn="l" defTabSz="685800"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98908" marR="0" indent="-169076" algn="l" defTabSz="685800" rtl="0" eaLnBrk="1" fontAlgn="auto" latinLnBrk="0" hangingPunct="1">
        <a:lnSpc>
          <a:spcPct val="90000"/>
        </a:lnSpc>
        <a:spcBef>
          <a:spcPct val="20000"/>
        </a:spcBef>
        <a:spcAft>
          <a:spcPts val="0"/>
        </a:spcAft>
        <a:buClrTx/>
        <a:buSzPct val="90000"/>
        <a:buFont typeface="Wingdings" pitchFamily="2" charset="2"/>
        <a:buChar char=""/>
        <a:tabLst>
          <a:tab pos="598908" algn="l"/>
        </a:tabLst>
        <a:defRPr sz="1800" kern="1200" spc="0" baseline="0">
          <a:gradFill>
            <a:gsLst>
              <a:gs pos="1250">
                <a:schemeClr val="tx1"/>
              </a:gs>
              <a:gs pos="100000">
                <a:schemeClr val="tx1"/>
              </a:gs>
            </a:gsLst>
            <a:lin ang="5400000" scaled="0"/>
          </a:gradFill>
          <a:latin typeface="+mn-lt"/>
          <a:ea typeface="+mn-ea"/>
          <a:cs typeface="+mn-cs"/>
        </a:defRPr>
      </a:lvl3pPr>
      <a:lvl4pPr marL="772747" marR="0" indent="-173838" algn="l" defTabSz="685800"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41822" marR="0" indent="-169076" algn="l" defTabSz="685800" rtl="0" eaLnBrk="1" fontAlgn="auto" latinLnBrk="0" hangingPunct="1">
        <a:lnSpc>
          <a:spcPct val="90000"/>
        </a:lnSpc>
        <a:spcBef>
          <a:spcPct val="20000"/>
        </a:spcBef>
        <a:spcAft>
          <a:spcPts val="0"/>
        </a:spcAft>
        <a:buClrTx/>
        <a:buSzPct val="90000"/>
        <a:buFont typeface="Wingdings" pitchFamily="2" charset="2"/>
        <a:buChar char=""/>
        <a:tabLst>
          <a:tab pos="941822" algn="l"/>
        </a:tabLst>
        <a:defRPr sz="1500" kern="1200" spc="0" baseline="0">
          <a:gradFill>
            <a:gsLst>
              <a:gs pos="1250">
                <a:schemeClr val="tx1"/>
              </a:gs>
              <a:gs pos="100000">
                <a:schemeClr val="tx1"/>
              </a:gs>
            </a:gsLst>
            <a:lin ang="5400000" scaled="0"/>
          </a:gra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49"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49"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699"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399" algn="l" defTabSz="685800" rtl="0" eaLnBrk="1" latinLnBrk="0" hangingPunct="1">
        <a:defRPr sz="1350" kern="1200">
          <a:solidFill>
            <a:schemeClr val="tx1"/>
          </a:solidFill>
          <a:latin typeface="+mn-lt"/>
          <a:ea typeface="+mn-ea"/>
          <a:cs typeface="+mn-cs"/>
        </a:defRPr>
      </a:lvl7pPr>
      <a:lvl8pPr marL="2400299" algn="l" defTabSz="685800" rtl="0" eaLnBrk="1" latinLnBrk="0" hangingPunct="1">
        <a:defRPr sz="1350" kern="1200">
          <a:solidFill>
            <a:schemeClr val="tx1"/>
          </a:solidFill>
          <a:latin typeface="+mn-lt"/>
          <a:ea typeface="+mn-ea"/>
          <a:cs typeface="+mn-cs"/>
        </a:defRPr>
      </a:lvl8pPr>
      <a:lvl9pPr marL="2743199"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19.emf"/><Relationship Id="rId13" Type="http://schemas.openxmlformats.org/officeDocument/2006/relationships/image" Target="../media/image16.emf"/><Relationship Id="rId18" Type="http://schemas.openxmlformats.org/officeDocument/2006/relationships/image" Target="../media/image35.emf"/><Relationship Id="rId3" Type="http://schemas.openxmlformats.org/officeDocument/2006/relationships/image" Target="../media/image10.png"/><Relationship Id="rId7" Type="http://schemas.openxmlformats.org/officeDocument/2006/relationships/image" Target="../media/image32.emf"/><Relationship Id="rId12" Type="http://schemas.openxmlformats.org/officeDocument/2006/relationships/image" Target="../media/image15.emf"/><Relationship Id="rId17" Type="http://schemas.openxmlformats.org/officeDocument/2006/relationships/image" Target="../media/image34.emf"/><Relationship Id="rId2" Type="http://schemas.openxmlformats.org/officeDocument/2006/relationships/notesSlide" Target="../notesSlides/notesSlide9.xml"/><Relationship Id="rId16"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31.png"/><Relationship Id="rId11" Type="http://schemas.openxmlformats.org/officeDocument/2006/relationships/image" Target="../media/image33.emf"/><Relationship Id="rId5" Type="http://schemas.microsoft.com/office/2007/relationships/hdphoto" Target="../media/hdphoto2.wdp"/><Relationship Id="rId15" Type="http://schemas.openxmlformats.org/officeDocument/2006/relationships/image" Target="../media/image18.emf"/><Relationship Id="rId10" Type="http://schemas.openxmlformats.org/officeDocument/2006/relationships/image" Target="../media/image21.emf"/><Relationship Id="rId4" Type="http://schemas.openxmlformats.org/officeDocument/2006/relationships/image" Target="../media/image30.png"/><Relationship Id="rId9" Type="http://schemas.openxmlformats.org/officeDocument/2006/relationships/image" Target="../media/image20.emf"/><Relationship Id="rId14" Type="http://schemas.openxmlformats.org/officeDocument/2006/relationships/image" Target="../media/image17.emf"/></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5.emf"/><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8.pn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image" Target="../media/image14.png"/><Relationship Id="rId3" Type="http://schemas.openxmlformats.org/officeDocument/2006/relationships/image" Target="../media/image39.png"/><Relationship Id="rId7" Type="http://schemas.openxmlformats.org/officeDocument/2006/relationships/image" Target="../media/image15.emf"/><Relationship Id="rId12" Type="http://schemas.openxmlformats.org/officeDocument/2006/relationships/image" Target="../media/image10.png"/><Relationship Id="rId2" Type="http://schemas.openxmlformats.org/officeDocument/2006/relationships/notesSlide" Target="../notesSlides/notesSlide13.xml"/><Relationship Id="rId16" Type="http://schemas.openxmlformats.org/officeDocument/2006/relationships/image" Target="../media/image21.emf"/><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22.png"/><Relationship Id="rId5" Type="http://schemas.openxmlformats.org/officeDocument/2006/relationships/image" Target="../media/image12.png"/><Relationship Id="rId15" Type="http://schemas.openxmlformats.org/officeDocument/2006/relationships/image" Target="../media/image20.emf"/><Relationship Id="rId10" Type="http://schemas.openxmlformats.org/officeDocument/2006/relationships/image" Target="../media/image18.emf"/><Relationship Id="rId4" Type="http://schemas.openxmlformats.org/officeDocument/2006/relationships/image" Target="../media/image11.png"/><Relationship Id="rId9" Type="http://schemas.openxmlformats.org/officeDocument/2006/relationships/image" Target="../media/image17.emf"/><Relationship Id="rId14" Type="http://schemas.openxmlformats.org/officeDocument/2006/relationships/image" Target="../media/image19.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18.emf"/><Relationship Id="rId3" Type="http://schemas.openxmlformats.org/officeDocument/2006/relationships/image" Target="../media/image35.emf"/><Relationship Id="rId7" Type="http://schemas.openxmlformats.org/officeDocument/2006/relationships/image" Target="../media/image33.emf"/><Relationship Id="rId12" Type="http://schemas.openxmlformats.org/officeDocument/2006/relationships/image" Target="../media/image17.emf"/><Relationship Id="rId2" Type="http://schemas.openxmlformats.org/officeDocument/2006/relationships/image" Target="../media/image20.emf"/><Relationship Id="rId16" Type="http://schemas.openxmlformats.org/officeDocument/2006/relationships/image" Target="../media/image44.emf"/><Relationship Id="rId1" Type="http://schemas.openxmlformats.org/officeDocument/2006/relationships/slideLayout" Target="../slideLayouts/slideLayout7.xml"/><Relationship Id="rId6" Type="http://schemas.openxmlformats.org/officeDocument/2006/relationships/image" Target="../media/image21.emf"/><Relationship Id="rId11" Type="http://schemas.openxmlformats.org/officeDocument/2006/relationships/image" Target="../media/image16.emf"/><Relationship Id="rId5" Type="http://schemas.openxmlformats.org/officeDocument/2006/relationships/image" Target="../media/image19.emf"/><Relationship Id="rId15" Type="http://schemas.openxmlformats.org/officeDocument/2006/relationships/image" Target="../media/image43.emf"/><Relationship Id="rId10" Type="http://schemas.openxmlformats.org/officeDocument/2006/relationships/image" Target="../media/image15.emf"/><Relationship Id="rId4" Type="http://schemas.openxmlformats.org/officeDocument/2006/relationships/image" Target="../media/image10.png"/><Relationship Id="rId9" Type="http://schemas.openxmlformats.org/officeDocument/2006/relationships/image" Target="../media/image42.png"/><Relationship Id="rId14" Type="http://schemas.openxmlformats.org/officeDocument/2006/relationships/image" Target="../media/image34.emf"/></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6.emf"/><Relationship Id="rId7" Type="http://schemas.openxmlformats.org/officeDocument/2006/relationships/image" Target="../media/image48.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0.emf"/><Relationship Id="rId5" Type="http://schemas.openxmlformats.org/officeDocument/2006/relationships/image" Target="../media/image47.png"/><Relationship Id="rId4" Type="http://schemas.openxmlformats.org/officeDocument/2006/relationships/image" Target="../media/image17.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8" Type="http://schemas.openxmlformats.org/officeDocument/2006/relationships/image" Target="../media/image52.emf"/><Relationship Id="rId13" Type="http://schemas.openxmlformats.org/officeDocument/2006/relationships/image" Target="../media/image17.emf"/><Relationship Id="rId3" Type="http://schemas.openxmlformats.org/officeDocument/2006/relationships/image" Target="../media/image12.png"/><Relationship Id="rId7" Type="http://schemas.openxmlformats.org/officeDocument/2006/relationships/image" Target="../media/image51.emf"/><Relationship Id="rId12" Type="http://schemas.openxmlformats.org/officeDocument/2006/relationships/image" Target="../media/image16.emf"/><Relationship Id="rId2" Type="http://schemas.openxmlformats.org/officeDocument/2006/relationships/notesSlide" Target="../notesSlides/notesSlide17.xml"/><Relationship Id="rId16" Type="http://schemas.openxmlformats.org/officeDocument/2006/relationships/image" Target="../media/image55.png"/><Relationship Id="rId1" Type="http://schemas.openxmlformats.org/officeDocument/2006/relationships/slideLayout" Target="../slideLayouts/slideLayout7.xml"/><Relationship Id="rId6" Type="http://schemas.openxmlformats.org/officeDocument/2006/relationships/image" Target="../media/image50.emf"/><Relationship Id="rId11" Type="http://schemas.openxmlformats.org/officeDocument/2006/relationships/image" Target="../media/image15.emf"/><Relationship Id="rId5" Type="http://schemas.openxmlformats.org/officeDocument/2006/relationships/image" Target="../media/image34.emf"/><Relationship Id="rId15" Type="http://schemas.openxmlformats.org/officeDocument/2006/relationships/image" Target="../media/image54.emf"/><Relationship Id="rId10" Type="http://schemas.openxmlformats.org/officeDocument/2006/relationships/image" Target="../media/image33.emf"/><Relationship Id="rId4" Type="http://schemas.openxmlformats.org/officeDocument/2006/relationships/image" Target="../media/image49.png"/><Relationship Id="rId9" Type="http://schemas.openxmlformats.org/officeDocument/2006/relationships/image" Target="../media/image53.emf"/><Relationship Id="rId14" Type="http://schemas.openxmlformats.org/officeDocument/2006/relationships/image" Target="../media/image18.emf"/></Relationships>
</file>

<file path=ppt/slides/_rels/slide24.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21.emf"/><Relationship Id="rId3" Type="http://schemas.openxmlformats.org/officeDocument/2006/relationships/image" Target="../media/image15.emf"/><Relationship Id="rId7" Type="http://schemas.openxmlformats.org/officeDocument/2006/relationships/image" Target="../media/image12.png"/><Relationship Id="rId12" Type="http://schemas.openxmlformats.org/officeDocument/2006/relationships/image" Target="../media/image20.emf"/><Relationship Id="rId2" Type="http://schemas.openxmlformats.org/officeDocument/2006/relationships/image" Target="../media/image50.emf"/><Relationship Id="rId16" Type="http://schemas.openxmlformats.org/officeDocument/2006/relationships/image" Target="../media/image57.emf"/><Relationship Id="rId1" Type="http://schemas.openxmlformats.org/officeDocument/2006/relationships/slideLayout" Target="../slideLayouts/slideLayout7.xml"/><Relationship Id="rId6" Type="http://schemas.openxmlformats.org/officeDocument/2006/relationships/image" Target="../media/image18.emf"/><Relationship Id="rId11" Type="http://schemas.openxmlformats.org/officeDocument/2006/relationships/image" Target="../media/image19.emf"/><Relationship Id="rId5" Type="http://schemas.openxmlformats.org/officeDocument/2006/relationships/image" Target="../media/image17.emf"/><Relationship Id="rId15" Type="http://schemas.openxmlformats.org/officeDocument/2006/relationships/image" Target="../media/image33.emf"/><Relationship Id="rId10" Type="http://schemas.openxmlformats.org/officeDocument/2006/relationships/image" Target="../media/image55.png"/><Relationship Id="rId4" Type="http://schemas.openxmlformats.org/officeDocument/2006/relationships/image" Target="../media/image16.emf"/><Relationship Id="rId9" Type="http://schemas.openxmlformats.org/officeDocument/2006/relationships/image" Target="../media/image34.emf"/><Relationship Id="rId14" Type="http://schemas.openxmlformats.org/officeDocument/2006/relationships/image" Target="../media/image56.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5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8" Type="http://schemas.openxmlformats.org/officeDocument/2006/relationships/image" Target="../media/image15.emf"/><Relationship Id="rId13" Type="http://schemas.openxmlformats.org/officeDocument/2006/relationships/image" Target="../media/image20.emf"/><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emf"/><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emf"/><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emf"/><Relationship Id="rId4" Type="http://schemas.openxmlformats.org/officeDocument/2006/relationships/image" Target="../media/image11.png"/><Relationship Id="rId9" Type="http://schemas.openxmlformats.org/officeDocument/2006/relationships/image" Target="../media/image16.emf"/><Relationship Id="rId14" Type="http://schemas.openxmlformats.org/officeDocument/2006/relationships/image" Target="../media/image21.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ctrTitle"/>
          </p:nvPr>
        </p:nvSpPr>
        <p:spPr/>
        <p:txBody>
          <a:bodyPr/>
          <a:lstStyle/>
          <a:p>
            <a:r>
              <a:rPr lang="en-US" b="1" dirty="0"/>
              <a:t>Site provisioning techniques with SharePoint App Model</a:t>
            </a:r>
            <a:r>
              <a:rPr lang="en-US" dirty="0"/>
              <a:t> </a:t>
            </a:r>
            <a:endParaRPr lang="en-US" altLang="en-US" dirty="0" smtClean="0"/>
          </a:p>
        </p:txBody>
      </p:sp>
      <p:sp>
        <p:nvSpPr>
          <p:cNvPr id="8195" name="Subtitle 4"/>
          <p:cNvSpPr>
            <a:spLocks noGrp="1"/>
          </p:cNvSpPr>
          <p:nvPr>
            <p:ph type="subTitle" idx="1"/>
          </p:nvPr>
        </p:nvSpPr>
        <p:spPr/>
        <p:txBody>
          <a:bodyPr/>
          <a:lstStyle/>
          <a:p>
            <a:pPr>
              <a:buFont typeface="Wingdings 3" panose="05040102010807070707" pitchFamily="18" charset="2"/>
              <a:buNone/>
            </a:pPr>
            <a:r>
              <a:rPr lang="en-US" altLang="en-US" dirty="0" smtClean="0"/>
              <a:t>Vesa Juvonen</a:t>
            </a:r>
          </a:p>
          <a:p>
            <a:pPr>
              <a:buFont typeface="Wingdings 3" panose="05040102010807070707" pitchFamily="18" charset="2"/>
              <a:buNone/>
            </a:pPr>
            <a:r>
              <a:rPr lang="en-US" altLang="en-US" dirty="0" smtClean="0"/>
              <a:t>Senior Program </a:t>
            </a:r>
            <a:r>
              <a:rPr lang="en-US" altLang="en-US" dirty="0" smtClean="0"/>
              <a:t>Manager</a:t>
            </a:r>
          </a:p>
          <a:p>
            <a:pPr>
              <a:buFont typeface="Wingdings 3" panose="05040102010807070707" pitchFamily="18" charset="2"/>
              <a:buNone/>
            </a:pPr>
            <a:r>
              <a:rPr lang="en-US" altLang="en-US" dirty="0" smtClean="0"/>
              <a:t>Microsoft, </a:t>
            </a:r>
            <a:r>
              <a:rPr lang="en-US" altLang="en-US" dirty="0" smtClean="0"/>
              <a:t>Office </a:t>
            </a:r>
            <a:r>
              <a:rPr lang="en-US" altLang="en-US" dirty="0" smtClean="0"/>
              <a:t>365</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Site provisioning with </a:t>
            </a:r>
            <a:br>
              <a:rPr lang="en-US" dirty="0" smtClean="0">
                <a:solidFill>
                  <a:schemeClr val="tx1"/>
                </a:solidFill>
              </a:rPr>
            </a:br>
            <a:r>
              <a:rPr lang="en-US" dirty="0" smtClean="0">
                <a:solidFill>
                  <a:schemeClr val="tx1"/>
                </a:solidFill>
              </a:rPr>
              <a:t>app model</a:t>
            </a:r>
            <a:endParaRPr lang="en-US" dirty="0">
              <a:solidFill>
                <a:schemeClr val="tx1"/>
              </a:solidFill>
            </a:endParaRPr>
          </a:p>
        </p:txBody>
      </p:sp>
    </p:spTree>
    <p:extLst>
      <p:ext uri="{BB962C8B-B14F-4D97-AF65-F5344CB8AC3E}">
        <p14:creationId xmlns:p14="http://schemas.microsoft.com/office/powerpoint/2010/main" val="12062857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09600"/>
            <a:ext cx="8305800" cy="762000"/>
          </a:xfrm>
        </p:spPr>
        <p:txBody>
          <a:bodyPr/>
          <a:lstStyle/>
          <a:p>
            <a:r>
              <a:rPr lang="en-US" dirty="0" smtClean="0"/>
              <a:t>Site Collection Creation from Apps</a:t>
            </a:r>
            <a:endParaRPr lang="en-US" dirty="0"/>
          </a:p>
        </p:txBody>
      </p:sp>
      <p:sp>
        <p:nvSpPr>
          <p:cNvPr id="5" name="Text Placeholder 4"/>
          <p:cNvSpPr>
            <a:spLocks noGrp="1"/>
          </p:cNvSpPr>
          <p:nvPr>
            <p:ph idx="1"/>
          </p:nvPr>
        </p:nvSpPr>
        <p:spPr>
          <a:xfrm>
            <a:off x="457200" y="1676400"/>
            <a:ext cx="5410200" cy="4419600"/>
          </a:xfrm>
        </p:spPr>
        <p:txBody>
          <a:bodyPr/>
          <a:lstStyle/>
          <a:p>
            <a:r>
              <a:rPr lang="en-US" sz="2701" dirty="0"/>
              <a:t>What</a:t>
            </a:r>
          </a:p>
          <a:p>
            <a:pPr lvl="1"/>
            <a:r>
              <a:rPr lang="en-US" sz="1500" dirty="0"/>
              <a:t>Provision new site collections from app side</a:t>
            </a:r>
          </a:p>
          <a:p>
            <a:r>
              <a:rPr lang="en-US" sz="2701" dirty="0"/>
              <a:t>Why</a:t>
            </a:r>
          </a:p>
          <a:p>
            <a:pPr lvl="1"/>
            <a:r>
              <a:rPr lang="en-US" sz="1500" dirty="0"/>
              <a:t>Can be used to override out–of–the–box self-service site collection creation form</a:t>
            </a:r>
          </a:p>
          <a:p>
            <a:pPr lvl="1"/>
            <a:r>
              <a:rPr lang="en-US" sz="1500" dirty="0"/>
              <a:t>Can be used to integrate additional functionalities as part of the provisioning</a:t>
            </a:r>
          </a:p>
          <a:p>
            <a:r>
              <a:rPr lang="en-US" sz="2701" dirty="0"/>
              <a:t>How</a:t>
            </a:r>
          </a:p>
          <a:p>
            <a:pPr lvl="1"/>
            <a:r>
              <a:rPr lang="en-US" sz="1500" dirty="0"/>
              <a:t>Office365 has separate downloadable that includes the needed CSOM elements to provision sites</a:t>
            </a:r>
          </a:p>
          <a:p>
            <a:pPr lvl="1"/>
            <a:r>
              <a:rPr lang="en-US" sz="1500" dirty="0"/>
              <a:t>After 2014 April CU, natively supported for on-</a:t>
            </a:r>
            <a:r>
              <a:rPr lang="en-US" sz="1500" dirty="0" err="1"/>
              <a:t>prem</a:t>
            </a:r>
            <a:r>
              <a:rPr lang="en-US" sz="1500" dirty="0"/>
              <a:t> as well.</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5969268" y="1671452"/>
            <a:ext cx="3158898" cy="5186548"/>
          </a:xfrm>
          <a:prstGeom prst="rect">
            <a:avLst/>
          </a:prstGeom>
        </p:spPr>
      </p:pic>
    </p:spTree>
    <p:extLst>
      <p:ext uri="{BB962C8B-B14F-4D97-AF65-F5344CB8AC3E}">
        <p14:creationId xmlns:p14="http://schemas.microsoft.com/office/powerpoint/2010/main" val="3092090724"/>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provisioning model</a:t>
            </a:r>
            <a:endParaRPr lang="en-US" dirty="0"/>
          </a:p>
        </p:txBody>
      </p:sp>
      <p:pic>
        <p:nvPicPr>
          <p:cNvPr id="5" name="Picture 4"/>
          <p:cNvPicPr>
            <a:picLocks noChangeAspect="1"/>
          </p:cNvPicPr>
          <p:nvPr/>
        </p:nvPicPr>
        <p:blipFill rotWithShape="1">
          <a:blip r:embed="rId3"/>
          <a:srcRect r="16754" b="19034"/>
          <a:stretch/>
        </p:blipFill>
        <p:spPr>
          <a:xfrm>
            <a:off x="2929157" y="1963421"/>
            <a:ext cx="2212166" cy="853875"/>
          </a:xfrm>
          <a:prstGeom prst="rect">
            <a:avLst/>
          </a:prstGeom>
          <a:ln>
            <a:solidFill>
              <a:schemeClr val="bg1">
                <a:lumMod val="75000"/>
              </a:schemeClr>
            </a:solidFill>
          </a:ln>
        </p:spPr>
      </p:pic>
      <p:graphicFrame>
        <p:nvGraphicFramePr>
          <p:cNvPr id="8" name="Table"/>
          <p:cNvGraphicFramePr>
            <a:graphicFrameLocks noGrp="1"/>
          </p:cNvGraphicFramePr>
          <p:nvPr>
            <p:extLst>
              <p:ext uri="{D42A27DB-BD31-4B8C-83A1-F6EECF244321}">
                <p14:modId xmlns:p14="http://schemas.microsoft.com/office/powerpoint/2010/main" val="3059750823"/>
              </p:ext>
            </p:extLst>
          </p:nvPr>
        </p:nvGraphicFramePr>
        <p:xfrm>
          <a:off x="6459068" y="2128493"/>
          <a:ext cx="1527151" cy="900344"/>
        </p:xfrm>
        <a:graphic>
          <a:graphicData uri="http://schemas.openxmlformats.org/drawingml/2006/table">
            <a:tbl>
              <a:tblPr firstRow="1" bandRow="1">
                <a:tableStyleId>{21E4AEA4-8DFA-4A89-87EB-49C32662AFE0}</a:tableStyleId>
              </a:tblPr>
              <a:tblGrid>
                <a:gridCol w="374173">
                  <a:extLst>
                    <a:ext uri="{9D8B030D-6E8A-4147-A177-3AD203B41FA5}">
                      <a16:colId xmlns:a16="http://schemas.microsoft.com/office/drawing/2014/main" val="3489962058"/>
                    </a:ext>
                  </a:extLst>
                </a:gridCol>
                <a:gridCol w="369443">
                  <a:extLst>
                    <a:ext uri="{9D8B030D-6E8A-4147-A177-3AD203B41FA5}">
                      <a16:colId xmlns:a16="http://schemas.microsoft.com/office/drawing/2014/main" val="1269965265"/>
                    </a:ext>
                  </a:extLst>
                </a:gridCol>
                <a:gridCol w="374555">
                  <a:extLst>
                    <a:ext uri="{9D8B030D-6E8A-4147-A177-3AD203B41FA5}">
                      <a16:colId xmlns:a16="http://schemas.microsoft.com/office/drawing/2014/main" val="581447776"/>
                    </a:ext>
                  </a:extLst>
                </a:gridCol>
                <a:gridCol w="408980">
                  <a:extLst>
                    <a:ext uri="{9D8B030D-6E8A-4147-A177-3AD203B41FA5}">
                      <a16:colId xmlns:a16="http://schemas.microsoft.com/office/drawing/2014/main" val="2627796514"/>
                    </a:ext>
                  </a:extLst>
                </a:gridCol>
              </a:tblGrid>
              <a:tr h="112543">
                <a:tc>
                  <a:txBody>
                    <a:bodyPr/>
                    <a:lstStyle/>
                    <a:p>
                      <a:endParaRPr lang="en-US" sz="600" dirty="0">
                        <a:solidFill>
                          <a:srgbClr val="000000"/>
                        </a:solidFill>
                      </a:endParaRPr>
                    </a:p>
                  </a:txBody>
                  <a:tcPr marL="32687" marR="32687" marT="0" marB="16343"/>
                </a:tc>
                <a:tc>
                  <a:txBody>
                    <a:bodyPr/>
                    <a:lstStyle/>
                    <a:p>
                      <a:endParaRPr lang="en-US" sz="600" dirty="0">
                        <a:solidFill>
                          <a:srgbClr val="000000"/>
                        </a:solidFill>
                      </a:endParaRPr>
                    </a:p>
                  </a:txBody>
                  <a:tcPr marL="32687" marR="32687" marT="0" marB="16343"/>
                </a:tc>
                <a:tc>
                  <a:txBody>
                    <a:bodyPr/>
                    <a:lstStyle/>
                    <a:p>
                      <a:endParaRPr lang="en-US" sz="600" dirty="0">
                        <a:solidFill>
                          <a:srgbClr val="000000"/>
                        </a:solidFill>
                      </a:endParaRPr>
                    </a:p>
                  </a:txBody>
                  <a:tcPr marL="32687" marR="32687" marT="0" marB="16343"/>
                </a:tc>
                <a:tc>
                  <a:txBody>
                    <a:bodyPr/>
                    <a:lstStyle/>
                    <a:p>
                      <a:endParaRPr lang="en-US" sz="600" dirty="0">
                        <a:solidFill>
                          <a:srgbClr val="000000"/>
                        </a:solidFill>
                      </a:endParaRPr>
                    </a:p>
                  </a:txBody>
                  <a:tcPr marL="32687" marR="32687" marT="0" marB="16343"/>
                </a:tc>
                <a:extLst>
                  <a:ext uri="{0D108BD9-81ED-4DB2-BD59-A6C34878D82A}">
                    <a16:rowId xmlns:a16="http://schemas.microsoft.com/office/drawing/2014/main" val="4145231047"/>
                  </a:ext>
                </a:extLst>
              </a:tr>
              <a:tr h="112543">
                <a:tc>
                  <a:txBody>
                    <a:bodyPr/>
                    <a:lstStyle/>
                    <a:p>
                      <a:endParaRPr lang="en-US" sz="600" dirty="0">
                        <a:solidFill>
                          <a:srgbClr val="000000"/>
                        </a:solidFill>
                      </a:endParaRPr>
                    </a:p>
                  </a:txBody>
                  <a:tcPr marL="32687" marR="32687" marT="0" marB="16343"/>
                </a:tc>
                <a:tc>
                  <a:txBody>
                    <a:bodyPr/>
                    <a:lstStyle/>
                    <a:p>
                      <a:endParaRPr lang="en-US" sz="600" dirty="0">
                        <a:solidFill>
                          <a:srgbClr val="000000"/>
                        </a:solidFill>
                      </a:endParaRPr>
                    </a:p>
                  </a:txBody>
                  <a:tcPr marL="32687" marR="32687" marT="0" marB="16343"/>
                </a:tc>
                <a:tc>
                  <a:txBody>
                    <a:bodyPr/>
                    <a:lstStyle/>
                    <a:p>
                      <a:endParaRPr lang="en-US" sz="600" dirty="0">
                        <a:solidFill>
                          <a:srgbClr val="000000"/>
                        </a:solidFill>
                      </a:endParaRPr>
                    </a:p>
                  </a:txBody>
                  <a:tcPr marL="32687" marR="32687" marT="0" marB="16343"/>
                </a:tc>
                <a:tc>
                  <a:txBody>
                    <a:bodyPr/>
                    <a:lstStyle/>
                    <a:p>
                      <a:endParaRPr lang="en-US" sz="600" dirty="0">
                        <a:solidFill>
                          <a:srgbClr val="000000"/>
                        </a:solidFill>
                      </a:endParaRPr>
                    </a:p>
                  </a:txBody>
                  <a:tcPr marL="32687" marR="32687" marT="0" marB="16343"/>
                </a:tc>
                <a:extLst>
                  <a:ext uri="{0D108BD9-81ED-4DB2-BD59-A6C34878D82A}">
                    <a16:rowId xmlns:a16="http://schemas.microsoft.com/office/drawing/2014/main" val="3236228520"/>
                  </a:ext>
                </a:extLst>
              </a:tr>
              <a:tr h="112543">
                <a:tc>
                  <a:txBody>
                    <a:bodyPr/>
                    <a:lstStyle/>
                    <a:p>
                      <a:endParaRPr lang="en-US" sz="600" dirty="0">
                        <a:solidFill>
                          <a:srgbClr val="000000"/>
                        </a:solidFill>
                      </a:endParaRPr>
                    </a:p>
                  </a:txBody>
                  <a:tcPr marL="32687" marR="32687" marT="0" marB="16343"/>
                </a:tc>
                <a:tc>
                  <a:txBody>
                    <a:bodyPr/>
                    <a:lstStyle/>
                    <a:p>
                      <a:endParaRPr lang="en-US" sz="600" dirty="0">
                        <a:solidFill>
                          <a:srgbClr val="000000"/>
                        </a:solidFill>
                      </a:endParaRPr>
                    </a:p>
                  </a:txBody>
                  <a:tcPr marL="32687" marR="32687" marT="0" marB="16343"/>
                </a:tc>
                <a:tc>
                  <a:txBody>
                    <a:bodyPr/>
                    <a:lstStyle/>
                    <a:p>
                      <a:endParaRPr lang="en-US" sz="600" dirty="0">
                        <a:solidFill>
                          <a:srgbClr val="000000"/>
                        </a:solidFill>
                      </a:endParaRPr>
                    </a:p>
                  </a:txBody>
                  <a:tcPr marL="32687" marR="32687" marT="0" marB="16343"/>
                </a:tc>
                <a:tc>
                  <a:txBody>
                    <a:bodyPr/>
                    <a:lstStyle/>
                    <a:p>
                      <a:endParaRPr lang="en-US" sz="600" dirty="0">
                        <a:solidFill>
                          <a:srgbClr val="000000"/>
                        </a:solidFill>
                      </a:endParaRPr>
                    </a:p>
                  </a:txBody>
                  <a:tcPr marL="32687" marR="32687" marT="0" marB="16343"/>
                </a:tc>
                <a:extLst>
                  <a:ext uri="{0D108BD9-81ED-4DB2-BD59-A6C34878D82A}">
                    <a16:rowId xmlns:a16="http://schemas.microsoft.com/office/drawing/2014/main" val="1350070964"/>
                  </a:ext>
                </a:extLst>
              </a:tr>
              <a:tr h="112543">
                <a:tc>
                  <a:txBody>
                    <a:bodyPr/>
                    <a:lstStyle/>
                    <a:p>
                      <a:endParaRPr lang="en-US" sz="600" dirty="0">
                        <a:solidFill>
                          <a:srgbClr val="000000"/>
                        </a:solidFill>
                      </a:endParaRPr>
                    </a:p>
                  </a:txBody>
                  <a:tcPr marL="32687" marR="32687" marT="0" marB="16343"/>
                </a:tc>
                <a:tc>
                  <a:txBody>
                    <a:bodyPr/>
                    <a:lstStyle/>
                    <a:p>
                      <a:endParaRPr lang="en-US" sz="600" dirty="0">
                        <a:solidFill>
                          <a:srgbClr val="000000"/>
                        </a:solidFill>
                      </a:endParaRPr>
                    </a:p>
                  </a:txBody>
                  <a:tcPr marL="32687" marR="32687" marT="0" marB="16343"/>
                </a:tc>
                <a:tc>
                  <a:txBody>
                    <a:bodyPr/>
                    <a:lstStyle/>
                    <a:p>
                      <a:endParaRPr lang="en-US" sz="600" dirty="0">
                        <a:solidFill>
                          <a:srgbClr val="000000"/>
                        </a:solidFill>
                      </a:endParaRPr>
                    </a:p>
                  </a:txBody>
                  <a:tcPr marL="32687" marR="32687" marT="0" marB="16343"/>
                </a:tc>
                <a:tc>
                  <a:txBody>
                    <a:bodyPr/>
                    <a:lstStyle/>
                    <a:p>
                      <a:endParaRPr lang="en-US" sz="600" dirty="0">
                        <a:solidFill>
                          <a:srgbClr val="000000"/>
                        </a:solidFill>
                      </a:endParaRPr>
                    </a:p>
                  </a:txBody>
                  <a:tcPr marL="32687" marR="32687" marT="0" marB="16343"/>
                </a:tc>
                <a:extLst>
                  <a:ext uri="{0D108BD9-81ED-4DB2-BD59-A6C34878D82A}">
                    <a16:rowId xmlns:a16="http://schemas.microsoft.com/office/drawing/2014/main" val="1313518824"/>
                  </a:ext>
                </a:extLst>
              </a:tr>
              <a:tr h="112543">
                <a:tc>
                  <a:txBody>
                    <a:bodyPr/>
                    <a:lstStyle/>
                    <a:p>
                      <a:endParaRPr lang="en-US" sz="600" dirty="0">
                        <a:solidFill>
                          <a:srgbClr val="000000"/>
                        </a:solidFill>
                      </a:endParaRPr>
                    </a:p>
                  </a:txBody>
                  <a:tcPr marL="32687" marR="32687" marT="0" marB="16343"/>
                </a:tc>
                <a:tc>
                  <a:txBody>
                    <a:bodyPr/>
                    <a:lstStyle/>
                    <a:p>
                      <a:endParaRPr lang="en-US" sz="600" dirty="0">
                        <a:solidFill>
                          <a:srgbClr val="000000"/>
                        </a:solidFill>
                      </a:endParaRPr>
                    </a:p>
                  </a:txBody>
                  <a:tcPr marL="32687" marR="32687" marT="0" marB="16343"/>
                </a:tc>
                <a:tc>
                  <a:txBody>
                    <a:bodyPr/>
                    <a:lstStyle/>
                    <a:p>
                      <a:endParaRPr lang="en-US" sz="600" dirty="0">
                        <a:solidFill>
                          <a:srgbClr val="000000"/>
                        </a:solidFill>
                      </a:endParaRPr>
                    </a:p>
                  </a:txBody>
                  <a:tcPr marL="32687" marR="32687" marT="0" marB="16343"/>
                </a:tc>
                <a:tc>
                  <a:txBody>
                    <a:bodyPr/>
                    <a:lstStyle/>
                    <a:p>
                      <a:endParaRPr lang="en-US" sz="600" dirty="0">
                        <a:solidFill>
                          <a:srgbClr val="000000"/>
                        </a:solidFill>
                      </a:endParaRPr>
                    </a:p>
                  </a:txBody>
                  <a:tcPr marL="32687" marR="32687" marT="0" marB="16343"/>
                </a:tc>
                <a:extLst>
                  <a:ext uri="{0D108BD9-81ED-4DB2-BD59-A6C34878D82A}">
                    <a16:rowId xmlns:a16="http://schemas.microsoft.com/office/drawing/2014/main" val="1181631347"/>
                  </a:ext>
                </a:extLst>
              </a:tr>
              <a:tr h="112543">
                <a:tc>
                  <a:txBody>
                    <a:bodyPr/>
                    <a:lstStyle/>
                    <a:p>
                      <a:endParaRPr lang="en-US" sz="600" dirty="0">
                        <a:solidFill>
                          <a:srgbClr val="000000"/>
                        </a:solidFill>
                      </a:endParaRPr>
                    </a:p>
                  </a:txBody>
                  <a:tcPr marL="32687" marR="32687" marT="0" marB="16343"/>
                </a:tc>
                <a:tc>
                  <a:txBody>
                    <a:bodyPr/>
                    <a:lstStyle/>
                    <a:p>
                      <a:endParaRPr lang="en-US" sz="600" dirty="0">
                        <a:solidFill>
                          <a:srgbClr val="000000"/>
                        </a:solidFill>
                      </a:endParaRPr>
                    </a:p>
                  </a:txBody>
                  <a:tcPr marL="32687" marR="32687" marT="0" marB="16343"/>
                </a:tc>
                <a:tc>
                  <a:txBody>
                    <a:bodyPr/>
                    <a:lstStyle/>
                    <a:p>
                      <a:endParaRPr lang="en-US" sz="600" dirty="0">
                        <a:solidFill>
                          <a:srgbClr val="000000"/>
                        </a:solidFill>
                      </a:endParaRPr>
                    </a:p>
                  </a:txBody>
                  <a:tcPr marL="32687" marR="32687" marT="0" marB="16343"/>
                </a:tc>
                <a:tc>
                  <a:txBody>
                    <a:bodyPr/>
                    <a:lstStyle/>
                    <a:p>
                      <a:endParaRPr lang="en-US" sz="600" dirty="0">
                        <a:solidFill>
                          <a:srgbClr val="000000"/>
                        </a:solidFill>
                      </a:endParaRPr>
                    </a:p>
                  </a:txBody>
                  <a:tcPr marL="32687" marR="32687" marT="0" marB="16343"/>
                </a:tc>
                <a:extLst>
                  <a:ext uri="{0D108BD9-81ED-4DB2-BD59-A6C34878D82A}">
                    <a16:rowId xmlns:a16="http://schemas.microsoft.com/office/drawing/2014/main" val="333842159"/>
                  </a:ext>
                </a:extLst>
              </a:tr>
              <a:tr h="112543">
                <a:tc>
                  <a:txBody>
                    <a:bodyPr/>
                    <a:lstStyle/>
                    <a:p>
                      <a:endParaRPr lang="en-US" sz="600" dirty="0">
                        <a:solidFill>
                          <a:srgbClr val="000000"/>
                        </a:solidFill>
                      </a:endParaRPr>
                    </a:p>
                  </a:txBody>
                  <a:tcPr marL="32687" marR="32687" marT="0" marB="16343"/>
                </a:tc>
                <a:tc>
                  <a:txBody>
                    <a:bodyPr/>
                    <a:lstStyle/>
                    <a:p>
                      <a:endParaRPr lang="en-US" sz="600" dirty="0">
                        <a:solidFill>
                          <a:srgbClr val="000000"/>
                        </a:solidFill>
                      </a:endParaRPr>
                    </a:p>
                  </a:txBody>
                  <a:tcPr marL="32687" marR="32687" marT="0" marB="16343"/>
                </a:tc>
                <a:tc>
                  <a:txBody>
                    <a:bodyPr/>
                    <a:lstStyle/>
                    <a:p>
                      <a:endParaRPr lang="en-US" sz="600" dirty="0">
                        <a:solidFill>
                          <a:srgbClr val="000000"/>
                        </a:solidFill>
                      </a:endParaRPr>
                    </a:p>
                  </a:txBody>
                  <a:tcPr marL="32687" marR="32687" marT="0" marB="16343"/>
                </a:tc>
                <a:tc>
                  <a:txBody>
                    <a:bodyPr/>
                    <a:lstStyle/>
                    <a:p>
                      <a:endParaRPr lang="en-US" sz="600" dirty="0">
                        <a:solidFill>
                          <a:srgbClr val="000000"/>
                        </a:solidFill>
                      </a:endParaRPr>
                    </a:p>
                  </a:txBody>
                  <a:tcPr marL="32687" marR="32687" marT="0" marB="16343"/>
                </a:tc>
                <a:extLst>
                  <a:ext uri="{0D108BD9-81ED-4DB2-BD59-A6C34878D82A}">
                    <a16:rowId xmlns:a16="http://schemas.microsoft.com/office/drawing/2014/main" val="1857450833"/>
                  </a:ext>
                </a:extLst>
              </a:tr>
              <a:tr h="112543">
                <a:tc>
                  <a:txBody>
                    <a:bodyPr/>
                    <a:lstStyle/>
                    <a:p>
                      <a:endParaRPr lang="en-US" sz="600" dirty="0">
                        <a:solidFill>
                          <a:srgbClr val="000000"/>
                        </a:solidFill>
                      </a:endParaRPr>
                    </a:p>
                  </a:txBody>
                  <a:tcPr marL="32687" marR="32687" marT="0" marB="16343"/>
                </a:tc>
                <a:tc>
                  <a:txBody>
                    <a:bodyPr/>
                    <a:lstStyle/>
                    <a:p>
                      <a:endParaRPr lang="en-US" sz="600" dirty="0">
                        <a:solidFill>
                          <a:srgbClr val="000000"/>
                        </a:solidFill>
                      </a:endParaRPr>
                    </a:p>
                  </a:txBody>
                  <a:tcPr marL="32687" marR="32687" marT="0" marB="16343"/>
                </a:tc>
                <a:tc>
                  <a:txBody>
                    <a:bodyPr/>
                    <a:lstStyle/>
                    <a:p>
                      <a:endParaRPr lang="en-US" sz="600" dirty="0">
                        <a:solidFill>
                          <a:srgbClr val="000000"/>
                        </a:solidFill>
                      </a:endParaRPr>
                    </a:p>
                  </a:txBody>
                  <a:tcPr marL="32687" marR="32687" marT="0" marB="16343"/>
                </a:tc>
                <a:tc>
                  <a:txBody>
                    <a:bodyPr/>
                    <a:lstStyle/>
                    <a:p>
                      <a:endParaRPr lang="en-US" sz="600" dirty="0">
                        <a:solidFill>
                          <a:srgbClr val="000000"/>
                        </a:solidFill>
                      </a:endParaRPr>
                    </a:p>
                  </a:txBody>
                  <a:tcPr marL="32687" marR="32687" marT="0" marB="16343"/>
                </a:tc>
                <a:extLst>
                  <a:ext uri="{0D108BD9-81ED-4DB2-BD59-A6C34878D82A}">
                    <a16:rowId xmlns:a16="http://schemas.microsoft.com/office/drawing/2014/main" val="2226281464"/>
                  </a:ext>
                </a:extLst>
              </a:tr>
            </a:tbl>
          </a:graphicData>
        </a:graphic>
      </p:graphicFrame>
      <p:pic>
        <p:nvPicPr>
          <p:cNvPr id="9" name="Picture 8"/>
          <p:cNvPicPr>
            <a:picLocks noChangeAspect="1"/>
          </p:cNvPicPr>
          <p:nvPr/>
        </p:nvPicPr>
        <p:blipFill>
          <a:blip r:embed="rId4">
            <a:duotone>
              <a:prstClr val="black"/>
              <a:srgbClr val="D9C3A5">
                <a:tint val="50000"/>
                <a:satMod val="180000"/>
              </a:srgbClr>
            </a:duotone>
            <a:extLst>
              <a:ext uri="{BEBA8EAE-BF5A-486C-A8C5-ECC9F3942E4B}">
                <a14:imgProps xmlns:a14="http://schemas.microsoft.com/office/drawing/2010/main">
                  <a14:imgLayer r:embed="rId5">
                    <a14:imgEffect>
                      <a14:brightnessContrast bright="-40000"/>
                    </a14:imgEffect>
                  </a14:imgLayer>
                </a14:imgProps>
              </a:ext>
              <a:ext uri="{28A0092B-C50C-407E-A947-70E740481C1C}">
                <a14:useLocalDpi xmlns:a14="http://schemas.microsoft.com/office/drawing/2010/main" val="0"/>
              </a:ext>
            </a:extLst>
          </a:blip>
          <a:stretch>
            <a:fillRect/>
          </a:stretch>
        </p:blipFill>
        <p:spPr>
          <a:xfrm>
            <a:off x="7534922" y="2481570"/>
            <a:ext cx="971381" cy="920040"/>
          </a:xfrm>
          <a:prstGeom prst="rect">
            <a:avLst/>
          </a:prstGeom>
          <a:effectLst>
            <a:outerShdw blurRad="50800" dist="38100" dir="2700000" algn="tl" rotWithShape="0">
              <a:prstClr val="black">
                <a:alpha val="40000"/>
              </a:prstClr>
            </a:outerShdw>
          </a:effectLst>
        </p:spPr>
      </p:pic>
      <p:grpSp>
        <p:nvGrpSpPr>
          <p:cNvPr id="18" name="Group 17"/>
          <p:cNvGrpSpPr/>
          <p:nvPr/>
        </p:nvGrpSpPr>
        <p:grpSpPr>
          <a:xfrm>
            <a:off x="5825695" y="4104318"/>
            <a:ext cx="3204892" cy="1476504"/>
            <a:chOff x="8852204" y="1128641"/>
            <a:chExt cx="5868483" cy="2500714"/>
          </a:xfrm>
        </p:grpSpPr>
        <p:pic>
          <p:nvPicPr>
            <p:cNvPr id="27" name="Picture 26"/>
            <p:cNvPicPr>
              <a:picLocks noChangeAspect="1"/>
            </p:cNvPicPr>
            <p:nvPr/>
          </p:nvPicPr>
          <p:blipFill>
            <a:blip r:embed="rId6"/>
            <a:stretch>
              <a:fillRect/>
            </a:stretch>
          </p:blipFill>
          <p:spPr>
            <a:xfrm>
              <a:off x="8852204" y="1128641"/>
              <a:ext cx="3139633" cy="1644863"/>
            </a:xfrm>
            <a:prstGeom prst="rect">
              <a:avLst/>
            </a:prstGeom>
            <a:ln>
              <a:solidFill>
                <a:schemeClr val="bg1">
                  <a:lumMod val="65000"/>
                </a:schemeClr>
              </a:solidFill>
            </a:ln>
          </p:spPr>
        </p:pic>
        <p:sp>
          <p:nvSpPr>
            <p:cNvPr id="29" name="TextBox 34"/>
            <p:cNvSpPr txBox="1">
              <a:spLocks noChangeArrowheads="1"/>
            </p:cNvSpPr>
            <p:nvPr/>
          </p:nvSpPr>
          <p:spPr bwMode="auto">
            <a:xfrm>
              <a:off x="9876945" y="2847446"/>
              <a:ext cx="4843742" cy="781909"/>
            </a:xfrm>
            <a:prstGeom prst="rect">
              <a:avLst/>
            </a:prstGeom>
            <a:noFill/>
            <a:ln w="9525">
              <a:noFill/>
              <a:miter lim="800000"/>
              <a:headEnd/>
              <a:tailEnd/>
            </a:ln>
          </p:spPr>
          <p:txBody>
            <a:bodyPr wrap="square">
              <a:spAutoFit/>
            </a:bodyPr>
            <a:lstStyle/>
            <a:p>
              <a:r>
                <a:rPr lang="en-US" baseline="0" dirty="0">
                  <a:latin typeface="+mj-lt"/>
                </a:rPr>
                <a:t>https://contoso.sharepoint.com</a:t>
              </a:r>
              <a:br>
                <a:rPr lang="en-US" baseline="0" dirty="0">
                  <a:latin typeface="+mj-lt"/>
                </a:rPr>
              </a:br>
              <a:r>
                <a:rPr lang="en-US" baseline="0" dirty="0">
                  <a:latin typeface="+mj-lt"/>
                </a:rPr>
                <a:t>/sites/site</a:t>
              </a:r>
              <a:endParaRPr lang="en-US" sz="788" baseline="0" dirty="0">
                <a:latin typeface="+mj-lt"/>
              </a:endParaRPr>
            </a:p>
          </p:txBody>
        </p:sp>
      </p:grpSp>
      <p:cxnSp>
        <p:nvCxnSpPr>
          <p:cNvPr id="31" name="Straight Arrow Connector 30"/>
          <p:cNvCxnSpPr/>
          <p:nvPr/>
        </p:nvCxnSpPr>
        <p:spPr>
          <a:xfrm flipV="1">
            <a:off x="2249887" y="2614526"/>
            <a:ext cx="1309525" cy="285818"/>
          </a:xfrm>
          <a:prstGeom prst="straightConnector1">
            <a:avLst/>
          </a:prstGeom>
          <a:ln w="539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flipH="1" flipV="1">
            <a:off x="1887647" y="3504065"/>
            <a:ext cx="1403158" cy="893729"/>
          </a:xfrm>
          <a:prstGeom prst="straightConnector1">
            <a:avLst/>
          </a:prstGeom>
          <a:ln w="539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pic>
        <p:nvPicPr>
          <p:cNvPr id="32" name="Picture 31"/>
          <p:cNvPicPr>
            <a:picLocks noChangeAspect="1"/>
          </p:cNvPicPr>
          <p:nvPr/>
        </p:nvPicPr>
        <p:blipFill>
          <a:blip r:embed="rId7"/>
          <a:stretch>
            <a:fillRect/>
          </a:stretch>
        </p:blipFill>
        <p:spPr>
          <a:xfrm>
            <a:off x="2224417" y="3784805"/>
            <a:ext cx="447296" cy="285459"/>
          </a:xfrm>
          <a:prstGeom prst="rect">
            <a:avLst/>
          </a:prstGeom>
        </p:spPr>
      </p:pic>
      <p:cxnSp>
        <p:nvCxnSpPr>
          <p:cNvPr id="41" name="Straight Arrow Connector 40"/>
          <p:cNvCxnSpPr/>
          <p:nvPr/>
        </p:nvCxnSpPr>
        <p:spPr>
          <a:xfrm>
            <a:off x="5443084" y="2747673"/>
            <a:ext cx="942242" cy="9763"/>
          </a:xfrm>
          <a:prstGeom prst="straightConnector1">
            <a:avLst/>
          </a:prstGeom>
          <a:ln w="539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flipV="1">
            <a:off x="4552543" y="4644631"/>
            <a:ext cx="1195101" cy="1000"/>
          </a:xfrm>
          <a:prstGeom prst="straightConnector1">
            <a:avLst/>
          </a:prstGeom>
          <a:ln w="539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45" name="Straight Arrow Connector 44"/>
          <p:cNvCxnSpPr/>
          <p:nvPr/>
        </p:nvCxnSpPr>
        <p:spPr>
          <a:xfrm flipV="1">
            <a:off x="4320532" y="3128553"/>
            <a:ext cx="2122480" cy="1221698"/>
          </a:xfrm>
          <a:prstGeom prst="straightConnector1">
            <a:avLst/>
          </a:prstGeom>
          <a:ln w="53975">
            <a:solidFill>
              <a:schemeClr val="tx1">
                <a:lumMod val="50000"/>
                <a:lumOff val="50000"/>
              </a:schemeClr>
            </a:solidFill>
            <a:prstDash val="sysDash"/>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33" name="Group 32"/>
          <p:cNvGrpSpPr/>
          <p:nvPr/>
        </p:nvGrpSpPr>
        <p:grpSpPr>
          <a:xfrm>
            <a:off x="5232105" y="3444018"/>
            <a:ext cx="385801" cy="385801"/>
            <a:chOff x="492" y="17985"/>
            <a:chExt cx="524853" cy="524853"/>
          </a:xfrm>
          <a:solidFill>
            <a:schemeClr val="accent2"/>
          </a:solidFill>
        </p:grpSpPr>
        <p:sp>
          <p:nvSpPr>
            <p:cNvPr id="34" name="Oval 33"/>
            <p:cNvSpPr/>
            <p:nvPr/>
          </p:nvSpPr>
          <p:spPr>
            <a:xfrm>
              <a:off x="492" y="17985"/>
              <a:ext cx="524853" cy="524853"/>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Oval 4"/>
            <p:cNvSpPr/>
            <p:nvPr/>
          </p:nvSpPr>
          <p:spPr>
            <a:xfrm>
              <a:off x="77355" y="94848"/>
              <a:ext cx="371127" cy="37112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784152">
                <a:lnSpc>
                  <a:spcPct val="90000"/>
                </a:lnSpc>
                <a:spcAft>
                  <a:spcPct val="35000"/>
                </a:spcAft>
              </a:pPr>
              <a:r>
                <a:rPr lang="en-US" sz="1764" baseline="0" dirty="0"/>
                <a:t>4</a:t>
              </a:r>
            </a:p>
          </p:txBody>
        </p:sp>
      </p:grpSp>
      <p:grpSp>
        <p:nvGrpSpPr>
          <p:cNvPr id="48" name="Group 47"/>
          <p:cNvGrpSpPr/>
          <p:nvPr/>
        </p:nvGrpSpPr>
        <p:grpSpPr>
          <a:xfrm>
            <a:off x="4901802" y="4436177"/>
            <a:ext cx="385801" cy="385801"/>
            <a:chOff x="492" y="17985"/>
            <a:chExt cx="524853" cy="524853"/>
          </a:xfrm>
          <a:solidFill>
            <a:schemeClr val="accent2"/>
          </a:solidFill>
        </p:grpSpPr>
        <p:sp>
          <p:nvSpPr>
            <p:cNvPr id="49" name="Oval 48"/>
            <p:cNvSpPr/>
            <p:nvPr/>
          </p:nvSpPr>
          <p:spPr>
            <a:xfrm>
              <a:off x="492" y="17985"/>
              <a:ext cx="524853" cy="524853"/>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0" name="Oval 4"/>
            <p:cNvSpPr/>
            <p:nvPr/>
          </p:nvSpPr>
          <p:spPr>
            <a:xfrm>
              <a:off x="77355" y="94848"/>
              <a:ext cx="371127" cy="37112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784152">
                <a:lnSpc>
                  <a:spcPct val="90000"/>
                </a:lnSpc>
                <a:spcAft>
                  <a:spcPct val="35000"/>
                </a:spcAft>
              </a:pPr>
              <a:r>
                <a:rPr lang="en-US" sz="1764" baseline="0" dirty="0"/>
                <a:t>5</a:t>
              </a:r>
            </a:p>
          </p:txBody>
        </p:sp>
      </p:grpSp>
      <p:grpSp>
        <p:nvGrpSpPr>
          <p:cNvPr id="51" name="Group 50"/>
          <p:cNvGrpSpPr/>
          <p:nvPr/>
        </p:nvGrpSpPr>
        <p:grpSpPr>
          <a:xfrm>
            <a:off x="5597218" y="2407843"/>
            <a:ext cx="385801" cy="385801"/>
            <a:chOff x="492" y="17985"/>
            <a:chExt cx="524853" cy="524853"/>
          </a:xfrm>
          <a:solidFill>
            <a:schemeClr val="accent2"/>
          </a:solidFill>
        </p:grpSpPr>
        <p:sp>
          <p:nvSpPr>
            <p:cNvPr id="52" name="Oval 51"/>
            <p:cNvSpPr/>
            <p:nvPr/>
          </p:nvSpPr>
          <p:spPr>
            <a:xfrm>
              <a:off x="492" y="17985"/>
              <a:ext cx="524853" cy="524853"/>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3" name="Oval 4"/>
            <p:cNvSpPr/>
            <p:nvPr/>
          </p:nvSpPr>
          <p:spPr>
            <a:xfrm>
              <a:off x="77355" y="94848"/>
              <a:ext cx="371127" cy="37112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784152">
                <a:lnSpc>
                  <a:spcPct val="90000"/>
                </a:lnSpc>
                <a:spcAft>
                  <a:spcPct val="35000"/>
                </a:spcAft>
              </a:pPr>
              <a:r>
                <a:rPr lang="en-US" sz="1764" baseline="0" dirty="0"/>
                <a:t>2</a:t>
              </a:r>
            </a:p>
          </p:txBody>
        </p:sp>
      </p:grpSp>
      <p:grpSp>
        <p:nvGrpSpPr>
          <p:cNvPr id="54" name="Group 53"/>
          <p:cNvGrpSpPr/>
          <p:nvPr/>
        </p:nvGrpSpPr>
        <p:grpSpPr>
          <a:xfrm>
            <a:off x="2623963" y="2678308"/>
            <a:ext cx="385801" cy="385801"/>
            <a:chOff x="492" y="17985"/>
            <a:chExt cx="524853" cy="524853"/>
          </a:xfrm>
          <a:solidFill>
            <a:schemeClr val="accent2"/>
          </a:solidFill>
        </p:grpSpPr>
        <p:sp>
          <p:nvSpPr>
            <p:cNvPr id="55" name="Oval 54"/>
            <p:cNvSpPr/>
            <p:nvPr/>
          </p:nvSpPr>
          <p:spPr>
            <a:xfrm>
              <a:off x="492" y="17985"/>
              <a:ext cx="524853" cy="524853"/>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6" name="Oval 4"/>
            <p:cNvSpPr/>
            <p:nvPr/>
          </p:nvSpPr>
          <p:spPr>
            <a:xfrm>
              <a:off x="77355" y="94848"/>
              <a:ext cx="371127" cy="37112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784152">
                <a:lnSpc>
                  <a:spcPct val="90000"/>
                </a:lnSpc>
                <a:spcAft>
                  <a:spcPct val="35000"/>
                </a:spcAft>
              </a:pPr>
              <a:r>
                <a:rPr lang="en-US" sz="1764" baseline="0" dirty="0"/>
                <a:t>1</a:t>
              </a:r>
            </a:p>
          </p:txBody>
        </p:sp>
      </p:grpSp>
      <p:grpSp>
        <p:nvGrpSpPr>
          <p:cNvPr id="57" name="Group 56"/>
          <p:cNvGrpSpPr/>
          <p:nvPr/>
        </p:nvGrpSpPr>
        <p:grpSpPr>
          <a:xfrm>
            <a:off x="2602683" y="4071172"/>
            <a:ext cx="385801" cy="385801"/>
            <a:chOff x="492" y="17985"/>
            <a:chExt cx="524853" cy="524853"/>
          </a:xfrm>
          <a:solidFill>
            <a:schemeClr val="accent2"/>
          </a:solidFill>
        </p:grpSpPr>
        <p:sp>
          <p:nvSpPr>
            <p:cNvPr id="58" name="Oval 57"/>
            <p:cNvSpPr/>
            <p:nvPr/>
          </p:nvSpPr>
          <p:spPr>
            <a:xfrm>
              <a:off x="492" y="17985"/>
              <a:ext cx="524853" cy="524853"/>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9" name="Oval 4"/>
            <p:cNvSpPr/>
            <p:nvPr/>
          </p:nvSpPr>
          <p:spPr>
            <a:xfrm>
              <a:off x="77355" y="94848"/>
              <a:ext cx="371127" cy="37112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784152">
                <a:lnSpc>
                  <a:spcPct val="90000"/>
                </a:lnSpc>
                <a:spcAft>
                  <a:spcPct val="35000"/>
                </a:spcAft>
              </a:pPr>
              <a:r>
                <a:rPr lang="en-US" sz="1764" baseline="0" dirty="0"/>
                <a:t>6</a:t>
              </a:r>
            </a:p>
          </p:txBody>
        </p:sp>
      </p:grpSp>
      <p:grpSp>
        <p:nvGrpSpPr>
          <p:cNvPr id="60" name="Group 59"/>
          <p:cNvGrpSpPr/>
          <p:nvPr/>
        </p:nvGrpSpPr>
        <p:grpSpPr>
          <a:xfrm>
            <a:off x="8277379" y="2706112"/>
            <a:ext cx="385801" cy="385801"/>
            <a:chOff x="492" y="17985"/>
            <a:chExt cx="524853" cy="524853"/>
          </a:xfrm>
          <a:solidFill>
            <a:schemeClr val="accent2"/>
          </a:solidFill>
        </p:grpSpPr>
        <p:sp>
          <p:nvSpPr>
            <p:cNvPr id="61" name="Oval 60"/>
            <p:cNvSpPr/>
            <p:nvPr/>
          </p:nvSpPr>
          <p:spPr>
            <a:xfrm>
              <a:off x="492" y="17985"/>
              <a:ext cx="524853" cy="524853"/>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2" name="Oval 4"/>
            <p:cNvSpPr/>
            <p:nvPr/>
          </p:nvSpPr>
          <p:spPr>
            <a:xfrm>
              <a:off x="77355" y="94848"/>
              <a:ext cx="371127" cy="37112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784152">
                <a:lnSpc>
                  <a:spcPct val="90000"/>
                </a:lnSpc>
                <a:spcAft>
                  <a:spcPct val="35000"/>
                </a:spcAft>
              </a:pPr>
              <a:r>
                <a:rPr lang="en-US" sz="1764" baseline="0" dirty="0"/>
                <a:t>3</a:t>
              </a:r>
            </a:p>
          </p:txBody>
        </p:sp>
      </p:grpSp>
      <p:sp>
        <p:nvSpPr>
          <p:cNvPr id="63" name="Arc 62"/>
          <p:cNvSpPr/>
          <p:nvPr/>
        </p:nvSpPr>
        <p:spPr>
          <a:xfrm rot="7278327">
            <a:off x="3806244" y="3008722"/>
            <a:ext cx="342191" cy="380507"/>
          </a:xfrm>
          <a:prstGeom prst="arc">
            <a:avLst>
              <a:gd name="adj1" fmla="val 2097834"/>
              <a:gd name="adj2" fmla="val 366333"/>
            </a:avLst>
          </a:prstGeom>
          <a:ln w="38100">
            <a:solidFill>
              <a:schemeClr val="tx1">
                <a:lumMod val="50000"/>
                <a:lumOff val="5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23" baseline="0">
              <a:latin typeface="Segoe UI Light" panose="020B0502040204020203" pitchFamily="34" charset="0"/>
              <a:cs typeface="Segoe UI Light" panose="020B0502040204020203" pitchFamily="34" charset="0"/>
            </a:endParaRPr>
          </a:p>
        </p:txBody>
      </p:sp>
      <p:grpSp>
        <p:nvGrpSpPr>
          <p:cNvPr id="64" name="Group 63"/>
          <p:cNvGrpSpPr>
            <a:grpSpLocks noChangeAspect="1"/>
          </p:cNvGrpSpPr>
          <p:nvPr/>
        </p:nvGrpSpPr>
        <p:grpSpPr>
          <a:xfrm>
            <a:off x="3935014" y="2368858"/>
            <a:ext cx="1544214" cy="1011812"/>
            <a:chOff x="4395610" y="3071229"/>
            <a:chExt cx="1995195" cy="1307309"/>
          </a:xfrm>
        </p:grpSpPr>
        <p:sp>
          <p:nvSpPr>
            <p:cNvPr id="65" name="Rectangle 64"/>
            <p:cNvSpPr/>
            <p:nvPr/>
          </p:nvSpPr>
          <p:spPr bwMode="auto">
            <a:xfrm>
              <a:off x="4395610" y="3071229"/>
              <a:ext cx="1784947" cy="1118626"/>
            </a:xfrm>
            <a:prstGeom prst="rect">
              <a:avLst/>
            </a:prstGeom>
            <a:solidFill>
              <a:schemeClr val="bg1">
                <a:lumMod val="95000"/>
                <a:alpha val="75000"/>
              </a:schemeClr>
            </a:solidFill>
            <a:ln>
              <a:solidFill>
                <a:schemeClr val="bg1">
                  <a:lumMod val="8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34290" tIns="34290" rIns="34290" bIns="34290" numCol="1" spcCol="0" rtlCol="0" fromWordArt="0" anchor="t" anchorCtr="0" forceAA="0" compatLnSpc="1">
              <a:prstTxWarp prst="textNoShape">
                <a:avLst/>
              </a:prstTxWarp>
              <a:noAutofit/>
            </a:bodyPr>
            <a:lstStyle/>
            <a:p>
              <a:pPr defTabSz="685552"/>
              <a:r>
                <a:rPr lang="en-US" sz="1350" baseline="0" dirty="0">
                  <a:solidFill>
                    <a:schemeClr val="tx1">
                      <a:lumMod val="65000"/>
                      <a:lumOff val="35000"/>
                    </a:schemeClr>
                  </a:solidFill>
                  <a:ea typeface="Segoe UI" pitchFamily="34" charset="0"/>
                  <a:cs typeface="Segoe UI" pitchFamily="34" charset="0"/>
                </a:rPr>
                <a:t>Provider Hosted Apps</a:t>
              </a:r>
            </a:p>
          </p:txBody>
        </p:sp>
        <p:pic>
          <p:nvPicPr>
            <p:cNvPr id="66" name="Picture 65"/>
            <p:cNvPicPr>
              <a:picLocks noChangeAspect="1"/>
            </p:cNvPicPr>
            <p:nvPr/>
          </p:nvPicPr>
          <p:blipFill>
            <a:blip r:embed="rId8"/>
            <a:stretch>
              <a:fillRect/>
            </a:stretch>
          </p:blipFill>
          <p:spPr>
            <a:xfrm>
              <a:off x="5246592" y="3476941"/>
              <a:ext cx="529349" cy="417312"/>
            </a:xfrm>
            <a:prstGeom prst="rect">
              <a:avLst/>
            </a:prstGeom>
          </p:spPr>
        </p:pic>
        <p:pic>
          <p:nvPicPr>
            <p:cNvPr id="67" name="Picture 66"/>
            <p:cNvPicPr>
              <a:picLocks noChangeAspect="1"/>
            </p:cNvPicPr>
            <p:nvPr/>
          </p:nvPicPr>
          <p:blipFill>
            <a:blip r:embed="rId8"/>
            <a:stretch>
              <a:fillRect/>
            </a:stretch>
          </p:blipFill>
          <p:spPr>
            <a:xfrm>
              <a:off x="5581574" y="3585493"/>
              <a:ext cx="556200" cy="438480"/>
            </a:xfrm>
            <a:prstGeom prst="rect">
              <a:avLst/>
            </a:prstGeom>
          </p:spPr>
        </p:pic>
        <p:pic>
          <p:nvPicPr>
            <p:cNvPr id="68" name="Picture 67"/>
            <p:cNvPicPr>
              <a:picLocks noChangeAspect="1"/>
            </p:cNvPicPr>
            <p:nvPr/>
          </p:nvPicPr>
          <p:blipFill>
            <a:blip r:embed="rId9"/>
            <a:stretch>
              <a:fillRect/>
            </a:stretch>
          </p:blipFill>
          <p:spPr>
            <a:xfrm>
              <a:off x="5970309" y="3700199"/>
              <a:ext cx="420496" cy="432326"/>
            </a:xfrm>
            <a:prstGeom prst="rect">
              <a:avLst/>
            </a:prstGeom>
          </p:spPr>
        </p:pic>
        <p:pic>
          <p:nvPicPr>
            <p:cNvPr id="69" name="Picture 68"/>
            <p:cNvPicPr>
              <a:picLocks noChangeAspect="1"/>
            </p:cNvPicPr>
            <p:nvPr/>
          </p:nvPicPr>
          <p:blipFill>
            <a:blip r:embed="rId10"/>
            <a:stretch>
              <a:fillRect/>
            </a:stretch>
          </p:blipFill>
          <p:spPr>
            <a:xfrm>
              <a:off x="4893565" y="3772769"/>
              <a:ext cx="688009" cy="605769"/>
            </a:xfrm>
            <a:prstGeom prst="rect">
              <a:avLst/>
            </a:prstGeom>
          </p:spPr>
        </p:pic>
      </p:grpSp>
      <p:grpSp>
        <p:nvGrpSpPr>
          <p:cNvPr id="10" name="Group 9"/>
          <p:cNvGrpSpPr/>
          <p:nvPr/>
        </p:nvGrpSpPr>
        <p:grpSpPr>
          <a:xfrm>
            <a:off x="641140" y="2412655"/>
            <a:ext cx="1621276" cy="1643961"/>
            <a:chOff x="541536" y="1515680"/>
            <a:chExt cx="2161701" cy="2191948"/>
          </a:xfrm>
        </p:grpSpPr>
        <p:pic>
          <p:nvPicPr>
            <p:cNvPr id="83" name="Picture 82"/>
            <p:cNvPicPr>
              <a:picLocks noChangeAspect="1"/>
            </p:cNvPicPr>
            <p:nvPr/>
          </p:nvPicPr>
          <p:blipFill>
            <a:blip r:embed="rId11"/>
            <a:stretch>
              <a:fillRect/>
            </a:stretch>
          </p:blipFill>
          <p:spPr>
            <a:xfrm>
              <a:off x="1624634" y="1515680"/>
              <a:ext cx="1078603" cy="1038236"/>
            </a:xfrm>
            <a:prstGeom prst="rect">
              <a:avLst/>
            </a:prstGeom>
          </p:spPr>
        </p:pic>
        <p:grpSp>
          <p:nvGrpSpPr>
            <p:cNvPr id="70" name="Group 69"/>
            <p:cNvGrpSpPr>
              <a:grpSpLocks noChangeAspect="1"/>
            </p:cNvGrpSpPr>
            <p:nvPr/>
          </p:nvGrpSpPr>
          <p:grpSpPr>
            <a:xfrm>
              <a:off x="541536" y="2036732"/>
              <a:ext cx="1653921" cy="1670896"/>
              <a:chOff x="4383758" y="2250738"/>
              <a:chExt cx="2516893" cy="2542727"/>
            </a:xfrm>
          </p:grpSpPr>
          <p:sp>
            <p:nvSpPr>
              <p:cNvPr id="71" name="Rectangle 70"/>
              <p:cNvSpPr/>
              <p:nvPr/>
            </p:nvSpPr>
            <p:spPr bwMode="auto">
              <a:xfrm>
                <a:off x="4537410" y="2250738"/>
                <a:ext cx="2017543" cy="2261107"/>
              </a:xfrm>
              <a:prstGeom prst="rect">
                <a:avLst/>
              </a:prstGeom>
              <a:solidFill>
                <a:schemeClr val="bg1">
                  <a:lumMod val="95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34290" tIns="34290" rIns="34290" bIns="34290" numCol="1" spcCol="0" rtlCol="0" fromWordArt="0" anchor="t" anchorCtr="0" forceAA="0" compatLnSpc="1">
                <a:prstTxWarp prst="textNoShape">
                  <a:avLst/>
                </a:prstTxWarp>
                <a:noAutofit/>
              </a:bodyPr>
              <a:lstStyle/>
              <a:p>
                <a:pPr defTabSz="685552"/>
                <a:r>
                  <a:rPr lang="en-US" sz="1050" baseline="0" dirty="0">
                    <a:solidFill>
                      <a:schemeClr val="tx1">
                        <a:lumMod val="65000"/>
                        <a:lumOff val="35000"/>
                      </a:schemeClr>
                    </a:solidFill>
                    <a:ea typeface="Segoe UI" pitchFamily="34" charset="0"/>
                    <a:cs typeface="Segoe UI" pitchFamily="34" charset="0"/>
                  </a:rPr>
                  <a:t>SharePoint Service</a:t>
                </a:r>
              </a:p>
            </p:txBody>
          </p:sp>
          <p:grpSp>
            <p:nvGrpSpPr>
              <p:cNvPr id="72" name="Group 71"/>
              <p:cNvGrpSpPr/>
              <p:nvPr/>
            </p:nvGrpSpPr>
            <p:grpSpPr>
              <a:xfrm>
                <a:off x="5421611" y="2886866"/>
                <a:ext cx="1479040" cy="1043909"/>
                <a:chOff x="4557447" y="1721445"/>
                <a:chExt cx="1479040" cy="1043909"/>
              </a:xfrm>
            </p:grpSpPr>
            <p:pic>
              <p:nvPicPr>
                <p:cNvPr id="80" name="Picture 79"/>
                <p:cNvPicPr>
                  <a:picLocks noChangeAspect="1"/>
                </p:cNvPicPr>
                <p:nvPr/>
              </p:nvPicPr>
              <p:blipFill>
                <a:blip r:embed="rId12"/>
                <a:stretch>
                  <a:fillRect/>
                </a:stretch>
              </p:blipFill>
              <p:spPr>
                <a:xfrm>
                  <a:off x="4557447" y="1902539"/>
                  <a:ext cx="477423" cy="839046"/>
                </a:xfrm>
                <a:prstGeom prst="rect">
                  <a:avLst/>
                </a:prstGeom>
              </p:spPr>
            </p:pic>
            <p:pic>
              <p:nvPicPr>
                <p:cNvPr id="81" name="Picture 80"/>
                <p:cNvPicPr>
                  <a:picLocks noChangeAspect="1"/>
                </p:cNvPicPr>
                <p:nvPr/>
              </p:nvPicPr>
              <p:blipFill>
                <a:blip r:embed="rId12"/>
                <a:stretch>
                  <a:fillRect/>
                </a:stretch>
              </p:blipFill>
              <p:spPr>
                <a:xfrm>
                  <a:off x="4869643" y="1721445"/>
                  <a:ext cx="477423" cy="839046"/>
                </a:xfrm>
                <a:prstGeom prst="rect">
                  <a:avLst/>
                </a:prstGeom>
              </p:spPr>
            </p:pic>
            <p:pic>
              <p:nvPicPr>
                <p:cNvPr id="82" name="Picture 81"/>
                <p:cNvPicPr>
                  <a:picLocks noChangeAspect="1"/>
                </p:cNvPicPr>
                <p:nvPr/>
              </p:nvPicPr>
              <p:blipFill>
                <a:blip r:embed="rId13"/>
                <a:stretch>
                  <a:fillRect/>
                </a:stretch>
              </p:blipFill>
              <p:spPr>
                <a:xfrm>
                  <a:off x="5153580" y="1902539"/>
                  <a:ext cx="882907" cy="862815"/>
                </a:xfrm>
                <a:prstGeom prst="rect">
                  <a:avLst/>
                </a:prstGeom>
              </p:spPr>
            </p:pic>
          </p:grpSp>
          <p:grpSp>
            <p:nvGrpSpPr>
              <p:cNvPr id="73" name="Group 72"/>
              <p:cNvGrpSpPr/>
              <p:nvPr/>
            </p:nvGrpSpPr>
            <p:grpSpPr>
              <a:xfrm>
                <a:off x="4880542" y="3820782"/>
                <a:ext cx="944427" cy="972683"/>
                <a:chOff x="3981885" y="2834055"/>
                <a:chExt cx="944427" cy="972683"/>
              </a:xfrm>
            </p:grpSpPr>
            <p:pic>
              <p:nvPicPr>
                <p:cNvPr id="77" name="Picture 76"/>
                <p:cNvPicPr>
                  <a:picLocks noChangeAspect="1"/>
                </p:cNvPicPr>
                <p:nvPr/>
              </p:nvPicPr>
              <p:blipFill>
                <a:blip r:embed="rId12"/>
                <a:stretch>
                  <a:fillRect/>
                </a:stretch>
              </p:blipFill>
              <p:spPr>
                <a:xfrm>
                  <a:off x="3981885" y="2967692"/>
                  <a:ext cx="477423" cy="839046"/>
                </a:xfrm>
                <a:prstGeom prst="rect">
                  <a:avLst/>
                </a:prstGeom>
              </p:spPr>
            </p:pic>
            <p:pic>
              <p:nvPicPr>
                <p:cNvPr id="78" name="Picture 77"/>
                <p:cNvPicPr>
                  <a:picLocks noChangeAspect="1"/>
                </p:cNvPicPr>
                <p:nvPr/>
              </p:nvPicPr>
              <p:blipFill>
                <a:blip r:embed="rId12"/>
                <a:stretch>
                  <a:fillRect/>
                </a:stretch>
              </p:blipFill>
              <p:spPr>
                <a:xfrm>
                  <a:off x="4269036" y="2834055"/>
                  <a:ext cx="477423" cy="839046"/>
                </a:xfrm>
                <a:prstGeom prst="rect">
                  <a:avLst/>
                </a:prstGeom>
              </p:spPr>
            </p:pic>
            <p:pic>
              <p:nvPicPr>
                <p:cNvPr id="79" name="Picture 78"/>
                <p:cNvPicPr>
                  <a:picLocks noChangeAspect="1"/>
                </p:cNvPicPr>
                <p:nvPr/>
              </p:nvPicPr>
              <p:blipFill>
                <a:blip r:embed="rId14"/>
                <a:stretch>
                  <a:fillRect/>
                </a:stretch>
              </p:blipFill>
              <p:spPr>
                <a:xfrm>
                  <a:off x="4480085" y="3260431"/>
                  <a:ext cx="446227" cy="456212"/>
                </a:xfrm>
                <a:prstGeom prst="rect">
                  <a:avLst/>
                </a:prstGeom>
              </p:spPr>
            </p:pic>
          </p:grpSp>
          <p:grpSp>
            <p:nvGrpSpPr>
              <p:cNvPr id="74" name="Group 73"/>
              <p:cNvGrpSpPr/>
              <p:nvPr/>
            </p:nvGrpSpPr>
            <p:grpSpPr>
              <a:xfrm>
                <a:off x="4383758" y="2988031"/>
                <a:ext cx="968998" cy="971748"/>
                <a:chOff x="3601101" y="2714202"/>
                <a:chExt cx="968998" cy="971748"/>
              </a:xfrm>
            </p:grpSpPr>
            <p:pic>
              <p:nvPicPr>
                <p:cNvPr id="75" name="Picture 74"/>
                <p:cNvPicPr>
                  <a:picLocks noChangeAspect="1"/>
                </p:cNvPicPr>
                <p:nvPr/>
              </p:nvPicPr>
              <p:blipFill>
                <a:blip r:embed="rId12"/>
                <a:stretch>
                  <a:fillRect/>
                </a:stretch>
              </p:blipFill>
              <p:spPr>
                <a:xfrm>
                  <a:off x="3601101" y="2846904"/>
                  <a:ext cx="477423" cy="839046"/>
                </a:xfrm>
                <a:prstGeom prst="rect">
                  <a:avLst/>
                </a:prstGeom>
              </p:spPr>
            </p:pic>
            <p:pic>
              <p:nvPicPr>
                <p:cNvPr id="76" name="Picture 75"/>
                <p:cNvPicPr>
                  <a:picLocks noChangeAspect="1"/>
                </p:cNvPicPr>
                <p:nvPr/>
              </p:nvPicPr>
              <p:blipFill>
                <a:blip r:embed="rId15"/>
                <a:stretch>
                  <a:fillRect/>
                </a:stretch>
              </p:blipFill>
              <p:spPr>
                <a:xfrm>
                  <a:off x="3875612" y="2714202"/>
                  <a:ext cx="694487" cy="898458"/>
                </a:xfrm>
                <a:prstGeom prst="rect">
                  <a:avLst/>
                </a:prstGeom>
              </p:spPr>
            </p:pic>
          </p:grpSp>
        </p:grpSp>
      </p:grpSp>
      <p:pic>
        <p:nvPicPr>
          <p:cNvPr id="84" name="Picture 83"/>
          <p:cNvPicPr>
            <a:picLocks noChangeAspect="1"/>
          </p:cNvPicPr>
          <p:nvPr/>
        </p:nvPicPr>
        <p:blipFill>
          <a:blip r:embed="rId16"/>
          <a:stretch>
            <a:fillRect/>
          </a:stretch>
        </p:blipFill>
        <p:spPr>
          <a:xfrm>
            <a:off x="7286235" y="3693698"/>
            <a:ext cx="726873" cy="777586"/>
          </a:xfrm>
          <a:prstGeom prst="rect">
            <a:avLst/>
          </a:prstGeom>
        </p:spPr>
      </p:pic>
      <p:pic>
        <p:nvPicPr>
          <p:cNvPr id="85" name="Picture 84"/>
          <p:cNvPicPr>
            <a:picLocks noChangeAspect="1"/>
          </p:cNvPicPr>
          <p:nvPr/>
        </p:nvPicPr>
        <p:blipFill>
          <a:blip r:embed="rId17"/>
          <a:stretch>
            <a:fillRect/>
          </a:stretch>
        </p:blipFill>
        <p:spPr>
          <a:xfrm>
            <a:off x="5627982" y="4854084"/>
            <a:ext cx="710071" cy="597750"/>
          </a:xfrm>
          <a:prstGeom prst="rect">
            <a:avLst/>
          </a:prstGeom>
        </p:spPr>
      </p:pic>
      <p:grpSp>
        <p:nvGrpSpPr>
          <p:cNvPr id="86" name="Group 85"/>
          <p:cNvGrpSpPr/>
          <p:nvPr/>
        </p:nvGrpSpPr>
        <p:grpSpPr>
          <a:xfrm>
            <a:off x="3261792" y="4397794"/>
            <a:ext cx="1163934" cy="837999"/>
            <a:chOff x="7303388" y="5401003"/>
            <a:chExt cx="1551508" cy="1117041"/>
          </a:xfrm>
        </p:grpSpPr>
        <p:sp>
          <p:nvSpPr>
            <p:cNvPr id="87" name="Arc 86"/>
            <p:cNvSpPr/>
            <p:nvPr/>
          </p:nvSpPr>
          <p:spPr>
            <a:xfrm rot="7968779">
              <a:off x="7460381" y="5819698"/>
              <a:ext cx="406105" cy="720091"/>
            </a:xfrm>
            <a:prstGeom prst="arc">
              <a:avLst>
                <a:gd name="adj1" fmla="val 2097834"/>
                <a:gd name="adj2" fmla="val 366333"/>
              </a:avLst>
            </a:prstGeom>
            <a:ln w="28575">
              <a:solidFill>
                <a:schemeClr val="bg2"/>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050" baseline="0">
                <a:latin typeface="Segoe UI Light" panose="020B0502040204020203" pitchFamily="34" charset="0"/>
                <a:cs typeface="Segoe UI Light" panose="020B0502040204020203" pitchFamily="34" charset="0"/>
              </a:endParaRPr>
            </a:p>
          </p:txBody>
        </p:sp>
        <p:grpSp>
          <p:nvGrpSpPr>
            <p:cNvPr id="88" name="Group 87"/>
            <p:cNvGrpSpPr/>
            <p:nvPr/>
          </p:nvGrpSpPr>
          <p:grpSpPr>
            <a:xfrm>
              <a:off x="7524159" y="5401003"/>
              <a:ext cx="1330737" cy="1117041"/>
              <a:chOff x="5602373" y="5181081"/>
              <a:chExt cx="1330737" cy="1117041"/>
            </a:xfrm>
          </p:grpSpPr>
          <p:sp>
            <p:nvSpPr>
              <p:cNvPr id="89" name="Rectangle 88"/>
              <p:cNvSpPr/>
              <p:nvPr/>
            </p:nvSpPr>
            <p:spPr bwMode="auto">
              <a:xfrm>
                <a:off x="5602373" y="5181081"/>
                <a:ext cx="1330737" cy="825548"/>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34299" tIns="34299" rIns="34299" bIns="34299" numCol="1" spcCol="0" rtlCol="0" fromWordArt="0" anchor="t" anchorCtr="0" forceAA="0" compatLnSpc="1">
                <a:prstTxWarp prst="textNoShape">
                  <a:avLst/>
                </a:prstTxWarp>
                <a:noAutofit/>
              </a:bodyPr>
              <a:lstStyle/>
              <a:p>
                <a:pPr defTabSz="685757"/>
                <a:r>
                  <a:rPr lang="en-US" baseline="0" dirty="0">
                    <a:solidFill>
                      <a:schemeClr val="tx1">
                        <a:lumMod val="65000"/>
                        <a:lumOff val="35000"/>
                      </a:schemeClr>
                    </a:solidFill>
                    <a:ea typeface="Segoe UI" pitchFamily="34" charset="0"/>
                    <a:cs typeface="Segoe UI" pitchFamily="34" charset="0"/>
                  </a:rPr>
                  <a:t>Remote timer job</a:t>
                </a:r>
              </a:p>
            </p:txBody>
          </p:sp>
          <p:pic>
            <p:nvPicPr>
              <p:cNvPr id="90" name="Picture 89"/>
              <p:cNvPicPr>
                <a:picLocks noChangeAspect="1"/>
              </p:cNvPicPr>
              <p:nvPr/>
            </p:nvPicPr>
            <p:blipFill>
              <a:blip r:embed="rId18"/>
              <a:stretch>
                <a:fillRect/>
              </a:stretch>
            </p:blipFill>
            <p:spPr>
              <a:xfrm>
                <a:off x="6173273" y="5504682"/>
                <a:ext cx="730013" cy="793440"/>
              </a:xfrm>
              <a:prstGeom prst="rect">
                <a:avLst/>
              </a:prstGeom>
            </p:spPr>
          </p:pic>
        </p:grpSp>
      </p:grpSp>
    </p:spTree>
    <p:extLst>
      <p:ext uri="{BB962C8B-B14F-4D97-AF65-F5344CB8AC3E}">
        <p14:creationId xmlns:p14="http://schemas.microsoft.com/office/powerpoint/2010/main" val="1261796003"/>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anim calcmode="lin" valueType="num">
                                      <p:cBhvr>
                                        <p:cTn id="8" dur="1000" fill="hold"/>
                                        <p:tgtEl>
                                          <p:spTgt spid="54"/>
                                        </p:tgtEl>
                                        <p:attrNameLst>
                                          <p:attrName>ppt_x</p:attrName>
                                        </p:attrNameLst>
                                      </p:cBhvr>
                                      <p:tavLst>
                                        <p:tav tm="0">
                                          <p:val>
                                            <p:strVal val="#ppt_x"/>
                                          </p:val>
                                        </p:tav>
                                        <p:tav tm="100000">
                                          <p:val>
                                            <p:strVal val="#ppt_x"/>
                                          </p:val>
                                        </p:tav>
                                      </p:tavLst>
                                    </p:anim>
                                    <p:anim calcmode="lin" valueType="num">
                                      <p:cBhvr>
                                        <p:cTn id="9" dur="1000" fill="hold"/>
                                        <p:tgtEl>
                                          <p:spTgt spid="5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1000"/>
                                        <p:tgtEl>
                                          <p:spTgt spid="31"/>
                                        </p:tgtEl>
                                      </p:cBhvr>
                                    </p:animEffect>
                                    <p:anim calcmode="lin" valueType="num">
                                      <p:cBhvr>
                                        <p:cTn id="13" dur="1000" fill="hold"/>
                                        <p:tgtEl>
                                          <p:spTgt spid="31"/>
                                        </p:tgtEl>
                                        <p:attrNameLst>
                                          <p:attrName>ppt_x</p:attrName>
                                        </p:attrNameLst>
                                      </p:cBhvr>
                                      <p:tavLst>
                                        <p:tav tm="0">
                                          <p:val>
                                            <p:strVal val="#ppt_x"/>
                                          </p:val>
                                        </p:tav>
                                        <p:tav tm="100000">
                                          <p:val>
                                            <p:strVal val="#ppt_x"/>
                                          </p:val>
                                        </p:tav>
                                      </p:tavLst>
                                    </p:anim>
                                    <p:anim calcmode="lin" valueType="num">
                                      <p:cBhvr>
                                        <p:cTn id="14" dur="1000" fill="hold"/>
                                        <p:tgtEl>
                                          <p:spTgt spid="3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fade">
                                      <p:cBhvr>
                                        <p:cTn id="22" dur="1000"/>
                                        <p:tgtEl>
                                          <p:spTgt spid="63"/>
                                        </p:tgtEl>
                                      </p:cBhvr>
                                    </p:animEffect>
                                    <p:anim calcmode="lin" valueType="num">
                                      <p:cBhvr>
                                        <p:cTn id="23" dur="1000" fill="hold"/>
                                        <p:tgtEl>
                                          <p:spTgt spid="63"/>
                                        </p:tgtEl>
                                        <p:attrNameLst>
                                          <p:attrName>ppt_x</p:attrName>
                                        </p:attrNameLst>
                                      </p:cBhvr>
                                      <p:tavLst>
                                        <p:tav tm="0">
                                          <p:val>
                                            <p:strVal val="#ppt_x"/>
                                          </p:val>
                                        </p:tav>
                                        <p:tav tm="100000">
                                          <p:val>
                                            <p:strVal val="#ppt_x"/>
                                          </p:val>
                                        </p:tav>
                                      </p:tavLst>
                                    </p:anim>
                                    <p:anim calcmode="lin" valueType="num">
                                      <p:cBhvr>
                                        <p:cTn id="24" dur="1000" fill="hold"/>
                                        <p:tgtEl>
                                          <p:spTgt spid="63"/>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fade">
                                      <p:cBhvr>
                                        <p:cTn id="27" dur="1000"/>
                                        <p:tgtEl>
                                          <p:spTgt spid="64"/>
                                        </p:tgtEl>
                                      </p:cBhvr>
                                    </p:animEffect>
                                    <p:anim calcmode="lin" valueType="num">
                                      <p:cBhvr>
                                        <p:cTn id="28" dur="1000" fill="hold"/>
                                        <p:tgtEl>
                                          <p:spTgt spid="64"/>
                                        </p:tgtEl>
                                        <p:attrNameLst>
                                          <p:attrName>ppt_x</p:attrName>
                                        </p:attrNameLst>
                                      </p:cBhvr>
                                      <p:tavLst>
                                        <p:tav tm="0">
                                          <p:val>
                                            <p:strVal val="#ppt_x"/>
                                          </p:val>
                                        </p:tav>
                                        <p:tav tm="100000">
                                          <p:val>
                                            <p:strVal val="#ppt_x"/>
                                          </p:val>
                                        </p:tav>
                                      </p:tavLst>
                                    </p:anim>
                                    <p:anim calcmode="lin" valueType="num">
                                      <p:cBhvr>
                                        <p:cTn id="29"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fade">
                                      <p:cBhvr>
                                        <p:cTn id="34" dur="1000"/>
                                        <p:tgtEl>
                                          <p:spTgt spid="41"/>
                                        </p:tgtEl>
                                      </p:cBhvr>
                                    </p:animEffect>
                                    <p:anim calcmode="lin" valueType="num">
                                      <p:cBhvr>
                                        <p:cTn id="35" dur="1000" fill="hold"/>
                                        <p:tgtEl>
                                          <p:spTgt spid="41"/>
                                        </p:tgtEl>
                                        <p:attrNameLst>
                                          <p:attrName>ppt_x</p:attrName>
                                        </p:attrNameLst>
                                      </p:cBhvr>
                                      <p:tavLst>
                                        <p:tav tm="0">
                                          <p:val>
                                            <p:strVal val="#ppt_x"/>
                                          </p:val>
                                        </p:tav>
                                        <p:tav tm="100000">
                                          <p:val>
                                            <p:strVal val="#ppt_x"/>
                                          </p:val>
                                        </p:tav>
                                      </p:tavLst>
                                    </p:anim>
                                    <p:anim calcmode="lin" valueType="num">
                                      <p:cBhvr>
                                        <p:cTn id="36" dur="1000" fill="hold"/>
                                        <p:tgtEl>
                                          <p:spTgt spid="41"/>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fade">
                                      <p:cBhvr>
                                        <p:cTn id="39" dur="1000"/>
                                        <p:tgtEl>
                                          <p:spTgt spid="51"/>
                                        </p:tgtEl>
                                      </p:cBhvr>
                                    </p:animEffect>
                                    <p:anim calcmode="lin" valueType="num">
                                      <p:cBhvr>
                                        <p:cTn id="40" dur="1000" fill="hold"/>
                                        <p:tgtEl>
                                          <p:spTgt spid="51"/>
                                        </p:tgtEl>
                                        <p:attrNameLst>
                                          <p:attrName>ppt_x</p:attrName>
                                        </p:attrNameLst>
                                      </p:cBhvr>
                                      <p:tavLst>
                                        <p:tav tm="0">
                                          <p:val>
                                            <p:strVal val="#ppt_x"/>
                                          </p:val>
                                        </p:tav>
                                        <p:tav tm="100000">
                                          <p:val>
                                            <p:strVal val="#ppt_x"/>
                                          </p:val>
                                        </p:tav>
                                      </p:tavLst>
                                    </p:anim>
                                    <p:anim calcmode="lin" valueType="num">
                                      <p:cBhvr>
                                        <p:cTn id="41" dur="1000" fill="hold"/>
                                        <p:tgtEl>
                                          <p:spTgt spid="51"/>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1000"/>
                                        <p:tgtEl>
                                          <p:spTgt spid="8"/>
                                        </p:tgtEl>
                                      </p:cBhvr>
                                    </p:animEffect>
                                    <p:anim calcmode="lin" valueType="num">
                                      <p:cBhvr>
                                        <p:cTn id="45" dur="1000" fill="hold"/>
                                        <p:tgtEl>
                                          <p:spTgt spid="8"/>
                                        </p:tgtEl>
                                        <p:attrNameLst>
                                          <p:attrName>ppt_x</p:attrName>
                                        </p:attrNameLst>
                                      </p:cBhvr>
                                      <p:tavLst>
                                        <p:tav tm="0">
                                          <p:val>
                                            <p:strVal val="#ppt_x"/>
                                          </p:val>
                                        </p:tav>
                                        <p:tav tm="100000">
                                          <p:val>
                                            <p:strVal val="#ppt_x"/>
                                          </p:val>
                                        </p:tav>
                                      </p:tavLst>
                                    </p:anim>
                                    <p:anim calcmode="lin" valueType="num">
                                      <p:cBhvr>
                                        <p:cTn id="4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fade">
                                      <p:cBhvr>
                                        <p:cTn id="51" dur="1000"/>
                                        <p:tgtEl>
                                          <p:spTgt spid="9"/>
                                        </p:tgtEl>
                                      </p:cBhvr>
                                    </p:animEffect>
                                    <p:anim calcmode="lin" valueType="num">
                                      <p:cBhvr>
                                        <p:cTn id="52" dur="1000" fill="hold"/>
                                        <p:tgtEl>
                                          <p:spTgt spid="9"/>
                                        </p:tgtEl>
                                        <p:attrNameLst>
                                          <p:attrName>ppt_x</p:attrName>
                                        </p:attrNameLst>
                                      </p:cBhvr>
                                      <p:tavLst>
                                        <p:tav tm="0">
                                          <p:val>
                                            <p:strVal val="#ppt_x"/>
                                          </p:val>
                                        </p:tav>
                                        <p:tav tm="100000">
                                          <p:val>
                                            <p:strVal val="#ppt_x"/>
                                          </p:val>
                                        </p:tav>
                                      </p:tavLst>
                                    </p:anim>
                                    <p:anim calcmode="lin" valueType="num">
                                      <p:cBhvr>
                                        <p:cTn id="53" dur="1000" fill="hold"/>
                                        <p:tgtEl>
                                          <p:spTgt spid="9"/>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60"/>
                                        </p:tgtEl>
                                        <p:attrNameLst>
                                          <p:attrName>style.visibility</p:attrName>
                                        </p:attrNameLst>
                                      </p:cBhvr>
                                      <p:to>
                                        <p:strVal val="visible"/>
                                      </p:to>
                                    </p:set>
                                    <p:animEffect transition="in" filter="fade">
                                      <p:cBhvr>
                                        <p:cTn id="56" dur="1000"/>
                                        <p:tgtEl>
                                          <p:spTgt spid="60"/>
                                        </p:tgtEl>
                                      </p:cBhvr>
                                    </p:animEffect>
                                    <p:anim calcmode="lin" valueType="num">
                                      <p:cBhvr>
                                        <p:cTn id="57" dur="1000" fill="hold"/>
                                        <p:tgtEl>
                                          <p:spTgt spid="60"/>
                                        </p:tgtEl>
                                        <p:attrNameLst>
                                          <p:attrName>ppt_x</p:attrName>
                                        </p:attrNameLst>
                                      </p:cBhvr>
                                      <p:tavLst>
                                        <p:tav tm="0">
                                          <p:val>
                                            <p:strVal val="#ppt_x"/>
                                          </p:val>
                                        </p:tav>
                                        <p:tav tm="100000">
                                          <p:val>
                                            <p:strVal val="#ppt_x"/>
                                          </p:val>
                                        </p:tav>
                                      </p:tavLst>
                                    </p:anim>
                                    <p:anim calcmode="lin" valueType="num">
                                      <p:cBhvr>
                                        <p:cTn id="58" dur="1000" fill="hold"/>
                                        <p:tgtEl>
                                          <p:spTgt spid="60"/>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fade">
                                      <p:cBhvr>
                                        <p:cTn id="61" dur="1000"/>
                                        <p:tgtEl>
                                          <p:spTgt spid="45"/>
                                        </p:tgtEl>
                                      </p:cBhvr>
                                    </p:animEffect>
                                    <p:anim calcmode="lin" valueType="num">
                                      <p:cBhvr>
                                        <p:cTn id="62" dur="1000" fill="hold"/>
                                        <p:tgtEl>
                                          <p:spTgt spid="45"/>
                                        </p:tgtEl>
                                        <p:attrNameLst>
                                          <p:attrName>ppt_x</p:attrName>
                                        </p:attrNameLst>
                                      </p:cBhvr>
                                      <p:tavLst>
                                        <p:tav tm="0">
                                          <p:val>
                                            <p:strVal val="#ppt_x"/>
                                          </p:val>
                                        </p:tav>
                                        <p:tav tm="100000">
                                          <p:val>
                                            <p:strVal val="#ppt_x"/>
                                          </p:val>
                                        </p:tav>
                                      </p:tavLst>
                                    </p:anim>
                                    <p:anim calcmode="lin" valueType="num">
                                      <p:cBhvr>
                                        <p:cTn id="63" dur="1000" fill="hold"/>
                                        <p:tgtEl>
                                          <p:spTgt spid="45"/>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86"/>
                                        </p:tgtEl>
                                        <p:attrNameLst>
                                          <p:attrName>style.visibility</p:attrName>
                                        </p:attrNameLst>
                                      </p:cBhvr>
                                      <p:to>
                                        <p:strVal val="visible"/>
                                      </p:to>
                                    </p:set>
                                    <p:animEffect transition="in" filter="fade">
                                      <p:cBhvr>
                                        <p:cTn id="66" dur="1000"/>
                                        <p:tgtEl>
                                          <p:spTgt spid="86"/>
                                        </p:tgtEl>
                                      </p:cBhvr>
                                    </p:animEffect>
                                    <p:anim calcmode="lin" valueType="num">
                                      <p:cBhvr>
                                        <p:cTn id="67" dur="1000" fill="hold"/>
                                        <p:tgtEl>
                                          <p:spTgt spid="86"/>
                                        </p:tgtEl>
                                        <p:attrNameLst>
                                          <p:attrName>ppt_x</p:attrName>
                                        </p:attrNameLst>
                                      </p:cBhvr>
                                      <p:tavLst>
                                        <p:tav tm="0">
                                          <p:val>
                                            <p:strVal val="#ppt_x"/>
                                          </p:val>
                                        </p:tav>
                                        <p:tav tm="100000">
                                          <p:val>
                                            <p:strVal val="#ppt_x"/>
                                          </p:val>
                                        </p:tav>
                                      </p:tavLst>
                                    </p:anim>
                                    <p:anim calcmode="lin" valueType="num">
                                      <p:cBhvr>
                                        <p:cTn id="68" dur="1000" fill="hold"/>
                                        <p:tgtEl>
                                          <p:spTgt spid="86"/>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fade">
                                      <p:cBhvr>
                                        <p:cTn id="71" dur="1000"/>
                                        <p:tgtEl>
                                          <p:spTgt spid="33"/>
                                        </p:tgtEl>
                                      </p:cBhvr>
                                    </p:animEffect>
                                    <p:anim calcmode="lin" valueType="num">
                                      <p:cBhvr>
                                        <p:cTn id="72" dur="1000" fill="hold"/>
                                        <p:tgtEl>
                                          <p:spTgt spid="33"/>
                                        </p:tgtEl>
                                        <p:attrNameLst>
                                          <p:attrName>ppt_x</p:attrName>
                                        </p:attrNameLst>
                                      </p:cBhvr>
                                      <p:tavLst>
                                        <p:tav tm="0">
                                          <p:val>
                                            <p:strVal val="#ppt_x"/>
                                          </p:val>
                                        </p:tav>
                                        <p:tav tm="100000">
                                          <p:val>
                                            <p:strVal val="#ppt_x"/>
                                          </p:val>
                                        </p:tav>
                                      </p:tavLst>
                                    </p:anim>
                                    <p:anim calcmode="lin" valueType="num">
                                      <p:cBhvr>
                                        <p:cTn id="73"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nodeType="clickEffect">
                                  <p:stCondLst>
                                    <p:cond delay="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1000"/>
                                        <p:tgtEl>
                                          <p:spTgt spid="43"/>
                                        </p:tgtEl>
                                      </p:cBhvr>
                                    </p:animEffect>
                                    <p:anim calcmode="lin" valueType="num">
                                      <p:cBhvr>
                                        <p:cTn id="79" dur="1000" fill="hold"/>
                                        <p:tgtEl>
                                          <p:spTgt spid="43"/>
                                        </p:tgtEl>
                                        <p:attrNameLst>
                                          <p:attrName>ppt_x</p:attrName>
                                        </p:attrNameLst>
                                      </p:cBhvr>
                                      <p:tavLst>
                                        <p:tav tm="0">
                                          <p:val>
                                            <p:strVal val="#ppt_x"/>
                                          </p:val>
                                        </p:tav>
                                        <p:tav tm="100000">
                                          <p:val>
                                            <p:strVal val="#ppt_x"/>
                                          </p:val>
                                        </p:tav>
                                      </p:tavLst>
                                    </p:anim>
                                    <p:anim calcmode="lin" valueType="num">
                                      <p:cBhvr>
                                        <p:cTn id="80" dur="1000" fill="hold"/>
                                        <p:tgtEl>
                                          <p:spTgt spid="43"/>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48"/>
                                        </p:tgtEl>
                                        <p:attrNameLst>
                                          <p:attrName>style.visibility</p:attrName>
                                        </p:attrNameLst>
                                      </p:cBhvr>
                                      <p:to>
                                        <p:strVal val="visible"/>
                                      </p:to>
                                    </p:set>
                                    <p:animEffect transition="in" filter="fade">
                                      <p:cBhvr>
                                        <p:cTn id="83" dur="1000"/>
                                        <p:tgtEl>
                                          <p:spTgt spid="48"/>
                                        </p:tgtEl>
                                      </p:cBhvr>
                                    </p:animEffect>
                                    <p:anim calcmode="lin" valueType="num">
                                      <p:cBhvr>
                                        <p:cTn id="84" dur="1000" fill="hold"/>
                                        <p:tgtEl>
                                          <p:spTgt spid="48"/>
                                        </p:tgtEl>
                                        <p:attrNameLst>
                                          <p:attrName>ppt_x</p:attrName>
                                        </p:attrNameLst>
                                      </p:cBhvr>
                                      <p:tavLst>
                                        <p:tav tm="0">
                                          <p:val>
                                            <p:strVal val="#ppt_x"/>
                                          </p:val>
                                        </p:tav>
                                        <p:tav tm="100000">
                                          <p:val>
                                            <p:strVal val="#ppt_x"/>
                                          </p:val>
                                        </p:tav>
                                      </p:tavLst>
                                    </p:anim>
                                    <p:anim calcmode="lin" valueType="num">
                                      <p:cBhvr>
                                        <p:cTn id="85" dur="1000" fill="hold"/>
                                        <p:tgtEl>
                                          <p:spTgt spid="48"/>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85"/>
                                        </p:tgtEl>
                                        <p:attrNameLst>
                                          <p:attrName>style.visibility</p:attrName>
                                        </p:attrNameLst>
                                      </p:cBhvr>
                                      <p:to>
                                        <p:strVal val="visible"/>
                                      </p:to>
                                    </p:set>
                                    <p:animEffect transition="in" filter="fade">
                                      <p:cBhvr>
                                        <p:cTn id="88" dur="1000"/>
                                        <p:tgtEl>
                                          <p:spTgt spid="85"/>
                                        </p:tgtEl>
                                      </p:cBhvr>
                                    </p:animEffect>
                                    <p:anim calcmode="lin" valueType="num">
                                      <p:cBhvr>
                                        <p:cTn id="89" dur="1000" fill="hold"/>
                                        <p:tgtEl>
                                          <p:spTgt spid="85"/>
                                        </p:tgtEl>
                                        <p:attrNameLst>
                                          <p:attrName>ppt_x</p:attrName>
                                        </p:attrNameLst>
                                      </p:cBhvr>
                                      <p:tavLst>
                                        <p:tav tm="0">
                                          <p:val>
                                            <p:strVal val="#ppt_x"/>
                                          </p:val>
                                        </p:tav>
                                        <p:tav tm="100000">
                                          <p:val>
                                            <p:strVal val="#ppt_x"/>
                                          </p:val>
                                        </p:tav>
                                      </p:tavLst>
                                    </p:anim>
                                    <p:anim calcmode="lin" valueType="num">
                                      <p:cBhvr>
                                        <p:cTn id="90" dur="1000" fill="hold"/>
                                        <p:tgtEl>
                                          <p:spTgt spid="85"/>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1000"/>
                                        <p:tgtEl>
                                          <p:spTgt spid="18"/>
                                        </p:tgtEl>
                                      </p:cBhvr>
                                    </p:animEffect>
                                    <p:anim calcmode="lin" valueType="num">
                                      <p:cBhvr>
                                        <p:cTn id="94" dur="1000" fill="hold"/>
                                        <p:tgtEl>
                                          <p:spTgt spid="18"/>
                                        </p:tgtEl>
                                        <p:attrNameLst>
                                          <p:attrName>ppt_x</p:attrName>
                                        </p:attrNameLst>
                                      </p:cBhvr>
                                      <p:tavLst>
                                        <p:tav tm="0">
                                          <p:val>
                                            <p:strVal val="#ppt_x"/>
                                          </p:val>
                                        </p:tav>
                                        <p:tav tm="100000">
                                          <p:val>
                                            <p:strVal val="#ppt_x"/>
                                          </p:val>
                                        </p:tav>
                                      </p:tavLst>
                                    </p:anim>
                                    <p:anim calcmode="lin" valueType="num">
                                      <p:cBhvr>
                                        <p:cTn id="95" dur="1000" fill="hold"/>
                                        <p:tgtEl>
                                          <p:spTgt spid="18"/>
                                        </p:tgtEl>
                                        <p:attrNameLst>
                                          <p:attrName>ppt_y</p:attrName>
                                        </p:attrNameLst>
                                      </p:cBhvr>
                                      <p:tavLst>
                                        <p:tav tm="0">
                                          <p:val>
                                            <p:strVal val="#ppt_y+.1"/>
                                          </p:val>
                                        </p:tav>
                                        <p:tav tm="100000">
                                          <p:val>
                                            <p:strVal val="#ppt_y"/>
                                          </p:val>
                                        </p:tav>
                                      </p:tavLst>
                                    </p:anim>
                                  </p:childTnLst>
                                </p:cTn>
                              </p:par>
                              <p:par>
                                <p:cTn id="96" presetID="42" presetClass="entr" presetSubtype="0" fill="hold" nodeType="withEffect">
                                  <p:stCondLst>
                                    <p:cond delay="0"/>
                                  </p:stCondLst>
                                  <p:childTnLst>
                                    <p:set>
                                      <p:cBhvr>
                                        <p:cTn id="97" dur="1" fill="hold">
                                          <p:stCondLst>
                                            <p:cond delay="0"/>
                                          </p:stCondLst>
                                        </p:cTn>
                                        <p:tgtEl>
                                          <p:spTgt spid="84"/>
                                        </p:tgtEl>
                                        <p:attrNameLst>
                                          <p:attrName>style.visibility</p:attrName>
                                        </p:attrNameLst>
                                      </p:cBhvr>
                                      <p:to>
                                        <p:strVal val="visible"/>
                                      </p:to>
                                    </p:set>
                                    <p:animEffect transition="in" filter="fade">
                                      <p:cBhvr>
                                        <p:cTn id="98" dur="1000"/>
                                        <p:tgtEl>
                                          <p:spTgt spid="84"/>
                                        </p:tgtEl>
                                      </p:cBhvr>
                                    </p:animEffect>
                                    <p:anim calcmode="lin" valueType="num">
                                      <p:cBhvr>
                                        <p:cTn id="99" dur="1000" fill="hold"/>
                                        <p:tgtEl>
                                          <p:spTgt spid="84"/>
                                        </p:tgtEl>
                                        <p:attrNameLst>
                                          <p:attrName>ppt_x</p:attrName>
                                        </p:attrNameLst>
                                      </p:cBhvr>
                                      <p:tavLst>
                                        <p:tav tm="0">
                                          <p:val>
                                            <p:strVal val="#ppt_x"/>
                                          </p:val>
                                        </p:tav>
                                        <p:tav tm="100000">
                                          <p:val>
                                            <p:strVal val="#ppt_x"/>
                                          </p:val>
                                        </p:tav>
                                      </p:tavLst>
                                    </p:anim>
                                    <p:anim calcmode="lin" valueType="num">
                                      <p:cBhvr>
                                        <p:cTn id="100"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nodeType="clickEffect">
                                  <p:stCondLst>
                                    <p:cond delay="0"/>
                                  </p:stCondLst>
                                  <p:childTnLst>
                                    <p:set>
                                      <p:cBhvr>
                                        <p:cTn id="104" dur="1" fill="hold">
                                          <p:stCondLst>
                                            <p:cond delay="0"/>
                                          </p:stCondLst>
                                        </p:cTn>
                                        <p:tgtEl>
                                          <p:spTgt spid="37"/>
                                        </p:tgtEl>
                                        <p:attrNameLst>
                                          <p:attrName>style.visibility</p:attrName>
                                        </p:attrNameLst>
                                      </p:cBhvr>
                                      <p:to>
                                        <p:strVal val="visible"/>
                                      </p:to>
                                    </p:set>
                                    <p:animEffect transition="in" filter="fade">
                                      <p:cBhvr>
                                        <p:cTn id="105" dur="1000"/>
                                        <p:tgtEl>
                                          <p:spTgt spid="37"/>
                                        </p:tgtEl>
                                      </p:cBhvr>
                                    </p:animEffect>
                                    <p:anim calcmode="lin" valueType="num">
                                      <p:cBhvr>
                                        <p:cTn id="106" dur="1000" fill="hold"/>
                                        <p:tgtEl>
                                          <p:spTgt spid="37"/>
                                        </p:tgtEl>
                                        <p:attrNameLst>
                                          <p:attrName>ppt_x</p:attrName>
                                        </p:attrNameLst>
                                      </p:cBhvr>
                                      <p:tavLst>
                                        <p:tav tm="0">
                                          <p:val>
                                            <p:strVal val="#ppt_x"/>
                                          </p:val>
                                        </p:tav>
                                        <p:tav tm="100000">
                                          <p:val>
                                            <p:strVal val="#ppt_x"/>
                                          </p:val>
                                        </p:tav>
                                      </p:tavLst>
                                    </p:anim>
                                    <p:anim calcmode="lin" valueType="num">
                                      <p:cBhvr>
                                        <p:cTn id="107" dur="1000" fill="hold"/>
                                        <p:tgtEl>
                                          <p:spTgt spid="37"/>
                                        </p:tgtEl>
                                        <p:attrNameLst>
                                          <p:attrName>ppt_y</p:attrName>
                                        </p:attrNameLst>
                                      </p:cBhvr>
                                      <p:tavLst>
                                        <p:tav tm="0">
                                          <p:val>
                                            <p:strVal val="#ppt_y+.1"/>
                                          </p:val>
                                        </p:tav>
                                        <p:tav tm="100000">
                                          <p:val>
                                            <p:strVal val="#ppt_y"/>
                                          </p:val>
                                        </p:tav>
                                      </p:tavLst>
                                    </p:anim>
                                  </p:childTnLst>
                                </p:cTn>
                              </p:par>
                              <p:par>
                                <p:cTn id="108" presetID="42" presetClass="entr" presetSubtype="0" fill="hold" nodeType="withEffect">
                                  <p:stCondLst>
                                    <p:cond delay="0"/>
                                  </p:stCondLst>
                                  <p:childTnLst>
                                    <p:set>
                                      <p:cBhvr>
                                        <p:cTn id="109" dur="1" fill="hold">
                                          <p:stCondLst>
                                            <p:cond delay="0"/>
                                          </p:stCondLst>
                                        </p:cTn>
                                        <p:tgtEl>
                                          <p:spTgt spid="57"/>
                                        </p:tgtEl>
                                        <p:attrNameLst>
                                          <p:attrName>style.visibility</p:attrName>
                                        </p:attrNameLst>
                                      </p:cBhvr>
                                      <p:to>
                                        <p:strVal val="visible"/>
                                      </p:to>
                                    </p:set>
                                    <p:animEffect transition="in" filter="fade">
                                      <p:cBhvr>
                                        <p:cTn id="110" dur="1000"/>
                                        <p:tgtEl>
                                          <p:spTgt spid="57"/>
                                        </p:tgtEl>
                                      </p:cBhvr>
                                    </p:animEffect>
                                    <p:anim calcmode="lin" valueType="num">
                                      <p:cBhvr>
                                        <p:cTn id="111" dur="1000" fill="hold"/>
                                        <p:tgtEl>
                                          <p:spTgt spid="57"/>
                                        </p:tgtEl>
                                        <p:attrNameLst>
                                          <p:attrName>ppt_x</p:attrName>
                                        </p:attrNameLst>
                                      </p:cBhvr>
                                      <p:tavLst>
                                        <p:tav tm="0">
                                          <p:val>
                                            <p:strVal val="#ppt_x"/>
                                          </p:val>
                                        </p:tav>
                                        <p:tav tm="100000">
                                          <p:val>
                                            <p:strVal val="#ppt_x"/>
                                          </p:val>
                                        </p:tav>
                                      </p:tavLst>
                                    </p:anim>
                                    <p:anim calcmode="lin" valueType="num">
                                      <p:cBhvr>
                                        <p:cTn id="112" dur="1000" fill="hold"/>
                                        <p:tgtEl>
                                          <p:spTgt spid="57"/>
                                        </p:tgtEl>
                                        <p:attrNameLst>
                                          <p:attrName>ppt_y</p:attrName>
                                        </p:attrNameLst>
                                      </p:cBhvr>
                                      <p:tavLst>
                                        <p:tav tm="0">
                                          <p:val>
                                            <p:strVal val="#ppt_y+.1"/>
                                          </p:val>
                                        </p:tav>
                                        <p:tav tm="100000">
                                          <p:val>
                                            <p:strVal val="#ppt_y"/>
                                          </p:val>
                                        </p:tav>
                                      </p:tavLst>
                                    </p:anim>
                                  </p:childTnLst>
                                </p:cTn>
                              </p:par>
                              <p:par>
                                <p:cTn id="113" presetID="42" presetClass="entr" presetSubtype="0" fill="hold" nodeType="with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fade">
                                      <p:cBhvr>
                                        <p:cTn id="115" dur="1000"/>
                                        <p:tgtEl>
                                          <p:spTgt spid="32"/>
                                        </p:tgtEl>
                                      </p:cBhvr>
                                    </p:animEffect>
                                    <p:anim calcmode="lin" valueType="num">
                                      <p:cBhvr>
                                        <p:cTn id="116" dur="1000" fill="hold"/>
                                        <p:tgtEl>
                                          <p:spTgt spid="32"/>
                                        </p:tgtEl>
                                        <p:attrNameLst>
                                          <p:attrName>ppt_x</p:attrName>
                                        </p:attrNameLst>
                                      </p:cBhvr>
                                      <p:tavLst>
                                        <p:tav tm="0">
                                          <p:val>
                                            <p:strVal val="#ppt_x"/>
                                          </p:val>
                                        </p:tav>
                                        <p:tav tm="100000">
                                          <p:val>
                                            <p:strVal val="#ppt_x"/>
                                          </p:val>
                                        </p:tav>
                                      </p:tavLst>
                                    </p:anim>
                                    <p:anim calcmode="lin" valueType="num">
                                      <p:cBhvr>
                                        <p:cTn id="117"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Provisioning time logic</a:t>
            </a:r>
            <a:endParaRPr lang="en-US" dirty="0"/>
          </a:p>
        </p:txBody>
      </p:sp>
      <p:cxnSp>
        <p:nvCxnSpPr>
          <p:cNvPr id="12" name="Straight Arrow Connector 11"/>
          <p:cNvCxnSpPr/>
          <p:nvPr/>
        </p:nvCxnSpPr>
        <p:spPr>
          <a:xfrm flipV="1">
            <a:off x="2591839" y="3776017"/>
            <a:ext cx="650095" cy="2194"/>
          </a:xfrm>
          <a:prstGeom prst="straightConnector1">
            <a:avLst/>
          </a:prstGeom>
          <a:ln w="539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16" name="Group 15"/>
          <p:cNvGrpSpPr/>
          <p:nvPr/>
        </p:nvGrpSpPr>
        <p:grpSpPr>
          <a:xfrm>
            <a:off x="1148586" y="4247583"/>
            <a:ext cx="1789745" cy="1118464"/>
            <a:chOff x="9357014" y="3101449"/>
            <a:chExt cx="2367856" cy="1521188"/>
          </a:xfrm>
        </p:grpSpPr>
        <p:grpSp>
          <p:nvGrpSpPr>
            <p:cNvPr id="24" name="Group 23"/>
            <p:cNvGrpSpPr/>
            <p:nvPr/>
          </p:nvGrpSpPr>
          <p:grpSpPr>
            <a:xfrm>
              <a:off x="9357014" y="3101449"/>
              <a:ext cx="2367856" cy="638039"/>
              <a:chOff x="9658449" y="5307495"/>
              <a:chExt cx="2367856" cy="638039"/>
            </a:xfrm>
          </p:grpSpPr>
          <p:sp>
            <p:nvSpPr>
              <p:cNvPr id="26" name="Freeform 128"/>
              <p:cNvSpPr>
                <a:spLocks noChangeAspect="1" noEditPoints="1"/>
              </p:cNvSpPr>
              <p:nvPr/>
            </p:nvSpPr>
            <p:spPr bwMode="black">
              <a:xfrm>
                <a:off x="9658449" y="5585534"/>
                <a:ext cx="409042" cy="360000"/>
              </a:xfrm>
              <a:custGeom>
                <a:avLst/>
                <a:gdLst>
                  <a:gd name="T0" fmla="*/ 49 w 71"/>
                  <a:gd name="T1" fmla="*/ 21 h 62"/>
                  <a:gd name="T2" fmla="*/ 49 w 71"/>
                  <a:gd name="T3" fmla="*/ 19 h 62"/>
                  <a:gd name="T4" fmla="*/ 49 w 71"/>
                  <a:gd name="T5" fmla="*/ 19 h 62"/>
                  <a:gd name="T6" fmla="*/ 48 w 71"/>
                  <a:gd name="T7" fmla="*/ 17 h 62"/>
                  <a:gd name="T8" fmla="*/ 32 w 71"/>
                  <a:gd name="T9" fmla="*/ 2 h 62"/>
                  <a:gd name="T10" fmla="*/ 28 w 71"/>
                  <a:gd name="T11" fmla="*/ 0 h 62"/>
                  <a:gd name="T12" fmla="*/ 28 w 71"/>
                  <a:gd name="T13" fmla="*/ 0 h 62"/>
                  <a:gd name="T14" fmla="*/ 28 w 71"/>
                  <a:gd name="T15" fmla="*/ 0 h 62"/>
                  <a:gd name="T16" fmla="*/ 6 w 71"/>
                  <a:gd name="T17" fmla="*/ 0 h 62"/>
                  <a:gd name="T18" fmla="*/ 0 w 71"/>
                  <a:gd name="T19" fmla="*/ 5 h 62"/>
                  <a:gd name="T20" fmla="*/ 0 w 71"/>
                  <a:gd name="T21" fmla="*/ 56 h 62"/>
                  <a:gd name="T22" fmla="*/ 6 w 71"/>
                  <a:gd name="T23" fmla="*/ 62 h 62"/>
                  <a:gd name="T24" fmla="*/ 44 w 71"/>
                  <a:gd name="T25" fmla="*/ 62 h 62"/>
                  <a:gd name="T26" fmla="*/ 50 w 71"/>
                  <a:gd name="T27" fmla="*/ 56 h 62"/>
                  <a:gd name="T28" fmla="*/ 50 w 71"/>
                  <a:gd name="T29" fmla="*/ 21 h 62"/>
                  <a:gd name="T30" fmla="*/ 49 w 71"/>
                  <a:gd name="T31" fmla="*/ 21 h 62"/>
                  <a:gd name="T32" fmla="*/ 28 w 71"/>
                  <a:gd name="T33" fmla="*/ 5 h 62"/>
                  <a:gd name="T34" fmla="*/ 44 w 71"/>
                  <a:gd name="T35" fmla="*/ 21 h 62"/>
                  <a:gd name="T36" fmla="*/ 28 w 71"/>
                  <a:gd name="T37" fmla="*/ 21 h 62"/>
                  <a:gd name="T38" fmla="*/ 28 w 71"/>
                  <a:gd name="T39" fmla="*/ 5 h 62"/>
                  <a:gd name="T40" fmla="*/ 44 w 71"/>
                  <a:gd name="T41" fmla="*/ 56 h 62"/>
                  <a:gd name="T42" fmla="*/ 6 w 71"/>
                  <a:gd name="T43" fmla="*/ 56 h 62"/>
                  <a:gd name="T44" fmla="*/ 6 w 71"/>
                  <a:gd name="T45" fmla="*/ 5 h 62"/>
                  <a:gd name="T46" fmla="*/ 23 w 71"/>
                  <a:gd name="T47" fmla="*/ 5 h 62"/>
                  <a:gd name="T48" fmla="*/ 23 w 71"/>
                  <a:gd name="T49" fmla="*/ 21 h 62"/>
                  <a:gd name="T50" fmla="*/ 28 w 71"/>
                  <a:gd name="T51" fmla="*/ 27 h 62"/>
                  <a:gd name="T52" fmla="*/ 44 w 71"/>
                  <a:gd name="T53" fmla="*/ 27 h 62"/>
                  <a:gd name="T54" fmla="*/ 44 w 71"/>
                  <a:gd name="T55" fmla="*/ 56 h 62"/>
                  <a:gd name="T56" fmla="*/ 58 w 71"/>
                  <a:gd name="T57" fmla="*/ 14 h 62"/>
                  <a:gd name="T58" fmla="*/ 60 w 71"/>
                  <a:gd name="T59" fmla="*/ 19 h 62"/>
                  <a:gd name="T60" fmla="*/ 60 w 71"/>
                  <a:gd name="T61" fmla="*/ 56 h 62"/>
                  <a:gd name="T62" fmla="*/ 55 w 71"/>
                  <a:gd name="T63" fmla="*/ 62 h 62"/>
                  <a:gd name="T64" fmla="*/ 53 w 71"/>
                  <a:gd name="T65" fmla="*/ 62 h 62"/>
                  <a:gd name="T66" fmla="*/ 55 w 71"/>
                  <a:gd name="T67" fmla="*/ 57 h 62"/>
                  <a:gd name="T68" fmla="*/ 55 w 71"/>
                  <a:gd name="T69" fmla="*/ 21 h 62"/>
                  <a:gd name="T70" fmla="*/ 53 w 71"/>
                  <a:gd name="T71" fmla="*/ 15 h 62"/>
                  <a:gd name="T72" fmla="*/ 37 w 71"/>
                  <a:gd name="T73" fmla="*/ 0 h 62"/>
                  <a:gd name="T74" fmla="*/ 37 w 71"/>
                  <a:gd name="T75" fmla="*/ 0 h 62"/>
                  <a:gd name="T76" fmla="*/ 39 w 71"/>
                  <a:gd name="T77" fmla="*/ 0 h 62"/>
                  <a:gd name="T78" fmla="*/ 40 w 71"/>
                  <a:gd name="T79" fmla="*/ 0 h 62"/>
                  <a:gd name="T80" fmla="*/ 47 w 71"/>
                  <a:gd name="T81" fmla="*/ 3 h 62"/>
                  <a:gd name="T82" fmla="*/ 58 w 71"/>
                  <a:gd name="T83" fmla="*/ 14 h 62"/>
                  <a:gd name="T84" fmla="*/ 69 w 71"/>
                  <a:gd name="T85" fmla="*/ 13 h 62"/>
                  <a:gd name="T86" fmla="*/ 71 w 71"/>
                  <a:gd name="T87" fmla="*/ 17 h 62"/>
                  <a:gd name="T88" fmla="*/ 71 w 71"/>
                  <a:gd name="T89" fmla="*/ 56 h 62"/>
                  <a:gd name="T90" fmla="*/ 65 w 71"/>
                  <a:gd name="T91" fmla="*/ 62 h 62"/>
                  <a:gd name="T92" fmla="*/ 64 w 71"/>
                  <a:gd name="T93" fmla="*/ 62 h 62"/>
                  <a:gd name="T94" fmla="*/ 65 w 71"/>
                  <a:gd name="T95" fmla="*/ 57 h 62"/>
                  <a:gd name="T96" fmla="*/ 65 w 71"/>
                  <a:gd name="T97" fmla="*/ 18 h 62"/>
                  <a:gd name="T98" fmla="*/ 64 w 71"/>
                  <a:gd name="T99" fmla="*/ 14 h 62"/>
                  <a:gd name="T100" fmla="*/ 50 w 71"/>
                  <a:gd name="T101" fmla="*/ 0 h 62"/>
                  <a:gd name="T102" fmla="*/ 50 w 71"/>
                  <a:gd name="T103" fmla="*/ 0 h 62"/>
                  <a:gd name="T104" fmla="*/ 51 w 71"/>
                  <a:gd name="T105" fmla="*/ 0 h 62"/>
                  <a:gd name="T106" fmla="*/ 52 w 71"/>
                  <a:gd name="T107" fmla="*/ 0 h 62"/>
                  <a:gd name="T108" fmla="*/ 59 w 71"/>
                  <a:gd name="T109" fmla="*/ 3 h 62"/>
                  <a:gd name="T110" fmla="*/ 69 w 71"/>
                  <a:gd name="T111"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62">
                    <a:moveTo>
                      <a:pt x="49" y="21"/>
                    </a:moveTo>
                    <a:cubicBezTo>
                      <a:pt x="49" y="20"/>
                      <a:pt x="49" y="20"/>
                      <a:pt x="49" y="19"/>
                    </a:cubicBezTo>
                    <a:cubicBezTo>
                      <a:pt x="49" y="19"/>
                      <a:pt x="49" y="19"/>
                      <a:pt x="49" y="19"/>
                    </a:cubicBezTo>
                    <a:cubicBezTo>
                      <a:pt x="49" y="18"/>
                      <a:pt x="48" y="18"/>
                      <a:pt x="48" y="17"/>
                    </a:cubicBezTo>
                    <a:cubicBezTo>
                      <a:pt x="32" y="2"/>
                      <a:pt x="32" y="2"/>
                      <a:pt x="32" y="2"/>
                    </a:cubicBezTo>
                    <a:cubicBezTo>
                      <a:pt x="31" y="0"/>
                      <a:pt x="30" y="0"/>
                      <a:pt x="28" y="0"/>
                    </a:cubicBezTo>
                    <a:cubicBezTo>
                      <a:pt x="28" y="0"/>
                      <a:pt x="28" y="0"/>
                      <a:pt x="28" y="0"/>
                    </a:cubicBezTo>
                    <a:cubicBezTo>
                      <a:pt x="28" y="0"/>
                      <a:pt x="28" y="0"/>
                      <a:pt x="28" y="0"/>
                    </a:cubicBezTo>
                    <a:cubicBezTo>
                      <a:pt x="6" y="0"/>
                      <a:pt x="6" y="0"/>
                      <a:pt x="6" y="0"/>
                    </a:cubicBezTo>
                    <a:cubicBezTo>
                      <a:pt x="3" y="0"/>
                      <a:pt x="0" y="2"/>
                      <a:pt x="0" y="5"/>
                    </a:cubicBezTo>
                    <a:cubicBezTo>
                      <a:pt x="0" y="56"/>
                      <a:pt x="0" y="56"/>
                      <a:pt x="0" y="56"/>
                    </a:cubicBezTo>
                    <a:cubicBezTo>
                      <a:pt x="0" y="59"/>
                      <a:pt x="3" y="62"/>
                      <a:pt x="6" y="62"/>
                    </a:cubicBezTo>
                    <a:cubicBezTo>
                      <a:pt x="44" y="62"/>
                      <a:pt x="44" y="62"/>
                      <a:pt x="44" y="62"/>
                    </a:cubicBezTo>
                    <a:cubicBezTo>
                      <a:pt x="47" y="62"/>
                      <a:pt x="50" y="59"/>
                      <a:pt x="50" y="56"/>
                    </a:cubicBezTo>
                    <a:cubicBezTo>
                      <a:pt x="50" y="21"/>
                      <a:pt x="50" y="21"/>
                      <a:pt x="50" y="21"/>
                    </a:cubicBezTo>
                    <a:cubicBezTo>
                      <a:pt x="50" y="21"/>
                      <a:pt x="49" y="21"/>
                      <a:pt x="49" y="21"/>
                    </a:cubicBezTo>
                    <a:close/>
                    <a:moveTo>
                      <a:pt x="28" y="5"/>
                    </a:moveTo>
                    <a:cubicBezTo>
                      <a:pt x="44" y="21"/>
                      <a:pt x="44" y="21"/>
                      <a:pt x="44" y="21"/>
                    </a:cubicBezTo>
                    <a:cubicBezTo>
                      <a:pt x="28" y="21"/>
                      <a:pt x="28" y="21"/>
                      <a:pt x="28" y="21"/>
                    </a:cubicBezTo>
                    <a:lnTo>
                      <a:pt x="28" y="5"/>
                    </a:lnTo>
                    <a:close/>
                    <a:moveTo>
                      <a:pt x="44" y="56"/>
                    </a:moveTo>
                    <a:cubicBezTo>
                      <a:pt x="6" y="56"/>
                      <a:pt x="6" y="56"/>
                      <a:pt x="6" y="56"/>
                    </a:cubicBezTo>
                    <a:cubicBezTo>
                      <a:pt x="6" y="5"/>
                      <a:pt x="6" y="5"/>
                      <a:pt x="6" y="5"/>
                    </a:cubicBezTo>
                    <a:cubicBezTo>
                      <a:pt x="23" y="5"/>
                      <a:pt x="23" y="5"/>
                      <a:pt x="23" y="5"/>
                    </a:cubicBezTo>
                    <a:cubicBezTo>
                      <a:pt x="23" y="21"/>
                      <a:pt x="23" y="21"/>
                      <a:pt x="23" y="21"/>
                    </a:cubicBezTo>
                    <a:cubicBezTo>
                      <a:pt x="23" y="24"/>
                      <a:pt x="25" y="27"/>
                      <a:pt x="28" y="27"/>
                    </a:cubicBezTo>
                    <a:cubicBezTo>
                      <a:pt x="44" y="27"/>
                      <a:pt x="44" y="27"/>
                      <a:pt x="44" y="27"/>
                    </a:cubicBezTo>
                    <a:lnTo>
                      <a:pt x="44" y="56"/>
                    </a:lnTo>
                    <a:close/>
                    <a:moveTo>
                      <a:pt x="58" y="14"/>
                    </a:moveTo>
                    <a:cubicBezTo>
                      <a:pt x="59" y="15"/>
                      <a:pt x="60" y="17"/>
                      <a:pt x="60" y="19"/>
                    </a:cubicBezTo>
                    <a:cubicBezTo>
                      <a:pt x="60" y="56"/>
                      <a:pt x="60" y="56"/>
                      <a:pt x="60" y="56"/>
                    </a:cubicBezTo>
                    <a:cubicBezTo>
                      <a:pt x="60" y="59"/>
                      <a:pt x="58" y="62"/>
                      <a:pt x="55" y="62"/>
                    </a:cubicBezTo>
                    <a:cubicBezTo>
                      <a:pt x="53" y="62"/>
                      <a:pt x="53" y="62"/>
                      <a:pt x="53" y="62"/>
                    </a:cubicBezTo>
                    <a:cubicBezTo>
                      <a:pt x="54" y="60"/>
                      <a:pt x="55" y="59"/>
                      <a:pt x="55" y="57"/>
                    </a:cubicBezTo>
                    <a:cubicBezTo>
                      <a:pt x="55" y="21"/>
                      <a:pt x="55" y="21"/>
                      <a:pt x="55" y="21"/>
                    </a:cubicBezTo>
                    <a:cubicBezTo>
                      <a:pt x="55" y="19"/>
                      <a:pt x="54" y="17"/>
                      <a:pt x="53" y="15"/>
                    </a:cubicBezTo>
                    <a:cubicBezTo>
                      <a:pt x="37" y="0"/>
                      <a:pt x="37" y="0"/>
                      <a:pt x="37" y="0"/>
                    </a:cubicBezTo>
                    <a:cubicBezTo>
                      <a:pt x="37" y="0"/>
                      <a:pt x="37" y="0"/>
                      <a:pt x="37" y="0"/>
                    </a:cubicBezTo>
                    <a:cubicBezTo>
                      <a:pt x="39" y="0"/>
                      <a:pt x="39" y="0"/>
                      <a:pt x="39" y="0"/>
                    </a:cubicBezTo>
                    <a:cubicBezTo>
                      <a:pt x="40" y="0"/>
                      <a:pt x="40" y="0"/>
                      <a:pt x="40" y="0"/>
                    </a:cubicBezTo>
                    <a:cubicBezTo>
                      <a:pt x="41" y="0"/>
                      <a:pt x="44" y="0"/>
                      <a:pt x="47" y="3"/>
                    </a:cubicBezTo>
                    <a:cubicBezTo>
                      <a:pt x="58" y="14"/>
                      <a:pt x="58" y="14"/>
                      <a:pt x="58" y="14"/>
                    </a:cubicBezTo>
                    <a:moveTo>
                      <a:pt x="69" y="13"/>
                    </a:moveTo>
                    <a:cubicBezTo>
                      <a:pt x="70" y="14"/>
                      <a:pt x="71" y="16"/>
                      <a:pt x="71" y="17"/>
                    </a:cubicBezTo>
                    <a:cubicBezTo>
                      <a:pt x="71" y="56"/>
                      <a:pt x="71" y="56"/>
                      <a:pt x="71" y="56"/>
                    </a:cubicBezTo>
                    <a:cubicBezTo>
                      <a:pt x="71" y="59"/>
                      <a:pt x="68" y="62"/>
                      <a:pt x="65" y="62"/>
                    </a:cubicBezTo>
                    <a:cubicBezTo>
                      <a:pt x="64" y="62"/>
                      <a:pt x="64" y="62"/>
                      <a:pt x="64" y="62"/>
                    </a:cubicBezTo>
                    <a:cubicBezTo>
                      <a:pt x="65" y="60"/>
                      <a:pt x="65" y="59"/>
                      <a:pt x="65" y="57"/>
                    </a:cubicBezTo>
                    <a:cubicBezTo>
                      <a:pt x="65" y="18"/>
                      <a:pt x="65" y="18"/>
                      <a:pt x="65" y="18"/>
                    </a:cubicBezTo>
                    <a:cubicBezTo>
                      <a:pt x="65" y="17"/>
                      <a:pt x="65" y="15"/>
                      <a:pt x="64" y="14"/>
                    </a:cubicBezTo>
                    <a:cubicBezTo>
                      <a:pt x="50" y="0"/>
                      <a:pt x="50" y="0"/>
                      <a:pt x="50" y="0"/>
                    </a:cubicBezTo>
                    <a:cubicBezTo>
                      <a:pt x="50" y="0"/>
                      <a:pt x="50" y="0"/>
                      <a:pt x="50" y="0"/>
                    </a:cubicBezTo>
                    <a:cubicBezTo>
                      <a:pt x="51" y="0"/>
                      <a:pt x="51" y="0"/>
                      <a:pt x="51" y="0"/>
                    </a:cubicBezTo>
                    <a:cubicBezTo>
                      <a:pt x="52" y="0"/>
                      <a:pt x="52" y="0"/>
                      <a:pt x="52" y="0"/>
                    </a:cubicBezTo>
                    <a:cubicBezTo>
                      <a:pt x="54" y="0"/>
                      <a:pt x="56" y="0"/>
                      <a:pt x="59" y="3"/>
                    </a:cubicBezTo>
                    <a:cubicBezTo>
                      <a:pt x="69" y="13"/>
                      <a:pt x="69" y="13"/>
                      <a:pt x="69" y="13"/>
                    </a:cubicBezTo>
                  </a:path>
                </a:pathLst>
              </a:custGeom>
              <a:solidFill>
                <a:schemeClr val="tx1">
                  <a:lumMod val="65000"/>
                  <a:lumOff val="35000"/>
                </a:schemeClr>
              </a:solidFill>
              <a:ln>
                <a:noFill/>
              </a:ln>
              <a:extLst/>
            </p:spPr>
            <p:txBody>
              <a:bodyPr vert="horz" wrap="square" lIns="50430" tIns="25216" rIns="50430" bIns="25216" numCol="1" anchor="t" anchorCtr="0" compatLnSpc="1">
                <a:prstTxWarp prst="textNoShape">
                  <a:avLst/>
                </a:prstTxWarp>
              </a:bodyPr>
              <a:lstStyle/>
              <a:p>
                <a:endParaRPr lang="en-US" sz="1323" baseline="0" dirty="0">
                  <a:solidFill>
                    <a:schemeClr val="tx1">
                      <a:lumMod val="75000"/>
                      <a:lumOff val="25000"/>
                    </a:schemeClr>
                  </a:solidFill>
                </a:endParaRPr>
              </a:p>
            </p:txBody>
          </p:sp>
          <p:sp>
            <p:nvSpPr>
              <p:cNvPr id="27" name="TextBox 26"/>
              <p:cNvSpPr txBox="1"/>
              <p:nvPr/>
            </p:nvSpPr>
            <p:spPr>
              <a:xfrm>
                <a:off x="10170489" y="5307495"/>
                <a:ext cx="1855816" cy="553769"/>
              </a:xfrm>
              <a:prstGeom prst="rect">
                <a:avLst/>
              </a:prstGeom>
              <a:noFill/>
              <a:ln>
                <a:noFill/>
              </a:ln>
            </p:spPr>
            <p:txBody>
              <a:bodyPr wrap="square" lIns="0" tIns="0" rIns="0" bIns="0" rtlCol="0">
                <a:spAutoFit/>
              </a:bodyPr>
              <a:lstStyle/>
              <a:p>
                <a:r>
                  <a:rPr lang="en-US" sz="1323" spc="-39" baseline="0" dirty="0">
                    <a:solidFill>
                      <a:schemeClr val="tx1">
                        <a:lumMod val="75000"/>
                        <a:lumOff val="25000"/>
                      </a:schemeClr>
                    </a:solidFill>
                    <a:latin typeface="Segoe UI Light" panose="020B0502040204020203" pitchFamily="34" charset="0"/>
                    <a:cs typeface="Segoe UI Light" panose="020B0502040204020203" pitchFamily="34" charset="0"/>
                  </a:rPr>
                  <a:t>Assets and configuration</a:t>
                </a:r>
              </a:p>
            </p:txBody>
          </p:sp>
        </p:grpSp>
        <p:sp>
          <p:nvSpPr>
            <p:cNvPr id="25" name="TextBox 24"/>
            <p:cNvSpPr txBox="1"/>
            <p:nvPr/>
          </p:nvSpPr>
          <p:spPr>
            <a:xfrm>
              <a:off x="9766057" y="3635445"/>
              <a:ext cx="1754340" cy="987192"/>
            </a:xfrm>
            <a:prstGeom prst="rect">
              <a:avLst/>
            </a:prstGeom>
            <a:noFill/>
          </p:spPr>
          <p:txBody>
            <a:bodyPr wrap="square" rtlCol="0">
              <a:spAutoFit/>
            </a:bodyPr>
            <a:lstStyle/>
            <a:p>
              <a:pPr marL="210084" indent="-210084">
                <a:buFont typeface="Arial" panose="020B0604020202020204" pitchFamily="34" charset="0"/>
                <a:buChar char="•"/>
              </a:pPr>
              <a:r>
                <a:rPr lang="en-US" sz="1029" baseline="0" dirty="0">
                  <a:solidFill>
                    <a:schemeClr val="tx1">
                      <a:lumMod val="75000"/>
                      <a:lumOff val="25000"/>
                    </a:schemeClr>
                  </a:solidFill>
                  <a:latin typeface="Segoe UI Light" panose="020B0502040204020203" pitchFamily="34" charset="0"/>
                  <a:cs typeface="Segoe UI Light" panose="020B0502040204020203" pitchFamily="34" charset="0"/>
                </a:rPr>
                <a:t>Branding Images</a:t>
              </a:r>
            </a:p>
            <a:p>
              <a:pPr marL="210084" indent="-210084">
                <a:buFont typeface="Arial" panose="020B0604020202020204" pitchFamily="34" charset="0"/>
                <a:buChar char="•"/>
              </a:pPr>
              <a:r>
                <a:rPr lang="en-US" sz="1029" baseline="0" dirty="0">
                  <a:solidFill>
                    <a:schemeClr val="tx1">
                      <a:lumMod val="75000"/>
                      <a:lumOff val="25000"/>
                    </a:schemeClr>
                  </a:solidFill>
                  <a:latin typeface="Segoe UI Light" panose="020B0502040204020203" pitchFamily="34" charset="0"/>
                  <a:cs typeface="Segoe UI Light" panose="020B0502040204020203" pitchFamily="34" charset="0"/>
                </a:rPr>
                <a:t>Master Pages</a:t>
              </a:r>
            </a:p>
            <a:p>
              <a:pPr marL="210084" indent="-210084">
                <a:buFont typeface="Arial" panose="020B0604020202020204" pitchFamily="34" charset="0"/>
                <a:buChar char="•"/>
              </a:pPr>
              <a:r>
                <a:rPr lang="en-US" sz="1029" baseline="0" dirty="0">
                  <a:solidFill>
                    <a:schemeClr val="tx1">
                      <a:lumMod val="75000"/>
                      <a:lumOff val="25000"/>
                    </a:schemeClr>
                  </a:solidFill>
                  <a:latin typeface="Segoe UI Light" panose="020B0502040204020203" pitchFamily="34" charset="0"/>
                  <a:cs typeface="Segoe UI Light" panose="020B0502040204020203" pitchFamily="34" charset="0"/>
                </a:rPr>
                <a:t>Page Layouts</a:t>
              </a:r>
            </a:p>
            <a:p>
              <a:pPr marL="210084" indent="-210084">
                <a:buFont typeface="Arial" panose="020B0604020202020204" pitchFamily="34" charset="0"/>
                <a:buChar char="•"/>
              </a:pPr>
              <a:r>
                <a:rPr lang="en-US" sz="1029" baseline="0" dirty="0">
                  <a:solidFill>
                    <a:schemeClr val="tx1">
                      <a:lumMod val="75000"/>
                      <a:lumOff val="25000"/>
                    </a:schemeClr>
                  </a:solidFill>
                  <a:latin typeface="Segoe UI Light" panose="020B0502040204020203" pitchFamily="34" charset="0"/>
                  <a:cs typeface="Segoe UI Light" panose="020B0502040204020203" pitchFamily="34" charset="0"/>
                </a:rPr>
                <a:t>Other settings</a:t>
              </a:r>
            </a:p>
          </p:txBody>
        </p:sp>
      </p:gr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4177" y="1969555"/>
            <a:ext cx="1802071" cy="1059617"/>
          </a:xfrm>
          <a:prstGeom prst="rect">
            <a:avLst/>
          </a:prstGeom>
        </p:spPr>
      </p:pic>
      <p:pic>
        <p:nvPicPr>
          <p:cNvPr id="30" name="Picture 2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214177" y="3344396"/>
            <a:ext cx="1760682" cy="1040748"/>
          </a:xfrm>
          <a:prstGeom prst="rect">
            <a:avLst/>
          </a:prstGeom>
        </p:spPr>
      </p:pic>
      <p:pic>
        <p:nvPicPr>
          <p:cNvPr id="31" name="Picture 3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214177" y="4527715"/>
            <a:ext cx="1802071" cy="1090824"/>
          </a:xfrm>
          <a:prstGeom prst="rect">
            <a:avLst/>
          </a:prstGeom>
        </p:spPr>
      </p:pic>
      <p:cxnSp>
        <p:nvCxnSpPr>
          <p:cNvPr id="32" name="Straight Arrow Connector 31"/>
          <p:cNvCxnSpPr/>
          <p:nvPr/>
        </p:nvCxnSpPr>
        <p:spPr>
          <a:xfrm>
            <a:off x="4932653" y="3776016"/>
            <a:ext cx="1037846" cy="0"/>
          </a:xfrm>
          <a:prstGeom prst="straightConnector1">
            <a:avLst/>
          </a:prstGeom>
          <a:ln w="539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pic>
        <p:nvPicPr>
          <p:cNvPr id="34" name="Picture 33"/>
          <p:cNvPicPr>
            <a:picLocks noChangeAspect="1"/>
          </p:cNvPicPr>
          <p:nvPr/>
        </p:nvPicPr>
        <p:blipFill>
          <a:blip r:embed="rId6"/>
          <a:stretch>
            <a:fillRect/>
          </a:stretch>
        </p:blipFill>
        <p:spPr>
          <a:xfrm>
            <a:off x="3295379" y="3338305"/>
            <a:ext cx="1494242" cy="875422"/>
          </a:xfrm>
          <a:prstGeom prst="rect">
            <a:avLst/>
          </a:prstGeom>
          <a:ln>
            <a:solidFill>
              <a:schemeClr val="bg1">
                <a:lumMod val="65000"/>
              </a:schemeClr>
            </a:solidFill>
          </a:ln>
        </p:spPr>
      </p:pic>
      <p:sp>
        <p:nvSpPr>
          <p:cNvPr id="35" name="TextBox 34"/>
          <p:cNvSpPr txBox="1"/>
          <p:nvPr/>
        </p:nvSpPr>
        <p:spPr>
          <a:xfrm>
            <a:off x="7217679" y="2821423"/>
            <a:ext cx="774443" cy="207749"/>
          </a:xfrm>
          <a:prstGeom prst="rect">
            <a:avLst/>
          </a:prstGeom>
          <a:noFill/>
        </p:spPr>
        <p:txBody>
          <a:bodyPr wrap="none" lIns="0" tIns="0" rIns="0" bIns="0" rtlCol="0">
            <a:spAutoFit/>
          </a:bodyPr>
          <a:lstStyle/>
          <a:p>
            <a:r>
              <a:rPr lang="en-US" sz="1350" spc="-53" baseline="0" dirty="0">
                <a:solidFill>
                  <a:schemeClr val="tx1">
                    <a:lumMod val="50000"/>
                    <a:lumOff val="50000"/>
                  </a:schemeClr>
                </a:solidFill>
              </a:rPr>
              <a:t>Project site</a:t>
            </a:r>
          </a:p>
        </p:txBody>
      </p:sp>
      <p:sp>
        <p:nvSpPr>
          <p:cNvPr id="36" name="TextBox 35"/>
          <p:cNvSpPr txBox="1"/>
          <p:nvPr/>
        </p:nvSpPr>
        <p:spPr>
          <a:xfrm>
            <a:off x="6924136" y="4162687"/>
            <a:ext cx="1020536" cy="207749"/>
          </a:xfrm>
          <a:prstGeom prst="rect">
            <a:avLst/>
          </a:prstGeom>
          <a:noFill/>
        </p:spPr>
        <p:txBody>
          <a:bodyPr wrap="none" lIns="0" tIns="0" rIns="0" bIns="0" rtlCol="0">
            <a:spAutoFit/>
          </a:bodyPr>
          <a:lstStyle/>
          <a:p>
            <a:r>
              <a:rPr lang="en-US" sz="1350" spc="-53" baseline="0" dirty="0">
                <a:solidFill>
                  <a:schemeClr val="tx1">
                    <a:lumMod val="50000"/>
                    <a:lumOff val="50000"/>
                  </a:schemeClr>
                </a:solidFill>
              </a:rPr>
              <a:t>Organizational</a:t>
            </a:r>
          </a:p>
        </p:txBody>
      </p:sp>
      <p:sp>
        <p:nvSpPr>
          <p:cNvPr id="37" name="TextBox 36"/>
          <p:cNvSpPr txBox="1"/>
          <p:nvPr/>
        </p:nvSpPr>
        <p:spPr>
          <a:xfrm>
            <a:off x="7195076" y="5410791"/>
            <a:ext cx="782074" cy="207749"/>
          </a:xfrm>
          <a:prstGeom prst="rect">
            <a:avLst/>
          </a:prstGeom>
          <a:noFill/>
        </p:spPr>
        <p:txBody>
          <a:bodyPr wrap="none" lIns="0" tIns="0" rIns="0" bIns="0" rtlCol="0">
            <a:spAutoFit/>
          </a:bodyPr>
          <a:lstStyle/>
          <a:p>
            <a:r>
              <a:rPr lang="en-US" sz="1350" spc="-53" baseline="0" dirty="0">
                <a:gradFill>
                  <a:gsLst>
                    <a:gs pos="2917">
                      <a:schemeClr val="bg2"/>
                    </a:gs>
                    <a:gs pos="95000">
                      <a:schemeClr val="bg2"/>
                    </a:gs>
                  </a:gsLst>
                  <a:lin ang="5400000" scaled="0"/>
                </a:gradFill>
              </a:rPr>
              <a:t>Workgroup</a:t>
            </a:r>
          </a:p>
        </p:txBody>
      </p:sp>
      <p:cxnSp>
        <p:nvCxnSpPr>
          <p:cNvPr id="38" name="Straight Connector 37"/>
          <p:cNvCxnSpPr/>
          <p:nvPr/>
        </p:nvCxnSpPr>
        <p:spPr>
          <a:xfrm>
            <a:off x="2655970" y="2337933"/>
            <a:ext cx="833216" cy="889746"/>
          </a:xfrm>
          <a:prstGeom prst="line">
            <a:avLst/>
          </a:prstGeom>
          <a:ln w="15875">
            <a:solidFill>
              <a:schemeClr val="tx1">
                <a:lumMod val="50000"/>
                <a:lumOff val="50000"/>
              </a:schemeClr>
            </a:solidFill>
            <a:tailEnd type="oval"/>
          </a:ln>
        </p:spPr>
        <p:style>
          <a:lnRef idx="1">
            <a:schemeClr val="dk1"/>
          </a:lnRef>
          <a:fillRef idx="0">
            <a:schemeClr val="dk1"/>
          </a:fillRef>
          <a:effectRef idx="0">
            <a:schemeClr val="dk1"/>
          </a:effectRef>
          <a:fontRef idx="minor">
            <a:schemeClr val="tx1"/>
          </a:fontRef>
        </p:style>
      </p:cxnSp>
      <p:sp>
        <p:nvSpPr>
          <p:cNvPr id="39" name="TextBox 4"/>
          <p:cNvSpPr txBox="1"/>
          <p:nvPr/>
        </p:nvSpPr>
        <p:spPr>
          <a:xfrm>
            <a:off x="1941683" y="1821656"/>
            <a:ext cx="2388159" cy="1012706"/>
          </a:xfrm>
          <a:prstGeom prst="rect">
            <a:avLst/>
          </a:prstGeom>
          <a:solidFill>
            <a:srgbClr val="505050"/>
          </a:solidFill>
          <a:ln w="19050">
            <a:noFill/>
            <a:prstDash val="solid"/>
            <a:miter lim="800000"/>
          </a:ln>
          <a:effectLst/>
        </p:spPr>
        <p:txBody>
          <a:bodyPr wrap="square" lIns="42791" tIns="21396" rIns="68467" bIns="21396"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050" baseline="0" dirty="0">
                <a:solidFill>
                  <a:schemeClr val="bg1"/>
                </a:solidFill>
              </a:rPr>
              <a:t>Initial provisioning based on the out of the box site. Usually either team site or publishing site.</a:t>
            </a:r>
          </a:p>
          <a:p>
            <a:pPr marL="0" lvl="1"/>
            <a:r>
              <a:rPr lang="en-US" sz="1050" baseline="0" dirty="0">
                <a:solidFill>
                  <a:schemeClr val="bg1"/>
                </a:solidFill>
              </a:rPr>
              <a:t>Assets are uploaded from the provisioning engine using CSOM/REST</a:t>
            </a:r>
          </a:p>
        </p:txBody>
      </p:sp>
      <p:cxnSp>
        <p:nvCxnSpPr>
          <p:cNvPr id="42" name="Straight Arrow Connector 41"/>
          <p:cNvCxnSpPr/>
          <p:nvPr/>
        </p:nvCxnSpPr>
        <p:spPr>
          <a:xfrm flipV="1">
            <a:off x="4933317" y="2626350"/>
            <a:ext cx="1124181" cy="1027864"/>
          </a:xfrm>
          <a:prstGeom prst="straightConnector1">
            <a:avLst/>
          </a:prstGeom>
          <a:ln w="539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44" name="Straight Arrow Connector 43"/>
          <p:cNvCxnSpPr/>
          <p:nvPr/>
        </p:nvCxnSpPr>
        <p:spPr>
          <a:xfrm>
            <a:off x="4933317" y="3981931"/>
            <a:ext cx="1037183" cy="739849"/>
          </a:xfrm>
          <a:prstGeom prst="straightConnector1">
            <a:avLst/>
          </a:prstGeom>
          <a:ln w="539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48" name="Straight Connector 47"/>
          <p:cNvCxnSpPr/>
          <p:nvPr/>
        </p:nvCxnSpPr>
        <p:spPr>
          <a:xfrm flipV="1">
            <a:off x="4776637" y="3897821"/>
            <a:ext cx="612598" cy="1137535"/>
          </a:xfrm>
          <a:prstGeom prst="line">
            <a:avLst/>
          </a:prstGeom>
          <a:ln w="15875">
            <a:solidFill>
              <a:schemeClr val="tx1">
                <a:lumMod val="50000"/>
                <a:lumOff val="50000"/>
              </a:schemeClr>
            </a:solidFill>
            <a:tailEnd type="oval"/>
          </a:ln>
        </p:spPr>
        <p:style>
          <a:lnRef idx="1">
            <a:schemeClr val="dk1"/>
          </a:lnRef>
          <a:fillRef idx="0">
            <a:schemeClr val="dk1"/>
          </a:fillRef>
          <a:effectRef idx="0">
            <a:schemeClr val="dk1"/>
          </a:effectRef>
          <a:fontRef idx="minor">
            <a:schemeClr val="tx1"/>
          </a:fontRef>
        </p:style>
      </p:cxnSp>
      <p:sp>
        <p:nvSpPr>
          <p:cNvPr id="41" name="TextBox 4"/>
          <p:cNvSpPr txBox="1"/>
          <p:nvPr/>
        </p:nvSpPr>
        <p:spPr>
          <a:xfrm>
            <a:off x="3135762" y="4423263"/>
            <a:ext cx="2253471" cy="1335871"/>
          </a:xfrm>
          <a:prstGeom prst="rect">
            <a:avLst/>
          </a:prstGeom>
          <a:solidFill>
            <a:srgbClr val="505050"/>
          </a:solidFill>
          <a:ln w="19050">
            <a:noFill/>
            <a:prstDash val="solid"/>
            <a:miter lim="800000"/>
          </a:ln>
          <a:effectLst/>
        </p:spPr>
        <p:txBody>
          <a:bodyPr wrap="square" lIns="42791" tIns="21396" rIns="68467" bIns="21396"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050" baseline="0" dirty="0">
                <a:solidFill>
                  <a:schemeClr val="bg1"/>
                </a:solidFill>
              </a:rPr>
              <a:t>Apply the needed changes (configurations etc.) on top of the out of the box site based on the user selection.</a:t>
            </a:r>
          </a:p>
          <a:p>
            <a:pPr marL="0" lvl="1"/>
            <a:r>
              <a:rPr lang="en-US" sz="1050" baseline="0" dirty="0">
                <a:solidFill>
                  <a:schemeClr val="bg1"/>
                </a:solidFill>
              </a:rPr>
              <a:t>This is the specialization part, but since we start from </a:t>
            </a:r>
            <a:r>
              <a:rPr lang="en-US" sz="1050" baseline="0" dirty="0" err="1">
                <a:solidFill>
                  <a:schemeClr val="bg1"/>
                </a:solidFill>
              </a:rPr>
              <a:t>oob</a:t>
            </a:r>
            <a:r>
              <a:rPr lang="en-US" sz="1050" baseline="0" dirty="0">
                <a:solidFill>
                  <a:schemeClr val="bg1"/>
                </a:solidFill>
              </a:rPr>
              <a:t> site, we always get the latest improvements to it as a base line.</a:t>
            </a:r>
          </a:p>
        </p:txBody>
      </p:sp>
      <p:grpSp>
        <p:nvGrpSpPr>
          <p:cNvPr id="55" name="Group 54"/>
          <p:cNvGrpSpPr/>
          <p:nvPr/>
        </p:nvGrpSpPr>
        <p:grpSpPr>
          <a:xfrm>
            <a:off x="4121227" y="2990314"/>
            <a:ext cx="385801" cy="385801"/>
            <a:chOff x="492" y="17985"/>
            <a:chExt cx="524853" cy="524853"/>
          </a:xfrm>
          <a:solidFill>
            <a:schemeClr val="accent2"/>
          </a:solidFill>
        </p:grpSpPr>
        <p:sp>
          <p:nvSpPr>
            <p:cNvPr id="56" name="Oval 55"/>
            <p:cNvSpPr/>
            <p:nvPr/>
          </p:nvSpPr>
          <p:spPr>
            <a:xfrm>
              <a:off x="492" y="17985"/>
              <a:ext cx="524853" cy="524853"/>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7" name="Oval 4"/>
            <p:cNvSpPr/>
            <p:nvPr/>
          </p:nvSpPr>
          <p:spPr>
            <a:xfrm>
              <a:off x="77355" y="94848"/>
              <a:ext cx="371127" cy="37112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784152">
                <a:lnSpc>
                  <a:spcPct val="90000"/>
                </a:lnSpc>
                <a:spcAft>
                  <a:spcPct val="35000"/>
                </a:spcAft>
              </a:pPr>
              <a:r>
                <a:rPr lang="en-US" sz="1764" baseline="0" dirty="0"/>
                <a:t>2</a:t>
              </a:r>
            </a:p>
          </p:txBody>
        </p:sp>
      </p:grpSp>
      <p:grpSp>
        <p:nvGrpSpPr>
          <p:cNvPr id="58" name="Group 57"/>
          <p:cNvGrpSpPr/>
          <p:nvPr/>
        </p:nvGrpSpPr>
        <p:grpSpPr>
          <a:xfrm>
            <a:off x="7878378" y="2297020"/>
            <a:ext cx="385801" cy="385801"/>
            <a:chOff x="492" y="17985"/>
            <a:chExt cx="524853" cy="524853"/>
          </a:xfrm>
          <a:solidFill>
            <a:schemeClr val="accent2"/>
          </a:solidFill>
        </p:grpSpPr>
        <p:sp>
          <p:nvSpPr>
            <p:cNvPr id="59" name="Oval 58"/>
            <p:cNvSpPr/>
            <p:nvPr/>
          </p:nvSpPr>
          <p:spPr>
            <a:xfrm>
              <a:off x="492" y="17985"/>
              <a:ext cx="524853" cy="524853"/>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0" name="Oval 4"/>
            <p:cNvSpPr/>
            <p:nvPr/>
          </p:nvSpPr>
          <p:spPr>
            <a:xfrm>
              <a:off x="77355" y="94848"/>
              <a:ext cx="371127" cy="37112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784152">
                <a:lnSpc>
                  <a:spcPct val="90000"/>
                </a:lnSpc>
                <a:spcAft>
                  <a:spcPct val="35000"/>
                </a:spcAft>
              </a:pPr>
              <a:r>
                <a:rPr lang="en-US" sz="1764" baseline="0" dirty="0"/>
                <a:t>3</a:t>
              </a:r>
            </a:p>
          </p:txBody>
        </p:sp>
      </p:grpSp>
      <p:grpSp>
        <p:nvGrpSpPr>
          <p:cNvPr id="61" name="Group 60"/>
          <p:cNvGrpSpPr/>
          <p:nvPr/>
        </p:nvGrpSpPr>
        <p:grpSpPr>
          <a:xfrm>
            <a:off x="7881405" y="3631137"/>
            <a:ext cx="385801" cy="385801"/>
            <a:chOff x="492" y="17985"/>
            <a:chExt cx="524853" cy="524853"/>
          </a:xfrm>
          <a:solidFill>
            <a:schemeClr val="accent2"/>
          </a:solidFill>
        </p:grpSpPr>
        <p:sp>
          <p:nvSpPr>
            <p:cNvPr id="62" name="Oval 61"/>
            <p:cNvSpPr/>
            <p:nvPr/>
          </p:nvSpPr>
          <p:spPr>
            <a:xfrm>
              <a:off x="492" y="17985"/>
              <a:ext cx="524853" cy="524853"/>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3" name="Oval 4"/>
            <p:cNvSpPr/>
            <p:nvPr/>
          </p:nvSpPr>
          <p:spPr>
            <a:xfrm>
              <a:off x="77355" y="94848"/>
              <a:ext cx="371127" cy="37112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784152">
                <a:lnSpc>
                  <a:spcPct val="90000"/>
                </a:lnSpc>
                <a:spcAft>
                  <a:spcPct val="35000"/>
                </a:spcAft>
              </a:pPr>
              <a:r>
                <a:rPr lang="en-US" sz="1764" baseline="0" dirty="0"/>
                <a:t>3</a:t>
              </a:r>
            </a:p>
          </p:txBody>
        </p:sp>
      </p:grpSp>
      <p:grpSp>
        <p:nvGrpSpPr>
          <p:cNvPr id="64" name="Group 63"/>
          <p:cNvGrpSpPr/>
          <p:nvPr/>
        </p:nvGrpSpPr>
        <p:grpSpPr>
          <a:xfrm>
            <a:off x="7881405" y="4881213"/>
            <a:ext cx="385801" cy="385801"/>
            <a:chOff x="492" y="17985"/>
            <a:chExt cx="524853" cy="524853"/>
          </a:xfrm>
          <a:solidFill>
            <a:schemeClr val="accent2"/>
          </a:solidFill>
        </p:grpSpPr>
        <p:sp>
          <p:nvSpPr>
            <p:cNvPr id="65" name="Oval 64"/>
            <p:cNvSpPr/>
            <p:nvPr/>
          </p:nvSpPr>
          <p:spPr>
            <a:xfrm>
              <a:off x="492" y="17985"/>
              <a:ext cx="524853" cy="524853"/>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6" name="Oval 4"/>
            <p:cNvSpPr/>
            <p:nvPr/>
          </p:nvSpPr>
          <p:spPr>
            <a:xfrm>
              <a:off x="77355" y="94848"/>
              <a:ext cx="371127" cy="37112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784152">
                <a:lnSpc>
                  <a:spcPct val="90000"/>
                </a:lnSpc>
                <a:spcAft>
                  <a:spcPct val="35000"/>
                </a:spcAft>
              </a:pPr>
              <a:r>
                <a:rPr lang="en-US" sz="1764" baseline="0" dirty="0"/>
                <a:t>3</a:t>
              </a:r>
            </a:p>
          </p:txBody>
        </p:sp>
      </p:grpSp>
      <p:grpSp>
        <p:nvGrpSpPr>
          <p:cNvPr id="45" name="Group 44"/>
          <p:cNvGrpSpPr>
            <a:grpSpLocks noChangeAspect="1"/>
          </p:cNvGrpSpPr>
          <p:nvPr/>
        </p:nvGrpSpPr>
        <p:grpSpPr>
          <a:xfrm>
            <a:off x="1213022" y="3212745"/>
            <a:ext cx="1326201" cy="954827"/>
            <a:chOff x="7303388" y="5401003"/>
            <a:chExt cx="1551508" cy="1117041"/>
          </a:xfrm>
        </p:grpSpPr>
        <p:sp>
          <p:nvSpPr>
            <p:cNvPr id="46" name="Arc 45"/>
            <p:cNvSpPr/>
            <p:nvPr/>
          </p:nvSpPr>
          <p:spPr>
            <a:xfrm rot="7968779">
              <a:off x="7460381" y="5819698"/>
              <a:ext cx="406105" cy="720091"/>
            </a:xfrm>
            <a:prstGeom prst="arc">
              <a:avLst>
                <a:gd name="adj1" fmla="val 2097834"/>
                <a:gd name="adj2" fmla="val 366333"/>
              </a:avLst>
            </a:prstGeom>
            <a:ln w="28575">
              <a:solidFill>
                <a:schemeClr val="bg2"/>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050" baseline="0">
                <a:latin typeface="Segoe UI Light" panose="020B0502040204020203" pitchFamily="34" charset="0"/>
                <a:cs typeface="Segoe UI Light" panose="020B0502040204020203" pitchFamily="34" charset="0"/>
              </a:endParaRPr>
            </a:p>
          </p:txBody>
        </p:sp>
        <p:grpSp>
          <p:nvGrpSpPr>
            <p:cNvPr id="47" name="Group 46"/>
            <p:cNvGrpSpPr/>
            <p:nvPr/>
          </p:nvGrpSpPr>
          <p:grpSpPr>
            <a:xfrm>
              <a:off x="7524159" y="5401003"/>
              <a:ext cx="1330737" cy="1117041"/>
              <a:chOff x="5602373" y="5181081"/>
              <a:chExt cx="1330737" cy="1117041"/>
            </a:xfrm>
          </p:grpSpPr>
          <p:sp>
            <p:nvSpPr>
              <p:cNvPr id="49" name="Rectangle 48"/>
              <p:cNvSpPr/>
              <p:nvPr/>
            </p:nvSpPr>
            <p:spPr bwMode="auto">
              <a:xfrm>
                <a:off x="5602373" y="5181081"/>
                <a:ext cx="1330737" cy="825548"/>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34299" tIns="34299" rIns="34299" bIns="34299" numCol="1" spcCol="0" rtlCol="0" fromWordArt="0" anchor="t" anchorCtr="0" forceAA="0" compatLnSpc="1">
                <a:prstTxWarp prst="textNoShape">
                  <a:avLst/>
                </a:prstTxWarp>
                <a:noAutofit/>
              </a:bodyPr>
              <a:lstStyle/>
              <a:p>
                <a:pPr defTabSz="685757"/>
                <a:r>
                  <a:rPr lang="en-US" baseline="0" dirty="0">
                    <a:solidFill>
                      <a:schemeClr val="tx1">
                        <a:lumMod val="65000"/>
                        <a:lumOff val="35000"/>
                      </a:schemeClr>
                    </a:solidFill>
                    <a:ea typeface="Segoe UI" pitchFamily="34" charset="0"/>
                    <a:cs typeface="Segoe UI" pitchFamily="34" charset="0"/>
                  </a:rPr>
                  <a:t>Remote timer job</a:t>
                </a:r>
              </a:p>
            </p:txBody>
          </p:sp>
          <p:pic>
            <p:nvPicPr>
              <p:cNvPr id="50" name="Picture 49"/>
              <p:cNvPicPr>
                <a:picLocks noChangeAspect="1"/>
              </p:cNvPicPr>
              <p:nvPr/>
            </p:nvPicPr>
            <p:blipFill>
              <a:blip r:embed="rId7"/>
              <a:stretch>
                <a:fillRect/>
              </a:stretch>
            </p:blipFill>
            <p:spPr>
              <a:xfrm>
                <a:off x="6173273" y="5504682"/>
                <a:ext cx="730013" cy="793440"/>
              </a:xfrm>
              <a:prstGeom prst="rect">
                <a:avLst/>
              </a:prstGeom>
            </p:spPr>
          </p:pic>
        </p:grpSp>
      </p:grpSp>
      <p:grpSp>
        <p:nvGrpSpPr>
          <p:cNvPr id="52" name="Group 51"/>
          <p:cNvGrpSpPr/>
          <p:nvPr/>
        </p:nvGrpSpPr>
        <p:grpSpPr>
          <a:xfrm>
            <a:off x="1092086" y="2935974"/>
            <a:ext cx="385801" cy="385801"/>
            <a:chOff x="492" y="17985"/>
            <a:chExt cx="524853" cy="524853"/>
          </a:xfrm>
          <a:solidFill>
            <a:schemeClr val="accent2"/>
          </a:solidFill>
        </p:grpSpPr>
        <p:sp>
          <p:nvSpPr>
            <p:cNvPr id="53" name="Oval 52"/>
            <p:cNvSpPr/>
            <p:nvPr/>
          </p:nvSpPr>
          <p:spPr>
            <a:xfrm>
              <a:off x="492" y="17985"/>
              <a:ext cx="524853" cy="524853"/>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4" name="Oval 4"/>
            <p:cNvSpPr/>
            <p:nvPr/>
          </p:nvSpPr>
          <p:spPr>
            <a:xfrm>
              <a:off x="77355" y="94848"/>
              <a:ext cx="371127" cy="37112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784152">
                <a:lnSpc>
                  <a:spcPct val="90000"/>
                </a:lnSpc>
                <a:spcAft>
                  <a:spcPct val="35000"/>
                </a:spcAft>
              </a:pPr>
              <a:r>
                <a:rPr lang="en-US" sz="1764" baseline="0" dirty="0"/>
                <a:t>1</a:t>
              </a:r>
            </a:p>
          </p:txBody>
        </p:sp>
      </p:grpSp>
    </p:spTree>
    <p:extLst>
      <p:ext uri="{BB962C8B-B14F-4D97-AF65-F5344CB8AC3E}">
        <p14:creationId xmlns:p14="http://schemas.microsoft.com/office/powerpoint/2010/main" val="1913500038"/>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1000"/>
                                        <p:tgtEl>
                                          <p:spTgt spid="38"/>
                                        </p:tgtEl>
                                      </p:cBhvr>
                                    </p:animEffect>
                                    <p:anim calcmode="lin" valueType="num">
                                      <p:cBhvr>
                                        <p:cTn id="18" dur="1000" fill="hold"/>
                                        <p:tgtEl>
                                          <p:spTgt spid="38"/>
                                        </p:tgtEl>
                                        <p:attrNameLst>
                                          <p:attrName>ppt_x</p:attrName>
                                        </p:attrNameLst>
                                      </p:cBhvr>
                                      <p:tavLst>
                                        <p:tav tm="0">
                                          <p:val>
                                            <p:strVal val="#ppt_x"/>
                                          </p:val>
                                        </p:tav>
                                        <p:tav tm="100000">
                                          <p:val>
                                            <p:strVal val="#ppt_x"/>
                                          </p:val>
                                        </p:tav>
                                      </p:tavLst>
                                    </p:anim>
                                    <p:anim calcmode="lin" valueType="num">
                                      <p:cBhvr>
                                        <p:cTn id="19" dur="1000" fill="hold"/>
                                        <p:tgtEl>
                                          <p:spTgt spid="3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1000"/>
                                        <p:tgtEl>
                                          <p:spTgt spid="39"/>
                                        </p:tgtEl>
                                      </p:cBhvr>
                                    </p:animEffect>
                                    <p:anim calcmode="lin" valueType="num">
                                      <p:cBhvr>
                                        <p:cTn id="23" dur="1000" fill="hold"/>
                                        <p:tgtEl>
                                          <p:spTgt spid="39"/>
                                        </p:tgtEl>
                                        <p:attrNameLst>
                                          <p:attrName>ppt_x</p:attrName>
                                        </p:attrNameLst>
                                      </p:cBhvr>
                                      <p:tavLst>
                                        <p:tav tm="0">
                                          <p:val>
                                            <p:strVal val="#ppt_x"/>
                                          </p:val>
                                        </p:tav>
                                        <p:tav tm="100000">
                                          <p:val>
                                            <p:strVal val="#ppt_x"/>
                                          </p:val>
                                        </p:tav>
                                      </p:tavLst>
                                    </p:anim>
                                    <p:anim calcmode="lin" valueType="num">
                                      <p:cBhvr>
                                        <p:cTn id="24" dur="1000" fill="hold"/>
                                        <p:tgtEl>
                                          <p:spTgt spid="39"/>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fade">
                                      <p:cBhvr>
                                        <p:cTn id="27" dur="1000"/>
                                        <p:tgtEl>
                                          <p:spTgt spid="55"/>
                                        </p:tgtEl>
                                      </p:cBhvr>
                                    </p:animEffect>
                                    <p:anim calcmode="lin" valueType="num">
                                      <p:cBhvr>
                                        <p:cTn id="28" dur="1000" fill="hold"/>
                                        <p:tgtEl>
                                          <p:spTgt spid="55"/>
                                        </p:tgtEl>
                                        <p:attrNameLst>
                                          <p:attrName>ppt_x</p:attrName>
                                        </p:attrNameLst>
                                      </p:cBhvr>
                                      <p:tavLst>
                                        <p:tav tm="0">
                                          <p:val>
                                            <p:strVal val="#ppt_x"/>
                                          </p:val>
                                        </p:tav>
                                        <p:tav tm="100000">
                                          <p:val>
                                            <p:strVal val="#ppt_x"/>
                                          </p:val>
                                        </p:tav>
                                      </p:tavLst>
                                    </p:anim>
                                    <p:anim calcmode="lin" valueType="num">
                                      <p:cBhvr>
                                        <p:cTn id="29"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fade">
                                      <p:cBhvr>
                                        <p:cTn id="34" dur="1000"/>
                                        <p:tgtEl>
                                          <p:spTgt spid="42"/>
                                        </p:tgtEl>
                                      </p:cBhvr>
                                    </p:animEffect>
                                    <p:anim calcmode="lin" valueType="num">
                                      <p:cBhvr>
                                        <p:cTn id="35" dur="1000" fill="hold"/>
                                        <p:tgtEl>
                                          <p:spTgt spid="42"/>
                                        </p:tgtEl>
                                        <p:attrNameLst>
                                          <p:attrName>ppt_x</p:attrName>
                                        </p:attrNameLst>
                                      </p:cBhvr>
                                      <p:tavLst>
                                        <p:tav tm="0">
                                          <p:val>
                                            <p:strVal val="#ppt_x"/>
                                          </p:val>
                                        </p:tav>
                                        <p:tav tm="100000">
                                          <p:val>
                                            <p:strVal val="#ppt_x"/>
                                          </p:val>
                                        </p:tav>
                                      </p:tavLst>
                                    </p:anim>
                                    <p:anim calcmode="lin" valueType="num">
                                      <p:cBhvr>
                                        <p:cTn id="36" dur="1000" fill="hold"/>
                                        <p:tgtEl>
                                          <p:spTgt spid="42"/>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1000"/>
                                        <p:tgtEl>
                                          <p:spTgt spid="32"/>
                                        </p:tgtEl>
                                      </p:cBhvr>
                                    </p:animEffect>
                                    <p:anim calcmode="lin" valueType="num">
                                      <p:cBhvr>
                                        <p:cTn id="40" dur="1000" fill="hold"/>
                                        <p:tgtEl>
                                          <p:spTgt spid="32"/>
                                        </p:tgtEl>
                                        <p:attrNameLst>
                                          <p:attrName>ppt_x</p:attrName>
                                        </p:attrNameLst>
                                      </p:cBhvr>
                                      <p:tavLst>
                                        <p:tav tm="0">
                                          <p:val>
                                            <p:strVal val="#ppt_x"/>
                                          </p:val>
                                        </p:tav>
                                        <p:tav tm="100000">
                                          <p:val>
                                            <p:strVal val="#ppt_x"/>
                                          </p:val>
                                        </p:tav>
                                      </p:tavLst>
                                    </p:anim>
                                    <p:anim calcmode="lin" valueType="num">
                                      <p:cBhvr>
                                        <p:cTn id="41" dur="1000" fill="hold"/>
                                        <p:tgtEl>
                                          <p:spTgt spid="32"/>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fade">
                                      <p:cBhvr>
                                        <p:cTn id="44" dur="1000"/>
                                        <p:tgtEl>
                                          <p:spTgt spid="44"/>
                                        </p:tgtEl>
                                      </p:cBhvr>
                                    </p:animEffect>
                                    <p:anim calcmode="lin" valueType="num">
                                      <p:cBhvr>
                                        <p:cTn id="45" dur="1000" fill="hold"/>
                                        <p:tgtEl>
                                          <p:spTgt spid="44"/>
                                        </p:tgtEl>
                                        <p:attrNameLst>
                                          <p:attrName>ppt_x</p:attrName>
                                        </p:attrNameLst>
                                      </p:cBhvr>
                                      <p:tavLst>
                                        <p:tav tm="0">
                                          <p:val>
                                            <p:strVal val="#ppt_x"/>
                                          </p:val>
                                        </p:tav>
                                        <p:tav tm="100000">
                                          <p:val>
                                            <p:strVal val="#ppt_x"/>
                                          </p:val>
                                        </p:tav>
                                      </p:tavLst>
                                    </p:anim>
                                    <p:anim calcmode="lin" valueType="num">
                                      <p:cBhvr>
                                        <p:cTn id="46" dur="1000" fill="hold"/>
                                        <p:tgtEl>
                                          <p:spTgt spid="44"/>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fade">
                                      <p:cBhvr>
                                        <p:cTn id="49" dur="1000"/>
                                        <p:tgtEl>
                                          <p:spTgt spid="48"/>
                                        </p:tgtEl>
                                      </p:cBhvr>
                                    </p:animEffect>
                                    <p:anim calcmode="lin" valueType="num">
                                      <p:cBhvr>
                                        <p:cTn id="50" dur="1000" fill="hold"/>
                                        <p:tgtEl>
                                          <p:spTgt spid="48"/>
                                        </p:tgtEl>
                                        <p:attrNameLst>
                                          <p:attrName>ppt_x</p:attrName>
                                        </p:attrNameLst>
                                      </p:cBhvr>
                                      <p:tavLst>
                                        <p:tav tm="0">
                                          <p:val>
                                            <p:strVal val="#ppt_x"/>
                                          </p:val>
                                        </p:tav>
                                        <p:tav tm="100000">
                                          <p:val>
                                            <p:strVal val="#ppt_x"/>
                                          </p:val>
                                        </p:tav>
                                      </p:tavLst>
                                    </p:anim>
                                    <p:anim calcmode="lin" valueType="num">
                                      <p:cBhvr>
                                        <p:cTn id="51" dur="1000" fill="hold"/>
                                        <p:tgtEl>
                                          <p:spTgt spid="4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fade">
                                      <p:cBhvr>
                                        <p:cTn id="54" dur="1000"/>
                                        <p:tgtEl>
                                          <p:spTgt spid="41"/>
                                        </p:tgtEl>
                                      </p:cBhvr>
                                    </p:animEffect>
                                    <p:anim calcmode="lin" valueType="num">
                                      <p:cBhvr>
                                        <p:cTn id="55" dur="1000" fill="hold"/>
                                        <p:tgtEl>
                                          <p:spTgt spid="41"/>
                                        </p:tgtEl>
                                        <p:attrNameLst>
                                          <p:attrName>ppt_x</p:attrName>
                                        </p:attrNameLst>
                                      </p:cBhvr>
                                      <p:tavLst>
                                        <p:tav tm="0">
                                          <p:val>
                                            <p:strVal val="#ppt_x"/>
                                          </p:val>
                                        </p:tav>
                                        <p:tav tm="100000">
                                          <p:val>
                                            <p:strVal val="#ppt_x"/>
                                          </p:val>
                                        </p:tav>
                                      </p:tavLst>
                                    </p:anim>
                                    <p:anim calcmode="lin" valueType="num">
                                      <p:cBhvr>
                                        <p:cTn id="56" dur="1000" fill="hold"/>
                                        <p:tgtEl>
                                          <p:spTgt spid="41"/>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1000"/>
                                        <p:tgtEl>
                                          <p:spTgt spid="31"/>
                                        </p:tgtEl>
                                      </p:cBhvr>
                                    </p:animEffect>
                                    <p:anim calcmode="lin" valueType="num">
                                      <p:cBhvr>
                                        <p:cTn id="60" dur="1000" fill="hold"/>
                                        <p:tgtEl>
                                          <p:spTgt spid="31"/>
                                        </p:tgtEl>
                                        <p:attrNameLst>
                                          <p:attrName>ppt_x</p:attrName>
                                        </p:attrNameLst>
                                      </p:cBhvr>
                                      <p:tavLst>
                                        <p:tav tm="0">
                                          <p:val>
                                            <p:strVal val="#ppt_x"/>
                                          </p:val>
                                        </p:tav>
                                        <p:tav tm="100000">
                                          <p:val>
                                            <p:strVal val="#ppt_x"/>
                                          </p:val>
                                        </p:tav>
                                      </p:tavLst>
                                    </p:anim>
                                    <p:anim calcmode="lin" valueType="num">
                                      <p:cBhvr>
                                        <p:cTn id="61" dur="1000" fill="hold"/>
                                        <p:tgtEl>
                                          <p:spTgt spid="31"/>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1000"/>
                                        <p:tgtEl>
                                          <p:spTgt spid="30"/>
                                        </p:tgtEl>
                                      </p:cBhvr>
                                    </p:animEffect>
                                    <p:anim calcmode="lin" valueType="num">
                                      <p:cBhvr>
                                        <p:cTn id="65" dur="1000" fill="hold"/>
                                        <p:tgtEl>
                                          <p:spTgt spid="30"/>
                                        </p:tgtEl>
                                        <p:attrNameLst>
                                          <p:attrName>ppt_x</p:attrName>
                                        </p:attrNameLst>
                                      </p:cBhvr>
                                      <p:tavLst>
                                        <p:tav tm="0">
                                          <p:val>
                                            <p:strVal val="#ppt_x"/>
                                          </p:val>
                                        </p:tav>
                                        <p:tav tm="100000">
                                          <p:val>
                                            <p:strVal val="#ppt_x"/>
                                          </p:val>
                                        </p:tav>
                                      </p:tavLst>
                                    </p:anim>
                                    <p:anim calcmode="lin" valueType="num">
                                      <p:cBhvr>
                                        <p:cTn id="66" dur="1000" fill="hold"/>
                                        <p:tgtEl>
                                          <p:spTgt spid="30"/>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fade">
                                      <p:cBhvr>
                                        <p:cTn id="69" dur="1000"/>
                                        <p:tgtEl>
                                          <p:spTgt spid="35"/>
                                        </p:tgtEl>
                                      </p:cBhvr>
                                    </p:animEffect>
                                    <p:anim calcmode="lin" valueType="num">
                                      <p:cBhvr>
                                        <p:cTn id="70" dur="1000" fill="hold"/>
                                        <p:tgtEl>
                                          <p:spTgt spid="35"/>
                                        </p:tgtEl>
                                        <p:attrNameLst>
                                          <p:attrName>ppt_x</p:attrName>
                                        </p:attrNameLst>
                                      </p:cBhvr>
                                      <p:tavLst>
                                        <p:tav tm="0">
                                          <p:val>
                                            <p:strVal val="#ppt_x"/>
                                          </p:val>
                                        </p:tav>
                                        <p:tav tm="100000">
                                          <p:val>
                                            <p:strVal val="#ppt_x"/>
                                          </p:val>
                                        </p:tav>
                                      </p:tavLst>
                                    </p:anim>
                                    <p:anim calcmode="lin" valueType="num">
                                      <p:cBhvr>
                                        <p:cTn id="71" dur="1000" fill="hold"/>
                                        <p:tgtEl>
                                          <p:spTgt spid="35"/>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fade">
                                      <p:cBhvr>
                                        <p:cTn id="74" dur="1000"/>
                                        <p:tgtEl>
                                          <p:spTgt spid="29"/>
                                        </p:tgtEl>
                                      </p:cBhvr>
                                    </p:animEffect>
                                    <p:anim calcmode="lin" valueType="num">
                                      <p:cBhvr>
                                        <p:cTn id="75" dur="1000" fill="hold"/>
                                        <p:tgtEl>
                                          <p:spTgt spid="29"/>
                                        </p:tgtEl>
                                        <p:attrNameLst>
                                          <p:attrName>ppt_x</p:attrName>
                                        </p:attrNameLst>
                                      </p:cBhvr>
                                      <p:tavLst>
                                        <p:tav tm="0">
                                          <p:val>
                                            <p:strVal val="#ppt_x"/>
                                          </p:val>
                                        </p:tav>
                                        <p:tav tm="100000">
                                          <p:val>
                                            <p:strVal val="#ppt_x"/>
                                          </p:val>
                                        </p:tav>
                                      </p:tavLst>
                                    </p:anim>
                                    <p:anim calcmode="lin" valueType="num">
                                      <p:cBhvr>
                                        <p:cTn id="76" dur="1000" fill="hold"/>
                                        <p:tgtEl>
                                          <p:spTgt spid="2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fade">
                                      <p:cBhvr>
                                        <p:cTn id="79" dur="1000"/>
                                        <p:tgtEl>
                                          <p:spTgt spid="37"/>
                                        </p:tgtEl>
                                      </p:cBhvr>
                                    </p:animEffect>
                                    <p:anim calcmode="lin" valueType="num">
                                      <p:cBhvr>
                                        <p:cTn id="80" dur="1000" fill="hold"/>
                                        <p:tgtEl>
                                          <p:spTgt spid="37"/>
                                        </p:tgtEl>
                                        <p:attrNameLst>
                                          <p:attrName>ppt_x</p:attrName>
                                        </p:attrNameLst>
                                      </p:cBhvr>
                                      <p:tavLst>
                                        <p:tav tm="0">
                                          <p:val>
                                            <p:strVal val="#ppt_x"/>
                                          </p:val>
                                        </p:tav>
                                        <p:tav tm="100000">
                                          <p:val>
                                            <p:strVal val="#ppt_x"/>
                                          </p:val>
                                        </p:tav>
                                      </p:tavLst>
                                    </p:anim>
                                    <p:anim calcmode="lin" valueType="num">
                                      <p:cBhvr>
                                        <p:cTn id="81" dur="1000" fill="hold"/>
                                        <p:tgtEl>
                                          <p:spTgt spid="37"/>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64"/>
                                        </p:tgtEl>
                                        <p:attrNameLst>
                                          <p:attrName>style.visibility</p:attrName>
                                        </p:attrNameLst>
                                      </p:cBhvr>
                                      <p:to>
                                        <p:strVal val="visible"/>
                                      </p:to>
                                    </p:set>
                                    <p:animEffect transition="in" filter="fade">
                                      <p:cBhvr>
                                        <p:cTn id="84" dur="1000"/>
                                        <p:tgtEl>
                                          <p:spTgt spid="64"/>
                                        </p:tgtEl>
                                      </p:cBhvr>
                                    </p:animEffect>
                                    <p:anim calcmode="lin" valueType="num">
                                      <p:cBhvr>
                                        <p:cTn id="85" dur="1000" fill="hold"/>
                                        <p:tgtEl>
                                          <p:spTgt spid="64"/>
                                        </p:tgtEl>
                                        <p:attrNameLst>
                                          <p:attrName>ppt_x</p:attrName>
                                        </p:attrNameLst>
                                      </p:cBhvr>
                                      <p:tavLst>
                                        <p:tav tm="0">
                                          <p:val>
                                            <p:strVal val="#ppt_x"/>
                                          </p:val>
                                        </p:tav>
                                        <p:tav tm="100000">
                                          <p:val>
                                            <p:strVal val="#ppt_x"/>
                                          </p:val>
                                        </p:tav>
                                      </p:tavLst>
                                    </p:anim>
                                    <p:anim calcmode="lin" valueType="num">
                                      <p:cBhvr>
                                        <p:cTn id="86" dur="1000" fill="hold"/>
                                        <p:tgtEl>
                                          <p:spTgt spid="64"/>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61"/>
                                        </p:tgtEl>
                                        <p:attrNameLst>
                                          <p:attrName>style.visibility</p:attrName>
                                        </p:attrNameLst>
                                      </p:cBhvr>
                                      <p:to>
                                        <p:strVal val="visible"/>
                                      </p:to>
                                    </p:set>
                                    <p:animEffect transition="in" filter="fade">
                                      <p:cBhvr>
                                        <p:cTn id="89" dur="1000"/>
                                        <p:tgtEl>
                                          <p:spTgt spid="61"/>
                                        </p:tgtEl>
                                      </p:cBhvr>
                                    </p:animEffect>
                                    <p:anim calcmode="lin" valueType="num">
                                      <p:cBhvr>
                                        <p:cTn id="90" dur="1000" fill="hold"/>
                                        <p:tgtEl>
                                          <p:spTgt spid="61"/>
                                        </p:tgtEl>
                                        <p:attrNameLst>
                                          <p:attrName>ppt_x</p:attrName>
                                        </p:attrNameLst>
                                      </p:cBhvr>
                                      <p:tavLst>
                                        <p:tav tm="0">
                                          <p:val>
                                            <p:strVal val="#ppt_x"/>
                                          </p:val>
                                        </p:tav>
                                        <p:tav tm="100000">
                                          <p:val>
                                            <p:strVal val="#ppt_x"/>
                                          </p:val>
                                        </p:tav>
                                      </p:tavLst>
                                    </p:anim>
                                    <p:anim calcmode="lin" valueType="num">
                                      <p:cBhvr>
                                        <p:cTn id="91" dur="1000" fill="hold"/>
                                        <p:tgtEl>
                                          <p:spTgt spid="61"/>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fade">
                                      <p:cBhvr>
                                        <p:cTn id="94" dur="1000"/>
                                        <p:tgtEl>
                                          <p:spTgt spid="36"/>
                                        </p:tgtEl>
                                      </p:cBhvr>
                                    </p:animEffect>
                                    <p:anim calcmode="lin" valueType="num">
                                      <p:cBhvr>
                                        <p:cTn id="95" dur="1000" fill="hold"/>
                                        <p:tgtEl>
                                          <p:spTgt spid="36"/>
                                        </p:tgtEl>
                                        <p:attrNameLst>
                                          <p:attrName>ppt_x</p:attrName>
                                        </p:attrNameLst>
                                      </p:cBhvr>
                                      <p:tavLst>
                                        <p:tav tm="0">
                                          <p:val>
                                            <p:strVal val="#ppt_x"/>
                                          </p:val>
                                        </p:tav>
                                        <p:tav tm="100000">
                                          <p:val>
                                            <p:strVal val="#ppt_x"/>
                                          </p:val>
                                        </p:tav>
                                      </p:tavLst>
                                    </p:anim>
                                    <p:anim calcmode="lin" valueType="num">
                                      <p:cBhvr>
                                        <p:cTn id="96" dur="1000" fill="hold"/>
                                        <p:tgtEl>
                                          <p:spTgt spid="36"/>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58"/>
                                        </p:tgtEl>
                                        <p:attrNameLst>
                                          <p:attrName>style.visibility</p:attrName>
                                        </p:attrNameLst>
                                      </p:cBhvr>
                                      <p:to>
                                        <p:strVal val="visible"/>
                                      </p:to>
                                    </p:set>
                                    <p:animEffect transition="in" filter="fade">
                                      <p:cBhvr>
                                        <p:cTn id="99" dur="1000"/>
                                        <p:tgtEl>
                                          <p:spTgt spid="58"/>
                                        </p:tgtEl>
                                      </p:cBhvr>
                                    </p:animEffect>
                                    <p:anim calcmode="lin" valueType="num">
                                      <p:cBhvr>
                                        <p:cTn id="100" dur="1000" fill="hold"/>
                                        <p:tgtEl>
                                          <p:spTgt spid="58"/>
                                        </p:tgtEl>
                                        <p:attrNameLst>
                                          <p:attrName>ppt_x</p:attrName>
                                        </p:attrNameLst>
                                      </p:cBhvr>
                                      <p:tavLst>
                                        <p:tav tm="0">
                                          <p:val>
                                            <p:strVal val="#ppt_x"/>
                                          </p:val>
                                        </p:tav>
                                        <p:tav tm="100000">
                                          <p:val>
                                            <p:strVal val="#ppt_x"/>
                                          </p:val>
                                        </p:tav>
                                      </p:tavLst>
                                    </p:anim>
                                    <p:anim calcmode="lin" valueType="num">
                                      <p:cBhvr>
                                        <p:cTn id="101"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9" grpId="0" animBg="1"/>
      <p:bldP spid="4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4500" dirty="0"/>
              <a:t>“So, Now I have to write an entire custom Engine for this?”</a:t>
            </a:r>
            <a:endParaRPr lang="en-GB" sz="4500" dirty="0"/>
          </a:p>
        </p:txBody>
      </p:sp>
      <p:sp>
        <p:nvSpPr>
          <p:cNvPr id="4" name="TextBox 3"/>
          <p:cNvSpPr txBox="1"/>
          <p:nvPr/>
        </p:nvSpPr>
        <p:spPr>
          <a:xfrm>
            <a:off x="3352800" y="4419600"/>
            <a:ext cx="5357829" cy="1477328"/>
          </a:xfrm>
          <a:prstGeom prst="rect">
            <a:avLst/>
          </a:prstGeom>
          <a:noFill/>
        </p:spPr>
        <p:txBody>
          <a:bodyPr wrap="square" rtlCol="0">
            <a:spAutoFit/>
          </a:bodyPr>
          <a:lstStyle/>
          <a:p>
            <a:r>
              <a:rPr lang="en-US" sz="1800" baseline="0" dirty="0">
                <a:latin typeface="Segoe UI Light" panose="020B0502040204020203" pitchFamily="34" charset="0"/>
                <a:cs typeface="Segoe UI Light" panose="020B0502040204020203" pitchFamily="34" charset="0"/>
              </a:rPr>
              <a:t>If your model today is to have someone create the site, and then run </a:t>
            </a:r>
            <a:r>
              <a:rPr lang="en-US" sz="1800" baseline="0" dirty="0" smtClean="0">
                <a:latin typeface="Segoe UI Light" panose="020B0502040204020203" pitchFamily="34" charset="0"/>
                <a:cs typeface="Segoe UI Light" panose="020B0502040204020203" pitchFamily="34" charset="0"/>
              </a:rPr>
              <a:t>PowerShell </a:t>
            </a:r>
            <a:r>
              <a:rPr lang="en-US" sz="1800" baseline="0" dirty="0">
                <a:latin typeface="Segoe UI Light" panose="020B0502040204020203" pitchFamily="34" charset="0"/>
                <a:cs typeface="Segoe UI Light" panose="020B0502040204020203" pitchFamily="34" charset="0"/>
              </a:rPr>
              <a:t>or feature activations, etc.. That is the “Mechanical Turk” of remote site provisioning… still applicable pattern if you should so choose.</a:t>
            </a:r>
            <a:endParaRPr lang="en-GB" sz="1800" baseline="0" dirty="0">
              <a:latin typeface="Segoe UI Light" panose="020B0502040204020203" pitchFamily="34" charset="0"/>
              <a:cs typeface="Segoe UI Light" panose="020B0502040204020203" pitchFamily="34" charset="0"/>
            </a:endParaRPr>
          </a:p>
        </p:txBody>
      </p:sp>
      <p:sp>
        <p:nvSpPr>
          <p:cNvPr id="5" name="TextBox 4"/>
          <p:cNvSpPr txBox="1"/>
          <p:nvPr/>
        </p:nvSpPr>
        <p:spPr>
          <a:xfrm>
            <a:off x="3322034" y="3733800"/>
            <a:ext cx="4945585" cy="923330"/>
          </a:xfrm>
          <a:prstGeom prst="rect">
            <a:avLst/>
          </a:prstGeom>
          <a:noFill/>
        </p:spPr>
        <p:txBody>
          <a:bodyPr wrap="none" rtlCol="0">
            <a:spAutoFit/>
          </a:bodyPr>
          <a:lstStyle/>
          <a:p>
            <a:r>
              <a:rPr lang="en-US" sz="5400" baseline="0" dirty="0">
                <a:latin typeface="Segoe UI" panose="020B0502040204020203" pitchFamily="34" charset="0"/>
                <a:cs typeface="Segoe UI" panose="020B0502040204020203" pitchFamily="34" charset="0"/>
              </a:rPr>
              <a:t>Not Necessarily</a:t>
            </a:r>
            <a:endParaRPr lang="en-GB" sz="5400" baseline="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97837060"/>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Site collection provisioning</a:t>
            </a:r>
            <a:r>
              <a:rPr lang="en-GB" dirty="0"/>
              <a:t/>
            </a:r>
            <a:br>
              <a:rPr lang="en-GB" dirty="0"/>
            </a:br>
            <a:endParaRPr lang="en-GB" dirty="0"/>
          </a:p>
        </p:txBody>
      </p:sp>
      <p:sp>
        <p:nvSpPr>
          <p:cNvPr id="4" name="Text Placeholder 3"/>
          <p:cNvSpPr>
            <a:spLocks noGrp="1"/>
          </p:cNvSpPr>
          <p:nvPr>
            <p:ph type="body" idx="1"/>
          </p:nvPr>
        </p:nvSpPr>
        <p:spPr/>
        <p:txBody>
          <a:bodyPr/>
          <a:lstStyle/>
          <a:p>
            <a:r>
              <a:rPr lang="fi-FI" dirty="0" smtClean="0"/>
              <a:t>Using CSOM to provision site collections</a:t>
            </a:r>
            <a:endParaRPr lang="en-GB" dirty="0"/>
          </a:p>
        </p:txBody>
      </p:sp>
      <p:sp>
        <p:nvSpPr>
          <p:cNvPr id="3" name="Subtitle 2"/>
          <p:cNvSpPr>
            <a:spLocks noGrp="1"/>
          </p:cNvSpPr>
          <p:nvPr>
            <p:ph type="subTitle" idx="4294967295"/>
          </p:nvPr>
        </p:nvSpPr>
        <p:spPr>
          <a:xfrm>
            <a:off x="718355" y="5770954"/>
            <a:ext cx="7680325" cy="461963"/>
          </a:xfrm>
        </p:spPr>
        <p:txBody>
          <a:bodyPr/>
          <a:lstStyle/>
          <a:p>
            <a:pPr marL="0" indent="0">
              <a:buNone/>
            </a:pPr>
            <a:r>
              <a:rPr lang="en-US" sz="1500" dirty="0">
                <a:solidFill>
                  <a:schemeClr val="bg1"/>
                </a:solidFill>
              </a:rPr>
              <a:t>https://github.com/OfficeDev/PnP/tree/master/Samples/Provisioning.SiteCollectionCreation</a:t>
            </a:r>
            <a:endParaRPr lang="en-US" sz="1500" dirty="0">
              <a:solidFill>
                <a:schemeClr val="bg1"/>
              </a:solidFill>
            </a:endParaRPr>
          </a:p>
        </p:txBody>
      </p:sp>
    </p:spTree>
    <p:extLst>
      <p:ext uri="{BB962C8B-B14F-4D97-AF65-F5344CB8AC3E}">
        <p14:creationId xmlns:p14="http://schemas.microsoft.com/office/powerpoint/2010/main" val="1628957435"/>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2" name="Picture 181"/>
          <p:cNvPicPr>
            <a:picLocks noChangeAspect="1"/>
          </p:cNvPicPr>
          <p:nvPr/>
        </p:nvPicPr>
        <p:blipFill>
          <a:blip r:embed="rId3"/>
          <a:stretch>
            <a:fillRect/>
          </a:stretch>
        </p:blipFill>
        <p:spPr>
          <a:xfrm>
            <a:off x="960969" y="1755079"/>
            <a:ext cx="3126181" cy="1010617"/>
          </a:xfrm>
          <a:prstGeom prst="rect">
            <a:avLst/>
          </a:prstGeom>
          <a:ln>
            <a:noFill/>
          </a:ln>
          <a:effectLst>
            <a:softEdge rad="12700"/>
          </a:effectLst>
        </p:spPr>
      </p:pic>
      <p:pic>
        <p:nvPicPr>
          <p:cNvPr id="45" name="Picture 44"/>
          <p:cNvPicPr>
            <a:picLocks noChangeAspect="1"/>
          </p:cNvPicPr>
          <p:nvPr/>
        </p:nvPicPr>
        <p:blipFill>
          <a:blip r:embed="rId4"/>
          <a:stretch>
            <a:fillRect/>
          </a:stretch>
        </p:blipFill>
        <p:spPr>
          <a:xfrm>
            <a:off x="3131183" y="4882210"/>
            <a:ext cx="1811722" cy="886024"/>
          </a:xfrm>
          <a:prstGeom prst="rect">
            <a:avLst/>
          </a:prstGeom>
        </p:spPr>
      </p:pic>
      <p:grpSp>
        <p:nvGrpSpPr>
          <p:cNvPr id="46" name="Group 45"/>
          <p:cNvGrpSpPr>
            <a:grpSpLocks noChangeAspect="1"/>
          </p:cNvGrpSpPr>
          <p:nvPr/>
        </p:nvGrpSpPr>
        <p:grpSpPr>
          <a:xfrm>
            <a:off x="484254" y="3902311"/>
            <a:ext cx="2690264" cy="1817647"/>
            <a:chOff x="228958" y="3947862"/>
            <a:chExt cx="3963957" cy="2678203"/>
          </a:xfrm>
        </p:grpSpPr>
        <p:pic>
          <p:nvPicPr>
            <p:cNvPr id="47" name="Picture 46"/>
            <p:cNvPicPr>
              <a:picLocks noChangeAspect="1"/>
            </p:cNvPicPr>
            <p:nvPr/>
          </p:nvPicPr>
          <p:blipFill>
            <a:blip r:embed="rId5"/>
            <a:stretch>
              <a:fillRect/>
            </a:stretch>
          </p:blipFill>
          <p:spPr>
            <a:xfrm>
              <a:off x="228958" y="3947862"/>
              <a:ext cx="3562410" cy="1651084"/>
            </a:xfrm>
            <a:prstGeom prst="rect">
              <a:avLst/>
            </a:prstGeom>
            <a:ln>
              <a:solidFill>
                <a:schemeClr val="bg1">
                  <a:lumMod val="75000"/>
                </a:schemeClr>
              </a:solidFill>
            </a:ln>
            <a:effectLst>
              <a:softEdge rad="12700"/>
            </a:effectLst>
          </p:spPr>
        </p:pic>
        <p:pic>
          <p:nvPicPr>
            <p:cNvPr id="48" name="Picture 47"/>
            <p:cNvPicPr>
              <a:picLocks noChangeAspect="1"/>
            </p:cNvPicPr>
            <p:nvPr/>
          </p:nvPicPr>
          <p:blipFill>
            <a:blip r:embed="rId6"/>
            <a:stretch>
              <a:fillRect/>
            </a:stretch>
          </p:blipFill>
          <p:spPr>
            <a:xfrm>
              <a:off x="2470865" y="5006065"/>
              <a:ext cx="1722050" cy="1620000"/>
            </a:xfrm>
            <a:prstGeom prst="rect">
              <a:avLst/>
            </a:prstGeom>
            <a:ln>
              <a:solidFill>
                <a:schemeClr val="bg1">
                  <a:lumMod val="75000"/>
                </a:schemeClr>
              </a:solidFill>
            </a:ln>
            <a:effectLst>
              <a:softEdge rad="12700"/>
            </a:effectLst>
          </p:spPr>
        </p:pic>
      </p:grpSp>
      <p:grpSp>
        <p:nvGrpSpPr>
          <p:cNvPr id="49" name="Group 48"/>
          <p:cNvGrpSpPr/>
          <p:nvPr/>
        </p:nvGrpSpPr>
        <p:grpSpPr>
          <a:xfrm>
            <a:off x="1810367" y="2568015"/>
            <a:ext cx="1887670" cy="1725692"/>
            <a:chOff x="4383758" y="2492542"/>
            <a:chExt cx="2516893" cy="2300923"/>
          </a:xfrm>
        </p:grpSpPr>
        <p:sp>
          <p:nvSpPr>
            <p:cNvPr id="50" name="Rectangle 49"/>
            <p:cNvSpPr/>
            <p:nvPr/>
          </p:nvSpPr>
          <p:spPr bwMode="auto">
            <a:xfrm>
              <a:off x="4537410" y="2492542"/>
              <a:ext cx="2017543" cy="2019303"/>
            </a:xfrm>
            <a:prstGeom prst="rect">
              <a:avLst/>
            </a:prstGeom>
            <a:solidFill>
              <a:schemeClr val="bg1">
                <a:lumMod val="95000"/>
                <a:alpha val="75000"/>
              </a:schemeClr>
            </a:solidFill>
            <a:ln>
              <a:solidFill>
                <a:schemeClr val="bg1">
                  <a:lumMod val="8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34290" tIns="34290" rIns="34290" bIns="34290" numCol="1" spcCol="0" rtlCol="0" fromWordArt="0" anchor="t" anchorCtr="0" forceAA="0" compatLnSpc="1">
              <a:prstTxWarp prst="textNoShape">
                <a:avLst/>
              </a:prstTxWarp>
              <a:noAutofit/>
            </a:bodyPr>
            <a:lstStyle/>
            <a:p>
              <a:pPr defTabSz="685552"/>
              <a:r>
                <a:rPr lang="en-US" baseline="0" dirty="0">
                  <a:solidFill>
                    <a:schemeClr val="tx1">
                      <a:lumMod val="65000"/>
                      <a:lumOff val="35000"/>
                    </a:schemeClr>
                  </a:solidFill>
                  <a:ea typeface="Segoe UI" pitchFamily="34" charset="0"/>
                  <a:cs typeface="Segoe UI" pitchFamily="34" charset="0"/>
                </a:rPr>
                <a:t>SharePoint Service</a:t>
              </a:r>
            </a:p>
          </p:txBody>
        </p:sp>
        <p:grpSp>
          <p:nvGrpSpPr>
            <p:cNvPr id="51" name="Group 50"/>
            <p:cNvGrpSpPr/>
            <p:nvPr/>
          </p:nvGrpSpPr>
          <p:grpSpPr>
            <a:xfrm>
              <a:off x="5421611" y="2886866"/>
              <a:ext cx="1479040" cy="1043909"/>
              <a:chOff x="4557447" y="1721445"/>
              <a:chExt cx="1479040" cy="1043909"/>
            </a:xfrm>
          </p:grpSpPr>
          <p:pic>
            <p:nvPicPr>
              <p:cNvPr id="59" name="Picture 58"/>
              <p:cNvPicPr>
                <a:picLocks noChangeAspect="1"/>
              </p:cNvPicPr>
              <p:nvPr/>
            </p:nvPicPr>
            <p:blipFill>
              <a:blip r:embed="rId7"/>
              <a:stretch>
                <a:fillRect/>
              </a:stretch>
            </p:blipFill>
            <p:spPr>
              <a:xfrm>
                <a:off x="4557447" y="1902539"/>
                <a:ext cx="477423" cy="839046"/>
              </a:xfrm>
              <a:prstGeom prst="rect">
                <a:avLst/>
              </a:prstGeom>
            </p:spPr>
          </p:pic>
          <p:pic>
            <p:nvPicPr>
              <p:cNvPr id="60" name="Picture 59"/>
              <p:cNvPicPr>
                <a:picLocks noChangeAspect="1"/>
              </p:cNvPicPr>
              <p:nvPr/>
            </p:nvPicPr>
            <p:blipFill>
              <a:blip r:embed="rId7"/>
              <a:stretch>
                <a:fillRect/>
              </a:stretch>
            </p:blipFill>
            <p:spPr>
              <a:xfrm>
                <a:off x="4869643" y="1721445"/>
                <a:ext cx="477423" cy="839046"/>
              </a:xfrm>
              <a:prstGeom prst="rect">
                <a:avLst/>
              </a:prstGeom>
            </p:spPr>
          </p:pic>
          <p:pic>
            <p:nvPicPr>
              <p:cNvPr id="61" name="Picture 60"/>
              <p:cNvPicPr>
                <a:picLocks noChangeAspect="1"/>
              </p:cNvPicPr>
              <p:nvPr/>
            </p:nvPicPr>
            <p:blipFill>
              <a:blip r:embed="rId8"/>
              <a:stretch>
                <a:fillRect/>
              </a:stretch>
            </p:blipFill>
            <p:spPr>
              <a:xfrm>
                <a:off x="5153580" y="1902539"/>
                <a:ext cx="882907" cy="862815"/>
              </a:xfrm>
              <a:prstGeom prst="rect">
                <a:avLst/>
              </a:prstGeom>
            </p:spPr>
          </p:pic>
        </p:grpSp>
        <p:grpSp>
          <p:nvGrpSpPr>
            <p:cNvPr id="52" name="Group 51"/>
            <p:cNvGrpSpPr/>
            <p:nvPr/>
          </p:nvGrpSpPr>
          <p:grpSpPr>
            <a:xfrm>
              <a:off x="4880542" y="3820782"/>
              <a:ext cx="944427" cy="972683"/>
              <a:chOff x="3981885" y="2834055"/>
              <a:chExt cx="944427" cy="972683"/>
            </a:xfrm>
          </p:grpSpPr>
          <p:pic>
            <p:nvPicPr>
              <p:cNvPr id="56" name="Picture 55"/>
              <p:cNvPicPr>
                <a:picLocks noChangeAspect="1"/>
              </p:cNvPicPr>
              <p:nvPr/>
            </p:nvPicPr>
            <p:blipFill>
              <a:blip r:embed="rId7"/>
              <a:stretch>
                <a:fillRect/>
              </a:stretch>
            </p:blipFill>
            <p:spPr>
              <a:xfrm>
                <a:off x="3981885" y="2967692"/>
                <a:ext cx="477423" cy="839046"/>
              </a:xfrm>
              <a:prstGeom prst="rect">
                <a:avLst/>
              </a:prstGeom>
            </p:spPr>
          </p:pic>
          <p:pic>
            <p:nvPicPr>
              <p:cNvPr id="57" name="Picture 56"/>
              <p:cNvPicPr>
                <a:picLocks noChangeAspect="1"/>
              </p:cNvPicPr>
              <p:nvPr/>
            </p:nvPicPr>
            <p:blipFill>
              <a:blip r:embed="rId7"/>
              <a:stretch>
                <a:fillRect/>
              </a:stretch>
            </p:blipFill>
            <p:spPr>
              <a:xfrm>
                <a:off x="4269036" y="2834055"/>
                <a:ext cx="477423" cy="839046"/>
              </a:xfrm>
              <a:prstGeom prst="rect">
                <a:avLst/>
              </a:prstGeom>
            </p:spPr>
          </p:pic>
          <p:pic>
            <p:nvPicPr>
              <p:cNvPr id="58" name="Picture 57"/>
              <p:cNvPicPr>
                <a:picLocks noChangeAspect="1"/>
              </p:cNvPicPr>
              <p:nvPr/>
            </p:nvPicPr>
            <p:blipFill>
              <a:blip r:embed="rId9"/>
              <a:stretch>
                <a:fillRect/>
              </a:stretch>
            </p:blipFill>
            <p:spPr>
              <a:xfrm>
                <a:off x="4480085" y="3260431"/>
                <a:ext cx="446227" cy="456212"/>
              </a:xfrm>
              <a:prstGeom prst="rect">
                <a:avLst/>
              </a:prstGeom>
            </p:spPr>
          </p:pic>
        </p:grpSp>
        <p:grpSp>
          <p:nvGrpSpPr>
            <p:cNvPr id="53" name="Group 52"/>
            <p:cNvGrpSpPr/>
            <p:nvPr/>
          </p:nvGrpSpPr>
          <p:grpSpPr>
            <a:xfrm>
              <a:off x="4383758" y="2988031"/>
              <a:ext cx="968998" cy="971748"/>
              <a:chOff x="3601101" y="2714202"/>
              <a:chExt cx="968998" cy="971748"/>
            </a:xfrm>
          </p:grpSpPr>
          <p:pic>
            <p:nvPicPr>
              <p:cNvPr id="54" name="Picture 53"/>
              <p:cNvPicPr>
                <a:picLocks noChangeAspect="1"/>
              </p:cNvPicPr>
              <p:nvPr/>
            </p:nvPicPr>
            <p:blipFill>
              <a:blip r:embed="rId7"/>
              <a:stretch>
                <a:fillRect/>
              </a:stretch>
            </p:blipFill>
            <p:spPr>
              <a:xfrm>
                <a:off x="3601101" y="2846904"/>
                <a:ext cx="477423" cy="839046"/>
              </a:xfrm>
              <a:prstGeom prst="rect">
                <a:avLst/>
              </a:prstGeom>
            </p:spPr>
          </p:pic>
          <p:pic>
            <p:nvPicPr>
              <p:cNvPr id="55" name="Picture 54"/>
              <p:cNvPicPr>
                <a:picLocks noChangeAspect="1"/>
              </p:cNvPicPr>
              <p:nvPr/>
            </p:nvPicPr>
            <p:blipFill>
              <a:blip r:embed="rId10"/>
              <a:stretch>
                <a:fillRect/>
              </a:stretch>
            </p:blipFill>
            <p:spPr>
              <a:xfrm>
                <a:off x="3875612" y="2714202"/>
                <a:ext cx="694487" cy="898458"/>
              </a:xfrm>
              <a:prstGeom prst="rect">
                <a:avLst/>
              </a:prstGeom>
            </p:spPr>
          </p:pic>
        </p:grpSp>
      </p:grpSp>
      <p:pic>
        <p:nvPicPr>
          <p:cNvPr id="62" name="Picture 61"/>
          <p:cNvPicPr>
            <a:picLocks noChangeAspect="1"/>
          </p:cNvPicPr>
          <p:nvPr/>
        </p:nvPicPr>
        <p:blipFill>
          <a:blip r:embed="rId11"/>
          <a:stretch>
            <a:fillRect/>
          </a:stretch>
        </p:blipFill>
        <p:spPr>
          <a:xfrm>
            <a:off x="2794899" y="4064730"/>
            <a:ext cx="975033" cy="1043060"/>
          </a:xfrm>
          <a:prstGeom prst="rect">
            <a:avLst/>
          </a:prstGeom>
        </p:spPr>
      </p:pic>
      <p:sp>
        <p:nvSpPr>
          <p:cNvPr id="211" name="Title 210"/>
          <p:cNvSpPr>
            <a:spLocks noGrp="1"/>
          </p:cNvSpPr>
          <p:nvPr>
            <p:ph type="title"/>
          </p:nvPr>
        </p:nvSpPr>
        <p:spPr/>
        <p:txBody>
          <a:bodyPr/>
          <a:lstStyle/>
          <a:p>
            <a:r>
              <a:rPr lang="en-US" dirty="0" smtClean="0"/>
              <a:t>Remote provisioning sub sites</a:t>
            </a:r>
            <a:endParaRPr lang="en-US" dirty="0"/>
          </a:p>
        </p:txBody>
      </p:sp>
      <p:pic>
        <p:nvPicPr>
          <p:cNvPr id="212" name="Picture 211"/>
          <p:cNvPicPr>
            <a:picLocks noChangeAspect="1"/>
          </p:cNvPicPr>
          <p:nvPr/>
        </p:nvPicPr>
        <p:blipFill rotWithShape="1">
          <a:blip r:embed="rId12"/>
          <a:srcRect r="16754" b="19034"/>
          <a:stretch/>
        </p:blipFill>
        <p:spPr>
          <a:xfrm>
            <a:off x="5207168" y="1918708"/>
            <a:ext cx="3498964" cy="1414346"/>
          </a:xfrm>
          <a:prstGeom prst="rect">
            <a:avLst/>
          </a:prstGeom>
          <a:ln>
            <a:solidFill>
              <a:schemeClr val="bg1">
                <a:lumMod val="75000"/>
              </a:schemeClr>
            </a:solidFill>
          </a:ln>
        </p:spPr>
      </p:pic>
      <p:cxnSp>
        <p:nvCxnSpPr>
          <p:cNvPr id="213" name="Straight Arrow Connector 212"/>
          <p:cNvCxnSpPr/>
          <p:nvPr/>
        </p:nvCxnSpPr>
        <p:spPr>
          <a:xfrm>
            <a:off x="2901994" y="2394655"/>
            <a:ext cx="2276015" cy="1134"/>
          </a:xfrm>
          <a:prstGeom prst="straightConnector1">
            <a:avLst/>
          </a:prstGeom>
          <a:ln w="539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232" name="Straight Arrow Connector 231"/>
          <p:cNvCxnSpPr/>
          <p:nvPr/>
        </p:nvCxnSpPr>
        <p:spPr>
          <a:xfrm flipH="1">
            <a:off x="3629201" y="3540493"/>
            <a:ext cx="3027006" cy="0"/>
          </a:xfrm>
          <a:prstGeom prst="straightConnector1">
            <a:avLst/>
          </a:prstGeom>
          <a:ln w="539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245" name="Group 244"/>
          <p:cNvGrpSpPr/>
          <p:nvPr/>
        </p:nvGrpSpPr>
        <p:grpSpPr>
          <a:xfrm>
            <a:off x="4262876" y="2287201"/>
            <a:ext cx="385801" cy="385801"/>
            <a:chOff x="492" y="17985"/>
            <a:chExt cx="524853" cy="524853"/>
          </a:xfrm>
          <a:solidFill>
            <a:schemeClr val="accent2"/>
          </a:solidFill>
        </p:grpSpPr>
        <p:sp>
          <p:nvSpPr>
            <p:cNvPr id="246" name="Oval 245"/>
            <p:cNvSpPr/>
            <p:nvPr/>
          </p:nvSpPr>
          <p:spPr>
            <a:xfrm>
              <a:off x="492" y="17985"/>
              <a:ext cx="524853" cy="524853"/>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7" name="Oval 4"/>
            <p:cNvSpPr/>
            <p:nvPr/>
          </p:nvSpPr>
          <p:spPr>
            <a:xfrm>
              <a:off x="77355" y="94848"/>
              <a:ext cx="371127" cy="37112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784076">
                <a:lnSpc>
                  <a:spcPct val="90000"/>
                </a:lnSpc>
                <a:spcAft>
                  <a:spcPct val="35000"/>
                </a:spcAft>
              </a:pPr>
              <a:r>
                <a:rPr lang="en-US" sz="1764" baseline="0" dirty="0"/>
                <a:t>1</a:t>
              </a:r>
            </a:p>
          </p:txBody>
        </p:sp>
      </p:grpSp>
      <p:grpSp>
        <p:nvGrpSpPr>
          <p:cNvPr id="254" name="Group 253"/>
          <p:cNvGrpSpPr/>
          <p:nvPr/>
        </p:nvGrpSpPr>
        <p:grpSpPr>
          <a:xfrm>
            <a:off x="6029709" y="3453790"/>
            <a:ext cx="385801" cy="385801"/>
            <a:chOff x="492" y="17985"/>
            <a:chExt cx="524853" cy="524853"/>
          </a:xfrm>
          <a:solidFill>
            <a:schemeClr val="accent2"/>
          </a:solidFill>
        </p:grpSpPr>
        <p:sp>
          <p:nvSpPr>
            <p:cNvPr id="255" name="Oval 254"/>
            <p:cNvSpPr/>
            <p:nvPr/>
          </p:nvSpPr>
          <p:spPr>
            <a:xfrm>
              <a:off x="492" y="17985"/>
              <a:ext cx="524853" cy="524853"/>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6" name="Oval 4"/>
            <p:cNvSpPr/>
            <p:nvPr/>
          </p:nvSpPr>
          <p:spPr>
            <a:xfrm>
              <a:off x="77355" y="94848"/>
              <a:ext cx="371127" cy="37112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784076">
                <a:lnSpc>
                  <a:spcPct val="90000"/>
                </a:lnSpc>
                <a:spcAft>
                  <a:spcPct val="35000"/>
                </a:spcAft>
              </a:pPr>
              <a:r>
                <a:rPr lang="en-US" sz="1764" baseline="0" dirty="0"/>
                <a:t>3</a:t>
              </a:r>
            </a:p>
          </p:txBody>
        </p:sp>
      </p:grpSp>
      <p:grpSp>
        <p:nvGrpSpPr>
          <p:cNvPr id="257" name="Group 256"/>
          <p:cNvGrpSpPr/>
          <p:nvPr/>
        </p:nvGrpSpPr>
        <p:grpSpPr>
          <a:xfrm>
            <a:off x="3685735" y="4415408"/>
            <a:ext cx="385801" cy="385801"/>
            <a:chOff x="492" y="17985"/>
            <a:chExt cx="524853" cy="524853"/>
          </a:xfrm>
          <a:solidFill>
            <a:schemeClr val="accent2"/>
          </a:solidFill>
        </p:grpSpPr>
        <p:sp>
          <p:nvSpPr>
            <p:cNvPr id="258" name="Oval 257"/>
            <p:cNvSpPr/>
            <p:nvPr/>
          </p:nvSpPr>
          <p:spPr>
            <a:xfrm>
              <a:off x="492" y="17985"/>
              <a:ext cx="524853" cy="524853"/>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9" name="Oval 4"/>
            <p:cNvSpPr/>
            <p:nvPr/>
          </p:nvSpPr>
          <p:spPr>
            <a:xfrm>
              <a:off x="77355" y="94848"/>
              <a:ext cx="371127" cy="37112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784076">
                <a:lnSpc>
                  <a:spcPct val="90000"/>
                </a:lnSpc>
                <a:spcAft>
                  <a:spcPct val="35000"/>
                </a:spcAft>
              </a:pPr>
              <a:r>
                <a:rPr lang="en-US" sz="1764" baseline="0" dirty="0"/>
                <a:t>4</a:t>
              </a:r>
            </a:p>
          </p:txBody>
        </p:sp>
      </p:grpSp>
      <p:sp>
        <p:nvSpPr>
          <p:cNvPr id="260" name="TextBox 259"/>
          <p:cNvSpPr txBox="1"/>
          <p:nvPr/>
        </p:nvSpPr>
        <p:spPr>
          <a:xfrm>
            <a:off x="4505071" y="3569642"/>
            <a:ext cx="1260850" cy="300082"/>
          </a:xfrm>
          <a:prstGeom prst="rect">
            <a:avLst/>
          </a:prstGeom>
          <a:noFill/>
        </p:spPr>
        <p:txBody>
          <a:bodyPr wrap="square" rtlCol="0">
            <a:spAutoFit/>
          </a:bodyPr>
          <a:lstStyle/>
          <a:p>
            <a:r>
              <a:rPr lang="en-US" sz="1350" i="1" baseline="0" dirty="0">
                <a:latin typeface="Segoe UI Light" panose="020B0502040204020203" pitchFamily="34" charset="0"/>
                <a:cs typeface="Segoe UI Light" panose="020B0502040204020203" pitchFamily="34" charset="0"/>
              </a:rPr>
              <a:t>CSOM / REST</a:t>
            </a:r>
          </a:p>
        </p:txBody>
      </p:sp>
      <p:sp>
        <p:nvSpPr>
          <p:cNvPr id="63" name="Arc 62"/>
          <p:cNvSpPr/>
          <p:nvPr/>
        </p:nvSpPr>
        <p:spPr>
          <a:xfrm rot="7278327">
            <a:off x="6528880" y="3791407"/>
            <a:ext cx="582172" cy="582172"/>
          </a:xfrm>
          <a:prstGeom prst="arc">
            <a:avLst>
              <a:gd name="adj1" fmla="val 2097834"/>
              <a:gd name="adj2" fmla="val 366333"/>
            </a:avLst>
          </a:prstGeom>
          <a:ln w="57150">
            <a:solidFill>
              <a:schemeClr val="tx1">
                <a:lumMod val="50000"/>
                <a:lumOff val="5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23" baseline="0">
              <a:latin typeface="Segoe UI Light" panose="020B0502040204020203" pitchFamily="34" charset="0"/>
              <a:cs typeface="Segoe UI Light" panose="020B0502040204020203" pitchFamily="34" charset="0"/>
            </a:endParaRPr>
          </a:p>
        </p:txBody>
      </p:sp>
      <p:grpSp>
        <p:nvGrpSpPr>
          <p:cNvPr id="64" name="Group 1"/>
          <p:cNvGrpSpPr/>
          <p:nvPr/>
        </p:nvGrpSpPr>
        <p:grpSpPr>
          <a:xfrm>
            <a:off x="6706623" y="4516655"/>
            <a:ext cx="1794311" cy="800313"/>
            <a:chOff x="9556388" y="4856769"/>
            <a:chExt cx="2441023" cy="1088765"/>
          </a:xfrm>
        </p:grpSpPr>
        <p:pic>
          <p:nvPicPr>
            <p:cNvPr id="65" name="Picture 2"/>
            <p:cNvPicPr>
              <a:picLocks noChangeAspect="1"/>
            </p:cNvPicPr>
            <p:nvPr/>
          </p:nvPicPr>
          <p:blipFill>
            <a:blip r:embed="rId13">
              <a:duotone>
                <a:prstClr val="black"/>
                <a:srgbClr val="D9C3A5">
                  <a:tint val="50000"/>
                  <a:satMod val="180000"/>
                </a:srgbClr>
              </a:duotone>
              <a:extLst/>
            </a:blip>
            <a:stretch>
              <a:fillRect/>
            </a:stretch>
          </p:blipFill>
          <p:spPr>
            <a:xfrm>
              <a:off x="9556388" y="4856769"/>
              <a:ext cx="551983" cy="617473"/>
            </a:xfrm>
            <a:prstGeom prst="rect">
              <a:avLst/>
            </a:prstGeom>
          </p:spPr>
        </p:pic>
        <p:sp>
          <p:nvSpPr>
            <p:cNvPr id="66" name="TextBox 3"/>
            <p:cNvSpPr txBox="1"/>
            <p:nvPr/>
          </p:nvSpPr>
          <p:spPr>
            <a:xfrm>
              <a:off x="10135658" y="4906386"/>
              <a:ext cx="1861753" cy="553914"/>
            </a:xfrm>
            <a:prstGeom prst="rect">
              <a:avLst/>
            </a:prstGeom>
            <a:noFill/>
            <a:ln>
              <a:noFill/>
            </a:ln>
          </p:spPr>
          <p:txBody>
            <a:bodyPr wrap="square" lIns="0" tIns="0" rIns="0" bIns="0" rtlCol="0">
              <a:spAutoFit/>
            </a:bodyPr>
            <a:lstStyle/>
            <a:p>
              <a:r>
                <a:rPr lang="en-US" sz="1323" spc="-39" baseline="0" dirty="0">
                  <a:solidFill>
                    <a:schemeClr val="tx1">
                      <a:lumMod val="50000"/>
                      <a:lumOff val="50000"/>
                    </a:schemeClr>
                  </a:solidFill>
                  <a:latin typeface="Segoe UI Light" panose="020B0502040204020203" pitchFamily="34" charset="0"/>
                  <a:cs typeface="Segoe UI Light" panose="020B0502040204020203" pitchFamily="34" charset="0"/>
                </a:rPr>
                <a:t>Own app specific configuration</a:t>
              </a:r>
            </a:p>
          </p:txBody>
        </p:sp>
        <p:sp>
          <p:nvSpPr>
            <p:cNvPr id="67" name="Freeform 128"/>
            <p:cNvSpPr>
              <a:spLocks noChangeAspect="1" noEditPoints="1"/>
            </p:cNvSpPr>
            <p:nvPr/>
          </p:nvSpPr>
          <p:spPr bwMode="black">
            <a:xfrm>
              <a:off x="9658449" y="5585534"/>
              <a:ext cx="409042" cy="360000"/>
            </a:xfrm>
            <a:custGeom>
              <a:avLst/>
              <a:gdLst>
                <a:gd name="T0" fmla="*/ 49 w 71"/>
                <a:gd name="T1" fmla="*/ 21 h 62"/>
                <a:gd name="T2" fmla="*/ 49 w 71"/>
                <a:gd name="T3" fmla="*/ 19 h 62"/>
                <a:gd name="T4" fmla="*/ 49 w 71"/>
                <a:gd name="T5" fmla="*/ 19 h 62"/>
                <a:gd name="T6" fmla="*/ 48 w 71"/>
                <a:gd name="T7" fmla="*/ 17 h 62"/>
                <a:gd name="T8" fmla="*/ 32 w 71"/>
                <a:gd name="T9" fmla="*/ 2 h 62"/>
                <a:gd name="T10" fmla="*/ 28 w 71"/>
                <a:gd name="T11" fmla="*/ 0 h 62"/>
                <a:gd name="T12" fmla="*/ 28 w 71"/>
                <a:gd name="T13" fmla="*/ 0 h 62"/>
                <a:gd name="T14" fmla="*/ 28 w 71"/>
                <a:gd name="T15" fmla="*/ 0 h 62"/>
                <a:gd name="T16" fmla="*/ 6 w 71"/>
                <a:gd name="T17" fmla="*/ 0 h 62"/>
                <a:gd name="T18" fmla="*/ 0 w 71"/>
                <a:gd name="T19" fmla="*/ 5 h 62"/>
                <a:gd name="T20" fmla="*/ 0 w 71"/>
                <a:gd name="T21" fmla="*/ 56 h 62"/>
                <a:gd name="T22" fmla="*/ 6 w 71"/>
                <a:gd name="T23" fmla="*/ 62 h 62"/>
                <a:gd name="T24" fmla="*/ 44 w 71"/>
                <a:gd name="T25" fmla="*/ 62 h 62"/>
                <a:gd name="T26" fmla="*/ 50 w 71"/>
                <a:gd name="T27" fmla="*/ 56 h 62"/>
                <a:gd name="T28" fmla="*/ 50 w 71"/>
                <a:gd name="T29" fmla="*/ 21 h 62"/>
                <a:gd name="T30" fmla="*/ 49 w 71"/>
                <a:gd name="T31" fmla="*/ 21 h 62"/>
                <a:gd name="T32" fmla="*/ 28 w 71"/>
                <a:gd name="T33" fmla="*/ 5 h 62"/>
                <a:gd name="T34" fmla="*/ 44 w 71"/>
                <a:gd name="T35" fmla="*/ 21 h 62"/>
                <a:gd name="T36" fmla="*/ 28 w 71"/>
                <a:gd name="T37" fmla="*/ 21 h 62"/>
                <a:gd name="T38" fmla="*/ 28 w 71"/>
                <a:gd name="T39" fmla="*/ 5 h 62"/>
                <a:gd name="T40" fmla="*/ 44 w 71"/>
                <a:gd name="T41" fmla="*/ 56 h 62"/>
                <a:gd name="T42" fmla="*/ 6 w 71"/>
                <a:gd name="T43" fmla="*/ 56 h 62"/>
                <a:gd name="T44" fmla="*/ 6 w 71"/>
                <a:gd name="T45" fmla="*/ 5 h 62"/>
                <a:gd name="T46" fmla="*/ 23 w 71"/>
                <a:gd name="T47" fmla="*/ 5 h 62"/>
                <a:gd name="T48" fmla="*/ 23 w 71"/>
                <a:gd name="T49" fmla="*/ 21 h 62"/>
                <a:gd name="T50" fmla="*/ 28 w 71"/>
                <a:gd name="T51" fmla="*/ 27 h 62"/>
                <a:gd name="T52" fmla="*/ 44 w 71"/>
                <a:gd name="T53" fmla="*/ 27 h 62"/>
                <a:gd name="T54" fmla="*/ 44 w 71"/>
                <a:gd name="T55" fmla="*/ 56 h 62"/>
                <a:gd name="T56" fmla="*/ 58 w 71"/>
                <a:gd name="T57" fmla="*/ 14 h 62"/>
                <a:gd name="T58" fmla="*/ 60 w 71"/>
                <a:gd name="T59" fmla="*/ 19 h 62"/>
                <a:gd name="T60" fmla="*/ 60 w 71"/>
                <a:gd name="T61" fmla="*/ 56 h 62"/>
                <a:gd name="T62" fmla="*/ 55 w 71"/>
                <a:gd name="T63" fmla="*/ 62 h 62"/>
                <a:gd name="T64" fmla="*/ 53 w 71"/>
                <a:gd name="T65" fmla="*/ 62 h 62"/>
                <a:gd name="T66" fmla="*/ 55 w 71"/>
                <a:gd name="T67" fmla="*/ 57 h 62"/>
                <a:gd name="T68" fmla="*/ 55 w 71"/>
                <a:gd name="T69" fmla="*/ 21 h 62"/>
                <a:gd name="T70" fmla="*/ 53 w 71"/>
                <a:gd name="T71" fmla="*/ 15 h 62"/>
                <a:gd name="T72" fmla="*/ 37 w 71"/>
                <a:gd name="T73" fmla="*/ 0 h 62"/>
                <a:gd name="T74" fmla="*/ 37 w 71"/>
                <a:gd name="T75" fmla="*/ 0 h 62"/>
                <a:gd name="T76" fmla="*/ 39 w 71"/>
                <a:gd name="T77" fmla="*/ 0 h 62"/>
                <a:gd name="T78" fmla="*/ 40 w 71"/>
                <a:gd name="T79" fmla="*/ 0 h 62"/>
                <a:gd name="T80" fmla="*/ 47 w 71"/>
                <a:gd name="T81" fmla="*/ 3 h 62"/>
                <a:gd name="T82" fmla="*/ 58 w 71"/>
                <a:gd name="T83" fmla="*/ 14 h 62"/>
                <a:gd name="T84" fmla="*/ 69 w 71"/>
                <a:gd name="T85" fmla="*/ 13 h 62"/>
                <a:gd name="T86" fmla="*/ 71 w 71"/>
                <a:gd name="T87" fmla="*/ 17 h 62"/>
                <a:gd name="T88" fmla="*/ 71 w 71"/>
                <a:gd name="T89" fmla="*/ 56 h 62"/>
                <a:gd name="T90" fmla="*/ 65 w 71"/>
                <a:gd name="T91" fmla="*/ 62 h 62"/>
                <a:gd name="T92" fmla="*/ 64 w 71"/>
                <a:gd name="T93" fmla="*/ 62 h 62"/>
                <a:gd name="T94" fmla="*/ 65 w 71"/>
                <a:gd name="T95" fmla="*/ 57 h 62"/>
                <a:gd name="T96" fmla="*/ 65 w 71"/>
                <a:gd name="T97" fmla="*/ 18 h 62"/>
                <a:gd name="T98" fmla="*/ 64 w 71"/>
                <a:gd name="T99" fmla="*/ 14 h 62"/>
                <a:gd name="T100" fmla="*/ 50 w 71"/>
                <a:gd name="T101" fmla="*/ 0 h 62"/>
                <a:gd name="T102" fmla="*/ 50 w 71"/>
                <a:gd name="T103" fmla="*/ 0 h 62"/>
                <a:gd name="T104" fmla="*/ 51 w 71"/>
                <a:gd name="T105" fmla="*/ 0 h 62"/>
                <a:gd name="T106" fmla="*/ 52 w 71"/>
                <a:gd name="T107" fmla="*/ 0 h 62"/>
                <a:gd name="T108" fmla="*/ 59 w 71"/>
                <a:gd name="T109" fmla="*/ 3 h 62"/>
                <a:gd name="T110" fmla="*/ 69 w 71"/>
                <a:gd name="T111"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62">
                  <a:moveTo>
                    <a:pt x="49" y="21"/>
                  </a:moveTo>
                  <a:cubicBezTo>
                    <a:pt x="49" y="20"/>
                    <a:pt x="49" y="20"/>
                    <a:pt x="49" y="19"/>
                  </a:cubicBezTo>
                  <a:cubicBezTo>
                    <a:pt x="49" y="19"/>
                    <a:pt x="49" y="19"/>
                    <a:pt x="49" y="19"/>
                  </a:cubicBezTo>
                  <a:cubicBezTo>
                    <a:pt x="49" y="18"/>
                    <a:pt x="48" y="18"/>
                    <a:pt x="48" y="17"/>
                  </a:cubicBezTo>
                  <a:cubicBezTo>
                    <a:pt x="32" y="2"/>
                    <a:pt x="32" y="2"/>
                    <a:pt x="32" y="2"/>
                  </a:cubicBezTo>
                  <a:cubicBezTo>
                    <a:pt x="31" y="0"/>
                    <a:pt x="30" y="0"/>
                    <a:pt x="28" y="0"/>
                  </a:cubicBezTo>
                  <a:cubicBezTo>
                    <a:pt x="28" y="0"/>
                    <a:pt x="28" y="0"/>
                    <a:pt x="28" y="0"/>
                  </a:cubicBezTo>
                  <a:cubicBezTo>
                    <a:pt x="28" y="0"/>
                    <a:pt x="28" y="0"/>
                    <a:pt x="28" y="0"/>
                  </a:cubicBezTo>
                  <a:cubicBezTo>
                    <a:pt x="6" y="0"/>
                    <a:pt x="6" y="0"/>
                    <a:pt x="6" y="0"/>
                  </a:cubicBezTo>
                  <a:cubicBezTo>
                    <a:pt x="3" y="0"/>
                    <a:pt x="0" y="2"/>
                    <a:pt x="0" y="5"/>
                  </a:cubicBezTo>
                  <a:cubicBezTo>
                    <a:pt x="0" y="56"/>
                    <a:pt x="0" y="56"/>
                    <a:pt x="0" y="56"/>
                  </a:cubicBezTo>
                  <a:cubicBezTo>
                    <a:pt x="0" y="59"/>
                    <a:pt x="3" y="62"/>
                    <a:pt x="6" y="62"/>
                  </a:cubicBezTo>
                  <a:cubicBezTo>
                    <a:pt x="44" y="62"/>
                    <a:pt x="44" y="62"/>
                    <a:pt x="44" y="62"/>
                  </a:cubicBezTo>
                  <a:cubicBezTo>
                    <a:pt x="47" y="62"/>
                    <a:pt x="50" y="59"/>
                    <a:pt x="50" y="56"/>
                  </a:cubicBezTo>
                  <a:cubicBezTo>
                    <a:pt x="50" y="21"/>
                    <a:pt x="50" y="21"/>
                    <a:pt x="50" y="21"/>
                  </a:cubicBezTo>
                  <a:cubicBezTo>
                    <a:pt x="50" y="21"/>
                    <a:pt x="49" y="21"/>
                    <a:pt x="49" y="21"/>
                  </a:cubicBezTo>
                  <a:close/>
                  <a:moveTo>
                    <a:pt x="28" y="5"/>
                  </a:moveTo>
                  <a:cubicBezTo>
                    <a:pt x="44" y="21"/>
                    <a:pt x="44" y="21"/>
                    <a:pt x="44" y="21"/>
                  </a:cubicBezTo>
                  <a:cubicBezTo>
                    <a:pt x="28" y="21"/>
                    <a:pt x="28" y="21"/>
                    <a:pt x="28" y="21"/>
                  </a:cubicBezTo>
                  <a:lnTo>
                    <a:pt x="28" y="5"/>
                  </a:lnTo>
                  <a:close/>
                  <a:moveTo>
                    <a:pt x="44" y="56"/>
                  </a:moveTo>
                  <a:cubicBezTo>
                    <a:pt x="6" y="56"/>
                    <a:pt x="6" y="56"/>
                    <a:pt x="6" y="56"/>
                  </a:cubicBezTo>
                  <a:cubicBezTo>
                    <a:pt x="6" y="5"/>
                    <a:pt x="6" y="5"/>
                    <a:pt x="6" y="5"/>
                  </a:cubicBezTo>
                  <a:cubicBezTo>
                    <a:pt x="23" y="5"/>
                    <a:pt x="23" y="5"/>
                    <a:pt x="23" y="5"/>
                  </a:cubicBezTo>
                  <a:cubicBezTo>
                    <a:pt x="23" y="21"/>
                    <a:pt x="23" y="21"/>
                    <a:pt x="23" y="21"/>
                  </a:cubicBezTo>
                  <a:cubicBezTo>
                    <a:pt x="23" y="24"/>
                    <a:pt x="25" y="27"/>
                    <a:pt x="28" y="27"/>
                  </a:cubicBezTo>
                  <a:cubicBezTo>
                    <a:pt x="44" y="27"/>
                    <a:pt x="44" y="27"/>
                    <a:pt x="44" y="27"/>
                  </a:cubicBezTo>
                  <a:lnTo>
                    <a:pt x="44" y="56"/>
                  </a:lnTo>
                  <a:close/>
                  <a:moveTo>
                    <a:pt x="58" y="14"/>
                  </a:moveTo>
                  <a:cubicBezTo>
                    <a:pt x="59" y="15"/>
                    <a:pt x="60" y="17"/>
                    <a:pt x="60" y="19"/>
                  </a:cubicBezTo>
                  <a:cubicBezTo>
                    <a:pt x="60" y="56"/>
                    <a:pt x="60" y="56"/>
                    <a:pt x="60" y="56"/>
                  </a:cubicBezTo>
                  <a:cubicBezTo>
                    <a:pt x="60" y="59"/>
                    <a:pt x="58" y="62"/>
                    <a:pt x="55" y="62"/>
                  </a:cubicBezTo>
                  <a:cubicBezTo>
                    <a:pt x="53" y="62"/>
                    <a:pt x="53" y="62"/>
                    <a:pt x="53" y="62"/>
                  </a:cubicBezTo>
                  <a:cubicBezTo>
                    <a:pt x="54" y="60"/>
                    <a:pt x="55" y="59"/>
                    <a:pt x="55" y="57"/>
                  </a:cubicBezTo>
                  <a:cubicBezTo>
                    <a:pt x="55" y="21"/>
                    <a:pt x="55" y="21"/>
                    <a:pt x="55" y="21"/>
                  </a:cubicBezTo>
                  <a:cubicBezTo>
                    <a:pt x="55" y="19"/>
                    <a:pt x="54" y="17"/>
                    <a:pt x="53" y="15"/>
                  </a:cubicBezTo>
                  <a:cubicBezTo>
                    <a:pt x="37" y="0"/>
                    <a:pt x="37" y="0"/>
                    <a:pt x="37" y="0"/>
                  </a:cubicBezTo>
                  <a:cubicBezTo>
                    <a:pt x="37" y="0"/>
                    <a:pt x="37" y="0"/>
                    <a:pt x="37" y="0"/>
                  </a:cubicBezTo>
                  <a:cubicBezTo>
                    <a:pt x="39" y="0"/>
                    <a:pt x="39" y="0"/>
                    <a:pt x="39" y="0"/>
                  </a:cubicBezTo>
                  <a:cubicBezTo>
                    <a:pt x="40" y="0"/>
                    <a:pt x="40" y="0"/>
                    <a:pt x="40" y="0"/>
                  </a:cubicBezTo>
                  <a:cubicBezTo>
                    <a:pt x="41" y="0"/>
                    <a:pt x="44" y="0"/>
                    <a:pt x="47" y="3"/>
                  </a:cubicBezTo>
                  <a:cubicBezTo>
                    <a:pt x="58" y="14"/>
                    <a:pt x="58" y="14"/>
                    <a:pt x="58" y="14"/>
                  </a:cubicBezTo>
                  <a:moveTo>
                    <a:pt x="69" y="13"/>
                  </a:moveTo>
                  <a:cubicBezTo>
                    <a:pt x="70" y="14"/>
                    <a:pt x="71" y="16"/>
                    <a:pt x="71" y="17"/>
                  </a:cubicBezTo>
                  <a:cubicBezTo>
                    <a:pt x="71" y="56"/>
                    <a:pt x="71" y="56"/>
                    <a:pt x="71" y="56"/>
                  </a:cubicBezTo>
                  <a:cubicBezTo>
                    <a:pt x="71" y="59"/>
                    <a:pt x="68" y="62"/>
                    <a:pt x="65" y="62"/>
                  </a:cubicBezTo>
                  <a:cubicBezTo>
                    <a:pt x="64" y="62"/>
                    <a:pt x="64" y="62"/>
                    <a:pt x="64" y="62"/>
                  </a:cubicBezTo>
                  <a:cubicBezTo>
                    <a:pt x="65" y="60"/>
                    <a:pt x="65" y="59"/>
                    <a:pt x="65" y="57"/>
                  </a:cubicBezTo>
                  <a:cubicBezTo>
                    <a:pt x="65" y="18"/>
                    <a:pt x="65" y="18"/>
                    <a:pt x="65" y="18"/>
                  </a:cubicBezTo>
                  <a:cubicBezTo>
                    <a:pt x="65" y="17"/>
                    <a:pt x="65" y="15"/>
                    <a:pt x="64" y="14"/>
                  </a:cubicBezTo>
                  <a:cubicBezTo>
                    <a:pt x="50" y="0"/>
                    <a:pt x="50" y="0"/>
                    <a:pt x="50" y="0"/>
                  </a:cubicBezTo>
                  <a:cubicBezTo>
                    <a:pt x="50" y="0"/>
                    <a:pt x="50" y="0"/>
                    <a:pt x="50" y="0"/>
                  </a:cubicBezTo>
                  <a:cubicBezTo>
                    <a:pt x="51" y="0"/>
                    <a:pt x="51" y="0"/>
                    <a:pt x="51" y="0"/>
                  </a:cubicBezTo>
                  <a:cubicBezTo>
                    <a:pt x="52" y="0"/>
                    <a:pt x="52" y="0"/>
                    <a:pt x="52" y="0"/>
                  </a:cubicBezTo>
                  <a:cubicBezTo>
                    <a:pt x="54" y="0"/>
                    <a:pt x="56" y="0"/>
                    <a:pt x="59" y="3"/>
                  </a:cubicBezTo>
                  <a:cubicBezTo>
                    <a:pt x="69" y="13"/>
                    <a:pt x="69" y="13"/>
                    <a:pt x="69" y="13"/>
                  </a:cubicBezTo>
                </a:path>
              </a:pathLst>
            </a:custGeom>
            <a:solidFill>
              <a:schemeClr val="tx1">
                <a:lumMod val="50000"/>
                <a:lumOff val="50000"/>
              </a:schemeClr>
            </a:solidFill>
            <a:ln>
              <a:solidFill>
                <a:schemeClr val="bg2"/>
              </a:solidFill>
            </a:ln>
            <a:extLst/>
          </p:spPr>
          <p:txBody>
            <a:bodyPr vert="horz" wrap="square" lIns="50417" tIns="25209" rIns="50417" bIns="25209" numCol="1" anchor="t" anchorCtr="0" compatLnSpc="1">
              <a:prstTxWarp prst="textNoShape">
                <a:avLst/>
              </a:prstTxWarp>
            </a:bodyPr>
            <a:lstStyle/>
            <a:p>
              <a:endParaRPr lang="en-US" sz="1323" baseline="0" dirty="0"/>
            </a:p>
          </p:txBody>
        </p:sp>
        <p:sp>
          <p:nvSpPr>
            <p:cNvPr id="68" name="TextBox 5"/>
            <p:cNvSpPr txBox="1"/>
            <p:nvPr/>
          </p:nvSpPr>
          <p:spPr>
            <a:xfrm>
              <a:off x="10135656" y="5627034"/>
              <a:ext cx="943510" cy="276958"/>
            </a:xfrm>
            <a:prstGeom prst="rect">
              <a:avLst/>
            </a:prstGeom>
            <a:noFill/>
            <a:ln>
              <a:noFill/>
            </a:ln>
          </p:spPr>
          <p:txBody>
            <a:bodyPr wrap="square" lIns="0" tIns="0" rIns="0" bIns="0" rtlCol="0">
              <a:spAutoFit/>
            </a:bodyPr>
            <a:lstStyle/>
            <a:p>
              <a:r>
                <a:rPr lang="en-US" sz="1323" spc="-39" baseline="0" dirty="0">
                  <a:solidFill>
                    <a:schemeClr val="tx1">
                      <a:lumMod val="50000"/>
                      <a:lumOff val="50000"/>
                    </a:schemeClr>
                  </a:solidFill>
                  <a:latin typeface="Segoe UI Light" panose="020B0502040204020203" pitchFamily="34" charset="0"/>
                  <a:cs typeface="Segoe UI Light" panose="020B0502040204020203" pitchFamily="34" charset="0"/>
                </a:rPr>
                <a:t>Artefacts</a:t>
              </a:r>
            </a:p>
          </p:txBody>
        </p:sp>
      </p:grpSp>
      <p:grpSp>
        <p:nvGrpSpPr>
          <p:cNvPr id="69" name="Group 68"/>
          <p:cNvGrpSpPr>
            <a:grpSpLocks noChangeAspect="1"/>
          </p:cNvGrpSpPr>
          <p:nvPr/>
        </p:nvGrpSpPr>
        <p:grpSpPr>
          <a:xfrm>
            <a:off x="6804451" y="3062542"/>
            <a:ext cx="1854316" cy="1215000"/>
            <a:chOff x="4395610" y="3071229"/>
            <a:chExt cx="1995195" cy="1307309"/>
          </a:xfrm>
        </p:grpSpPr>
        <p:sp>
          <p:nvSpPr>
            <p:cNvPr id="70" name="Rectangle 69"/>
            <p:cNvSpPr/>
            <p:nvPr/>
          </p:nvSpPr>
          <p:spPr bwMode="auto">
            <a:xfrm>
              <a:off x="4395610" y="3071229"/>
              <a:ext cx="1784947" cy="1118626"/>
            </a:xfrm>
            <a:prstGeom prst="rect">
              <a:avLst/>
            </a:prstGeom>
            <a:solidFill>
              <a:schemeClr val="bg1">
                <a:lumMod val="95000"/>
                <a:alpha val="75000"/>
              </a:schemeClr>
            </a:solidFill>
            <a:ln>
              <a:solidFill>
                <a:schemeClr val="bg1">
                  <a:lumMod val="8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34290" tIns="34290" rIns="34290" bIns="34290" numCol="1" spcCol="0" rtlCol="0" fromWordArt="0" anchor="t" anchorCtr="0" forceAA="0" compatLnSpc="1">
              <a:prstTxWarp prst="textNoShape">
                <a:avLst/>
              </a:prstTxWarp>
              <a:noAutofit/>
            </a:bodyPr>
            <a:lstStyle/>
            <a:p>
              <a:pPr defTabSz="685552"/>
              <a:r>
                <a:rPr lang="en-US" sz="1350" baseline="0" dirty="0">
                  <a:solidFill>
                    <a:schemeClr val="tx1">
                      <a:lumMod val="65000"/>
                      <a:lumOff val="35000"/>
                    </a:schemeClr>
                  </a:solidFill>
                  <a:ea typeface="Segoe UI" pitchFamily="34" charset="0"/>
                  <a:cs typeface="Segoe UI" pitchFamily="34" charset="0"/>
                </a:rPr>
                <a:t>Provider Hosted Apps</a:t>
              </a:r>
            </a:p>
          </p:txBody>
        </p:sp>
        <p:pic>
          <p:nvPicPr>
            <p:cNvPr id="71" name="Picture 70"/>
            <p:cNvPicPr>
              <a:picLocks noChangeAspect="1"/>
            </p:cNvPicPr>
            <p:nvPr/>
          </p:nvPicPr>
          <p:blipFill>
            <a:blip r:embed="rId14"/>
            <a:stretch>
              <a:fillRect/>
            </a:stretch>
          </p:blipFill>
          <p:spPr>
            <a:xfrm>
              <a:off x="5246592" y="3476941"/>
              <a:ext cx="529349" cy="417312"/>
            </a:xfrm>
            <a:prstGeom prst="rect">
              <a:avLst/>
            </a:prstGeom>
          </p:spPr>
        </p:pic>
        <p:pic>
          <p:nvPicPr>
            <p:cNvPr id="72" name="Picture 71"/>
            <p:cNvPicPr>
              <a:picLocks noChangeAspect="1"/>
            </p:cNvPicPr>
            <p:nvPr/>
          </p:nvPicPr>
          <p:blipFill>
            <a:blip r:embed="rId14"/>
            <a:stretch>
              <a:fillRect/>
            </a:stretch>
          </p:blipFill>
          <p:spPr>
            <a:xfrm>
              <a:off x="5581574" y="3585493"/>
              <a:ext cx="556200" cy="438480"/>
            </a:xfrm>
            <a:prstGeom prst="rect">
              <a:avLst/>
            </a:prstGeom>
          </p:spPr>
        </p:pic>
        <p:pic>
          <p:nvPicPr>
            <p:cNvPr id="73" name="Picture 72"/>
            <p:cNvPicPr>
              <a:picLocks noChangeAspect="1"/>
            </p:cNvPicPr>
            <p:nvPr/>
          </p:nvPicPr>
          <p:blipFill>
            <a:blip r:embed="rId15"/>
            <a:stretch>
              <a:fillRect/>
            </a:stretch>
          </p:blipFill>
          <p:spPr>
            <a:xfrm>
              <a:off x="5970309" y="3700199"/>
              <a:ext cx="420496" cy="432326"/>
            </a:xfrm>
            <a:prstGeom prst="rect">
              <a:avLst/>
            </a:prstGeom>
          </p:spPr>
        </p:pic>
        <p:pic>
          <p:nvPicPr>
            <p:cNvPr id="74" name="Picture 73"/>
            <p:cNvPicPr>
              <a:picLocks noChangeAspect="1"/>
            </p:cNvPicPr>
            <p:nvPr/>
          </p:nvPicPr>
          <p:blipFill>
            <a:blip r:embed="rId16"/>
            <a:stretch>
              <a:fillRect/>
            </a:stretch>
          </p:blipFill>
          <p:spPr>
            <a:xfrm>
              <a:off x="4893565" y="3772769"/>
              <a:ext cx="688009" cy="605769"/>
            </a:xfrm>
            <a:prstGeom prst="rect">
              <a:avLst/>
            </a:prstGeom>
          </p:spPr>
        </p:pic>
      </p:grpSp>
      <p:grpSp>
        <p:nvGrpSpPr>
          <p:cNvPr id="77" name="Group 76"/>
          <p:cNvGrpSpPr/>
          <p:nvPr/>
        </p:nvGrpSpPr>
        <p:grpSpPr>
          <a:xfrm>
            <a:off x="8165140" y="4027058"/>
            <a:ext cx="385801" cy="385801"/>
            <a:chOff x="492" y="17985"/>
            <a:chExt cx="524853" cy="524853"/>
          </a:xfrm>
          <a:solidFill>
            <a:schemeClr val="accent2"/>
          </a:solidFill>
        </p:grpSpPr>
        <p:sp>
          <p:nvSpPr>
            <p:cNvPr id="78" name="Oval 77"/>
            <p:cNvSpPr/>
            <p:nvPr/>
          </p:nvSpPr>
          <p:spPr>
            <a:xfrm>
              <a:off x="492" y="17985"/>
              <a:ext cx="524853" cy="524853"/>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9" name="Oval 4"/>
            <p:cNvSpPr/>
            <p:nvPr/>
          </p:nvSpPr>
          <p:spPr>
            <a:xfrm>
              <a:off x="77355" y="94848"/>
              <a:ext cx="371127" cy="37112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784076">
                <a:lnSpc>
                  <a:spcPct val="90000"/>
                </a:lnSpc>
                <a:spcAft>
                  <a:spcPct val="35000"/>
                </a:spcAft>
              </a:pPr>
              <a:r>
                <a:rPr lang="en-US" sz="1764" baseline="0" dirty="0"/>
                <a:t>2</a:t>
              </a:r>
            </a:p>
          </p:txBody>
        </p:sp>
      </p:grpSp>
    </p:spTree>
    <p:extLst>
      <p:ext uri="{BB962C8B-B14F-4D97-AF65-F5344CB8AC3E}">
        <p14:creationId xmlns:p14="http://schemas.microsoft.com/office/powerpoint/2010/main" val="2657936758"/>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5"/>
                                        </p:tgtEl>
                                        <p:attrNameLst>
                                          <p:attrName>style.visibility</p:attrName>
                                        </p:attrNameLst>
                                      </p:cBhvr>
                                      <p:to>
                                        <p:strVal val="visible"/>
                                      </p:to>
                                    </p:set>
                                    <p:animEffect transition="in" filter="fade">
                                      <p:cBhvr>
                                        <p:cTn id="7" dur="1000"/>
                                        <p:tgtEl>
                                          <p:spTgt spid="245"/>
                                        </p:tgtEl>
                                      </p:cBhvr>
                                    </p:animEffect>
                                    <p:anim calcmode="lin" valueType="num">
                                      <p:cBhvr>
                                        <p:cTn id="8" dur="1000" fill="hold"/>
                                        <p:tgtEl>
                                          <p:spTgt spid="245"/>
                                        </p:tgtEl>
                                        <p:attrNameLst>
                                          <p:attrName>ppt_x</p:attrName>
                                        </p:attrNameLst>
                                      </p:cBhvr>
                                      <p:tavLst>
                                        <p:tav tm="0">
                                          <p:val>
                                            <p:strVal val="#ppt_x"/>
                                          </p:val>
                                        </p:tav>
                                        <p:tav tm="100000">
                                          <p:val>
                                            <p:strVal val="#ppt_x"/>
                                          </p:val>
                                        </p:tav>
                                      </p:tavLst>
                                    </p:anim>
                                    <p:anim calcmode="lin" valueType="num">
                                      <p:cBhvr>
                                        <p:cTn id="9" dur="1000" fill="hold"/>
                                        <p:tgtEl>
                                          <p:spTgt spid="24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13"/>
                                        </p:tgtEl>
                                        <p:attrNameLst>
                                          <p:attrName>style.visibility</p:attrName>
                                        </p:attrNameLst>
                                      </p:cBhvr>
                                      <p:to>
                                        <p:strVal val="visible"/>
                                      </p:to>
                                    </p:set>
                                    <p:animEffect transition="in" filter="fade">
                                      <p:cBhvr>
                                        <p:cTn id="12" dur="1000"/>
                                        <p:tgtEl>
                                          <p:spTgt spid="213"/>
                                        </p:tgtEl>
                                      </p:cBhvr>
                                    </p:animEffect>
                                    <p:anim calcmode="lin" valueType="num">
                                      <p:cBhvr>
                                        <p:cTn id="13" dur="1000" fill="hold"/>
                                        <p:tgtEl>
                                          <p:spTgt spid="213"/>
                                        </p:tgtEl>
                                        <p:attrNameLst>
                                          <p:attrName>ppt_x</p:attrName>
                                        </p:attrNameLst>
                                      </p:cBhvr>
                                      <p:tavLst>
                                        <p:tav tm="0">
                                          <p:val>
                                            <p:strVal val="#ppt_x"/>
                                          </p:val>
                                        </p:tav>
                                        <p:tav tm="100000">
                                          <p:val>
                                            <p:strVal val="#ppt_x"/>
                                          </p:val>
                                        </p:tav>
                                      </p:tavLst>
                                    </p:anim>
                                    <p:anim calcmode="lin" valueType="num">
                                      <p:cBhvr>
                                        <p:cTn id="14" dur="1000" fill="hold"/>
                                        <p:tgtEl>
                                          <p:spTgt spid="21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12"/>
                                        </p:tgtEl>
                                        <p:attrNameLst>
                                          <p:attrName>style.visibility</p:attrName>
                                        </p:attrNameLst>
                                      </p:cBhvr>
                                      <p:to>
                                        <p:strVal val="visible"/>
                                      </p:to>
                                    </p:set>
                                    <p:animEffect transition="in" filter="fade">
                                      <p:cBhvr>
                                        <p:cTn id="17" dur="1000"/>
                                        <p:tgtEl>
                                          <p:spTgt spid="212"/>
                                        </p:tgtEl>
                                      </p:cBhvr>
                                    </p:animEffect>
                                    <p:anim calcmode="lin" valueType="num">
                                      <p:cBhvr>
                                        <p:cTn id="18" dur="1000" fill="hold"/>
                                        <p:tgtEl>
                                          <p:spTgt spid="212"/>
                                        </p:tgtEl>
                                        <p:attrNameLst>
                                          <p:attrName>ppt_x</p:attrName>
                                        </p:attrNameLst>
                                      </p:cBhvr>
                                      <p:tavLst>
                                        <p:tav tm="0">
                                          <p:val>
                                            <p:strVal val="#ppt_x"/>
                                          </p:val>
                                        </p:tav>
                                        <p:tav tm="100000">
                                          <p:val>
                                            <p:strVal val="#ppt_x"/>
                                          </p:val>
                                        </p:tav>
                                      </p:tavLst>
                                    </p:anim>
                                    <p:anim calcmode="lin" valueType="num">
                                      <p:cBhvr>
                                        <p:cTn id="19" dur="1000" fill="hold"/>
                                        <p:tgtEl>
                                          <p:spTgt spid="21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3"/>
                                        </p:tgtEl>
                                        <p:attrNameLst>
                                          <p:attrName>style.visibility</p:attrName>
                                        </p:attrNameLst>
                                      </p:cBhvr>
                                      <p:to>
                                        <p:strVal val="visible"/>
                                      </p:to>
                                    </p:set>
                                    <p:animEffect transition="in" filter="fade">
                                      <p:cBhvr>
                                        <p:cTn id="24" dur="1000"/>
                                        <p:tgtEl>
                                          <p:spTgt spid="63"/>
                                        </p:tgtEl>
                                      </p:cBhvr>
                                    </p:animEffect>
                                    <p:anim calcmode="lin" valueType="num">
                                      <p:cBhvr>
                                        <p:cTn id="25" dur="1000" fill="hold"/>
                                        <p:tgtEl>
                                          <p:spTgt spid="63"/>
                                        </p:tgtEl>
                                        <p:attrNameLst>
                                          <p:attrName>ppt_x</p:attrName>
                                        </p:attrNameLst>
                                      </p:cBhvr>
                                      <p:tavLst>
                                        <p:tav tm="0">
                                          <p:val>
                                            <p:strVal val="#ppt_x"/>
                                          </p:val>
                                        </p:tav>
                                        <p:tav tm="100000">
                                          <p:val>
                                            <p:strVal val="#ppt_x"/>
                                          </p:val>
                                        </p:tav>
                                      </p:tavLst>
                                    </p:anim>
                                    <p:anim calcmode="lin" valueType="num">
                                      <p:cBhvr>
                                        <p:cTn id="26" dur="1000" fill="hold"/>
                                        <p:tgtEl>
                                          <p:spTgt spid="63"/>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7"/>
                                        </p:tgtEl>
                                        <p:attrNameLst>
                                          <p:attrName>style.visibility</p:attrName>
                                        </p:attrNameLst>
                                      </p:cBhvr>
                                      <p:to>
                                        <p:strVal val="visible"/>
                                      </p:to>
                                    </p:set>
                                    <p:animEffect transition="in" filter="fade">
                                      <p:cBhvr>
                                        <p:cTn id="29" dur="1000"/>
                                        <p:tgtEl>
                                          <p:spTgt spid="77"/>
                                        </p:tgtEl>
                                      </p:cBhvr>
                                    </p:animEffect>
                                    <p:anim calcmode="lin" valueType="num">
                                      <p:cBhvr>
                                        <p:cTn id="30" dur="1000" fill="hold"/>
                                        <p:tgtEl>
                                          <p:spTgt spid="77"/>
                                        </p:tgtEl>
                                        <p:attrNameLst>
                                          <p:attrName>ppt_x</p:attrName>
                                        </p:attrNameLst>
                                      </p:cBhvr>
                                      <p:tavLst>
                                        <p:tav tm="0">
                                          <p:val>
                                            <p:strVal val="#ppt_x"/>
                                          </p:val>
                                        </p:tav>
                                        <p:tav tm="100000">
                                          <p:val>
                                            <p:strVal val="#ppt_x"/>
                                          </p:val>
                                        </p:tav>
                                      </p:tavLst>
                                    </p:anim>
                                    <p:anim calcmode="lin" valueType="num">
                                      <p:cBhvr>
                                        <p:cTn id="31" dur="1000" fill="hold"/>
                                        <p:tgtEl>
                                          <p:spTgt spid="77"/>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69"/>
                                        </p:tgtEl>
                                        <p:attrNameLst>
                                          <p:attrName>style.visibility</p:attrName>
                                        </p:attrNameLst>
                                      </p:cBhvr>
                                      <p:to>
                                        <p:strVal val="visible"/>
                                      </p:to>
                                    </p:set>
                                    <p:animEffect transition="in" filter="fade">
                                      <p:cBhvr>
                                        <p:cTn id="34" dur="1000"/>
                                        <p:tgtEl>
                                          <p:spTgt spid="69"/>
                                        </p:tgtEl>
                                      </p:cBhvr>
                                    </p:animEffect>
                                    <p:anim calcmode="lin" valueType="num">
                                      <p:cBhvr>
                                        <p:cTn id="35" dur="1000" fill="hold"/>
                                        <p:tgtEl>
                                          <p:spTgt spid="69"/>
                                        </p:tgtEl>
                                        <p:attrNameLst>
                                          <p:attrName>ppt_x</p:attrName>
                                        </p:attrNameLst>
                                      </p:cBhvr>
                                      <p:tavLst>
                                        <p:tav tm="0">
                                          <p:val>
                                            <p:strVal val="#ppt_x"/>
                                          </p:val>
                                        </p:tav>
                                        <p:tav tm="100000">
                                          <p:val>
                                            <p:strVal val="#ppt_x"/>
                                          </p:val>
                                        </p:tav>
                                      </p:tavLst>
                                    </p:anim>
                                    <p:anim calcmode="lin" valueType="num">
                                      <p:cBhvr>
                                        <p:cTn id="36" dur="1000" fill="hold"/>
                                        <p:tgtEl>
                                          <p:spTgt spid="69"/>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64"/>
                                        </p:tgtEl>
                                        <p:attrNameLst>
                                          <p:attrName>style.visibility</p:attrName>
                                        </p:attrNameLst>
                                      </p:cBhvr>
                                      <p:to>
                                        <p:strVal val="visible"/>
                                      </p:to>
                                    </p:set>
                                    <p:animEffect transition="in" filter="fade">
                                      <p:cBhvr>
                                        <p:cTn id="39" dur="1000"/>
                                        <p:tgtEl>
                                          <p:spTgt spid="64"/>
                                        </p:tgtEl>
                                      </p:cBhvr>
                                    </p:animEffect>
                                    <p:anim calcmode="lin" valueType="num">
                                      <p:cBhvr>
                                        <p:cTn id="40" dur="1000" fill="hold"/>
                                        <p:tgtEl>
                                          <p:spTgt spid="64"/>
                                        </p:tgtEl>
                                        <p:attrNameLst>
                                          <p:attrName>ppt_x</p:attrName>
                                        </p:attrNameLst>
                                      </p:cBhvr>
                                      <p:tavLst>
                                        <p:tav tm="0">
                                          <p:val>
                                            <p:strVal val="#ppt_x"/>
                                          </p:val>
                                        </p:tav>
                                        <p:tav tm="100000">
                                          <p:val>
                                            <p:strVal val="#ppt_x"/>
                                          </p:val>
                                        </p:tav>
                                      </p:tavLst>
                                    </p:anim>
                                    <p:anim calcmode="lin" valueType="num">
                                      <p:cBhvr>
                                        <p:cTn id="41"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254"/>
                                        </p:tgtEl>
                                        <p:attrNameLst>
                                          <p:attrName>style.visibility</p:attrName>
                                        </p:attrNameLst>
                                      </p:cBhvr>
                                      <p:to>
                                        <p:strVal val="visible"/>
                                      </p:to>
                                    </p:set>
                                    <p:animEffect transition="in" filter="fade">
                                      <p:cBhvr>
                                        <p:cTn id="46" dur="1000"/>
                                        <p:tgtEl>
                                          <p:spTgt spid="254"/>
                                        </p:tgtEl>
                                      </p:cBhvr>
                                    </p:animEffect>
                                    <p:anim calcmode="lin" valueType="num">
                                      <p:cBhvr>
                                        <p:cTn id="47" dur="1000" fill="hold"/>
                                        <p:tgtEl>
                                          <p:spTgt spid="254"/>
                                        </p:tgtEl>
                                        <p:attrNameLst>
                                          <p:attrName>ppt_x</p:attrName>
                                        </p:attrNameLst>
                                      </p:cBhvr>
                                      <p:tavLst>
                                        <p:tav tm="0">
                                          <p:val>
                                            <p:strVal val="#ppt_x"/>
                                          </p:val>
                                        </p:tav>
                                        <p:tav tm="100000">
                                          <p:val>
                                            <p:strVal val="#ppt_x"/>
                                          </p:val>
                                        </p:tav>
                                      </p:tavLst>
                                    </p:anim>
                                    <p:anim calcmode="lin" valueType="num">
                                      <p:cBhvr>
                                        <p:cTn id="48" dur="1000" fill="hold"/>
                                        <p:tgtEl>
                                          <p:spTgt spid="254"/>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232"/>
                                        </p:tgtEl>
                                        <p:attrNameLst>
                                          <p:attrName>style.visibility</p:attrName>
                                        </p:attrNameLst>
                                      </p:cBhvr>
                                      <p:to>
                                        <p:strVal val="visible"/>
                                      </p:to>
                                    </p:set>
                                    <p:animEffect transition="in" filter="fade">
                                      <p:cBhvr>
                                        <p:cTn id="51" dur="1000"/>
                                        <p:tgtEl>
                                          <p:spTgt spid="232"/>
                                        </p:tgtEl>
                                      </p:cBhvr>
                                    </p:animEffect>
                                    <p:anim calcmode="lin" valueType="num">
                                      <p:cBhvr>
                                        <p:cTn id="52" dur="1000" fill="hold"/>
                                        <p:tgtEl>
                                          <p:spTgt spid="232"/>
                                        </p:tgtEl>
                                        <p:attrNameLst>
                                          <p:attrName>ppt_x</p:attrName>
                                        </p:attrNameLst>
                                      </p:cBhvr>
                                      <p:tavLst>
                                        <p:tav tm="0">
                                          <p:val>
                                            <p:strVal val="#ppt_x"/>
                                          </p:val>
                                        </p:tav>
                                        <p:tav tm="100000">
                                          <p:val>
                                            <p:strVal val="#ppt_x"/>
                                          </p:val>
                                        </p:tav>
                                      </p:tavLst>
                                    </p:anim>
                                    <p:anim calcmode="lin" valueType="num">
                                      <p:cBhvr>
                                        <p:cTn id="53" dur="1000" fill="hold"/>
                                        <p:tgtEl>
                                          <p:spTgt spid="232"/>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60"/>
                                        </p:tgtEl>
                                        <p:attrNameLst>
                                          <p:attrName>style.visibility</p:attrName>
                                        </p:attrNameLst>
                                      </p:cBhvr>
                                      <p:to>
                                        <p:strVal val="visible"/>
                                      </p:to>
                                    </p:set>
                                    <p:animEffect transition="in" filter="fade">
                                      <p:cBhvr>
                                        <p:cTn id="56" dur="1000"/>
                                        <p:tgtEl>
                                          <p:spTgt spid="260"/>
                                        </p:tgtEl>
                                      </p:cBhvr>
                                    </p:animEffect>
                                    <p:anim calcmode="lin" valueType="num">
                                      <p:cBhvr>
                                        <p:cTn id="57" dur="1000" fill="hold"/>
                                        <p:tgtEl>
                                          <p:spTgt spid="260"/>
                                        </p:tgtEl>
                                        <p:attrNameLst>
                                          <p:attrName>ppt_x</p:attrName>
                                        </p:attrNameLst>
                                      </p:cBhvr>
                                      <p:tavLst>
                                        <p:tav tm="0">
                                          <p:val>
                                            <p:strVal val="#ppt_x"/>
                                          </p:val>
                                        </p:tav>
                                        <p:tav tm="100000">
                                          <p:val>
                                            <p:strVal val="#ppt_x"/>
                                          </p:val>
                                        </p:tav>
                                      </p:tavLst>
                                    </p:anim>
                                    <p:anim calcmode="lin" valueType="num">
                                      <p:cBhvr>
                                        <p:cTn id="58" dur="1000" fill="hold"/>
                                        <p:tgtEl>
                                          <p:spTgt spid="260"/>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46"/>
                                        </p:tgtEl>
                                        <p:attrNameLst>
                                          <p:attrName>style.visibility</p:attrName>
                                        </p:attrNameLst>
                                      </p:cBhvr>
                                      <p:to>
                                        <p:strVal val="visible"/>
                                      </p:to>
                                    </p:set>
                                    <p:animEffect transition="in" filter="fade">
                                      <p:cBhvr>
                                        <p:cTn id="63" dur="1000"/>
                                        <p:tgtEl>
                                          <p:spTgt spid="46"/>
                                        </p:tgtEl>
                                      </p:cBhvr>
                                    </p:animEffect>
                                    <p:anim calcmode="lin" valueType="num">
                                      <p:cBhvr>
                                        <p:cTn id="64" dur="1000" fill="hold"/>
                                        <p:tgtEl>
                                          <p:spTgt spid="46"/>
                                        </p:tgtEl>
                                        <p:attrNameLst>
                                          <p:attrName>ppt_x</p:attrName>
                                        </p:attrNameLst>
                                      </p:cBhvr>
                                      <p:tavLst>
                                        <p:tav tm="0">
                                          <p:val>
                                            <p:strVal val="#ppt_x"/>
                                          </p:val>
                                        </p:tav>
                                        <p:tav tm="100000">
                                          <p:val>
                                            <p:strVal val="#ppt_x"/>
                                          </p:val>
                                        </p:tav>
                                      </p:tavLst>
                                    </p:anim>
                                    <p:anim calcmode="lin" valueType="num">
                                      <p:cBhvr>
                                        <p:cTn id="65" dur="1000" fill="hold"/>
                                        <p:tgtEl>
                                          <p:spTgt spid="46"/>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62"/>
                                        </p:tgtEl>
                                        <p:attrNameLst>
                                          <p:attrName>style.visibility</p:attrName>
                                        </p:attrNameLst>
                                      </p:cBhvr>
                                      <p:to>
                                        <p:strVal val="visible"/>
                                      </p:to>
                                    </p:set>
                                    <p:animEffect transition="in" filter="fade">
                                      <p:cBhvr>
                                        <p:cTn id="68" dur="1000"/>
                                        <p:tgtEl>
                                          <p:spTgt spid="62"/>
                                        </p:tgtEl>
                                      </p:cBhvr>
                                    </p:animEffect>
                                    <p:anim calcmode="lin" valueType="num">
                                      <p:cBhvr>
                                        <p:cTn id="69" dur="1000" fill="hold"/>
                                        <p:tgtEl>
                                          <p:spTgt spid="62"/>
                                        </p:tgtEl>
                                        <p:attrNameLst>
                                          <p:attrName>ppt_x</p:attrName>
                                        </p:attrNameLst>
                                      </p:cBhvr>
                                      <p:tavLst>
                                        <p:tav tm="0">
                                          <p:val>
                                            <p:strVal val="#ppt_x"/>
                                          </p:val>
                                        </p:tav>
                                        <p:tav tm="100000">
                                          <p:val>
                                            <p:strVal val="#ppt_x"/>
                                          </p:val>
                                        </p:tav>
                                      </p:tavLst>
                                    </p:anim>
                                    <p:anim calcmode="lin" valueType="num">
                                      <p:cBhvr>
                                        <p:cTn id="70" dur="1000" fill="hold"/>
                                        <p:tgtEl>
                                          <p:spTgt spid="62"/>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257"/>
                                        </p:tgtEl>
                                        <p:attrNameLst>
                                          <p:attrName>style.visibility</p:attrName>
                                        </p:attrNameLst>
                                      </p:cBhvr>
                                      <p:to>
                                        <p:strVal val="visible"/>
                                      </p:to>
                                    </p:set>
                                    <p:animEffect transition="in" filter="fade">
                                      <p:cBhvr>
                                        <p:cTn id="73" dur="1000"/>
                                        <p:tgtEl>
                                          <p:spTgt spid="257"/>
                                        </p:tgtEl>
                                      </p:cBhvr>
                                    </p:animEffect>
                                    <p:anim calcmode="lin" valueType="num">
                                      <p:cBhvr>
                                        <p:cTn id="74" dur="1000" fill="hold"/>
                                        <p:tgtEl>
                                          <p:spTgt spid="257"/>
                                        </p:tgtEl>
                                        <p:attrNameLst>
                                          <p:attrName>ppt_x</p:attrName>
                                        </p:attrNameLst>
                                      </p:cBhvr>
                                      <p:tavLst>
                                        <p:tav tm="0">
                                          <p:val>
                                            <p:strVal val="#ppt_x"/>
                                          </p:val>
                                        </p:tav>
                                        <p:tav tm="100000">
                                          <p:val>
                                            <p:strVal val="#ppt_x"/>
                                          </p:val>
                                        </p:tav>
                                      </p:tavLst>
                                    </p:anim>
                                    <p:anim calcmode="lin" valueType="num">
                                      <p:cBhvr>
                                        <p:cTn id="75" dur="1000" fill="hold"/>
                                        <p:tgtEl>
                                          <p:spTgt spid="257"/>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45"/>
                                        </p:tgtEl>
                                        <p:attrNameLst>
                                          <p:attrName>style.visibility</p:attrName>
                                        </p:attrNameLst>
                                      </p:cBhvr>
                                      <p:to>
                                        <p:strVal val="visible"/>
                                      </p:to>
                                    </p:set>
                                    <p:animEffect transition="in" filter="fade">
                                      <p:cBhvr>
                                        <p:cTn id="78" dur="1000"/>
                                        <p:tgtEl>
                                          <p:spTgt spid="45"/>
                                        </p:tgtEl>
                                      </p:cBhvr>
                                    </p:animEffect>
                                    <p:anim calcmode="lin" valueType="num">
                                      <p:cBhvr>
                                        <p:cTn id="79" dur="1000" fill="hold"/>
                                        <p:tgtEl>
                                          <p:spTgt spid="45"/>
                                        </p:tgtEl>
                                        <p:attrNameLst>
                                          <p:attrName>ppt_x</p:attrName>
                                        </p:attrNameLst>
                                      </p:cBhvr>
                                      <p:tavLst>
                                        <p:tav tm="0">
                                          <p:val>
                                            <p:strVal val="#ppt_x"/>
                                          </p:val>
                                        </p:tav>
                                        <p:tav tm="100000">
                                          <p:val>
                                            <p:strVal val="#ppt_x"/>
                                          </p:val>
                                        </p:tav>
                                      </p:tavLst>
                                    </p:anim>
                                    <p:anim calcmode="lin" valueType="num">
                                      <p:cBhvr>
                                        <p:cTn id="80"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 grpId="0"/>
      <p:bldP spid="6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 site provisioning</a:t>
            </a:r>
            <a:r>
              <a:rPr lang="en-GB" dirty="0"/>
              <a:t/>
            </a:r>
            <a:br>
              <a:rPr lang="en-GB" dirty="0"/>
            </a:br>
            <a:endParaRPr lang="en-GB" dirty="0"/>
          </a:p>
        </p:txBody>
      </p:sp>
      <p:sp>
        <p:nvSpPr>
          <p:cNvPr id="4" name="Text Placeholder 3"/>
          <p:cNvSpPr>
            <a:spLocks noGrp="1"/>
          </p:cNvSpPr>
          <p:nvPr>
            <p:ph type="body" idx="1"/>
          </p:nvPr>
        </p:nvSpPr>
        <p:spPr/>
        <p:txBody>
          <a:bodyPr/>
          <a:lstStyle/>
          <a:p>
            <a:r>
              <a:rPr lang="fi-FI" dirty="0" smtClean="0"/>
              <a:t>Overriding out of the box sub site creation expirience and take ownership of the site provisioning</a:t>
            </a:r>
            <a:endParaRPr lang="en-GB" dirty="0"/>
          </a:p>
        </p:txBody>
      </p:sp>
      <p:sp>
        <p:nvSpPr>
          <p:cNvPr id="3" name="Subtitle 2"/>
          <p:cNvSpPr>
            <a:spLocks noGrp="1"/>
          </p:cNvSpPr>
          <p:nvPr>
            <p:ph type="subTitle" idx="4294967295"/>
          </p:nvPr>
        </p:nvSpPr>
        <p:spPr>
          <a:xfrm>
            <a:off x="722313" y="5768975"/>
            <a:ext cx="7680325" cy="461963"/>
          </a:xfrm>
        </p:spPr>
        <p:txBody>
          <a:bodyPr/>
          <a:lstStyle/>
          <a:p>
            <a:pPr marL="0" indent="0">
              <a:buNone/>
            </a:pPr>
            <a:r>
              <a:rPr lang="en-US" sz="1500" dirty="0">
                <a:solidFill>
                  <a:schemeClr val="bg1"/>
                </a:solidFill>
                <a:latin typeface="Segoe UI Light" panose="020B0502040204020203" pitchFamily="34" charset="0"/>
                <a:cs typeface="Segoe UI Light" panose="020B0502040204020203" pitchFamily="34" charset="0"/>
              </a:rPr>
              <a:t>https://github.com/OfficeDev/PnP/tree/master/Samples/Provisioning.SubSiteCreationApp</a:t>
            </a:r>
          </a:p>
        </p:txBody>
      </p:sp>
    </p:spTree>
    <p:extLst>
      <p:ext uri="{BB962C8B-B14F-4D97-AF65-F5344CB8AC3E}">
        <p14:creationId xmlns:p14="http://schemas.microsoft.com/office/powerpoint/2010/main" val="3095040885"/>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PnP provisioning engine</a:t>
            </a:r>
            <a:endParaRPr lang="en-US" dirty="0">
              <a:solidFill>
                <a:schemeClr val="tx1"/>
              </a:solidFill>
            </a:endParaRPr>
          </a:p>
        </p:txBody>
      </p:sp>
      <p:pic>
        <p:nvPicPr>
          <p:cNvPr id="3" name="Picture 2"/>
          <p:cNvPicPr>
            <a:picLocks noChangeAspect="1"/>
          </p:cNvPicPr>
          <p:nvPr/>
        </p:nvPicPr>
        <p:blipFill>
          <a:blip r:embed="rId3"/>
          <a:stretch>
            <a:fillRect/>
          </a:stretch>
        </p:blipFill>
        <p:spPr>
          <a:xfrm>
            <a:off x="4666741" y="4572000"/>
            <a:ext cx="4474290" cy="1981200"/>
          </a:xfrm>
          <a:prstGeom prst="rect">
            <a:avLst/>
          </a:prstGeom>
        </p:spPr>
      </p:pic>
    </p:spTree>
    <p:extLst>
      <p:ext uri="{BB962C8B-B14F-4D97-AF65-F5344CB8AC3E}">
        <p14:creationId xmlns:p14="http://schemas.microsoft.com/office/powerpoint/2010/main" val="73203531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Business user driven templates</a:t>
            </a:r>
            <a:endParaRPr lang="en-GB" dirty="0"/>
          </a:p>
        </p:txBody>
      </p:sp>
      <p:grpSp>
        <p:nvGrpSpPr>
          <p:cNvPr id="4" name="Group 3"/>
          <p:cNvGrpSpPr/>
          <p:nvPr/>
        </p:nvGrpSpPr>
        <p:grpSpPr>
          <a:xfrm>
            <a:off x="3284221" y="3477537"/>
            <a:ext cx="1326627" cy="927328"/>
            <a:chOff x="5406031" y="5062006"/>
            <a:chExt cx="1768375" cy="1236116"/>
          </a:xfrm>
        </p:grpSpPr>
        <p:grpSp>
          <p:nvGrpSpPr>
            <p:cNvPr id="5" name="Group 4"/>
            <p:cNvGrpSpPr/>
            <p:nvPr/>
          </p:nvGrpSpPr>
          <p:grpSpPr>
            <a:xfrm>
              <a:off x="5406031" y="5062006"/>
              <a:ext cx="1768375" cy="944623"/>
              <a:chOff x="5406031" y="5062006"/>
              <a:chExt cx="1768375" cy="944623"/>
            </a:xfrm>
          </p:grpSpPr>
          <p:sp>
            <p:nvSpPr>
              <p:cNvPr id="7" name="Rectangle 6"/>
              <p:cNvSpPr/>
              <p:nvPr/>
            </p:nvSpPr>
            <p:spPr bwMode="auto">
              <a:xfrm>
                <a:off x="5406031" y="5062006"/>
                <a:ext cx="1527079" cy="944623"/>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34299" tIns="34299" rIns="34299" bIns="34299" numCol="1" spcCol="0" rtlCol="0" fromWordArt="0" anchor="t" anchorCtr="0" forceAA="0" compatLnSpc="1">
                <a:prstTxWarp prst="textNoShape">
                  <a:avLst/>
                </a:prstTxWarp>
                <a:noAutofit/>
              </a:bodyPr>
              <a:lstStyle/>
              <a:p>
                <a:pPr defTabSz="685757"/>
                <a:r>
                  <a:rPr lang="en-US" baseline="0" dirty="0">
                    <a:solidFill>
                      <a:schemeClr val="tx1">
                        <a:lumMod val="65000"/>
                        <a:lumOff val="35000"/>
                      </a:schemeClr>
                    </a:solidFill>
                    <a:ea typeface="Segoe UI" pitchFamily="34" charset="0"/>
                    <a:cs typeface="Segoe UI" pitchFamily="34" charset="0"/>
                  </a:rPr>
                  <a:t>Provisioning engine</a:t>
                </a:r>
              </a:p>
            </p:txBody>
          </p:sp>
          <p:pic>
            <p:nvPicPr>
              <p:cNvPr id="8" name="Picture 7"/>
              <p:cNvPicPr>
                <a:picLocks noChangeAspect="1"/>
              </p:cNvPicPr>
              <p:nvPr/>
            </p:nvPicPr>
            <p:blipFill>
              <a:blip r:embed="rId2"/>
              <a:stretch>
                <a:fillRect/>
              </a:stretch>
            </p:blipFill>
            <p:spPr>
              <a:xfrm>
                <a:off x="6753910" y="5189567"/>
                <a:ext cx="420496" cy="432326"/>
              </a:xfrm>
              <a:prstGeom prst="rect">
                <a:avLst/>
              </a:prstGeom>
            </p:spPr>
          </p:pic>
        </p:grpSp>
        <p:pic>
          <p:nvPicPr>
            <p:cNvPr id="6" name="Picture 5"/>
            <p:cNvPicPr>
              <a:picLocks noChangeAspect="1"/>
            </p:cNvPicPr>
            <p:nvPr/>
          </p:nvPicPr>
          <p:blipFill>
            <a:blip r:embed="rId3"/>
            <a:stretch>
              <a:fillRect/>
            </a:stretch>
          </p:blipFill>
          <p:spPr>
            <a:xfrm>
              <a:off x="6173273" y="5504682"/>
              <a:ext cx="730013" cy="793440"/>
            </a:xfrm>
            <a:prstGeom prst="rect">
              <a:avLst/>
            </a:prstGeom>
          </p:spPr>
        </p:pic>
      </p:grpSp>
      <p:grpSp>
        <p:nvGrpSpPr>
          <p:cNvPr id="25" name="Group 24"/>
          <p:cNvGrpSpPr>
            <a:grpSpLocks noChangeAspect="1"/>
          </p:cNvGrpSpPr>
          <p:nvPr/>
        </p:nvGrpSpPr>
        <p:grpSpPr>
          <a:xfrm>
            <a:off x="381000" y="3077054"/>
            <a:ext cx="1953288" cy="1632525"/>
            <a:chOff x="499745" y="2326413"/>
            <a:chExt cx="2776907" cy="2320890"/>
          </a:xfrm>
        </p:grpSpPr>
        <p:pic>
          <p:nvPicPr>
            <p:cNvPr id="14" name="Picture 13"/>
            <p:cNvPicPr>
              <a:picLocks noChangeAspect="1"/>
            </p:cNvPicPr>
            <p:nvPr/>
          </p:nvPicPr>
          <p:blipFill rotWithShape="1">
            <a:blip r:embed="rId4"/>
            <a:srcRect r="16754" b="19034"/>
            <a:stretch/>
          </p:blipFill>
          <p:spPr>
            <a:xfrm>
              <a:off x="585093" y="2326413"/>
              <a:ext cx="2100426" cy="849031"/>
            </a:xfrm>
            <a:prstGeom prst="rect">
              <a:avLst/>
            </a:prstGeom>
            <a:ln>
              <a:solidFill>
                <a:schemeClr val="bg1">
                  <a:lumMod val="75000"/>
                </a:schemeClr>
              </a:solidFill>
            </a:ln>
          </p:spPr>
        </p:pic>
        <p:grpSp>
          <p:nvGrpSpPr>
            <p:cNvPr id="15" name="Group 14"/>
            <p:cNvGrpSpPr>
              <a:grpSpLocks noChangeAspect="1"/>
            </p:cNvGrpSpPr>
            <p:nvPr/>
          </p:nvGrpSpPr>
          <p:grpSpPr>
            <a:xfrm>
              <a:off x="1444897" y="2911816"/>
              <a:ext cx="1831755" cy="1200218"/>
              <a:chOff x="4395610" y="3071229"/>
              <a:chExt cx="1995195" cy="1307309"/>
            </a:xfrm>
          </p:grpSpPr>
          <p:sp>
            <p:nvSpPr>
              <p:cNvPr id="16" name="Rectangle 15"/>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34299" tIns="34299" rIns="34299" bIns="34299" numCol="1" spcCol="0" rtlCol="0" fromWordArt="0" anchor="t" anchorCtr="0" forceAA="0" compatLnSpc="1">
                <a:prstTxWarp prst="textNoShape">
                  <a:avLst/>
                </a:prstTxWarp>
                <a:noAutofit/>
              </a:bodyPr>
              <a:lstStyle/>
              <a:p>
                <a:pPr defTabSz="685757"/>
                <a:r>
                  <a:rPr lang="en-US" baseline="0" dirty="0">
                    <a:solidFill>
                      <a:schemeClr val="tx1">
                        <a:lumMod val="65000"/>
                        <a:lumOff val="35000"/>
                      </a:schemeClr>
                    </a:solidFill>
                    <a:ea typeface="Segoe UI" pitchFamily="34" charset="0"/>
                    <a:cs typeface="Segoe UI" pitchFamily="34" charset="0"/>
                  </a:rPr>
                  <a:t>Provider Hosted App</a:t>
                </a:r>
              </a:p>
            </p:txBody>
          </p:sp>
          <p:pic>
            <p:nvPicPr>
              <p:cNvPr id="17" name="Picture 16"/>
              <p:cNvPicPr>
                <a:picLocks noChangeAspect="1"/>
              </p:cNvPicPr>
              <p:nvPr/>
            </p:nvPicPr>
            <p:blipFill>
              <a:blip r:embed="rId5"/>
              <a:stretch>
                <a:fillRect/>
              </a:stretch>
            </p:blipFill>
            <p:spPr>
              <a:xfrm>
                <a:off x="5246592" y="3476941"/>
                <a:ext cx="529349" cy="417312"/>
              </a:xfrm>
              <a:prstGeom prst="rect">
                <a:avLst/>
              </a:prstGeom>
            </p:spPr>
          </p:pic>
          <p:pic>
            <p:nvPicPr>
              <p:cNvPr id="18" name="Picture 17"/>
              <p:cNvPicPr>
                <a:picLocks noChangeAspect="1"/>
              </p:cNvPicPr>
              <p:nvPr/>
            </p:nvPicPr>
            <p:blipFill>
              <a:blip r:embed="rId5"/>
              <a:stretch>
                <a:fillRect/>
              </a:stretch>
            </p:blipFill>
            <p:spPr>
              <a:xfrm>
                <a:off x="5581574" y="3585493"/>
                <a:ext cx="556200" cy="438480"/>
              </a:xfrm>
              <a:prstGeom prst="rect">
                <a:avLst/>
              </a:prstGeom>
            </p:spPr>
          </p:pic>
          <p:pic>
            <p:nvPicPr>
              <p:cNvPr id="19" name="Picture 18"/>
              <p:cNvPicPr>
                <a:picLocks noChangeAspect="1"/>
              </p:cNvPicPr>
              <p:nvPr/>
            </p:nvPicPr>
            <p:blipFill>
              <a:blip r:embed="rId2"/>
              <a:stretch>
                <a:fillRect/>
              </a:stretch>
            </p:blipFill>
            <p:spPr>
              <a:xfrm>
                <a:off x="5970309" y="3700199"/>
                <a:ext cx="420496" cy="432326"/>
              </a:xfrm>
              <a:prstGeom prst="rect">
                <a:avLst/>
              </a:prstGeom>
            </p:spPr>
          </p:pic>
          <p:pic>
            <p:nvPicPr>
              <p:cNvPr id="20" name="Picture 19"/>
              <p:cNvPicPr>
                <a:picLocks noChangeAspect="1"/>
              </p:cNvPicPr>
              <p:nvPr/>
            </p:nvPicPr>
            <p:blipFill>
              <a:blip r:embed="rId6"/>
              <a:stretch>
                <a:fillRect/>
              </a:stretch>
            </p:blipFill>
            <p:spPr>
              <a:xfrm>
                <a:off x="4893565" y="3772769"/>
                <a:ext cx="688009" cy="605769"/>
              </a:xfrm>
              <a:prstGeom prst="rect">
                <a:avLst/>
              </a:prstGeom>
            </p:spPr>
          </p:pic>
        </p:grpSp>
        <p:pic>
          <p:nvPicPr>
            <p:cNvPr id="24" name="Picture 23"/>
            <p:cNvPicPr>
              <a:picLocks noChangeAspect="1"/>
            </p:cNvPicPr>
            <p:nvPr/>
          </p:nvPicPr>
          <p:blipFill>
            <a:blip r:embed="rId7"/>
            <a:stretch>
              <a:fillRect/>
            </a:stretch>
          </p:blipFill>
          <p:spPr>
            <a:xfrm>
              <a:off x="499745" y="3462540"/>
              <a:ext cx="1230827" cy="1184763"/>
            </a:xfrm>
            <a:prstGeom prst="rect">
              <a:avLst/>
            </a:prstGeom>
          </p:spPr>
        </p:pic>
      </p:grpSp>
      <p:grpSp>
        <p:nvGrpSpPr>
          <p:cNvPr id="28" name="Group 27"/>
          <p:cNvGrpSpPr/>
          <p:nvPr/>
        </p:nvGrpSpPr>
        <p:grpSpPr>
          <a:xfrm>
            <a:off x="6365076" y="1846388"/>
            <a:ext cx="1955716" cy="1436902"/>
            <a:chOff x="8655280" y="1593410"/>
            <a:chExt cx="2606942" cy="1915370"/>
          </a:xfrm>
        </p:grpSpPr>
        <p:pic>
          <p:nvPicPr>
            <p:cNvPr id="3" name="Picture 2"/>
            <p:cNvPicPr>
              <a:picLocks noChangeAspect="1"/>
            </p:cNvPicPr>
            <p:nvPr/>
          </p:nvPicPr>
          <p:blipFill>
            <a:blip r:embed="rId8"/>
            <a:stretch>
              <a:fillRect/>
            </a:stretch>
          </p:blipFill>
          <p:spPr>
            <a:xfrm>
              <a:off x="9072161" y="1593410"/>
              <a:ext cx="2190061" cy="1137408"/>
            </a:xfrm>
            <a:prstGeom prst="rect">
              <a:avLst/>
            </a:prstGeom>
          </p:spPr>
        </p:pic>
        <p:pic>
          <p:nvPicPr>
            <p:cNvPr id="27" name="Picture 26"/>
            <p:cNvPicPr>
              <a:picLocks noChangeAspect="1"/>
            </p:cNvPicPr>
            <p:nvPr/>
          </p:nvPicPr>
          <p:blipFill>
            <a:blip r:embed="rId9"/>
            <a:stretch>
              <a:fillRect/>
            </a:stretch>
          </p:blipFill>
          <p:spPr>
            <a:xfrm>
              <a:off x="8655280" y="2314233"/>
              <a:ext cx="2214650" cy="1194547"/>
            </a:xfrm>
            <a:prstGeom prst="rect">
              <a:avLst/>
            </a:prstGeom>
            <a:ln>
              <a:solidFill>
                <a:schemeClr val="bg1">
                  <a:lumMod val="75000"/>
                </a:schemeClr>
              </a:solidFill>
            </a:ln>
          </p:spPr>
        </p:pic>
      </p:grpSp>
      <p:cxnSp>
        <p:nvCxnSpPr>
          <p:cNvPr id="50" name="Straight Arrow Connector 49"/>
          <p:cNvCxnSpPr/>
          <p:nvPr/>
        </p:nvCxnSpPr>
        <p:spPr>
          <a:xfrm>
            <a:off x="2285611" y="3757911"/>
            <a:ext cx="954432" cy="3323"/>
          </a:xfrm>
          <a:prstGeom prst="straightConnector1">
            <a:avLst/>
          </a:prstGeom>
          <a:ln w="53975">
            <a:solidFill>
              <a:schemeClr val="tx1">
                <a:lumMod val="65000"/>
                <a:lumOff val="35000"/>
              </a:schemeClr>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4" name="Straight Arrow Connector 53"/>
          <p:cNvCxnSpPr/>
          <p:nvPr/>
        </p:nvCxnSpPr>
        <p:spPr>
          <a:xfrm>
            <a:off x="4610847" y="3964242"/>
            <a:ext cx="1190219" cy="168115"/>
          </a:xfrm>
          <a:prstGeom prst="straightConnector1">
            <a:avLst/>
          </a:prstGeom>
          <a:ln w="53975">
            <a:solidFill>
              <a:schemeClr val="tx1">
                <a:lumMod val="65000"/>
                <a:lumOff val="35000"/>
              </a:schemeClr>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p:nvPr/>
        </p:nvCxnSpPr>
        <p:spPr>
          <a:xfrm flipV="1">
            <a:off x="4705313" y="3025866"/>
            <a:ext cx="1632135" cy="652854"/>
          </a:xfrm>
          <a:prstGeom prst="straightConnector1">
            <a:avLst/>
          </a:prstGeom>
          <a:ln w="53975">
            <a:solidFill>
              <a:schemeClr val="bg2"/>
            </a:solidFill>
            <a:prstDash val="sysDot"/>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60" name="Group 59"/>
          <p:cNvGrpSpPr>
            <a:grpSpLocks noChangeAspect="1"/>
          </p:cNvGrpSpPr>
          <p:nvPr/>
        </p:nvGrpSpPr>
        <p:grpSpPr>
          <a:xfrm>
            <a:off x="5856577" y="3853425"/>
            <a:ext cx="1242705" cy="1130460"/>
            <a:chOff x="4383758" y="2503892"/>
            <a:chExt cx="2516893" cy="2289573"/>
          </a:xfrm>
        </p:grpSpPr>
        <p:sp>
          <p:nvSpPr>
            <p:cNvPr id="61" name="Rectangle 60"/>
            <p:cNvSpPr/>
            <p:nvPr/>
          </p:nvSpPr>
          <p:spPr bwMode="auto">
            <a:xfrm>
              <a:off x="4537410" y="2503892"/>
              <a:ext cx="2017543" cy="200795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34299" tIns="34299" rIns="34299" bIns="34299" numCol="1" spcCol="0" rtlCol="0" fromWordArt="0" anchor="t" anchorCtr="0" forceAA="0" compatLnSpc="1">
              <a:prstTxWarp prst="textNoShape">
                <a:avLst/>
              </a:prstTxWarp>
              <a:noAutofit/>
            </a:bodyPr>
            <a:lstStyle/>
            <a:p>
              <a:pPr defTabSz="685757"/>
              <a:r>
                <a:rPr lang="en-US" sz="750" baseline="0" dirty="0">
                  <a:solidFill>
                    <a:schemeClr val="tx1">
                      <a:lumMod val="65000"/>
                      <a:lumOff val="35000"/>
                    </a:schemeClr>
                  </a:solidFill>
                  <a:ea typeface="Segoe UI" pitchFamily="34" charset="0"/>
                  <a:cs typeface="Segoe UI" pitchFamily="34" charset="0"/>
                </a:rPr>
                <a:t>SharePoint Service</a:t>
              </a:r>
            </a:p>
          </p:txBody>
        </p:sp>
        <p:grpSp>
          <p:nvGrpSpPr>
            <p:cNvPr id="62" name="Group 61"/>
            <p:cNvGrpSpPr/>
            <p:nvPr/>
          </p:nvGrpSpPr>
          <p:grpSpPr>
            <a:xfrm>
              <a:off x="5421611" y="2886866"/>
              <a:ext cx="1479040" cy="1043909"/>
              <a:chOff x="4557447" y="1721445"/>
              <a:chExt cx="1479040" cy="1043909"/>
            </a:xfrm>
          </p:grpSpPr>
          <p:pic>
            <p:nvPicPr>
              <p:cNvPr id="70" name="Picture 69"/>
              <p:cNvPicPr>
                <a:picLocks noChangeAspect="1"/>
              </p:cNvPicPr>
              <p:nvPr/>
            </p:nvPicPr>
            <p:blipFill>
              <a:blip r:embed="rId10"/>
              <a:stretch>
                <a:fillRect/>
              </a:stretch>
            </p:blipFill>
            <p:spPr>
              <a:xfrm>
                <a:off x="4557447" y="1902539"/>
                <a:ext cx="477423" cy="839046"/>
              </a:xfrm>
              <a:prstGeom prst="rect">
                <a:avLst/>
              </a:prstGeom>
            </p:spPr>
          </p:pic>
          <p:pic>
            <p:nvPicPr>
              <p:cNvPr id="71" name="Picture 70"/>
              <p:cNvPicPr>
                <a:picLocks noChangeAspect="1"/>
              </p:cNvPicPr>
              <p:nvPr/>
            </p:nvPicPr>
            <p:blipFill>
              <a:blip r:embed="rId10"/>
              <a:stretch>
                <a:fillRect/>
              </a:stretch>
            </p:blipFill>
            <p:spPr>
              <a:xfrm>
                <a:off x="4869643" y="1721445"/>
                <a:ext cx="477423" cy="839046"/>
              </a:xfrm>
              <a:prstGeom prst="rect">
                <a:avLst/>
              </a:prstGeom>
            </p:spPr>
          </p:pic>
          <p:pic>
            <p:nvPicPr>
              <p:cNvPr id="72" name="Picture 71"/>
              <p:cNvPicPr>
                <a:picLocks noChangeAspect="1"/>
              </p:cNvPicPr>
              <p:nvPr/>
            </p:nvPicPr>
            <p:blipFill>
              <a:blip r:embed="rId11"/>
              <a:stretch>
                <a:fillRect/>
              </a:stretch>
            </p:blipFill>
            <p:spPr>
              <a:xfrm>
                <a:off x="5153580" y="1902539"/>
                <a:ext cx="882907" cy="862815"/>
              </a:xfrm>
              <a:prstGeom prst="rect">
                <a:avLst/>
              </a:prstGeom>
            </p:spPr>
          </p:pic>
        </p:grpSp>
        <p:grpSp>
          <p:nvGrpSpPr>
            <p:cNvPr id="63" name="Group 62"/>
            <p:cNvGrpSpPr/>
            <p:nvPr/>
          </p:nvGrpSpPr>
          <p:grpSpPr>
            <a:xfrm>
              <a:off x="4880542" y="3820782"/>
              <a:ext cx="944427" cy="972683"/>
              <a:chOff x="3981885" y="2834055"/>
              <a:chExt cx="944427" cy="972683"/>
            </a:xfrm>
          </p:grpSpPr>
          <p:pic>
            <p:nvPicPr>
              <p:cNvPr id="67" name="Picture 66"/>
              <p:cNvPicPr>
                <a:picLocks noChangeAspect="1"/>
              </p:cNvPicPr>
              <p:nvPr/>
            </p:nvPicPr>
            <p:blipFill>
              <a:blip r:embed="rId10"/>
              <a:stretch>
                <a:fillRect/>
              </a:stretch>
            </p:blipFill>
            <p:spPr>
              <a:xfrm>
                <a:off x="3981885" y="2967692"/>
                <a:ext cx="477423" cy="839046"/>
              </a:xfrm>
              <a:prstGeom prst="rect">
                <a:avLst/>
              </a:prstGeom>
            </p:spPr>
          </p:pic>
          <p:pic>
            <p:nvPicPr>
              <p:cNvPr id="68" name="Picture 67"/>
              <p:cNvPicPr>
                <a:picLocks noChangeAspect="1"/>
              </p:cNvPicPr>
              <p:nvPr/>
            </p:nvPicPr>
            <p:blipFill>
              <a:blip r:embed="rId10"/>
              <a:stretch>
                <a:fillRect/>
              </a:stretch>
            </p:blipFill>
            <p:spPr>
              <a:xfrm>
                <a:off x="4269036" y="2834055"/>
                <a:ext cx="477423" cy="839046"/>
              </a:xfrm>
              <a:prstGeom prst="rect">
                <a:avLst/>
              </a:prstGeom>
            </p:spPr>
          </p:pic>
          <p:pic>
            <p:nvPicPr>
              <p:cNvPr id="69" name="Picture 68"/>
              <p:cNvPicPr>
                <a:picLocks noChangeAspect="1"/>
              </p:cNvPicPr>
              <p:nvPr/>
            </p:nvPicPr>
            <p:blipFill>
              <a:blip r:embed="rId12"/>
              <a:stretch>
                <a:fillRect/>
              </a:stretch>
            </p:blipFill>
            <p:spPr>
              <a:xfrm>
                <a:off x="4480085" y="3260431"/>
                <a:ext cx="446227" cy="456212"/>
              </a:xfrm>
              <a:prstGeom prst="rect">
                <a:avLst/>
              </a:prstGeom>
            </p:spPr>
          </p:pic>
        </p:grpSp>
        <p:grpSp>
          <p:nvGrpSpPr>
            <p:cNvPr id="64" name="Group 63"/>
            <p:cNvGrpSpPr/>
            <p:nvPr/>
          </p:nvGrpSpPr>
          <p:grpSpPr>
            <a:xfrm>
              <a:off x="4383758" y="2988031"/>
              <a:ext cx="968998" cy="971748"/>
              <a:chOff x="3601101" y="2714202"/>
              <a:chExt cx="968998" cy="971748"/>
            </a:xfrm>
          </p:grpSpPr>
          <p:pic>
            <p:nvPicPr>
              <p:cNvPr id="65" name="Picture 64"/>
              <p:cNvPicPr>
                <a:picLocks noChangeAspect="1"/>
              </p:cNvPicPr>
              <p:nvPr/>
            </p:nvPicPr>
            <p:blipFill>
              <a:blip r:embed="rId10"/>
              <a:stretch>
                <a:fillRect/>
              </a:stretch>
            </p:blipFill>
            <p:spPr>
              <a:xfrm>
                <a:off x="3601101" y="2846904"/>
                <a:ext cx="477423" cy="839046"/>
              </a:xfrm>
              <a:prstGeom prst="rect">
                <a:avLst/>
              </a:prstGeom>
            </p:spPr>
          </p:pic>
          <p:pic>
            <p:nvPicPr>
              <p:cNvPr id="66" name="Picture 65"/>
              <p:cNvPicPr>
                <a:picLocks noChangeAspect="1"/>
              </p:cNvPicPr>
              <p:nvPr/>
            </p:nvPicPr>
            <p:blipFill>
              <a:blip r:embed="rId13"/>
              <a:stretch>
                <a:fillRect/>
              </a:stretch>
            </p:blipFill>
            <p:spPr>
              <a:xfrm>
                <a:off x="3875612" y="2714202"/>
                <a:ext cx="694487" cy="898458"/>
              </a:xfrm>
              <a:prstGeom prst="rect">
                <a:avLst/>
              </a:prstGeom>
            </p:spPr>
          </p:pic>
        </p:grpSp>
      </p:grpSp>
      <p:grpSp>
        <p:nvGrpSpPr>
          <p:cNvPr id="32" name="Group 31"/>
          <p:cNvGrpSpPr/>
          <p:nvPr/>
        </p:nvGrpSpPr>
        <p:grpSpPr>
          <a:xfrm>
            <a:off x="6629485" y="4598741"/>
            <a:ext cx="2290974" cy="861446"/>
            <a:chOff x="4564480" y="3755398"/>
            <a:chExt cx="4503848" cy="1741848"/>
          </a:xfrm>
        </p:grpSpPr>
        <p:pic>
          <p:nvPicPr>
            <p:cNvPr id="33" name="Picture 32"/>
            <p:cNvPicPr>
              <a:picLocks noChangeAspect="1"/>
            </p:cNvPicPr>
            <p:nvPr/>
          </p:nvPicPr>
          <p:blipFill>
            <a:blip r:embed="rId9"/>
            <a:stretch>
              <a:fillRect/>
            </a:stretch>
          </p:blipFill>
          <p:spPr>
            <a:xfrm>
              <a:off x="4982204" y="3755398"/>
              <a:ext cx="1267687" cy="683770"/>
            </a:xfrm>
            <a:prstGeom prst="rect">
              <a:avLst/>
            </a:prstGeom>
            <a:ln>
              <a:solidFill>
                <a:schemeClr val="bg1">
                  <a:lumMod val="75000"/>
                </a:schemeClr>
              </a:solidFill>
            </a:ln>
          </p:spPr>
        </p:pic>
        <p:sp>
          <p:nvSpPr>
            <p:cNvPr id="34" name="TextBox 34"/>
            <p:cNvSpPr txBox="1">
              <a:spLocks noChangeArrowheads="1"/>
            </p:cNvSpPr>
            <p:nvPr/>
          </p:nvSpPr>
          <p:spPr bwMode="auto">
            <a:xfrm>
              <a:off x="4790275" y="4657107"/>
              <a:ext cx="4278053" cy="840139"/>
            </a:xfrm>
            <a:prstGeom prst="rect">
              <a:avLst/>
            </a:prstGeom>
            <a:noFill/>
            <a:ln w="9525">
              <a:noFill/>
              <a:miter lim="800000"/>
              <a:headEnd/>
              <a:tailEnd/>
            </a:ln>
          </p:spPr>
          <p:txBody>
            <a:bodyPr wrap="square">
              <a:spAutoFit/>
            </a:bodyPr>
            <a:lstStyle/>
            <a:p>
              <a:r>
                <a:rPr lang="en-US" sz="1050" baseline="0" dirty="0">
                  <a:latin typeface="+mj-lt"/>
                </a:rPr>
                <a:t>https://contoso.sharepoint.com</a:t>
              </a:r>
              <a:r>
                <a:rPr lang="en-US" sz="1050" baseline="0" dirty="0">
                  <a:latin typeface="+mj-lt"/>
                </a:rPr>
                <a:t/>
              </a:r>
              <a:br>
                <a:rPr lang="en-US" sz="1050" baseline="0" dirty="0">
                  <a:latin typeface="+mj-lt"/>
                </a:rPr>
              </a:br>
              <a:r>
                <a:rPr lang="en-US" sz="1050" baseline="0" dirty="0">
                  <a:latin typeface="+mj-lt"/>
                </a:rPr>
                <a:t>/sites/site</a:t>
              </a:r>
              <a:endParaRPr lang="en-US" sz="750" baseline="0" dirty="0">
                <a:latin typeface="+mj-lt"/>
              </a:endParaRPr>
            </a:p>
          </p:txBody>
        </p:sp>
        <p:pic>
          <p:nvPicPr>
            <p:cNvPr id="35" name="Picture 34"/>
            <p:cNvPicPr>
              <a:picLocks noChangeAspect="1"/>
            </p:cNvPicPr>
            <p:nvPr/>
          </p:nvPicPr>
          <p:blipFill>
            <a:blip r:embed="rId14"/>
            <a:stretch>
              <a:fillRect/>
            </a:stretch>
          </p:blipFill>
          <p:spPr>
            <a:xfrm>
              <a:off x="4564480" y="4169603"/>
              <a:ext cx="640436" cy="539130"/>
            </a:xfrm>
            <a:prstGeom prst="rect">
              <a:avLst/>
            </a:prstGeom>
          </p:spPr>
        </p:pic>
      </p:grpSp>
      <p:cxnSp>
        <p:nvCxnSpPr>
          <p:cNvPr id="76" name="Straight Arrow Connector 75"/>
          <p:cNvCxnSpPr/>
          <p:nvPr/>
        </p:nvCxnSpPr>
        <p:spPr>
          <a:xfrm flipV="1">
            <a:off x="4295393" y="2441113"/>
            <a:ext cx="1975218" cy="16575"/>
          </a:xfrm>
          <a:prstGeom prst="straightConnector1">
            <a:avLst/>
          </a:prstGeom>
          <a:ln w="53975">
            <a:solidFill>
              <a:schemeClr val="accent2"/>
            </a:solidFill>
            <a:prstDash val="sysDot"/>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101" name="Group 100"/>
          <p:cNvGrpSpPr/>
          <p:nvPr/>
        </p:nvGrpSpPr>
        <p:grpSpPr>
          <a:xfrm>
            <a:off x="3065685" y="2065786"/>
            <a:ext cx="1378861" cy="783804"/>
            <a:chOff x="4350413" y="1555334"/>
            <a:chExt cx="1838003" cy="1044800"/>
          </a:xfrm>
        </p:grpSpPr>
        <p:grpSp>
          <p:nvGrpSpPr>
            <p:cNvPr id="49" name="Group 48"/>
            <p:cNvGrpSpPr/>
            <p:nvPr/>
          </p:nvGrpSpPr>
          <p:grpSpPr>
            <a:xfrm>
              <a:off x="4742705" y="1555334"/>
              <a:ext cx="1445711" cy="1044800"/>
              <a:chOff x="5815405" y="1281220"/>
              <a:chExt cx="1445711" cy="1044800"/>
            </a:xfrm>
          </p:grpSpPr>
          <p:pic>
            <p:nvPicPr>
              <p:cNvPr id="48" name="Picture 47"/>
              <p:cNvPicPr>
                <a:picLocks noChangeAspect="1"/>
              </p:cNvPicPr>
              <p:nvPr/>
            </p:nvPicPr>
            <p:blipFill>
              <a:blip r:embed="rId15"/>
              <a:stretch>
                <a:fillRect/>
              </a:stretch>
            </p:blipFill>
            <p:spPr>
              <a:xfrm>
                <a:off x="5815405" y="1281220"/>
                <a:ext cx="954771" cy="742150"/>
              </a:xfrm>
              <a:prstGeom prst="rect">
                <a:avLst/>
              </a:prstGeom>
            </p:spPr>
          </p:pic>
          <p:pic>
            <p:nvPicPr>
              <p:cNvPr id="26" name="Picture 25"/>
              <p:cNvPicPr>
                <a:picLocks noChangeAspect="1"/>
              </p:cNvPicPr>
              <p:nvPr/>
            </p:nvPicPr>
            <p:blipFill>
              <a:blip r:embed="rId16"/>
              <a:stretch>
                <a:fillRect/>
              </a:stretch>
            </p:blipFill>
            <p:spPr>
              <a:xfrm>
                <a:off x="6416746" y="1450187"/>
                <a:ext cx="844370" cy="875833"/>
              </a:xfrm>
              <a:prstGeom prst="rect">
                <a:avLst/>
              </a:prstGeom>
            </p:spPr>
          </p:pic>
        </p:grpSp>
        <p:grpSp>
          <p:nvGrpSpPr>
            <p:cNvPr id="21" name="Group 20"/>
            <p:cNvGrpSpPr/>
            <p:nvPr/>
          </p:nvGrpSpPr>
          <p:grpSpPr>
            <a:xfrm>
              <a:off x="4350413" y="2040283"/>
              <a:ext cx="514401" cy="514401"/>
              <a:chOff x="492" y="17985"/>
              <a:chExt cx="524853" cy="524853"/>
            </a:xfrm>
          </p:grpSpPr>
          <p:sp>
            <p:nvSpPr>
              <p:cNvPr id="22" name="Oval 21"/>
              <p:cNvSpPr/>
              <p:nvPr/>
            </p:nvSpPr>
            <p:spPr>
              <a:xfrm>
                <a:off x="492" y="17985"/>
                <a:ext cx="524853" cy="524853"/>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Oval 4"/>
              <p:cNvSpPr/>
              <p:nvPr/>
            </p:nvSpPr>
            <p:spPr>
              <a:xfrm>
                <a:off x="77355" y="94848"/>
                <a:ext cx="371127" cy="371127"/>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784387">
                  <a:lnSpc>
                    <a:spcPct val="90000"/>
                  </a:lnSpc>
                  <a:spcAft>
                    <a:spcPct val="35000"/>
                  </a:spcAft>
                </a:pPr>
                <a:r>
                  <a:rPr lang="en-US" sz="1764" baseline="0" dirty="0"/>
                  <a:t>1</a:t>
                </a:r>
              </a:p>
            </p:txBody>
          </p:sp>
        </p:grpSp>
      </p:grpSp>
      <p:grpSp>
        <p:nvGrpSpPr>
          <p:cNvPr id="85" name="Group 84"/>
          <p:cNvGrpSpPr/>
          <p:nvPr/>
        </p:nvGrpSpPr>
        <p:grpSpPr>
          <a:xfrm>
            <a:off x="8127842" y="2478666"/>
            <a:ext cx="385901" cy="385901"/>
            <a:chOff x="492" y="17985"/>
            <a:chExt cx="524853" cy="524853"/>
          </a:xfrm>
          <a:solidFill>
            <a:schemeClr val="accent2"/>
          </a:solidFill>
        </p:grpSpPr>
        <p:sp>
          <p:nvSpPr>
            <p:cNvPr id="86" name="Oval 85"/>
            <p:cNvSpPr/>
            <p:nvPr/>
          </p:nvSpPr>
          <p:spPr>
            <a:xfrm>
              <a:off x="492" y="17985"/>
              <a:ext cx="524853" cy="524853"/>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7" name="Oval 4"/>
            <p:cNvSpPr/>
            <p:nvPr/>
          </p:nvSpPr>
          <p:spPr>
            <a:xfrm>
              <a:off x="77355" y="94848"/>
              <a:ext cx="371127" cy="371127"/>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784387">
                <a:lnSpc>
                  <a:spcPct val="90000"/>
                </a:lnSpc>
                <a:spcAft>
                  <a:spcPct val="35000"/>
                </a:spcAft>
              </a:pPr>
              <a:r>
                <a:rPr lang="en-US" sz="1764" baseline="0" dirty="0"/>
                <a:t>2</a:t>
              </a:r>
              <a:endParaRPr lang="en-US" sz="1764" baseline="0" dirty="0"/>
            </a:p>
          </p:txBody>
        </p:sp>
      </p:grpSp>
      <p:grpSp>
        <p:nvGrpSpPr>
          <p:cNvPr id="90" name="Group 89"/>
          <p:cNvGrpSpPr/>
          <p:nvPr/>
        </p:nvGrpSpPr>
        <p:grpSpPr>
          <a:xfrm>
            <a:off x="7401967" y="4298007"/>
            <a:ext cx="385901" cy="385901"/>
            <a:chOff x="492" y="17985"/>
            <a:chExt cx="524853" cy="524853"/>
          </a:xfrm>
          <a:solidFill>
            <a:schemeClr val="accent2"/>
          </a:solidFill>
        </p:grpSpPr>
        <p:sp>
          <p:nvSpPr>
            <p:cNvPr id="91" name="Oval 90"/>
            <p:cNvSpPr/>
            <p:nvPr/>
          </p:nvSpPr>
          <p:spPr>
            <a:xfrm>
              <a:off x="492" y="17985"/>
              <a:ext cx="524853" cy="524853"/>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2" name="Oval 4"/>
            <p:cNvSpPr/>
            <p:nvPr/>
          </p:nvSpPr>
          <p:spPr>
            <a:xfrm>
              <a:off x="77355" y="94848"/>
              <a:ext cx="371127" cy="371127"/>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784387">
                <a:lnSpc>
                  <a:spcPct val="90000"/>
                </a:lnSpc>
                <a:spcAft>
                  <a:spcPct val="35000"/>
                </a:spcAft>
              </a:pPr>
              <a:r>
                <a:rPr lang="en-US" sz="1764" baseline="0" dirty="0"/>
                <a:t>5</a:t>
              </a:r>
            </a:p>
          </p:txBody>
        </p:sp>
      </p:grpSp>
      <p:grpSp>
        <p:nvGrpSpPr>
          <p:cNvPr id="93" name="Group 92"/>
          <p:cNvGrpSpPr/>
          <p:nvPr/>
        </p:nvGrpSpPr>
        <p:grpSpPr>
          <a:xfrm>
            <a:off x="3057273" y="4070361"/>
            <a:ext cx="385901" cy="385901"/>
            <a:chOff x="492" y="17985"/>
            <a:chExt cx="524853" cy="524853"/>
          </a:xfrm>
          <a:solidFill>
            <a:schemeClr val="accent2"/>
          </a:solidFill>
        </p:grpSpPr>
        <p:sp>
          <p:nvSpPr>
            <p:cNvPr id="94" name="Oval 93"/>
            <p:cNvSpPr/>
            <p:nvPr/>
          </p:nvSpPr>
          <p:spPr>
            <a:xfrm>
              <a:off x="492" y="17985"/>
              <a:ext cx="524853" cy="524853"/>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5" name="Oval 4"/>
            <p:cNvSpPr/>
            <p:nvPr/>
          </p:nvSpPr>
          <p:spPr>
            <a:xfrm>
              <a:off x="77355" y="94848"/>
              <a:ext cx="371127" cy="371127"/>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784387">
                <a:lnSpc>
                  <a:spcPct val="90000"/>
                </a:lnSpc>
                <a:spcAft>
                  <a:spcPct val="35000"/>
                </a:spcAft>
              </a:pPr>
              <a:r>
                <a:rPr lang="en-US" sz="1764" baseline="0" dirty="0"/>
                <a:t>4</a:t>
              </a:r>
            </a:p>
          </p:txBody>
        </p:sp>
      </p:grpSp>
      <p:grpSp>
        <p:nvGrpSpPr>
          <p:cNvPr id="96" name="Group 95"/>
          <p:cNvGrpSpPr/>
          <p:nvPr/>
        </p:nvGrpSpPr>
        <p:grpSpPr>
          <a:xfrm>
            <a:off x="1744269" y="2794882"/>
            <a:ext cx="385901" cy="385901"/>
            <a:chOff x="492" y="17985"/>
            <a:chExt cx="524853" cy="524853"/>
          </a:xfrm>
          <a:solidFill>
            <a:schemeClr val="accent2"/>
          </a:solidFill>
        </p:grpSpPr>
        <p:sp>
          <p:nvSpPr>
            <p:cNvPr id="97" name="Oval 96"/>
            <p:cNvSpPr/>
            <p:nvPr/>
          </p:nvSpPr>
          <p:spPr>
            <a:xfrm>
              <a:off x="492" y="17985"/>
              <a:ext cx="524853" cy="524853"/>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8" name="Oval 4"/>
            <p:cNvSpPr/>
            <p:nvPr/>
          </p:nvSpPr>
          <p:spPr>
            <a:xfrm>
              <a:off x="77355" y="94848"/>
              <a:ext cx="371127" cy="371127"/>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784387">
                <a:lnSpc>
                  <a:spcPct val="90000"/>
                </a:lnSpc>
                <a:spcAft>
                  <a:spcPct val="35000"/>
                </a:spcAft>
              </a:pPr>
              <a:r>
                <a:rPr lang="en-US" sz="1764" baseline="0" dirty="0"/>
                <a:t>3</a:t>
              </a:r>
            </a:p>
          </p:txBody>
        </p:sp>
      </p:grpSp>
      <p:sp>
        <p:nvSpPr>
          <p:cNvPr id="99" name="TextBox 98"/>
          <p:cNvSpPr txBox="1"/>
          <p:nvPr/>
        </p:nvSpPr>
        <p:spPr>
          <a:xfrm rot="20278550">
            <a:off x="4961490" y="3160148"/>
            <a:ext cx="1002134" cy="184666"/>
          </a:xfrm>
          <a:prstGeom prst="rect">
            <a:avLst/>
          </a:prstGeom>
          <a:noFill/>
        </p:spPr>
        <p:txBody>
          <a:bodyPr wrap="none" lIns="0" tIns="0" rIns="0" bIns="0" rtlCol="0">
            <a:spAutoFit/>
          </a:bodyPr>
          <a:lstStyle/>
          <a:p>
            <a:r>
              <a:rPr lang="en-US" spc="-53" baseline="0" dirty="0">
                <a:gradFill>
                  <a:gsLst>
                    <a:gs pos="2917">
                      <a:schemeClr val="bg2"/>
                    </a:gs>
                    <a:gs pos="95000">
                      <a:schemeClr val="bg2"/>
                    </a:gs>
                  </a:gsLst>
                  <a:lin ang="5400000" scaled="0"/>
                </a:gradFill>
              </a:rPr>
              <a:t>Extract template</a:t>
            </a:r>
          </a:p>
        </p:txBody>
      </p:sp>
      <p:sp>
        <p:nvSpPr>
          <p:cNvPr id="100" name="TextBox 99"/>
          <p:cNvSpPr txBox="1"/>
          <p:nvPr/>
        </p:nvSpPr>
        <p:spPr>
          <a:xfrm>
            <a:off x="4648649" y="2209800"/>
            <a:ext cx="1227003" cy="184666"/>
          </a:xfrm>
          <a:prstGeom prst="rect">
            <a:avLst/>
          </a:prstGeom>
          <a:noFill/>
        </p:spPr>
        <p:txBody>
          <a:bodyPr wrap="none" lIns="0" tIns="0" rIns="0" bIns="0" rtlCol="0">
            <a:spAutoFit/>
          </a:bodyPr>
          <a:lstStyle/>
          <a:p>
            <a:r>
              <a:rPr lang="en-US" spc="-53" baseline="0" dirty="0">
                <a:gradFill>
                  <a:gsLst>
                    <a:gs pos="2917">
                      <a:schemeClr val="bg2"/>
                    </a:gs>
                    <a:gs pos="95000">
                      <a:schemeClr val="bg2"/>
                    </a:gs>
                  </a:gsLst>
                  <a:lin ang="5400000" scaled="0"/>
                </a:gradFill>
              </a:rPr>
              <a:t>Modify with browser</a:t>
            </a:r>
          </a:p>
        </p:txBody>
      </p:sp>
      <p:cxnSp>
        <p:nvCxnSpPr>
          <p:cNvPr id="104" name="Straight Connector 103"/>
          <p:cNvCxnSpPr/>
          <p:nvPr/>
        </p:nvCxnSpPr>
        <p:spPr>
          <a:xfrm flipV="1">
            <a:off x="3561533" y="4070360"/>
            <a:ext cx="146931" cy="918324"/>
          </a:xfrm>
          <a:prstGeom prst="line">
            <a:avLst/>
          </a:prstGeom>
          <a:ln w="15875">
            <a:solidFill>
              <a:schemeClr val="tx1">
                <a:lumMod val="50000"/>
                <a:lumOff val="50000"/>
              </a:schemeClr>
            </a:solidFill>
            <a:tailEnd type="oval"/>
          </a:ln>
        </p:spPr>
        <p:style>
          <a:lnRef idx="1">
            <a:schemeClr val="dk1"/>
          </a:lnRef>
          <a:fillRef idx="0">
            <a:schemeClr val="dk1"/>
          </a:fillRef>
          <a:effectRef idx="0">
            <a:schemeClr val="dk1"/>
          </a:effectRef>
          <a:fontRef idx="minor">
            <a:schemeClr val="tx1"/>
          </a:fontRef>
        </p:style>
      </p:cxnSp>
      <p:sp>
        <p:nvSpPr>
          <p:cNvPr id="105" name="TextBox 4"/>
          <p:cNvSpPr txBox="1"/>
          <p:nvPr/>
        </p:nvSpPr>
        <p:spPr>
          <a:xfrm>
            <a:off x="1766297" y="4796975"/>
            <a:ext cx="3217989" cy="851123"/>
          </a:xfrm>
          <a:prstGeom prst="rect">
            <a:avLst/>
          </a:prstGeom>
          <a:solidFill>
            <a:srgbClr val="505050"/>
          </a:solidFill>
          <a:ln w="19050">
            <a:noFill/>
            <a:prstDash val="solid"/>
            <a:miter lim="800000"/>
          </a:ln>
          <a:effectLst/>
        </p:spPr>
        <p:txBody>
          <a:bodyPr wrap="square" lIns="42791" tIns="21396" rIns="68467" bIns="21396"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050" baseline="0" dirty="0">
                <a:solidFill>
                  <a:schemeClr val="bg1"/>
                </a:solidFill>
              </a:rPr>
              <a:t>Template details are being extracted from actual template sites during provisioning.</a:t>
            </a:r>
          </a:p>
          <a:p>
            <a:pPr marL="0" lvl="1"/>
            <a:r>
              <a:rPr lang="en-US" sz="1050" baseline="0" dirty="0">
                <a:solidFill>
                  <a:schemeClr val="bg1"/>
                </a:solidFill>
              </a:rPr>
              <a:t>Templates can be modified and crated using browser UI and all changes are reflected to the newly created and potentially modified sites.</a:t>
            </a:r>
            <a:endParaRPr lang="en-US" sz="1050" baseline="0" dirty="0">
              <a:solidFill>
                <a:schemeClr val="bg1"/>
              </a:solidFill>
            </a:endParaRPr>
          </a:p>
        </p:txBody>
      </p:sp>
      <p:sp>
        <p:nvSpPr>
          <p:cNvPr id="110" name="TextBox 109"/>
          <p:cNvSpPr txBox="1"/>
          <p:nvPr/>
        </p:nvSpPr>
        <p:spPr>
          <a:xfrm>
            <a:off x="7164387" y="3325203"/>
            <a:ext cx="886461" cy="184666"/>
          </a:xfrm>
          <a:prstGeom prst="rect">
            <a:avLst/>
          </a:prstGeom>
          <a:noFill/>
        </p:spPr>
        <p:txBody>
          <a:bodyPr wrap="none" lIns="0" tIns="0" rIns="0" bIns="0" rtlCol="0">
            <a:spAutoFit/>
          </a:bodyPr>
          <a:lstStyle/>
          <a:p>
            <a:r>
              <a:rPr lang="en-US" spc="-53" baseline="0" dirty="0">
                <a:gradFill>
                  <a:gsLst>
                    <a:gs pos="2917">
                      <a:schemeClr val="bg2"/>
                    </a:gs>
                    <a:gs pos="95000">
                      <a:schemeClr val="bg2"/>
                    </a:gs>
                  </a:gsLst>
                  <a:lin ang="5400000" scaled="0"/>
                </a:gradFill>
              </a:rPr>
              <a:t>Template sites</a:t>
            </a:r>
          </a:p>
        </p:txBody>
      </p:sp>
    </p:spTree>
    <p:extLst>
      <p:ext uri="{BB962C8B-B14F-4D97-AF65-F5344CB8AC3E}">
        <p14:creationId xmlns:p14="http://schemas.microsoft.com/office/powerpoint/2010/main" val="16454293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fade">
                                      <p:cBhvr>
                                        <p:cTn id="12" dur="1000"/>
                                        <p:tgtEl>
                                          <p:spTgt spid="85"/>
                                        </p:tgtEl>
                                      </p:cBhvr>
                                    </p:animEffect>
                                    <p:anim calcmode="lin" valueType="num">
                                      <p:cBhvr>
                                        <p:cTn id="13" dur="1000" fill="hold"/>
                                        <p:tgtEl>
                                          <p:spTgt spid="85"/>
                                        </p:tgtEl>
                                        <p:attrNameLst>
                                          <p:attrName>ppt_x</p:attrName>
                                        </p:attrNameLst>
                                      </p:cBhvr>
                                      <p:tavLst>
                                        <p:tav tm="0">
                                          <p:val>
                                            <p:strVal val="#ppt_x"/>
                                          </p:val>
                                        </p:tav>
                                        <p:tav tm="100000">
                                          <p:val>
                                            <p:strVal val="#ppt_x"/>
                                          </p:val>
                                        </p:tav>
                                      </p:tavLst>
                                    </p:anim>
                                    <p:anim calcmode="lin" valueType="num">
                                      <p:cBhvr>
                                        <p:cTn id="14" dur="1000" fill="hold"/>
                                        <p:tgtEl>
                                          <p:spTgt spid="8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fade">
                                      <p:cBhvr>
                                        <p:cTn id="17" dur="1000"/>
                                        <p:tgtEl>
                                          <p:spTgt spid="100"/>
                                        </p:tgtEl>
                                      </p:cBhvr>
                                    </p:animEffect>
                                    <p:anim calcmode="lin" valueType="num">
                                      <p:cBhvr>
                                        <p:cTn id="18" dur="1000" fill="hold"/>
                                        <p:tgtEl>
                                          <p:spTgt spid="100"/>
                                        </p:tgtEl>
                                        <p:attrNameLst>
                                          <p:attrName>ppt_x</p:attrName>
                                        </p:attrNameLst>
                                      </p:cBhvr>
                                      <p:tavLst>
                                        <p:tav tm="0">
                                          <p:val>
                                            <p:strVal val="#ppt_x"/>
                                          </p:val>
                                        </p:tav>
                                        <p:tav tm="100000">
                                          <p:val>
                                            <p:strVal val="#ppt_x"/>
                                          </p:val>
                                        </p:tav>
                                      </p:tavLst>
                                    </p:anim>
                                    <p:anim calcmode="lin" valueType="num">
                                      <p:cBhvr>
                                        <p:cTn id="19" dur="1000" fill="hold"/>
                                        <p:tgtEl>
                                          <p:spTgt spid="10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0"/>
                                        </p:tgtEl>
                                        <p:attrNameLst>
                                          <p:attrName>style.visibility</p:attrName>
                                        </p:attrNameLst>
                                      </p:cBhvr>
                                      <p:to>
                                        <p:strVal val="visible"/>
                                      </p:to>
                                    </p:set>
                                    <p:animEffect transition="in" filter="fade">
                                      <p:cBhvr>
                                        <p:cTn id="22" dur="1000"/>
                                        <p:tgtEl>
                                          <p:spTgt spid="110"/>
                                        </p:tgtEl>
                                      </p:cBhvr>
                                    </p:animEffect>
                                    <p:anim calcmode="lin" valueType="num">
                                      <p:cBhvr>
                                        <p:cTn id="23" dur="1000" fill="hold"/>
                                        <p:tgtEl>
                                          <p:spTgt spid="110"/>
                                        </p:tgtEl>
                                        <p:attrNameLst>
                                          <p:attrName>ppt_x</p:attrName>
                                        </p:attrNameLst>
                                      </p:cBhvr>
                                      <p:tavLst>
                                        <p:tav tm="0">
                                          <p:val>
                                            <p:strVal val="#ppt_x"/>
                                          </p:val>
                                        </p:tav>
                                        <p:tav tm="100000">
                                          <p:val>
                                            <p:strVal val="#ppt_x"/>
                                          </p:val>
                                        </p:tav>
                                      </p:tavLst>
                                    </p:anim>
                                    <p:anim calcmode="lin" valueType="num">
                                      <p:cBhvr>
                                        <p:cTn id="24" dur="1000" fill="hold"/>
                                        <p:tgtEl>
                                          <p:spTgt spid="110"/>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fade">
                                      <p:cBhvr>
                                        <p:cTn id="27" dur="1000"/>
                                        <p:tgtEl>
                                          <p:spTgt spid="76"/>
                                        </p:tgtEl>
                                      </p:cBhvr>
                                    </p:animEffect>
                                    <p:anim calcmode="lin" valueType="num">
                                      <p:cBhvr>
                                        <p:cTn id="28" dur="1000" fill="hold"/>
                                        <p:tgtEl>
                                          <p:spTgt spid="76"/>
                                        </p:tgtEl>
                                        <p:attrNameLst>
                                          <p:attrName>ppt_x</p:attrName>
                                        </p:attrNameLst>
                                      </p:cBhvr>
                                      <p:tavLst>
                                        <p:tav tm="0">
                                          <p:val>
                                            <p:strVal val="#ppt_x"/>
                                          </p:val>
                                        </p:tav>
                                        <p:tav tm="100000">
                                          <p:val>
                                            <p:strVal val="#ppt_x"/>
                                          </p:val>
                                        </p:tav>
                                      </p:tavLst>
                                    </p:anim>
                                    <p:anim calcmode="lin" valueType="num">
                                      <p:cBhvr>
                                        <p:cTn id="29"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1000"/>
                                        <p:tgtEl>
                                          <p:spTgt spid="25"/>
                                        </p:tgtEl>
                                      </p:cBhvr>
                                    </p:animEffect>
                                    <p:anim calcmode="lin" valueType="num">
                                      <p:cBhvr>
                                        <p:cTn id="35" dur="1000" fill="hold"/>
                                        <p:tgtEl>
                                          <p:spTgt spid="25"/>
                                        </p:tgtEl>
                                        <p:attrNameLst>
                                          <p:attrName>ppt_x</p:attrName>
                                        </p:attrNameLst>
                                      </p:cBhvr>
                                      <p:tavLst>
                                        <p:tav tm="0">
                                          <p:val>
                                            <p:strVal val="#ppt_x"/>
                                          </p:val>
                                        </p:tav>
                                        <p:tav tm="100000">
                                          <p:val>
                                            <p:strVal val="#ppt_x"/>
                                          </p:val>
                                        </p:tav>
                                      </p:tavLst>
                                    </p:anim>
                                    <p:anim calcmode="lin" valueType="num">
                                      <p:cBhvr>
                                        <p:cTn id="36" dur="1000" fill="hold"/>
                                        <p:tgtEl>
                                          <p:spTgt spid="25"/>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96"/>
                                        </p:tgtEl>
                                        <p:attrNameLst>
                                          <p:attrName>style.visibility</p:attrName>
                                        </p:attrNameLst>
                                      </p:cBhvr>
                                      <p:to>
                                        <p:strVal val="visible"/>
                                      </p:to>
                                    </p:set>
                                    <p:animEffect transition="in" filter="fade">
                                      <p:cBhvr>
                                        <p:cTn id="39" dur="1000"/>
                                        <p:tgtEl>
                                          <p:spTgt spid="96"/>
                                        </p:tgtEl>
                                      </p:cBhvr>
                                    </p:animEffect>
                                    <p:anim calcmode="lin" valueType="num">
                                      <p:cBhvr>
                                        <p:cTn id="40" dur="1000" fill="hold"/>
                                        <p:tgtEl>
                                          <p:spTgt spid="96"/>
                                        </p:tgtEl>
                                        <p:attrNameLst>
                                          <p:attrName>ppt_x</p:attrName>
                                        </p:attrNameLst>
                                      </p:cBhvr>
                                      <p:tavLst>
                                        <p:tav tm="0">
                                          <p:val>
                                            <p:strVal val="#ppt_x"/>
                                          </p:val>
                                        </p:tav>
                                        <p:tav tm="100000">
                                          <p:val>
                                            <p:strVal val="#ppt_x"/>
                                          </p:val>
                                        </p:tav>
                                      </p:tavLst>
                                    </p:anim>
                                    <p:anim calcmode="lin" valueType="num">
                                      <p:cBhvr>
                                        <p:cTn id="41" dur="1000" fill="hold"/>
                                        <p:tgtEl>
                                          <p:spTgt spid="96"/>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fade">
                                      <p:cBhvr>
                                        <p:cTn id="46" dur="1000"/>
                                        <p:tgtEl>
                                          <p:spTgt spid="50"/>
                                        </p:tgtEl>
                                      </p:cBhvr>
                                    </p:animEffect>
                                    <p:anim calcmode="lin" valueType="num">
                                      <p:cBhvr>
                                        <p:cTn id="47" dur="1000" fill="hold"/>
                                        <p:tgtEl>
                                          <p:spTgt spid="50"/>
                                        </p:tgtEl>
                                        <p:attrNameLst>
                                          <p:attrName>ppt_x</p:attrName>
                                        </p:attrNameLst>
                                      </p:cBhvr>
                                      <p:tavLst>
                                        <p:tav tm="0">
                                          <p:val>
                                            <p:strVal val="#ppt_x"/>
                                          </p:val>
                                        </p:tav>
                                        <p:tav tm="100000">
                                          <p:val>
                                            <p:strVal val="#ppt_x"/>
                                          </p:val>
                                        </p:tav>
                                      </p:tavLst>
                                    </p:anim>
                                    <p:anim calcmode="lin" valueType="num">
                                      <p:cBhvr>
                                        <p:cTn id="48" dur="1000" fill="hold"/>
                                        <p:tgtEl>
                                          <p:spTgt spid="50"/>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93"/>
                                        </p:tgtEl>
                                        <p:attrNameLst>
                                          <p:attrName>style.visibility</p:attrName>
                                        </p:attrNameLst>
                                      </p:cBhvr>
                                      <p:to>
                                        <p:strVal val="visible"/>
                                      </p:to>
                                    </p:set>
                                    <p:animEffect transition="in" filter="fade">
                                      <p:cBhvr>
                                        <p:cTn id="51" dur="1000"/>
                                        <p:tgtEl>
                                          <p:spTgt spid="93"/>
                                        </p:tgtEl>
                                      </p:cBhvr>
                                    </p:animEffect>
                                    <p:anim calcmode="lin" valueType="num">
                                      <p:cBhvr>
                                        <p:cTn id="52" dur="1000" fill="hold"/>
                                        <p:tgtEl>
                                          <p:spTgt spid="93"/>
                                        </p:tgtEl>
                                        <p:attrNameLst>
                                          <p:attrName>ppt_x</p:attrName>
                                        </p:attrNameLst>
                                      </p:cBhvr>
                                      <p:tavLst>
                                        <p:tav tm="0">
                                          <p:val>
                                            <p:strVal val="#ppt_x"/>
                                          </p:val>
                                        </p:tav>
                                        <p:tav tm="100000">
                                          <p:val>
                                            <p:strVal val="#ppt_x"/>
                                          </p:val>
                                        </p:tav>
                                      </p:tavLst>
                                    </p:anim>
                                    <p:anim calcmode="lin" valueType="num">
                                      <p:cBhvr>
                                        <p:cTn id="53" dur="1000" fill="hold"/>
                                        <p:tgtEl>
                                          <p:spTgt spid="93"/>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1000"/>
                                        <p:tgtEl>
                                          <p:spTgt spid="4"/>
                                        </p:tgtEl>
                                      </p:cBhvr>
                                    </p:animEffect>
                                    <p:anim calcmode="lin" valueType="num">
                                      <p:cBhvr>
                                        <p:cTn id="57" dur="1000" fill="hold"/>
                                        <p:tgtEl>
                                          <p:spTgt spid="4"/>
                                        </p:tgtEl>
                                        <p:attrNameLst>
                                          <p:attrName>ppt_x</p:attrName>
                                        </p:attrNameLst>
                                      </p:cBhvr>
                                      <p:tavLst>
                                        <p:tav tm="0">
                                          <p:val>
                                            <p:strVal val="#ppt_x"/>
                                          </p:val>
                                        </p:tav>
                                        <p:tav tm="100000">
                                          <p:val>
                                            <p:strVal val="#ppt_x"/>
                                          </p:val>
                                        </p:tav>
                                      </p:tavLst>
                                    </p:anim>
                                    <p:anim calcmode="lin" valueType="num">
                                      <p:cBhvr>
                                        <p:cTn id="58" dur="1000" fill="hold"/>
                                        <p:tgtEl>
                                          <p:spTgt spid="4"/>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04"/>
                                        </p:tgtEl>
                                        <p:attrNameLst>
                                          <p:attrName>style.visibility</p:attrName>
                                        </p:attrNameLst>
                                      </p:cBhvr>
                                      <p:to>
                                        <p:strVal val="visible"/>
                                      </p:to>
                                    </p:set>
                                    <p:animEffect transition="in" filter="fade">
                                      <p:cBhvr>
                                        <p:cTn id="61" dur="1000"/>
                                        <p:tgtEl>
                                          <p:spTgt spid="104"/>
                                        </p:tgtEl>
                                      </p:cBhvr>
                                    </p:animEffect>
                                    <p:anim calcmode="lin" valueType="num">
                                      <p:cBhvr>
                                        <p:cTn id="62" dur="1000" fill="hold"/>
                                        <p:tgtEl>
                                          <p:spTgt spid="104"/>
                                        </p:tgtEl>
                                        <p:attrNameLst>
                                          <p:attrName>ppt_x</p:attrName>
                                        </p:attrNameLst>
                                      </p:cBhvr>
                                      <p:tavLst>
                                        <p:tav tm="0">
                                          <p:val>
                                            <p:strVal val="#ppt_x"/>
                                          </p:val>
                                        </p:tav>
                                        <p:tav tm="100000">
                                          <p:val>
                                            <p:strVal val="#ppt_x"/>
                                          </p:val>
                                        </p:tav>
                                      </p:tavLst>
                                    </p:anim>
                                    <p:anim calcmode="lin" valueType="num">
                                      <p:cBhvr>
                                        <p:cTn id="63" dur="1000" fill="hold"/>
                                        <p:tgtEl>
                                          <p:spTgt spid="104"/>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05"/>
                                        </p:tgtEl>
                                        <p:attrNameLst>
                                          <p:attrName>style.visibility</p:attrName>
                                        </p:attrNameLst>
                                      </p:cBhvr>
                                      <p:to>
                                        <p:strVal val="visible"/>
                                      </p:to>
                                    </p:set>
                                    <p:animEffect transition="in" filter="fade">
                                      <p:cBhvr>
                                        <p:cTn id="66" dur="1000"/>
                                        <p:tgtEl>
                                          <p:spTgt spid="105"/>
                                        </p:tgtEl>
                                      </p:cBhvr>
                                    </p:animEffect>
                                    <p:anim calcmode="lin" valueType="num">
                                      <p:cBhvr>
                                        <p:cTn id="67" dur="1000" fill="hold"/>
                                        <p:tgtEl>
                                          <p:spTgt spid="105"/>
                                        </p:tgtEl>
                                        <p:attrNameLst>
                                          <p:attrName>ppt_x</p:attrName>
                                        </p:attrNameLst>
                                      </p:cBhvr>
                                      <p:tavLst>
                                        <p:tav tm="0">
                                          <p:val>
                                            <p:strVal val="#ppt_x"/>
                                          </p:val>
                                        </p:tav>
                                        <p:tav tm="100000">
                                          <p:val>
                                            <p:strVal val="#ppt_x"/>
                                          </p:val>
                                        </p:tav>
                                      </p:tavLst>
                                    </p:anim>
                                    <p:anim calcmode="lin" valueType="num">
                                      <p:cBhvr>
                                        <p:cTn id="68" dur="1000" fill="hold"/>
                                        <p:tgtEl>
                                          <p:spTgt spid="105"/>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58"/>
                                        </p:tgtEl>
                                        <p:attrNameLst>
                                          <p:attrName>style.visibility</p:attrName>
                                        </p:attrNameLst>
                                      </p:cBhvr>
                                      <p:to>
                                        <p:strVal val="visible"/>
                                      </p:to>
                                    </p:set>
                                    <p:animEffect transition="in" filter="fade">
                                      <p:cBhvr>
                                        <p:cTn id="71" dur="1000"/>
                                        <p:tgtEl>
                                          <p:spTgt spid="58"/>
                                        </p:tgtEl>
                                      </p:cBhvr>
                                    </p:animEffect>
                                    <p:anim calcmode="lin" valueType="num">
                                      <p:cBhvr>
                                        <p:cTn id="72" dur="1000" fill="hold"/>
                                        <p:tgtEl>
                                          <p:spTgt spid="58"/>
                                        </p:tgtEl>
                                        <p:attrNameLst>
                                          <p:attrName>ppt_x</p:attrName>
                                        </p:attrNameLst>
                                      </p:cBhvr>
                                      <p:tavLst>
                                        <p:tav tm="0">
                                          <p:val>
                                            <p:strVal val="#ppt_x"/>
                                          </p:val>
                                        </p:tav>
                                        <p:tav tm="100000">
                                          <p:val>
                                            <p:strVal val="#ppt_x"/>
                                          </p:val>
                                        </p:tav>
                                      </p:tavLst>
                                    </p:anim>
                                    <p:anim calcmode="lin" valueType="num">
                                      <p:cBhvr>
                                        <p:cTn id="73" dur="1000" fill="hold"/>
                                        <p:tgtEl>
                                          <p:spTgt spid="58"/>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99"/>
                                        </p:tgtEl>
                                        <p:attrNameLst>
                                          <p:attrName>style.visibility</p:attrName>
                                        </p:attrNameLst>
                                      </p:cBhvr>
                                      <p:to>
                                        <p:strVal val="visible"/>
                                      </p:to>
                                    </p:set>
                                    <p:animEffect transition="in" filter="fade">
                                      <p:cBhvr>
                                        <p:cTn id="76" dur="1000"/>
                                        <p:tgtEl>
                                          <p:spTgt spid="99"/>
                                        </p:tgtEl>
                                      </p:cBhvr>
                                    </p:animEffect>
                                    <p:anim calcmode="lin" valueType="num">
                                      <p:cBhvr>
                                        <p:cTn id="77" dur="1000" fill="hold"/>
                                        <p:tgtEl>
                                          <p:spTgt spid="99"/>
                                        </p:tgtEl>
                                        <p:attrNameLst>
                                          <p:attrName>ppt_x</p:attrName>
                                        </p:attrNameLst>
                                      </p:cBhvr>
                                      <p:tavLst>
                                        <p:tav tm="0">
                                          <p:val>
                                            <p:strVal val="#ppt_x"/>
                                          </p:val>
                                        </p:tav>
                                        <p:tav tm="100000">
                                          <p:val>
                                            <p:strVal val="#ppt_x"/>
                                          </p:val>
                                        </p:tav>
                                      </p:tavLst>
                                    </p:anim>
                                    <p:anim calcmode="lin" valueType="num">
                                      <p:cBhvr>
                                        <p:cTn id="78" dur="1000" fill="hold"/>
                                        <p:tgtEl>
                                          <p:spTgt spid="99"/>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54"/>
                                        </p:tgtEl>
                                        <p:attrNameLst>
                                          <p:attrName>style.visibility</p:attrName>
                                        </p:attrNameLst>
                                      </p:cBhvr>
                                      <p:to>
                                        <p:strVal val="visible"/>
                                      </p:to>
                                    </p:set>
                                    <p:animEffect transition="in" filter="fade">
                                      <p:cBhvr>
                                        <p:cTn id="83" dur="1000"/>
                                        <p:tgtEl>
                                          <p:spTgt spid="54"/>
                                        </p:tgtEl>
                                      </p:cBhvr>
                                    </p:animEffect>
                                    <p:anim calcmode="lin" valueType="num">
                                      <p:cBhvr>
                                        <p:cTn id="84" dur="1000" fill="hold"/>
                                        <p:tgtEl>
                                          <p:spTgt spid="54"/>
                                        </p:tgtEl>
                                        <p:attrNameLst>
                                          <p:attrName>ppt_x</p:attrName>
                                        </p:attrNameLst>
                                      </p:cBhvr>
                                      <p:tavLst>
                                        <p:tav tm="0">
                                          <p:val>
                                            <p:strVal val="#ppt_x"/>
                                          </p:val>
                                        </p:tav>
                                        <p:tav tm="100000">
                                          <p:val>
                                            <p:strVal val="#ppt_x"/>
                                          </p:val>
                                        </p:tav>
                                      </p:tavLst>
                                    </p:anim>
                                    <p:anim calcmode="lin" valueType="num">
                                      <p:cBhvr>
                                        <p:cTn id="85" dur="1000" fill="hold"/>
                                        <p:tgtEl>
                                          <p:spTgt spid="54"/>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fade">
                                      <p:cBhvr>
                                        <p:cTn id="88" dur="1000"/>
                                        <p:tgtEl>
                                          <p:spTgt spid="32"/>
                                        </p:tgtEl>
                                      </p:cBhvr>
                                    </p:animEffect>
                                    <p:anim calcmode="lin" valueType="num">
                                      <p:cBhvr>
                                        <p:cTn id="89" dur="1000" fill="hold"/>
                                        <p:tgtEl>
                                          <p:spTgt spid="32"/>
                                        </p:tgtEl>
                                        <p:attrNameLst>
                                          <p:attrName>ppt_x</p:attrName>
                                        </p:attrNameLst>
                                      </p:cBhvr>
                                      <p:tavLst>
                                        <p:tav tm="0">
                                          <p:val>
                                            <p:strVal val="#ppt_x"/>
                                          </p:val>
                                        </p:tav>
                                        <p:tav tm="100000">
                                          <p:val>
                                            <p:strVal val="#ppt_x"/>
                                          </p:val>
                                        </p:tav>
                                      </p:tavLst>
                                    </p:anim>
                                    <p:anim calcmode="lin" valueType="num">
                                      <p:cBhvr>
                                        <p:cTn id="90" dur="1000" fill="hold"/>
                                        <p:tgtEl>
                                          <p:spTgt spid="32"/>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90"/>
                                        </p:tgtEl>
                                        <p:attrNameLst>
                                          <p:attrName>style.visibility</p:attrName>
                                        </p:attrNameLst>
                                      </p:cBhvr>
                                      <p:to>
                                        <p:strVal val="visible"/>
                                      </p:to>
                                    </p:set>
                                    <p:animEffect transition="in" filter="fade">
                                      <p:cBhvr>
                                        <p:cTn id="93" dur="1000"/>
                                        <p:tgtEl>
                                          <p:spTgt spid="90"/>
                                        </p:tgtEl>
                                      </p:cBhvr>
                                    </p:animEffect>
                                    <p:anim calcmode="lin" valueType="num">
                                      <p:cBhvr>
                                        <p:cTn id="94" dur="1000" fill="hold"/>
                                        <p:tgtEl>
                                          <p:spTgt spid="90"/>
                                        </p:tgtEl>
                                        <p:attrNameLst>
                                          <p:attrName>ppt_x</p:attrName>
                                        </p:attrNameLst>
                                      </p:cBhvr>
                                      <p:tavLst>
                                        <p:tav tm="0">
                                          <p:val>
                                            <p:strVal val="#ppt_x"/>
                                          </p:val>
                                        </p:tav>
                                        <p:tav tm="100000">
                                          <p:val>
                                            <p:strVal val="#ppt_x"/>
                                          </p:val>
                                        </p:tav>
                                      </p:tavLst>
                                    </p:anim>
                                    <p:anim calcmode="lin" valueType="num">
                                      <p:cBhvr>
                                        <p:cTn id="95"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100" grpId="0"/>
      <p:bldP spid="105" grpId="0" animBg="1"/>
      <p:bldP spid="1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4"/>
          <p:cNvSpPr>
            <a:spLocks noGrp="1"/>
          </p:cNvSpPr>
          <p:nvPr>
            <p:ph idx="1"/>
          </p:nvPr>
        </p:nvSpPr>
        <p:spPr/>
        <p:txBody>
          <a:bodyPr/>
          <a:lstStyle/>
          <a:p>
            <a:r>
              <a:rPr lang="en-US" altLang="en-US" dirty="0" smtClean="0"/>
              <a:t>Vesa Juvonen, MCM/MCSM</a:t>
            </a:r>
          </a:p>
          <a:p>
            <a:pPr lvl="1"/>
            <a:r>
              <a:rPr lang="en-US" altLang="en-US" dirty="0" smtClean="0"/>
              <a:t>Senior Program Manager, Microsoft</a:t>
            </a:r>
          </a:p>
          <a:p>
            <a:pPr lvl="1"/>
            <a:r>
              <a:rPr lang="en-US" altLang="en-US" dirty="0" smtClean="0"/>
              <a:t>twitter.com/@</a:t>
            </a:r>
            <a:r>
              <a:rPr lang="en-US" altLang="en-US" dirty="0" err="1" smtClean="0"/>
              <a:t>vesajuvonen</a:t>
            </a:r>
            <a:endParaRPr lang="en-US" altLang="en-US" dirty="0" smtClean="0"/>
          </a:p>
          <a:p>
            <a:pPr lvl="1"/>
            <a:r>
              <a:rPr lang="en-US" altLang="en-US" dirty="0" smtClean="0"/>
              <a:t>vesa.juvonen@microsoft.com</a:t>
            </a:r>
          </a:p>
          <a:p>
            <a:pPr lvl="2"/>
            <a:r>
              <a:rPr lang="en-US" altLang="en-US" sz="1800" dirty="0" smtClean="0"/>
              <a:t>App model questions to http://aka.ms/OfficeDevPnPYammer please</a:t>
            </a:r>
          </a:p>
          <a:p>
            <a:pPr lvl="1"/>
            <a:r>
              <a:rPr lang="en-US" altLang="en-US" dirty="0" smtClean="0"/>
              <a:t>Office 365 Dev Patterns and Practices program lead, SharePoint MCM/MCSM instructor, JDP program technical lead, hands on in transition projects for customers and in engineering</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800" y="228600"/>
            <a:ext cx="2160000" cy="2160000"/>
          </a:xfrm>
          <a:prstGeom prst="rect">
            <a:avLst/>
          </a:prstGeom>
        </p:spPr>
      </p:pic>
    </p:spTree>
    <p:extLst>
      <p:ext uri="{BB962C8B-B14F-4D97-AF65-F5344CB8AC3E}">
        <p14:creationId xmlns:p14="http://schemas.microsoft.com/office/powerpoint/2010/main" val="26902695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Picture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97255" y="3490055"/>
            <a:ext cx="1564657" cy="920018"/>
          </a:xfrm>
          <a:prstGeom prst="rect">
            <a:avLst/>
          </a:prstGeom>
        </p:spPr>
      </p:pic>
      <p:sp>
        <p:nvSpPr>
          <p:cNvPr id="23" name="Rectangle 22"/>
          <p:cNvSpPr/>
          <p:nvPr/>
        </p:nvSpPr>
        <p:spPr bwMode="auto">
          <a:xfrm>
            <a:off x="3178269" y="2160647"/>
            <a:ext cx="3890609" cy="354158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GB" sz="1650" baseline="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Site provisioning framework</a:t>
            </a:r>
            <a:endParaRPr lang="en-GB" dirty="0"/>
          </a:p>
        </p:txBody>
      </p:sp>
      <p:grpSp>
        <p:nvGrpSpPr>
          <p:cNvPr id="3" name="Group 2"/>
          <p:cNvGrpSpPr/>
          <p:nvPr/>
        </p:nvGrpSpPr>
        <p:grpSpPr>
          <a:xfrm>
            <a:off x="4541035" y="1705368"/>
            <a:ext cx="917390" cy="800254"/>
            <a:chOff x="10369627" y="3424627"/>
            <a:chExt cx="1222868" cy="1066728"/>
          </a:xfrm>
        </p:grpSpPr>
        <p:sp>
          <p:nvSpPr>
            <p:cNvPr id="4" name="Arc 3"/>
            <p:cNvSpPr>
              <a:spLocks noChangeAspect="1"/>
            </p:cNvSpPr>
            <p:nvPr/>
          </p:nvSpPr>
          <p:spPr>
            <a:xfrm rot="16200000">
              <a:off x="10447697" y="3346557"/>
              <a:ext cx="1066728" cy="1222868"/>
            </a:xfrm>
            <a:prstGeom prst="arc">
              <a:avLst>
                <a:gd name="adj1" fmla="val 1831690"/>
                <a:gd name="adj2" fmla="val 21357414"/>
              </a:avLst>
            </a:prstGeom>
            <a:ln w="53975">
              <a:solidFill>
                <a:schemeClr val="tx1">
                  <a:lumMod val="65000"/>
                  <a:lumOff val="3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23" baseline="0">
                <a:latin typeface="Segoe UI Light" panose="020B0502040204020203" pitchFamily="34" charset="0"/>
                <a:cs typeface="Segoe UI Light" panose="020B0502040204020203" pitchFamily="34" charset="0"/>
              </a:endParaRPr>
            </a:p>
          </p:txBody>
        </p:sp>
        <p:grpSp>
          <p:nvGrpSpPr>
            <p:cNvPr id="5" name="Group 4"/>
            <p:cNvGrpSpPr/>
            <p:nvPr/>
          </p:nvGrpSpPr>
          <p:grpSpPr>
            <a:xfrm>
              <a:off x="10497733" y="3493258"/>
              <a:ext cx="977001" cy="917221"/>
              <a:chOff x="8084830" y="2611635"/>
              <a:chExt cx="977001" cy="917221"/>
            </a:xfrm>
          </p:grpSpPr>
          <p:pic>
            <p:nvPicPr>
              <p:cNvPr id="6" name="Picture 5"/>
              <p:cNvPicPr>
                <a:picLocks noChangeAspect="1"/>
              </p:cNvPicPr>
              <p:nvPr/>
            </p:nvPicPr>
            <p:blipFill>
              <a:blip r:embed="rId3"/>
              <a:stretch>
                <a:fillRect/>
              </a:stretch>
            </p:blipFill>
            <p:spPr>
              <a:xfrm>
                <a:off x="8084830" y="2816307"/>
                <a:ext cx="900621" cy="712549"/>
              </a:xfrm>
              <a:prstGeom prst="rect">
                <a:avLst/>
              </a:prstGeom>
            </p:spPr>
          </p:pic>
          <p:sp>
            <p:nvSpPr>
              <p:cNvPr id="7" name="TextBox 6"/>
              <p:cNvSpPr txBox="1"/>
              <p:nvPr/>
            </p:nvSpPr>
            <p:spPr>
              <a:xfrm>
                <a:off x="8554303" y="2611635"/>
                <a:ext cx="507528" cy="492485"/>
              </a:xfrm>
              <a:prstGeom prst="rect">
                <a:avLst/>
              </a:prstGeom>
              <a:noFill/>
            </p:spPr>
            <p:txBody>
              <a:bodyPr wrap="none" lIns="0" tIns="0" rIns="0" bIns="0" rtlCol="0">
                <a:spAutoFit/>
              </a:bodyPr>
              <a:lstStyle/>
              <a:p>
                <a:r>
                  <a:rPr lang="en-US" sz="2401" b="1" spc="-53" baseline="0" dirty="0">
                    <a:ln w="12700">
                      <a:solidFill>
                        <a:schemeClr val="bg1"/>
                      </a:solidFill>
                    </a:ln>
                    <a:solidFill>
                      <a:srgbClr val="33862F"/>
                    </a:solidFill>
                    <a:effectLst>
                      <a:glow rad="254000">
                        <a:schemeClr val="bg1"/>
                      </a:glow>
                    </a:effectLst>
                  </a:rPr>
                  <a:t>C#</a:t>
                </a:r>
              </a:p>
            </p:txBody>
          </p:sp>
        </p:grpSp>
      </p:grp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97255" y="1781459"/>
            <a:ext cx="1564657" cy="920018"/>
          </a:xfrm>
          <a:prstGeom prst="rect">
            <a:avLst/>
          </a:prstGeom>
        </p:spPr>
      </p:pic>
      <p:sp>
        <p:nvSpPr>
          <p:cNvPr id="24" name="TextBox 23"/>
          <p:cNvSpPr txBox="1"/>
          <p:nvPr/>
        </p:nvSpPr>
        <p:spPr>
          <a:xfrm>
            <a:off x="3353523" y="2579363"/>
            <a:ext cx="3607381" cy="553998"/>
          </a:xfrm>
          <a:prstGeom prst="rect">
            <a:avLst/>
          </a:prstGeom>
          <a:noFill/>
        </p:spPr>
        <p:txBody>
          <a:bodyPr wrap="square" lIns="0" tIns="0" rIns="0" bIns="0" rtlCol="0">
            <a:spAutoFit/>
          </a:bodyPr>
          <a:lstStyle/>
          <a:p>
            <a:r>
              <a:rPr lang="en-US" i="1" spc="-53" baseline="0" dirty="0">
                <a:solidFill>
                  <a:schemeClr val="accent4"/>
                </a:solidFill>
              </a:rPr>
              <a:t>// Get template from existing site</a:t>
            </a:r>
          </a:p>
          <a:p>
            <a:r>
              <a:rPr lang="en-US" i="1" spc="-53" baseline="0" dirty="0">
                <a:solidFill>
                  <a:schemeClr val="tx1">
                    <a:lumMod val="65000"/>
                    <a:lumOff val="35000"/>
                  </a:schemeClr>
                </a:solidFill>
              </a:rPr>
              <a:t>template = </a:t>
            </a:r>
            <a:r>
              <a:rPr lang="en-US" i="1" spc="-53" baseline="0" dirty="0" err="1">
                <a:solidFill>
                  <a:schemeClr val="tx1">
                    <a:lumMod val="65000"/>
                    <a:lumOff val="35000"/>
                  </a:schemeClr>
                </a:solidFill>
              </a:rPr>
              <a:t>ctx.Web.GetProvisioningTemplate</a:t>
            </a:r>
            <a:r>
              <a:rPr lang="en-US" i="1" spc="-53" baseline="0" dirty="0">
                <a:solidFill>
                  <a:schemeClr val="tx1">
                    <a:lumMod val="65000"/>
                    <a:lumOff val="35000"/>
                  </a:schemeClr>
                </a:solidFill>
              </a:rPr>
              <a:t>();</a:t>
            </a:r>
          </a:p>
          <a:p>
            <a:endParaRPr lang="en-US" i="1" spc="-53" baseline="0" dirty="0">
              <a:gradFill>
                <a:gsLst>
                  <a:gs pos="2917">
                    <a:schemeClr val="bg2"/>
                  </a:gs>
                  <a:gs pos="95000">
                    <a:schemeClr val="bg2"/>
                  </a:gs>
                </a:gsLst>
                <a:lin ang="5400000" scaled="0"/>
              </a:gradFill>
            </a:endParaRPr>
          </a:p>
        </p:txBody>
      </p:sp>
      <p:grpSp>
        <p:nvGrpSpPr>
          <p:cNvPr id="26" name="Group 25"/>
          <p:cNvGrpSpPr/>
          <p:nvPr/>
        </p:nvGrpSpPr>
        <p:grpSpPr>
          <a:xfrm>
            <a:off x="897076" y="2388389"/>
            <a:ext cx="2074671" cy="723212"/>
            <a:chOff x="951471" y="2045381"/>
            <a:chExt cx="2765507" cy="964031"/>
          </a:xfrm>
        </p:grpSpPr>
        <p:grpSp>
          <p:nvGrpSpPr>
            <p:cNvPr id="12" name="Group 11"/>
            <p:cNvGrpSpPr>
              <a:grpSpLocks noChangeAspect="1"/>
            </p:cNvGrpSpPr>
            <p:nvPr/>
          </p:nvGrpSpPr>
          <p:grpSpPr>
            <a:xfrm>
              <a:off x="1790621" y="2045381"/>
              <a:ext cx="1097552" cy="828000"/>
              <a:chOff x="5784587" y="4234924"/>
              <a:chExt cx="808975" cy="610297"/>
            </a:xfrm>
          </p:grpSpPr>
          <p:pic>
            <p:nvPicPr>
              <p:cNvPr id="13" name="Picture 12"/>
              <p:cNvPicPr>
                <a:picLocks noChangeAspect="1"/>
              </p:cNvPicPr>
              <p:nvPr/>
            </p:nvPicPr>
            <p:blipFill>
              <a:blip r:embed="rId3"/>
              <a:stretch>
                <a:fillRect/>
              </a:stretch>
            </p:blipFill>
            <p:spPr>
              <a:xfrm>
                <a:off x="5784587" y="4234924"/>
                <a:ext cx="666415" cy="527251"/>
              </a:xfrm>
              <a:prstGeom prst="rect">
                <a:avLst/>
              </a:prstGeom>
            </p:spPr>
          </p:pic>
          <p:pic>
            <p:nvPicPr>
              <p:cNvPr id="14" name="Picture 13"/>
              <p:cNvPicPr>
                <a:picLocks noChangeAspect="1"/>
              </p:cNvPicPr>
              <p:nvPr/>
            </p:nvPicPr>
            <p:blipFill>
              <a:blip r:embed="rId4"/>
              <a:stretch>
                <a:fillRect/>
              </a:stretch>
            </p:blipFill>
            <p:spPr>
              <a:xfrm>
                <a:off x="6147335" y="4389009"/>
                <a:ext cx="446227" cy="456212"/>
              </a:xfrm>
              <a:prstGeom prst="rect">
                <a:avLst/>
              </a:prstGeom>
            </p:spPr>
          </p:pic>
        </p:grpSp>
        <p:sp>
          <p:nvSpPr>
            <p:cNvPr id="25" name="TextBox 24"/>
            <p:cNvSpPr txBox="1"/>
            <p:nvPr/>
          </p:nvSpPr>
          <p:spPr>
            <a:xfrm>
              <a:off x="951471" y="2763255"/>
              <a:ext cx="2765507" cy="246157"/>
            </a:xfrm>
            <a:prstGeom prst="rect">
              <a:avLst/>
            </a:prstGeom>
            <a:noFill/>
          </p:spPr>
          <p:txBody>
            <a:bodyPr wrap="none" lIns="0" tIns="0" rIns="0" bIns="0" rtlCol="0">
              <a:spAutoFit/>
            </a:bodyPr>
            <a:lstStyle/>
            <a:p>
              <a:r>
                <a:rPr lang="en-US" i="1" spc="-53" baseline="0" dirty="0" err="1">
                  <a:gradFill>
                    <a:gsLst>
                      <a:gs pos="2917">
                        <a:schemeClr val="bg2"/>
                      </a:gs>
                      <a:gs pos="95000">
                        <a:schemeClr val="bg2"/>
                      </a:gs>
                    </a:gsLst>
                    <a:lin ang="5400000" scaled="0"/>
                  </a:gradFill>
                </a:rPr>
                <a:t>XMLFileSystemTemplateProvider</a:t>
              </a:r>
              <a:endParaRPr lang="en-GB" i="1" spc="-53" baseline="0" dirty="0">
                <a:gradFill>
                  <a:gsLst>
                    <a:gs pos="2917">
                      <a:schemeClr val="bg2"/>
                    </a:gs>
                    <a:gs pos="95000">
                      <a:schemeClr val="bg2"/>
                    </a:gs>
                  </a:gsLst>
                  <a:lin ang="5400000" scaled="0"/>
                </a:gradFill>
              </a:endParaRPr>
            </a:p>
          </p:txBody>
        </p:sp>
      </p:grpSp>
      <p:grpSp>
        <p:nvGrpSpPr>
          <p:cNvPr id="28" name="Group 27"/>
          <p:cNvGrpSpPr/>
          <p:nvPr/>
        </p:nvGrpSpPr>
        <p:grpSpPr>
          <a:xfrm>
            <a:off x="1058771" y="3327923"/>
            <a:ext cx="2239011" cy="738375"/>
            <a:chOff x="829941" y="3228934"/>
            <a:chExt cx="2984571" cy="984243"/>
          </a:xfrm>
        </p:grpSpPr>
        <p:grpSp>
          <p:nvGrpSpPr>
            <p:cNvPr id="15" name="Group 14"/>
            <p:cNvGrpSpPr>
              <a:grpSpLocks noChangeAspect="1"/>
            </p:cNvGrpSpPr>
            <p:nvPr/>
          </p:nvGrpSpPr>
          <p:grpSpPr>
            <a:xfrm>
              <a:off x="1790621" y="3228934"/>
              <a:ext cx="1097552" cy="828000"/>
              <a:chOff x="5784587" y="4234924"/>
              <a:chExt cx="808975" cy="610297"/>
            </a:xfrm>
          </p:grpSpPr>
          <p:pic>
            <p:nvPicPr>
              <p:cNvPr id="16" name="Picture 15"/>
              <p:cNvPicPr>
                <a:picLocks noChangeAspect="1"/>
              </p:cNvPicPr>
              <p:nvPr/>
            </p:nvPicPr>
            <p:blipFill>
              <a:blip r:embed="rId3"/>
              <a:stretch>
                <a:fillRect/>
              </a:stretch>
            </p:blipFill>
            <p:spPr>
              <a:xfrm>
                <a:off x="5784587" y="4234924"/>
                <a:ext cx="666415" cy="527251"/>
              </a:xfrm>
              <a:prstGeom prst="rect">
                <a:avLst/>
              </a:prstGeom>
            </p:spPr>
          </p:pic>
          <p:pic>
            <p:nvPicPr>
              <p:cNvPr id="17" name="Picture 16"/>
              <p:cNvPicPr>
                <a:picLocks noChangeAspect="1"/>
              </p:cNvPicPr>
              <p:nvPr/>
            </p:nvPicPr>
            <p:blipFill>
              <a:blip r:embed="rId4"/>
              <a:stretch>
                <a:fillRect/>
              </a:stretch>
            </p:blipFill>
            <p:spPr>
              <a:xfrm>
                <a:off x="6147335" y="4389009"/>
                <a:ext cx="446227" cy="456212"/>
              </a:xfrm>
              <a:prstGeom prst="rect">
                <a:avLst/>
              </a:prstGeom>
            </p:spPr>
          </p:pic>
        </p:grpSp>
        <p:sp>
          <p:nvSpPr>
            <p:cNvPr id="27" name="TextBox 26"/>
            <p:cNvSpPr txBox="1"/>
            <p:nvPr/>
          </p:nvSpPr>
          <p:spPr>
            <a:xfrm>
              <a:off x="829941" y="3967020"/>
              <a:ext cx="2984571" cy="246157"/>
            </a:xfrm>
            <a:prstGeom prst="rect">
              <a:avLst/>
            </a:prstGeom>
            <a:noFill/>
          </p:spPr>
          <p:txBody>
            <a:bodyPr wrap="none" lIns="0" tIns="0" rIns="0" bIns="0" rtlCol="0">
              <a:spAutoFit/>
            </a:bodyPr>
            <a:lstStyle/>
            <a:p>
              <a:r>
                <a:rPr lang="en-US" i="1" spc="-53" baseline="0" dirty="0" err="1">
                  <a:gradFill>
                    <a:gsLst>
                      <a:gs pos="2917">
                        <a:schemeClr val="bg2"/>
                      </a:gs>
                      <a:gs pos="95000">
                        <a:schemeClr val="bg2"/>
                      </a:gs>
                    </a:gsLst>
                    <a:lin ang="5400000" scaled="0"/>
                  </a:gradFill>
                </a:rPr>
                <a:t>XMLAzureStorageTemplateProvider</a:t>
              </a:r>
              <a:endParaRPr lang="en-GB" i="1" spc="-53" baseline="0" dirty="0">
                <a:gradFill>
                  <a:gsLst>
                    <a:gs pos="2917">
                      <a:schemeClr val="bg2"/>
                    </a:gs>
                    <a:gs pos="95000">
                      <a:schemeClr val="bg2"/>
                    </a:gs>
                  </a:gsLst>
                  <a:lin ang="5400000" scaled="0"/>
                </a:gradFill>
              </a:endParaRPr>
            </a:p>
          </p:txBody>
        </p:sp>
      </p:grpSp>
      <p:grpSp>
        <p:nvGrpSpPr>
          <p:cNvPr id="30" name="Group 29"/>
          <p:cNvGrpSpPr/>
          <p:nvPr/>
        </p:nvGrpSpPr>
        <p:grpSpPr>
          <a:xfrm>
            <a:off x="896215" y="4336273"/>
            <a:ext cx="2073068" cy="721304"/>
            <a:chOff x="929329" y="4432707"/>
            <a:chExt cx="2763370" cy="961487"/>
          </a:xfrm>
        </p:grpSpPr>
        <p:grpSp>
          <p:nvGrpSpPr>
            <p:cNvPr id="18" name="Group 17"/>
            <p:cNvGrpSpPr>
              <a:grpSpLocks noChangeAspect="1"/>
            </p:cNvGrpSpPr>
            <p:nvPr/>
          </p:nvGrpSpPr>
          <p:grpSpPr>
            <a:xfrm>
              <a:off x="1790621" y="4432707"/>
              <a:ext cx="1097552" cy="828000"/>
              <a:chOff x="5784587" y="4234924"/>
              <a:chExt cx="808975" cy="610297"/>
            </a:xfrm>
          </p:grpSpPr>
          <p:pic>
            <p:nvPicPr>
              <p:cNvPr id="19" name="Picture 18"/>
              <p:cNvPicPr>
                <a:picLocks noChangeAspect="1"/>
              </p:cNvPicPr>
              <p:nvPr/>
            </p:nvPicPr>
            <p:blipFill>
              <a:blip r:embed="rId3"/>
              <a:stretch>
                <a:fillRect/>
              </a:stretch>
            </p:blipFill>
            <p:spPr>
              <a:xfrm>
                <a:off x="5784587" y="4234924"/>
                <a:ext cx="666415" cy="527251"/>
              </a:xfrm>
              <a:prstGeom prst="rect">
                <a:avLst/>
              </a:prstGeom>
            </p:spPr>
          </p:pic>
          <p:pic>
            <p:nvPicPr>
              <p:cNvPr id="20" name="Picture 19"/>
              <p:cNvPicPr>
                <a:picLocks noChangeAspect="1"/>
              </p:cNvPicPr>
              <p:nvPr/>
            </p:nvPicPr>
            <p:blipFill>
              <a:blip r:embed="rId4"/>
              <a:stretch>
                <a:fillRect/>
              </a:stretch>
            </p:blipFill>
            <p:spPr>
              <a:xfrm>
                <a:off x="6147335" y="4389009"/>
                <a:ext cx="446227" cy="456212"/>
              </a:xfrm>
              <a:prstGeom prst="rect">
                <a:avLst/>
              </a:prstGeom>
            </p:spPr>
          </p:pic>
        </p:grpSp>
        <p:sp>
          <p:nvSpPr>
            <p:cNvPr id="29" name="TextBox 28"/>
            <p:cNvSpPr txBox="1"/>
            <p:nvPr/>
          </p:nvSpPr>
          <p:spPr>
            <a:xfrm>
              <a:off x="929329" y="5148037"/>
              <a:ext cx="2763370" cy="246157"/>
            </a:xfrm>
            <a:prstGeom prst="rect">
              <a:avLst/>
            </a:prstGeom>
            <a:noFill/>
          </p:spPr>
          <p:txBody>
            <a:bodyPr wrap="none" lIns="0" tIns="0" rIns="0" bIns="0" rtlCol="0">
              <a:spAutoFit/>
            </a:bodyPr>
            <a:lstStyle/>
            <a:p>
              <a:r>
                <a:rPr lang="en-US" i="1" spc="-53" baseline="0" dirty="0" err="1">
                  <a:gradFill>
                    <a:gsLst>
                      <a:gs pos="2917">
                        <a:schemeClr val="bg2"/>
                      </a:gs>
                      <a:gs pos="95000">
                        <a:schemeClr val="bg2"/>
                      </a:gs>
                    </a:gsLst>
                    <a:lin ang="5400000" scaled="0"/>
                  </a:gradFill>
                </a:rPr>
                <a:t>XMLSharePointTemplateProvider</a:t>
              </a:r>
              <a:endParaRPr lang="en-GB" i="1" spc="-53" baseline="0" dirty="0">
                <a:gradFill>
                  <a:gsLst>
                    <a:gs pos="2917">
                      <a:schemeClr val="bg2"/>
                    </a:gs>
                    <a:gs pos="95000">
                      <a:schemeClr val="bg2"/>
                    </a:gs>
                  </a:gsLst>
                  <a:lin ang="5400000" scaled="0"/>
                </a:gradFill>
              </a:endParaRPr>
            </a:p>
          </p:txBody>
        </p:sp>
      </p:grpSp>
      <p:grpSp>
        <p:nvGrpSpPr>
          <p:cNvPr id="38" name="Group 37"/>
          <p:cNvGrpSpPr/>
          <p:nvPr/>
        </p:nvGrpSpPr>
        <p:grpSpPr>
          <a:xfrm>
            <a:off x="99903" y="3456527"/>
            <a:ext cx="418545" cy="462030"/>
            <a:chOff x="301006" y="2678128"/>
            <a:chExt cx="557915" cy="615879"/>
          </a:xfrm>
        </p:grpSpPr>
        <p:pic>
          <p:nvPicPr>
            <p:cNvPr id="36" name="Picture 35"/>
            <p:cNvPicPr>
              <a:picLocks noChangeAspect="1"/>
            </p:cNvPicPr>
            <p:nvPr/>
          </p:nvPicPr>
          <p:blipFill>
            <a:blip r:embed="rId5"/>
            <a:stretch>
              <a:fillRect/>
            </a:stretch>
          </p:blipFill>
          <p:spPr>
            <a:xfrm>
              <a:off x="411066" y="2774175"/>
              <a:ext cx="447855" cy="519832"/>
            </a:xfrm>
            <a:prstGeom prst="rect">
              <a:avLst/>
            </a:prstGeom>
          </p:spPr>
        </p:pic>
        <p:pic>
          <p:nvPicPr>
            <p:cNvPr id="37" name="Picture 36"/>
            <p:cNvPicPr>
              <a:picLocks noChangeAspect="1"/>
            </p:cNvPicPr>
            <p:nvPr/>
          </p:nvPicPr>
          <p:blipFill>
            <a:blip r:embed="rId6"/>
            <a:stretch>
              <a:fillRect/>
            </a:stretch>
          </p:blipFill>
          <p:spPr>
            <a:xfrm>
              <a:off x="301006" y="2678128"/>
              <a:ext cx="303142" cy="311671"/>
            </a:xfrm>
            <a:prstGeom prst="rect">
              <a:avLst/>
            </a:prstGeom>
          </p:spPr>
        </p:pic>
      </p:grpSp>
      <p:cxnSp>
        <p:nvCxnSpPr>
          <p:cNvPr id="40" name="Straight Arrow Connector 39"/>
          <p:cNvCxnSpPr/>
          <p:nvPr/>
        </p:nvCxnSpPr>
        <p:spPr>
          <a:xfrm flipH="1" flipV="1">
            <a:off x="2497397" y="3179045"/>
            <a:ext cx="721132" cy="586105"/>
          </a:xfrm>
          <a:prstGeom prst="straightConnector1">
            <a:avLst/>
          </a:prstGeom>
          <a:ln w="28575">
            <a:solidFill>
              <a:schemeClr val="bg2"/>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flipH="1" flipV="1">
            <a:off x="2691775" y="3736431"/>
            <a:ext cx="507389" cy="31835"/>
          </a:xfrm>
          <a:prstGeom prst="straightConnector1">
            <a:avLst/>
          </a:prstGeom>
          <a:ln w="28575">
            <a:solidFill>
              <a:schemeClr val="bg2"/>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cxnSp>
        <p:nvCxnSpPr>
          <p:cNvPr id="46" name="Straight Arrow Connector 45"/>
          <p:cNvCxnSpPr/>
          <p:nvPr/>
        </p:nvCxnSpPr>
        <p:spPr>
          <a:xfrm flipH="1">
            <a:off x="2341756" y="3799230"/>
            <a:ext cx="876774" cy="836373"/>
          </a:xfrm>
          <a:prstGeom prst="straightConnector1">
            <a:avLst/>
          </a:prstGeom>
          <a:ln w="28575">
            <a:solidFill>
              <a:schemeClr val="bg2"/>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cxnSp>
        <p:nvCxnSpPr>
          <p:cNvPr id="52" name="Straight Arrow Connector 51"/>
          <p:cNvCxnSpPr>
            <a:stCxn id="16" idx="1"/>
          </p:cNvCxnSpPr>
          <p:nvPr/>
        </p:nvCxnSpPr>
        <p:spPr>
          <a:xfrm flipH="1" flipV="1">
            <a:off x="1176543" y="3532924"/>
            <a:ext cx="602926" cy="63315"/>
          </a:xfrm>
          <a:prstGeom prst="straightConnector1">
            <a:avLst/>
          </a:prstGeom>
          <a:ln w="28575">
            <a:solidFill>
              <a:schemeClr val="bg2"/>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p:nvPr/>
        </p:nvCxnSpPr>
        <p:spPr>
          <a:xfrm flipV="1">
            <a:off x="6282367" y="4479810"/>
            <a:ext cx="1186751" cy="609320"/>
          </a:xfrm>
          <a:prstGeom prst="straightConnector1">
            <a:avLst/>
          </a:prstGeom>
          <a:ln w="28575">
            <a:solidFill>
              <a:schemeClr val="bg2"/>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p:nvPr/>
        </p:nvCxnSpPr>
        <p:spPr>
          <a:xfrm flipH="1">
            <a:off x="6282367" y="2505623"/>
            <a:ext cx="1186751" cy="313777"/>
          </a:xfrm>
          <a:prstGeom prst="straightConnector1">
            <a:avLst/>
          </a:prstGeom>
          <a:ln w="28575">
            <a:solidFill>
              <a:schemeClr val="bg2"/>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grpSp>
        <p:nvGrpSpPr>
          <p:cNvPr id="63" name="Group 62"/>
          <p:cNvGrpSpPr/>
          <p:nvPr/>
        </p:nvGrpSpPr>
        <p:grpSpPr>
          <a:xfrm>
            <a:off x="6674305" y="2333987"/>
            <a:ext cx="385901" cy="385901"/>
            <a:chOff x="492" y="17985"/>
            <a:chExt cx="524853" cy="524853"/>
          </a:xfrm>
        </p:grpSpPr>
        <p:sp>
          <p:nvSpPr>
            <p:cNvPr id="64" name="Oval 63"/>
            <p:cNvSpPr/>
            <p:nvPr/>
          </p:nvSpPr>
          <p:spPr>
            <a:xfrm>
              <a:off x="492" y="17985"/>
              <a:ext cx="524853" cy="524853"/>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5"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784387">
                <a:lnSpc>
                  <a:spcPct val="90000"/>
                </a:lnSpc>
                <a:spcAft>
                  <a:spcPct val="35000"/>
                </a:spcAft>
              </a:pPr>
              <a:r>
                <a:rPr lang="en-US" sz="1764" baseline="0" dirty="0"/>
                <a:t>1</a:t>
              </a:r>
            </a:p>
          </p:txBody>
        </p:sp>
      </p:grpSp>
      <p:grpSp>
        <p:nvGrpSpPr>
          <p:cNvPr id="66" name="Group 65"/>
          <p:cNvGrpSpPr/>
          <p:nvPr/>
        </p:nvGrpSpPr>
        <p:grpSpPr>
          <a:xfrm>
            <a:off x="2736320" y="3175929"/>
            <a:ext cx="385901" cy="385901"/>
            <a:chOff x="492" y="17985"/>
            <a:chExt cx="524853" cy="524853"/>
          </a:xfrm>
        </p:grpSpPr>
        <p:sp>
          <p:nvSpPr>
            <p:cNvPr id="67" name="Oval 66"/>
            <p:cNvSpPr/>
            <p:nvPr/>
          </p:nvSpPr>
          <p:spPr>
            <a:xfrm>
              <a:off x="492" y="17985"/>
              <a:ext cx="524853" cy="524853"/>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8"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784387">
                <a:lnSpc>
                  <a:spcPct val="90000"/>
                </a:lnSpc>
                <a:spcAft>
                  <a:spcPct val="35000"/>
                </a:spcAft>
              </a:pPr>
              <a:r>
                <a:rPr lang="en-US" sz="1764" baseline="0" dirty="0"/>
                <a:t>2</a:t>
              </a:r>
            </a:p>
          </p:txBody>
        </p:sp>
      </p:grpSp>
      <p:grpSp>
        <p:nvGrpSpPr>
          <p:cNvPr id="69" name="Group 68"/>
          <p:cNvGrpSpPr/>
          <p:nvPr/>
        </p:nvGrpSpPr>
        <p:grpSpPr>
          <a:xfrm>
            <a:off x="6896086" y="4425395"/>
            <a:ext cx="385901" cy="385901"/>
            <a:chOff x="492" y="17985"/>
            <a:chExt cx="524853" cy="524853"/>
          </a:xfrm>
        </p:grpSpPr>
        <p:sp>
          <p:nvSpPr>
            <p:cNvPr id="70" name="Oval 69"/>
            <p:cNvSpPr/>
            <p:nvPr/>
          </p:nvSpPr>
          <p:spPr>
            <a:xfrm>
              <a:off x="492" y="17985"/>
              <a:ext cx="524853" cy="524853"/>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1"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784387">
                <a:lnSpc>
                  <a:spcPct val="90000"/>
                </a:lnSpc>
                <a:spcAft>
                  <a:spcPct val="35000"/>
                </a:spcAft>
              </a:pPr>
              <a:r>
                <a:rPr lang="en-US" sz="1764" baseline="0" dirty="0"/>
                <a:t>4</a:t>
              </a:r>
            </a:p>
          </p:txBody>
        </p:sp>
      </p:grpSp>
      <p:sp>
        <p:nvSpPr>
          <p:cNvPr id="39" name="TextBox 38"/>
          <p:cNvSpPr txBox="1"/>
          <p:nvPr/>
        </p:nvSpPr>
        <p:spPr>
          <a:xfrm>
            <a:off x="7805471" y="2750017"/>
            <a:ext cx="566181" cy="276999"/>
          </a:xfrm>
          <a:prstGeom prst="rect">
            <a:avLst/>
          </a:prstGeom>
          <a:noFill/>
        </p:spPr>
        <p:txBody>
          <a:bodyPr wrap="none" lIns="0" tIns="0" rIns="0" bIns="0" rtlCol="0">
            <a:spAutoFit/>
          </a:bodyPr>
          <a:lstStyle/>
          <a:p>
            <a:r>
              <a:rPr lang="en-US" sz="1800" i="1" spc="-53" baseline="0" dirty="0">
                <a:gradFill>
                  <a:gsLst>
                    <a:gs pos="2917">
                      <a:schemeClr val="bg2"/>
                    </a:gs>
                    <a:gs pos="95000">
                      <a:schemeClr val="bg2"/>
                    </a:gs>
                  </a:gsLst>
                  <a:lin ang="5400000" scaled="0"/>
                </a:gradFill>
              </a:rPr>
              <a:t>Site A</a:t>
            </a:r>
            <a:endParaRPr lang="en-GB" sz="1800" i="1" spc="-53" baseline="0" dirty="0">
              <a:gradFill>
                <a:gsLst>
                  <a:gs pos="2917">
                    <a:schemeClr val="bg2"/>
                  </a:gs>
                  <a:gs pos="95000">
                    <a:schemeClr val="bg2"/>
                  </a:gs>
                </a:gsLst>
                <a:lin ang="5400000" scaled="0"/>
              </a:gradFill>
            </a:endParaRPr>
          </a:p>
        </p:txBody>
      </p:sp>
      <p:sp>
        <p:nvSpPr>
          <p:cNvPr id="60" name="TextBox 59"/>
          <p:cNvSpPr txBox="1"/>
          <p:nvPr/>
        </p:nvSpPr>
        <p:spPr>
          <a:xfrm>
            <a:off x="7805470" y="4479810"/>
            <a:ext cx="574773" cy="276999"/>
          </a:xfrm>
          <a:prstGeom prst="rect">
            <a:avLst/>
          </a:prstGeom>
          <a:noFill/>
        </p:spPr>
        <p:txBody>
          <a:bodyPr wrap="none" lIns="0" tIns="0" rIns="0" bIns="0" rtlCol="0">
            <a:spAutoFit/>
          </a:bodyPr>
          <a:lstStyle/>
          <a:p>
            <a:r>
              <a:rPr lang="en-US" sz="1800" i="1" spc="-53" baseline="0" dirty="0">
                <a:gradFill>
                  <a:gsLst>
                    <a:gs pos="2917">
                      <a:schemeClr val="bg2"/>
                    </a:gs>
                    <a:gs pos="95000">
                      <a:schemeClr val="bg2"/>
                    </a:gs>
                  </a:gsLst>
                  <a:lin ang="5400000" scaled="0"/>
                </a:gradFill>
              </a:rPr>
              <a:t>Site B</a:t>
            </a:r>
            <a:endParaRPr lang="en-GB" sz="1800" i="1" spc="-53" baseline="0" dirty="0">
              <a:gradFill>
                <a:gsLst>
                  <a:gs pos="2917">
                    <a:schemeClr val="bg2"/>
                  </a:gs>
                  <a:gs pos="95000">
                    <a:schemeClr val="bg2"/>
                  </a:gs>
                </a:gsLst>
                <a:lin ang="5400000" scaled="0"/>
              </a:gradFill>
            </a:endParaRPr>
          </a:p>
        </p:txBody>
      </p:sp>
      <p:grpSp>
        <p:nvGrpSpPr>
          <p:cNvPr id="48" name="Group 47"/>
          <p:cNvGrpSpPr/>
          <p:nvPr/>
        </p:nvGrpSpPr>
        <p:grpSpPr>
          <a:xfrm>
            <a:off x="523712" y="3247256"/>
            <a:ext cx="715902" cy="582247"/>
            <a:chOff x="237431" y="3224003"/>
            <a:chExt cx="954287" cy="776127"/>
          </a:xfrm>
        </p:grpSpPr>
        <p:pic>
          <p:nvPicPr>
            <p:cNvPr id="75" name="Picture 74"/>
            <p:cNvPicPr>
              <a:picLocks noChangeAspect="1"/>
            </p:cNvPicPr>
            <p:nvPr/>
          </p:nvPicPr>
          <p:blipFill>
            <a:blip r:embed="rId3"/>
            <a:stretch>
              <a:fillRect/>
            </a:stretch>
          </p:blipFill>
          <p:spPr>
            <a:xfrm>
              <a:off x="384742" y="3224003"/>
              <a:ext cx="484356" cy="383209"/>
            </a:xfrm>
            <a:prstGeom prst="rect">
              <a:avLst/>
            </a:prstGeom>
          </p:spPr>
        </p:pic>
        <p:sp>
          <p:nvSpPr>
            <p:cNvPr id="78" name="TextBox 77"/>
            <p:cNvSpPr txBox="1"/>
            <p:nvPr/>
          </p:nvSpPr>
          <p:spPr>
            <a:xfrm>
              <a:off x="237431" y="3753973"/>
              <a:ext cx="954287" cy="246157"/>
            </a:xfrm>
            <a:prstGeom prst="rect">
              <a:avLst/>
            </a:prstGeom>
            <a:noFill/>
          </p:spPr>
          <p:txBody>
            <a:bodyPr wrap="none" lIns="0" tIns="0" rIns="0" bIns="0" rtlCol="0">
              <a:spAutoFit/>
            </a:bodyPr>
            <a:lstStyle/>
            <a:p>
              <a:r>
                <a:rPr lang="en-US" i="1" spc="-53" baseline="0" dirty="0">
                  <a:gradFill>
                    <a:gsLst>
                      <a:gs pos="2917">
                        <a:schemeClr val="bg2"/>
                      </a:gs>
                      <a:gs pos="95000">
                        <a:schemeClr val="bg2"/>
                      </a:gs>
                    </a:gsLst>
                    <a:lin ang="5400000" scaled="0"/>
                  </a:gradFill>
                </a:rPr>
                <a:t>Connectors</a:t>
              </a:r>
              <a:endParaRPr lang="en-GB" i="1" spc="-53" baseline="0" dirty="0">
                <a:gradFill>
                  <a:gsLst>
                    <a:gs pos="2917">
                      <a:schemeClr val="bg2"/>
                    </a:gs>
                    <a:gs pos="95000">
                      <a:schemeClr val="bg2"/>
                    </a:gs>
                  </a:gsLst>
                  <a:lin ang="5400000" scaled="0"/>
                </a:gradFill>
              </a:endParaRPr>
            </a:p>
          </p:txBody>
        </p:sp>
        <p:pic>
          <p:nvPicPr>
            <p:cNvPr id="79" name="Picture 78"/>
            <p:cNvPicPr>
              <a:picLocks noChangeAspect="1"/>
            </p:cNvPicPr>
            <p:nvPr/>
          </p:nvPicPr>
          <p:blipFill>
            <a:blip r:embed="rId3"/>
            <a:stretch>
              <a:fillRect/>
            </a:stretch>
          </p:blipFill>
          <p:spPr>
            <a:xfrm>
              <a:off x="443346" y="3318780"/>
              <a:ext cx="484356" cy="383209"/>
            </a:xfrm>
            <a:prstGeom prst="rect">
              <a:avLst/>
            </a:prstGeom>
          </p:spPr>
        </p:pic>
        <p:pic>
          <p:nvPicPr>
            <p:cNvPr id="80" name="Picture 79"/>
            <p:cNvPicPr>
              <a:picLocks noChangeAspect="1"/>
            </p:cNvPicPr>
            <p:nvPr/>
          </p:nvPicPr>
          <p:blipFill>
            <a:blip r:embed="rId3"/>
            <a:stretch>
              <a:fillRect/>
            </a:stretch>
          </p:blipFill>
          <p:spPr>
            <a:xfrm>
              <a:off x="509531" y="3413187"/>
              <a:ext cx="484356" cy="383209"/>
            </a:xfrm>
            <a:prstGeom prst="rect">
              <a:avLst/>
            </a:prstGeom>
          </p:spPr>
        </p:pic>
      </p:grpSp>
      <p:pic>
        <p:nvPicPr>
          <p:cNvPr id="82" name="Picture 81"/>
          <p:cNvPicPr>
            <a:picLocks noChangeAspect="1"/>
          </p:cNvPicPr>
          <p:nvPr/>
        </p:nvPicPr>
        <p:blipFill>
          <a:blip r:embed="rId5"/>
          <a:stretch>
            <a:fillRect/>
          </a:stretch>
        </p:blipFill>
        <p:spPr>
          <a:xfrm>
            <a:off x="155695" y="3010186"/>
            <a:ext cx="335979" cy="389976"/>
          </a:xfrm>
          <a:prstGeom prst="rect">
            <a:avLst/>
          </a:prstGeom>
        </p:spPr>
      </p:pic>
      <p:cxnSp>
        <p:nvCxnSpPr>
          <p:cNvPr id="84" name="Straight Arrow Connector 83"/>
          <p:cNvCxnSpPr/>
          <p:nvPr/>
        </p:nvCxnSpPr>
        <p:spPr>
          <a:xfrm flipH="1">
            <a:off x="811160" y="2687539"/>
            <a:ext cx="683498" cy="237486"/>
          </a:xfrm>
          <a:prstGeom prst="straightConnector1">
            <a:avLst/>
          </a:prstGeom>
          <a:ln w="28575">
            <a:solidFill>
              <a:schemeClr val="bg2"/>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cxnSp>
        <p:nvCxnSpPr>
          <p:cNvPr id="85" name="Straight Arrow Connector 84"/>
          <p:cNvCxnSpPr/>
          <p:nvPr/>
        </p:nvCxnSpPr>
        <p:spPr>
          <a:xfrm flipH="1" flipV="1">
            <a:off x="836606" y="4083415"/>
            <a:ext cx="705746" cy="396395"/>
          </a:xfrm>
          <a:prstGeom prst="straightConnector1">
            <a:avLst/>
          </a:prstGeom>
          <a:ln w="28575">
            <a:solidFill>
              <a:schemeClr val="bg2"/>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grpSp>
        <p:nvGrpSpPr>
          <p:cNvPr id="86" name="Group 85"/>
          <p:cNvGrpSpPr/>
          <p:nvPr/>
        </p:nvGrpSpPr>
        <p:grpSpPr>
          <a:xfrm>
            <a:off x="229214" y="3950371"/>
            <a:ext cx="385901" cy="385901"/>
            <a:chOff x="492" y="17985"/>
            <a:chExt cx="524853" cy="524853"/>
          </a:xfrm>
        </p:grpSpPr>
        <p:sp>
          <p:nvSpPr>
            <p:cNvPr id="87" name="Oval 86"/>
            <p:cNvSpPr/>
            <p:nvPr/>
          </p:nvSpPr>
          <p:spPr>
            <a:xfrm>
              <a:off x="492" y="17985"/>
              <a:ext cx="524853" cy="524853"/>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8"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784387">
                <a:lnSpc>
                  <a:spcPct val="90000"/>
                </a:lnSpc>
                <a:spcAft>
                  <a:spcPct val="35000"/>
                </a:spcAft>
              </a:pPr>
              <a:r>
                <a:rPr lang="en-US" sz="1764" baseline="0" dirty="0"/>
                <a:t>3</a:t>
              </a:r>
            </a:p>
          </p:txBody>
        </p:sp>
      </p:grpSp>
      <p:sp>
        <p:nvSpPr>
          <p:cNvPr id="89" name="TextBox 88"/>
          <p:cNvSpPr txBox="1"/>
          <p:nvPr/>
        </p:nvSpPr>
        <p:spPr>
          <a:xfrm>
            <a:off x="3328044" y="3142772"/>
            <a:ext cx="3675648" cy="1661993"/>
          </a:xfrm>
          <a:prstGeom prst="rect">
            <a:avLst/>
          </a:prstGeom>
          <a:noFill/>
        </p:spPr>
        <p:txBody>
          <a:bodyPr wrap="square" lIns="0" tIns="0" rIns="0" bIns="0" rtlCol="0">
            <a:spAutoFit/>
          </a:bodyPr>
          <a:lstStyle/>
          <a:p>
            <a:r>
              <a:rPr lang="en-US" i="1" spc="-53" baseline="0" dirty="0">
                <a:solidFill>
                  <a:schemeClr val="accent4"/>
                </a:solidFill>
              </a:rPr>
              <a:t>// Save template using XML provider</a:t>
            </a:r>
          </a:p>
          <a:p>
            <a:r>
              <a:rPr lang="en-US" i="1" spc="-53" baseline="0" dirty="0" err="1">
                <a:solidFill>
                  <a:schemeClr val="tx1">
                    <a:lumMod val="65000"/>
                    <a:lumOff val="35000"/>
                  </a:schemeClr>
                </a:solidFill>
              </a:rPr>
              <a:t>XMLFileSystemTemplateProvider</a:t>
            </a:r>
            <a:r>
              <a:rPr lang="en-US" i="1" spc="-53" baseline="0" dirty="0">
                <a:solidFill>
                  <a:schemeClr val="tx1">
                    <a:lumMod val="65000"/>
                    <a:lumOff val="35000"/>
                  </a:schemeClr>
                </a:solidFill>
              </a:rPr>
              <a:t> provider = </a:t>
            </a:r>
          </a:p>
          <a:p>
            <a:r>
              <a:rPr lang="en-US" i="1" spc="-53" baseline="0" dirty="0">
                <a:solidFill>
                  <a:schemeClr val="tx1">
                    <a:lumMod val="65000"/>
                    <a:lumOff val="35000"/>
                  </a:schemeClr>
                </a:solidFill>
              </a:rPr>
              <a:t>       new </a:t>
            </a:r>
            <a:r>
              <a:rPr lang="en-US" i="1" spc="-53" baseline="0" dirty="0" err="1">
                <a:solidFill>
                  <a:schemeClr val="tx1">
                    <a:lumMod val="65000"/>
                    <a:lumOff val="35000"/>
                  </a:schemeClr>
                </a:solidFill>
              </a:rPr>
              <a:t>XMLFileSystemTemplateProvider</a:t>
            </a:r>
            <a:r>
              <a:rPr lang="en-US" i="1" spc="-53" baseline="0" dirty="0">
                <a:solidFill>
                  <a:schemeClr val="tx1">
                    <a:lumMod val="65000"/>
                    <a:lumOff val="35000"/>
                  </a:schemeClr>
                </a:solidFill>
              </a:rPr>
              <a:t>(@"c:\temp\", "");</a:t>
            </a:r>
          </a:p>
          <a:p>
            <a:r>
              <a:rPr lang="en-US" i="1" spc="-53" baseline="0" dirty="0">
                <a:solidFill>
                  <a:schemeClr val="tx1">
                    <a:lumMod val="65000"/>
                    <a:lumOff val="35000"/>
                  </a:schemeClr>
                </a:solidFill>
              </a:rPr>
              <a:t>string </a:t>
            </a:r>
            <a:r>
              <a:rPr lang="en-US" i="1" spc="-53" baseline="0" dirty="0" err="1">
                <a:solidFill>
                  <a:schemeClr val="tx1">
                    <a:lumMod val="65000"/>
                    <a:lumOff val="35000"/>
                  </a:schemeClr>
                </a:solidFill>
              </a:rPr>
              <a:t>templateName</a:t>
            </a:r>
            <a:r>
              <a:rPr lang="en-US" i="1" spc="-53" baseline="0" dirty="0">
                <a:solidFill>
                  <a:schemeClr val="tx1">
                    <a:lumMod val="65000"/>
                    <a:lumOff val="35000"/>
                  </a:schemeClr>
                </a:solidFill>
              </a:rPr>
              <a:t> = "template.xml";</a:t>
            </a:r>
          </a:p>
          <a:p>
            <a:r>
              <a:rPr lang="en-US" i="1" spc="-53" baseline="0" dirty="0" err="1">
                <a:solidFill>
                  <a:schemeClr val="tx1">
                    <a:lumMod val="65000"/>
                    <a:lumOff val="35000"/>
                  </a:schemeClr>
                </a:solidFill>
              </a:rPr>
              <a:t>provider.SaveAs</a:t>
            </a:r>
            <a:r>
              <a:rPr lang="en-US" i="1" spc="-53" baseline="0" dirty="0">
                <a:solidFill>
                  <a:schemeClr val="tx1">
                    <a:lumMod val="65000"/>
                    <a:lumOff val="35000"/>
                  </a:schemeClr>
                </a:solidFill>
              </a:rPr>
              <a:t>(template, </a:t>
            </a:r>
            <a:r>
              <a:rPr lang="en-US" i="1" spc="-53" baseline="0" dirty="0" err="1">
                <a:solidFill>
                  <a:schemeClr val="tx1">
                    <a:lumMod val="65000"/>
                    <a:lumOff val="35000"/>
                  </a:schemeClr>
                </a:solidFill>
              </a:rPr>
              <a:t>templateName</a:t>
            </a:r>
            <a:r>
              <a:rPr lang="en-US" i="1" spc="-53" baseline="0" dirty="0">
                <a:solidFill>
                  <a:schemeClr val="tx1">
                    <a:lumMod val="65000"/>
                    <a:lumOff val="35000"/>
                  </a:schemeClr>
                </a:solidFill>
              </a:rPr>
              <a:t>);</a:t>
            </a:r>
          </a:p>
          <a:p>
            <a:endParaRPr lang="en-US" i="1" spc="-53" baseline="0" dirty="0">
              <a:gradFill>
                <a:gsLst>
                  <a:gs pos="2917">
                    <a:schemeClr val="bg2"/>
                  </a:gs>
                  <a:gs pos="95000">
                    <a:schemeClr val="bg2"/>
                  </a:gs>
                </a:gsLst>
                <a:lin ang="5400000" scaled="0"/>
              </a:gradFill>
            </a:endParaRPr>
          </a:p>
          <a:p>
            <a:r>
              <a:rPr lang="en-US" i="1" spc="-53" baseline="0" dirty="0">
                <a:solidFill>
                  <a:schemeClr val="accent4"/>
                </a:solidFill>
              </a:rPr>
              <a:t>// Load the saved model again</a:t>
            </a:r>
          </a:p>
          <a:p>
            <a:r>
              <a:rPr lang="en-US" i="1" spc="-53" baseline="0" dirty="0" err="1">
                <a:solidFill>
                  <a:schemeClr val="tx1">
                    <a:lumMod val="65000"/>
                    <a:lumOff val="35000"/>
                  </a:schemeClr>
                </a:solidFill>
              </a:rPr>
              <a:t>ProvisioningTemplate</a:t>
            </a:r>
            <a:r>
              <a:rPr lang="en-US" i="1" spc="-53" baseline="0" dirty="0">
                <a:solidFill>
                  <a:schemeClr val="tx1">
                    <a:lumMod val="65000"/>
                    <a:lumOff val="35000"/>
                  </a:schemeClr>
                </a:solidFill>
              </a:rPr>
              <a:t> p2 = </a:t>
            </a:r>
          </a:p>
          <a:p>
            <a:r>
              <a:rPr lang="en-US" i="1" spc="-53" baseline="0" dirty="0">
                <a:solidFill>
                  <a:schemeClr val="tx1">
                    <a:lumMod val="65000"/>
                    <a:lumOff val="35000"/>
                  </a:schemeClr>
                </a:solidFill>
              </a:rPr>
              <a:t>        </a:t>
            </a:r>
            <a:r>
              <a:rPr lang="en-US" i="1" spc="-53" baseline="0" dirty="0" err="1">
                <a:solidFill>
                  <a:schemeClr val="tx1">
                    <a:lumMod val="65000"/>
                    <a:lumOff val="35000"/>
                  </a:schemeClr>
                </a:solidFill>
              </a:rPr>
              <a:t>provider.GetTemplate</a:t>
            </a:r>
            <a:r>
              <a:rPr lang="en-US" i="1" spc="-53" baseline="0" dirty="0">
                <a:solidFill>
                  <a:schemeClr val="tx1">
                    <a:lumMod val="65000"/>
                    <a:lumOff val="35000"/>
                  </a:schemeClr>
                </a:solidFill>
              </a:rPr>
              <a:t>(</a:t>
            </a:r>
            <a:r>
              <a:rPr lang="en-US" i="1" spc="-53" baseline="0" dirty="0" err="1">
                <a:solidFill>
                  <a:schemeClr val="tx1">
                    <a:lumMod val="65000"/>
                    <a:lumOff val="35000"/>
                  </a:schemeClr>
                </a:solidFill>
              </a:rPr>
              <a:t>templateName</a:t>
            </a:r>
            <a:r>
              <a:rPr lang="en-US" i="1" spc="-53" baseline="0" dirty="0">
                <a:solidFill>
                  <a:schemeClr val="tx1">
                    <a:lumMod val="65000"/>
                    <a:lumOff val="35000"/>
                  </a:schemeClr>
                </a:solidFill>
              </a:rPr>
              <a:t>);</a:t>
            </a:r>
          </a:p>
        </p:txBody>
      </p:sp>
      <p:sp>
        <p:nvSpPr>
          <p:cNvPr id="90" name="TextBox 89"/>
          <p:cNvSpPr txBox="1"/>
          <p:nvPr/>
        </p:nvSpPr>
        <p:spPr>
          <a:xfrm>
            <a:off x="3316961" y="5013370"/>
            <a:ext cx="3607381" cy="369332"/>
          </a:xfrm>
          <a:prstGeom prst="rect">
            <a:avLst/>
          </a:prstGeom>
          <a:noFill/>
        </p:spPr>
        <p:txBody>
          <a:bodyPr wrap="square" lIns="0" tIns="0" rIns="0" bIns="0" rtlCol="0">
            <a:spAutoFit/>
          </a:bodyPr>
          <a:lstStyle/>
          <a:p>
            <a:r>
              <a:rPr lang="en-US" i="1" spc="-53" baseline="0" dirty="0">
                <a:solidFill>
                  <a:schemeClr val="accent4"/>
                </a:solidFill>
              </a:rPr>
              <a:t>// Apply template to existing site</a:t>
            </a:r>
          </a:p>
          <a:p>
            <a:r>
              <a:rPr lang="en-US" i="1" spc="-53" baseline="0" dirty="0" err="1">
                <a:solidFill>
                  <a:schemeClr val="tx1">
                    <a:lumMod val="65000"/>
                    <a:lumOff val="35000"/>
                  </a:schemeClr>
                </a:solidFill>
              </a:rPr>
              <a:t>ctxTarget.Web.ApplyProvisioningTemplate</a:t>
            </a:r>
            <a:r>
              <a:rPr lang="en-US" i="1" spc="-53" baseline="0" dirty="0">
                <a:solidFill>
                  <a:schemeClr val="tx1">
                    <a:lumMod val="65000"/>
                    <a:lumOff val="35000"/>
                  </a:schemeClr>
                </a:solidFill>
              </a:rPr>
              <a:t>(template);</a:t>
            </a:r>
          </a:p>
        </p:txBody>
      </p:sp>
      <p:pic>
        <p:nvPicPr>
          <p:cNvPr id="10" name="Picture 9"/>
          <p:cNvPicPr>
            <a:picLocks noChangeAspect="1"/>
          </p:cNvPicPr>
          <p:nvPr/>
        </p:nvPicPr>
        <p:blipFill>
          <a:blip r:embed="rId7"/>
          <a:stretch>
            <a:fillRect/>
          </a:stretch>
        </p:blipFill>
        <p:spPr>
          <a:xfrm>
            <a:off x="7297255" y="3484751"/>
            <a:ext cx="1555680" cy="927020"/>
          </a:xfrm>
          <a:prstGeom prst="rect">
            <a:avLst/>
          </a:prstGeom>
          <a:ln>
            <a:solidFill>
              <a:schemeClr val="bg2">
                <a:lumMod val="40000"/>
                <a:lumOff val="60000"/>
              </a:schemeClr>
            </a:solidFill>
          </a:ln>
        </p:spPr>
      </p:pic>
    </p:spTree>
    <p:extLst>
      <p:ext uri="{BB962C8B-B14F-4D97-AF65-F5344CB8AC3E}">
        <p14:creationId xmlns:p14="http://schemas.microsoft.com/office/powerpoint/2010/main" val="351094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1000"/>
                                        <p:tgtEl>
                                          <p:spTgt spid="39"/>
                                        </p:tgtEl>
                                      </p:cBhvr>
                                    </p:animEffect>
                                    <p:anim calcmode="lin" valueType="num">
                                      <p:cBhvr>
                                        <p:cTn id="13" dur="1000" fill="hold"/>
                                        <p:tgtEl>
                                          <p:spTgt spid="39"/>
                                        </p:tgtEl>
                                        <p:attrNameLst>
                                          <p:attrName>ppt_x</p:attrName>
                                        </p:attrNameLst>
                                      </p:cBhvr>
                                      <p:tavLst>
                                        <p:tav tm="0">
                                          <p:val>
                                            <p:strVal val="#ppt_x"/>
                                          </p:val>
                                        </p:tav>
                                        <p:tav tm="100000">
                                          <p:val>
                                            <p:strVal val="#ppt_x"/>
                                          </p:val>
                                        </p:tav>
                                      </p:tavLst>
                                    </p:anim>
                                    <p:anim calcmode="lin" valueType="num">
                                      <p:cBhvr>
                                        <p:cTn id="14" dur="1000" fill="hold"/>
                                        <p:tgtEl>
                                          <p:spTgt spid="3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1000"/>
                                        <p:tgtEl>
                                          <p:spTgt spid="58"/>
                                        </p:tgtEl>
                                      </p:cBhvr>
                                    </p:animEffect>
                                    <p:anim calcmode="lin" valueType="num">
                                      <p:cBhvr>
                                        <p:cTn id="18" dur="1000" fill="hold"/>
                                        <p:tgtEl>
                                          <p:spTgt spid="58"/>
                                        </p:tgtEl>
                                        <p:attrNameLst>
                                          <p:attrName>ppt_x</p:attrName>
                                        </p:attrNameLst>
                                      </p:cBhvr>
                                      <p:tavLst>
                                        <p:tav tm="0">
                                          <p:val>
                                            <p:strVal val="#ppt_x"/>
                                          </p:val>
                                        </p:tav>
                                        <p:tav tm="100000">
                                          <p:val>
                                            <p:strVal val="#ppt_x"/>
                                          </p:val>
                                        </p:tav>
                                      </p:tavLst>
                                    </p:anim>
                                    <p:anim calcmode="lin" valueType="num">
                                      <p:cBhvr>
                                        <p:cTn id="19" dur="1000" fill="hold"/>
                                        <p:tgtEl>
                                          <p:spTgt spid="5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fade">
                                      <p:cBhvr>
                                        <p:cTn id="22" dur="1000"/>
                                        <p:tgtEl>
                                          <p:spTgt spid="63"/>
                                        </p:tgtEl>
                                      </p:cBhvr>
                                    </p:animEffect>
                                    <p:anim calcmode="lin" valueType="num">
                                      <p:cBhvr>
                                        <p:cTn id="23" dur="1000" fill="hold"/>
                                        <p:tgtEl>
                                          <p:spTgt spid="63"/>
                                        </p:tgtEl>
                                        <p:attrNameLst>
                                          <p:attrName>ppt_x</p:attrName>
                                        </p:attrNameLst>
                                      </p:cBhvr>
                                      <p:tavLst>
                                        <p:tav tm="0">
                                          <p:val>
                                            <p:strVal val="#ppt_x"/>
                                          </p:val>
                                        </p:tav>
                                        <p:tav tm="100000">
                                          <p:val>
                                            <p:strVal val="#ppt_x"/>
                                          </p:val>
                                        </p:tav>
                                      </p:tavLst>
                                    </p:anim>
                                    <p:anim calcmode="lin" valueType="num">
                                      <p:cBhvr>
                                        <p:cTn id="24" dur="1000" fill="hold"/>
                                        <p:tgtEl>
                                          <p:spTgt spid="6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1000"/>
                                        <p:tgtEl>
                                          <p:spTgt spid="24"/>
                                        </p:tgtEl>
                                      </p:cBhvr>
                                    </p:animEffect>
                                    <p:anim calcmode="lin" valueType="num">
                                      <p:cBhvr>
                                        <p:cTn id="28" dur="1000" fill="hold"/>
                                        <p:tgtEl>
                                          <p:spTgt spid="24"/>
                                        </p:tgtEl>
                                        <p:attrNameLst>
                                          <p:attrName>ppt_x</p:attrName>
                                        </p:attrNameLst>
                                      </p:cBhvr>
                                      <p:tavLst>
                                        <p:tav tm="0">
                                          <p:val>
                                            <p:strVal val="#ppt_x"/>
                                          </p:val>
                                        </p:tav>
                                        <p:tav tm="100000">
                                          <p:val>
                                            <p:strVal val="#ppt_x"/>
                                          </p:val>
                                        </p:tav>
                                      </p:tavLst>
                                    </p:anim>
                                    <p:anim calcmode="lin" valueType="num">
                                      <p:cBhvr>
                                        <p:cTn id="2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fade">
                                      <p:cBhvr>
                                        <p:cTn id="34" dur="1000"/>
                                        <p:tgtEl>
                                          <p:spTgt spid="46"/>
                                        </p:tgtEl>
                                      </p:cBhvr>
                                    </p:animEffect>
                                    <p:anim calcmode="lin" valueType="num">
                                      <p:cBhvr>
                                        <p:cTn id="35" dur="1000" fill="hold"/>
                                        <p:tgtEl>
                                          <p:spTgt spid="46"/>
                                        </p:tgtEl>
                                        <p:attrNameLst>
                                          <p:attrName>ppt_x</p:attrName>
                                        </p:attrNameLst>
                                      </p:cBhvr>
                                      <p:tavLst>
                                        <p:tav tm="0">
                                          <p:val>
                                            <p:strVal val="#ppt_x"/>
                                          </p:val>
                                        </p:tav>
                                        <p:tav tm="100000">
                                          <p:val>
                                            <p:strVal val="#ppt_x"/>
                                          </p:val>
                                        </p:tav>
                                      </p:tavLst>
                                    </p:anim>
                                    <p:anim calcmode="lin" valueType="num">
                                      <p:cBhvr>
                                        <p:cTn id="36" dur="1000" fill="hold"/>
                                        <p:tgtEl>
                                          <p:spTgt spid="46"/>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1000"/>
                                        <p:tgtEl>
                                          <p:spTgt spid="43"/>
                                        </p:tgtEl>
                                      </p:cBhvr>
                                    </p:animEffect>
                                    <p:anim calcmode="lin" valueType="num">
                                      <p:cBhvr>
                                        <p:cTn id="40" dur="1000" fill="hold"/>
                                        <p:tgtEl>
                                          <p:spTgt spid="43"/>
                                        </p:tgtEl>
                                        <p:attrNameLst>
                                          <p:attrName>ppt_x</p:attrName>
                                        </p:attrNameLst>
                                      </p:cBhvr>
                                      <p:tavLst>
                                        <p:tav tm="0">
                                          <p:val>
                                            <p:strVal val="#ppt_x"/>
                                          </p:val>
                                        </p:tav>
                                        <p:tav tm="100000">
                                          <p:val>
                                            <p:strVal val="#ppt_x"/>
                                          </p:val>
                                        </p:tav>
                                      </p:tavLst>
                                    </p:anim>
                                    <p:anim calcmode="lin" valueType="num">
                                      <p:cBhvr>
                                        <p:cTn id="41" dur="1000" fill="hold"/>
                                        <p:tgtEl>
                                          <p:spTgt spid="43"/>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66"/>
                                        </p:tgtEl>
                                        <p:attrNameLst>
                                          <p:attrName>style.visibility</p:attrName>
                                        </p:attrNameLst>
                                      </p:cBhvr>
                                      <p:to>
                                        <p:strVal val="visible"/>
                                      </p:to>
                                    </p:set>
                                    <p:animEffect transition="in" filter="fade">
                                      <p:cBhvr>
                                        <p:cTn id="44" dur="1000"/>
                                        <p:tgtEl>
                                          <p:spTgt spid="66"/>
                                        </p:tgtEl>
                                      </p:cBhvr>
                                    </p:animEffect>
                                    <p:anim calcmode="lin" valueType="num">
                                      <p:cBhvr>
                                        <p:cTn id="45" dur="1000" fill="hold"/>
                                        <p:tgtEl>
                                          <p:spTgt spid="66"/>
                                        </p:tgtEl>
                                        <p:attrNameLst>
                                          <p:attrName>ppt_x</p:attrName>
                                        </p:attrNameLst>
                                      </p:cBhvr>
                                      <p:tavLst>
                                        <p:tav tm="0">
                                          <p:val>
                                            <p:strVal val="#ppt_x"/>
                                          </p:val>
                                        </p:tav>
                                        <p:tav tm="100000">
                                          <p:val>
                                            <p:strVal val="#ppt_x"/>
                                          </p:val>
                                        </p:tav>
                                      </p:tavLst>
                                    </p:anim>
                                    <p:anim calcmode="lin" valueType="num">
                                      <p:cBhvr>
                                        <p:cTn id="46" dur="1000" fill="hold"/>
                                        <p:tgtEl>
                                          <p:spTgt spid="66"/>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fade">
                                      <p:cBhvr>
                                        <p:cTn id="49" dur="1000"/>
                                        <p:tgtEl>
                                          <p:spTgt spid="40"/>
                                        </p:tgtEl>
                                      </p:cBhvr>
                                    </p:animEffect>
                                    <p:anim calcmode="lin" valueType="num">
                                      <p:cBhvr>
                                        <p:cTn id="50" dur="1000" fill="hold"/>
                                        <p:tgtEl>
                                          <p:spTgt spid="40"/>
                                        </p:tgtEl>
                                        <p:attrNameLst>
                                          <p:attrName>ppt_x</p:attrName>
                                        </p:attrNameLst>
                                      </p:cBhvr>
                                      <p:tavLst>
                                        <p:tav tm="0">
                                          <p:val>
                                            <p:strVal val="#ppt_x"/>
                                          </p:val>
                                        </p:tav>
                                        <p:tav tm="100000">
                                          <p:val>
                                            <p:strVal val="#ppt_x"/>
                                          </p:val>
                                        </p:tav>
                                      </p:tavLst>
                                    </p:anim>
                                    <p:anim calcmode="lin" valueType="num">
                                      <p:cBhvr>
                                        <p:cTn id="51" dur="1000" fill="hold"/>
                                        <p:tgtEl>
                                          <p:spTgt spid="40"/>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1000"/>
                                        <p:tgtEl>
                                          <p:spTgt spid="26"/>
                                        </p:tgtEl>
                                      </p:cBhvr>
                                    </p:animEffect>
                                    <p:anim calcmode="lin" valueType="num">
                                      <p:cBhvr>
                                        <p:cTn id="55" dur="1000" fill="hold"/>
                                        <p:tgtEl>
                                          <p:spTgt spid="26"/>
                                        </p:tgtEl>
                                        <p:attrNameLst>
                                          <p:attrName>ppt_x</p:attrName>
                                        </p:attrNameLst>
                                      </p:cBhvr>
                                      <p:tavLst>
                                        <p:tav tm="0">
                                          <p:val>
                                            <p:strVal val="#ppt_x"/>
                                          </p:val>
                                        </p:tav>
                                        <p:tav tm="100000">
                                          <p:val>
                                            <p:strVal val="#ppt_x"/>
                                          </p:val>
                                        </p:tav>
                                      </p:tavLst>
                                    </p:anim>
                                    <p:anim calcmode="lin" valueType="num">
                                      <p:cBhvr>
                                        <p:cTn id="56" dur="1000" fill="hold"/>
                                        <p:tgtEl>
                                          <p:spTgt spid="26"/>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89"/>
                                        </p:tgtEl>
                                        <p:attrNameLst>
                                          <p:attrName>style.visibility</p:attrName>
                                        </p:attrNameLst>
                                      </p:cBhvr>
                                      <p:to>
                                        <p:strVal val="visible"/>
                                      </p:to>
                                    </p:set>
                                    <p:animEffect transition="in" filter="fade">
                                      <p:cBhvr>
                                        <p:cTn id="59" dur="1000"/>
                                        <p:tgtEl>
                                          <p:spTgt spid="89"/>
                                        </p:tgtEl>
                                      </p:cBhvr>
                                    </p:animEffect>
                                    <p:anim calcmode="lin" valueType="num">
                                      <p:cBhvr>
                                        <p:cTn id="60" dur="1000" fill="hold"/>
                                        <p:tgtEl>
                                          <p:spTgt spid="89"/>
                                        </p:tgtEl>
                                        <p:attrNameLst>
                                          <p:attrName>ppt_x</p:attrName>
                                        </p:attrNameLst>
                                      </p:cBhvr>
                                      <p:tavLst>
                                        <p:tav tm="0">
                                          <p:val>
                                            <p:strVal val="#ppt_x"/>
                                          </p:val>
                                        </p:tav>
                                        <p:tav tm="100000">
                                          <p:val>
                                            <p:strVal val="#ppt_x"/>
                                          </p:val>
                                        </p:tav>
                                      </p:tavLst>
                                    </p:anim>
                                    <p:anim calcmode="lin" valueType="num">
                                      <p:cBhvr>
                                        <p:cTn id="61" dur="1000" fill="hold"/>
                                        <p:tgtEl>
                                          <p:spTgt spid="89"/>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fade">
                                      <p:cBhvr>
                                        <p:cTn id="64" dur="1000"/>
                                        <p:tgtEl>
                                          <p:spTgt spid="28"/>
                                        </p:tgtEl>
                                      </p:cBhvr>
                                    </p:animEffect>
                                    <p:anim calcmode="lin" valueType="num">
                                      <p:cBhvr>
                                        <p:cTn id="65" dur="1000" fill="hold"/>
                                        <p:tgtEl>
                                          <p:spTgt spid="28"/>
                                        </p:tgtEl>
                                        <p:attrNameLst>
                                          <p:attrName>ppt_x</p:attrName>
                                        </p:attrNameLst>
                                      </p:cBhvr>
                                      <p:tavLst>
                                        <p:tav tm="0">
                                          <p:val>
                                            <p:strVal val="#ppt_x"/>
                                          </p:val>
                                        </p:tav>
                                        <p:tav tm="100000">
                                          <p:val>
                                            <p:strVal val="#ppt_x"/>
                                          </p:val>
                                        </p:tav>
                                      </p:tavLst>
                                    </p:anim>
                                    <p:anim calcmode="lin" valueType="num">
                                      <p:cBhvr>
                                        <p:cTn id="66" dur="1000" fill="hold"/>
                                        <p:tgtEl>
                                          <p:spTgt spid="28"/>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1000"/>
                                        <p:tgtEl>
                                          <p:spTgt spid="30"/>
                                        </p:tgtEl>
                                      </p:cBhvr>
                                    </p:animEffect>
                                    <p:anim calcmode="lin" valueType="num">
                                      <p:cBhvr>
                                        <p:cTn id="70" dur="1000" fill="hold"/>
                                        <p:tgtEl>
                                          <p:spTgt spid="30"/>
                                        </p:tgtEl>
                                        <p:attrNameLst>
                                          <p:attrName>ppt_x</p:attrName>
                                        </p:attrNameLst>
                                      </p:cBhvr>
                                      <p:tavLst>
                                        <p:tav tm="0">
                                          <p:val>
                                            <p:strVal val="#ppt_x"/>
                                          </p:val>
                                        </p:tav>
                                        <p:tav tm="100000">
                                          <p:val>
                                            <p:strVal val="#ppt_x"/>
                                          </p:val>
                                        </p:tav>
                                      </p:tavLst>
                                    </p:anim>
                                    <p:anim calcmode="lin" valueType="num">
                                      <p:cBhvr>
                                        <p:cTn id="71"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nodeType="click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fade">
                                      <p:cBhvr>
                                        <p:cTn id="76" dur="1000"/>
                                        <p:tgtEl>
                                          <p:spTgt spid="52"/>
                                        </p:tgtEl>
                                      </p:cBhvr>
                                    </p:animEffect>
                                    <p:anim calcmode="lin" valueType="num">
                                      <p:cBhvr>
                                        <p:cTn id="77" dur="1000" fill="hold"/>
                                        <p:tgtEl>
                                          <p:spTgt spid="52"/>
                                        </p:tgtEl>
                                        <p:attrNameLst>
                                          <p:attrName>ppt_x</p:attrName>
                                        </p:attrNameLst>
                                      </p:cBhvr>
                                      <p:tavLst>
                                        <p:tav tm="0">
                                          <p:val>
                                            <p:strVal val="#ppt_x"/>
                                          </p:val>
                                        </p:tav>
                                        <p:tav tm="100000">
                                          <p:val>
                                            <p:strVal val="#ppt_x"/>
                                          </p:val>
                                        </p:tav>
                                      </p:tavLst>
                                    </p:anim>
                                    <p:anim calcmode="lin" valueType="num">
                                      <p:cBhvr>
                                        <p:cTn id="78" dur="1000" fill="hold"/>
                                        <p:tgtEl>
                                          <p:spTgt spid="52"/>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85"/>
                                        </p:tgtEl>
                                        <p:attrNameLst>
                                          <p:attrName>style.visibility</p:attrName>
                                        </p:attrNameLst>
                                      </p:cBhvr>
                                      <p:to>
                                        <p:strVal val="visible"/>
                                      </p:to>
                                    </p:set>
                                    <p:animEffect transition="in" filter="fade">
                                      <p:cBhvr>
                                        <p:cTn id="81" dur="1000"/>
                                        <p:tgtEl>
                                          <p:spTgt spid="85"/>
                                        </p:tgtEl>
                                      </p:cBhvr>
                                    </p:animEffect>
                                    <p:anim calcmode="lin" valueType="num">
                                      <p:cBhvr>
                                        <p:cTn id="82" dur="1000" fill="hold"/>
                                        <p:tgtEl>
                                          <p:spTgt spid="85"/>
                                        </p:tgtEl>
                                        <p:attrNameLst>
                                          <p:attrName>ppt_x</p:attrName>
                                        </p:attrNameLst>
                                      </p:cBhvr>
                                      <p:tavLst>
                                        <p:tav tm="0">
                                          <p:val>
                                            <p:strVal val="#ppt_x"/>
                                          </p:val>
                                        </p:tav>
                                        <p:tav tm="100000">
                                          <p:val>
                                            <p:strVal val="#ppt_x"/>
                                          </p:val>
                                        </p:tav>
                                      </p:tavLst>
                                    </p:anim>
                                    <p:anim calcmode="lin" valueType="num">
                                      <p:cBhvr>
                                        <p:cTn id="83" dur="1000" fill="hold"/>
                                        <p:tgtEl>
                                          <p:spTgt spid="85"/>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84"/>
                                        </p:tgtEl>
                                        <p:attrNameLst>
                                          <p:attrName>style.visibility</p:attrName>
                                        </p:attrNameLst>
                                      </p:cBhvr>
                                      <p:to>
                                        <p:strVal val="visible"/>
                                      </p:to>
                                    </p:set>
                                    <p:animEffect transition="in" filter="fade">
                                      <p:cBhvr>
                                        <p:cTn id="86" dur="1000"/>
                                        <p:tgtEl>
                                          <p:spTgt spid="84"/>
                                        </p:tgtEl>
                                      </p:cBhvr>
                                    </p:animEffect>
                                    <p:anim calcmode="lin" valueType="num">
                                      <p:cBhvr>
                                        <p:cTn id="87" dur="1000" fill="hold"/>
                                        <p:tgtEl>
                                          <p:spTgt spid="84"/>
                                        </p:tgtEl>
                                        <p:attrNameLst>
                                          <p:attrName>ppt_x</p:attrName>
                                        </p:attrNameLst>
                                      </p:cBhvr>
                                      <p:tavLst>
                                        <p:tav tm="0">
                                          <p:val>
                                            <p:strVal val="#ppt_x"/>
                                          </p:val>
                                        </p:tav>
                                        <p:tav tm="100000">
                                          <p:val>
                                            <p:strVal val="#ppt_x"/>
                                          </p:val>
                                        </p:tav>
                                      </p:tavLst>
                                    </p:anim>
                                    <p:anim calcmode="lin" valueType="num">
                                      <p:cBhvr>
                                        <p:cTn id="88" dur="1000" fill="hold"/>
                                        <p:tgtEl>
                                          <p:spTgt spid="84"/>
                                        </p:tgtEl>
                                        <p:attrNameLst>
                                          <p:attrName>ppt_y</p:attrName>
                                        </p:attrNameLst>
                                      </p:cBhvr>
                                      <p:tavLst>
                                        <p:tav tm="0">
                                          <p:val>
                                            <p:strVal val="#ppt_y+.1"/>
                                          </p:val>
                                        </p:tav>
                                        <p:tav tm="100000">
                                          <p:val>
                                            <p:strVal val="#ppt_y"/>
                                          </p:val>
                                        </p:tav>
                                      </p:tavLst>
                                    </p:anim>
                                  </p:childTnLst>
                                </p:cTn>
                              </p:par>
                              <p:par>
                                <p:cTn id="89" presetID="42" presetClass="entr" presetSubtype="0" fill="hold" nodeType="withEffect">
                                  <p:stCondLst>
                                    <p:cond delay="0"/>
                                  </p:stCondLst>
                                  <p:childTnLst>
                                    <p:set>
                                      <p:cBhvr>
                                        <p:cTn id="90" dur="1" fill="hold">
                                          <p:stCondLst>
                                            <p:cond delay="0"/>
                                          </p:stCondLst>
                                        </p:cTn>
                                        <p:tgtEl>
                                          <p:spTgt spid="82"/>
                                        </p:tgtEl>
                                        <p:attrNameLst>
                                          <p:attrName>style.visibility</p:attrName>
                                        </p:attrNameLst>
                                      </p:cBhvr>
                                      <p:to>
                                        <p:strVal val="visible"/>
                                      </p:to>
                                    </p:set>
                                    <p:animEffect transition="in" filter="fade">
                                      <p:cBhvr>
                                        <p:cTn id="91" dur="1000"/>
                                        <p:tgtEl>
                                          <p:spTgt spid="82"/>
                                        </p:tgtEl>
                                      </p:cBhvr>
                                    </p:animEffect>
                                    <p:anim calcmode="lin" valueType="num">
                                      <p:cBhvr>
                                        <p:cTn id="92" dur="1000" fill="hold"/>
                                        <p:tgtEl>
                                          <p:spTgt spid="82"/>
                                        </p:tgtEl>
                                        <p:attrNameLst>
                                          <p:attrName>ppt_x</p:attrName>
                                        </p:attrNameLst>
                                      </p:cBhvr>
                                      <p:tavLst>
                                        <p:tav tm="0">
                                          <p:val>
                                            <p:strVal val="#ppt_x"/>
                                          </p:val>
                                        </p:tav>
                                        <p:tav tm="100000">
                                          <p:val>
                                            <p:strVal val="#ppt_x"/>
                                          </p:val>
                                        </p:tav>
                                      </p:tavLst>
                                    </p:anim>
                                    <p:anim calcmode="lin" valueType="num">
                                      <p:cBhvr>
                                        <p:cTn id="93" dur="1000" fill="hold"/>
                                        <p:tgtEl>
                                          <p:spTgt spid="82"/>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38"/>
                                        </p:tgtEl>
                                        <p:attrNameLst>
                                          <p:attrName>style.visibility</p:attrName>
                                        </p:attrNameLst>
                                      </p:cBhvr>
                                      <p:to>
                                        <p:strVal val="visible"/>
                                      </p:to>
                                    </p:set>
                                    <p:animEffect transition="in" filter="fade">
                                      <p:cBhvr>
                                        <p:cTn id="96" dur="1000"/>
                                        <p:tgtEl>
                                          <p:spTgt spid="38"/>
                                        </p:tgtEl>
                                      </p:cBhvr>
                                    </p:animEffect>
                                    <p:anim calcmode="lin" valueType="num">
                                      <p:cBhvr>
                                        <p:cTn id="97" dur="1000" fill="hold"/>
                                        <p:tgtEl>
                                          <p:spTgt spid="38"/>
                                        </p:tgtEl>
                                        <p:attrNameLst>
                                          <p:attrName>ppt_x</p:attrName>
                                        </p:attrNameLst>
                                      </p:cBhvr>
                                      <p:tavLst>
                                        <p:tav tm="0">
                                          <p:val>
                                            <p:strVal val="#ppt_x"/>
                                          </p:val>
                                        </p:tav>
                                        <p:tav tm="100000">
                                          <p:val>
                                            <p:strVal val="#ppt_x"/>
                                          </p:val>
                                        </p:tav>
                                      </p:tavLst>
                                    </p:anim>
                                    <p:anim calcmode="lin" valueType="num">
                                      <p:cBhvr>
                                        <p:cTn id="98" dur="1000" fill="hold"/>
                                        <p:tgtEl>
                                          <p:spTgt spid="38"/>
                                        </p:tgtEl>
                                        <p:attrNameLst>
                                          <p:attrName>ppt_y</p:attrName>
                                        </p:attrNameLst>
                                      </p:cBhvr>
                                      <p:tavLst>
                                        <p:tav tm="0">
                                          <p:val>
                                            <p:strVal val="#ppt_y+.1"/>
                                          </p:val>
                                        </p:tav>
                                        <p:tav tm="100000">
                                          <p:val>
                                            <p:strVal val="#ppt_y"/>
                                          </p:val>
                                        </p:tav>
                                      </p:tavLst>
                                    </p:anim>
                                  </p:childTnLst>
                                </p:cTn>
                              </p:par>
                              <p:par>
                                <p:cTn id="99" presetID="42" presetClass="entr" presetSubtype="0" fill="hold" nodeType="withEffect">
                                  <p:stCondLst>
                                    <p:cond delay="0"/>
                                  </p:stCondLst>
                                  <p:childTnLst>
                                    <p:set>
                                      <p:cBhvr>
                                        <p:cTn id="100" dur="1" fill="hold">
                                          <p:stCondLst>
                                            <p:cond delay="0"/>
                                          </p:stCondLst>
                                        </p:cTn>
                                        <p:tgtEl>
                                          <p:spTgt spid="86"/>
                                        </p:tgtEl>
                                        <p:attrNameLst>
                                          <p:attrName>style.visibility</p:attrName>
                                        </p:attrNameLst>
                                      </p:cBhvr>
                                      <p:to>
                                        <p:strVal val="visible"/>
                                      </p:to>
                                    </p:set>
                                    <p:animEffect transition="in" filter="fade">
                                      <p:cBhvr>
                                        <p:cTn id="101" dur="1000"/>
                                        <p:tgtEl>
                                          <p:spTgt spid="86"/>
                                        </p:tgtEl>
                                      </p:cBhvr>
                                    </p:animEffect>
                                    <p:anim calcmode="lin" valueType="num">
                                      <p:cBhvr>
                                        <p:cTn id="102" dur="1000" fill="hold"/>
                                        <p:tgtEl>
                                          <p:spTgt spid="86"/>
                                        </p:tgtEl>
                                        <p:attrNameLst>
                                          <p:attrName>ppt_x</p:attrName>
                                        </p:attrNameLst>
                                      </p:cBhvr>
                                      <p:tavLst>
                                        <p:tav tm="0">
                                          <p:val>
                                            <p:strVal val="#ppt_x"/>
                                          </p:val>
                                        </p:tav>
                                        <p:tav tm="100000">
                                          <p:val>
                                            <p:strVal val="#ppt_x"/>
                                          </p:val>
                                        </p:tav>
                                      </p:tavLst>
                                    </p:anim>
                                    <p:anim calcmode="lin" valueType="num">
                                      <p:cBhvr>
                                        <p:cTn id="103" dur="1000" fill="hold"/>
                                        <p:tgtEl>
                                          <p:spTgt spid="86"/>
                                        </p:tgtEl>
                                        <p:attrNameLst>
                                          <p:attrName>ppt_y</p:attrName>
                                        </p:attrNameLst>
                                      </p:cBhvr>
                                      <p:tavLst>
                                        <p:tav tm="0">
                                          <p:val>
                                            <p:strVal val="#ppt_y+.1"/>
                                          </p:val>
                                        </p:tav>
                                        <p:tav tm="100000">
                                          <p:val>
                                            <p:strVal val="#ppt_y"/>
                                          </p:val>
                                        </p:tav>
                                      </p:tavLst>
                                    </p:anim>
                                  </p:childTnLst>
                                </p:cTn>
                              </p:par>
                              <p:par>
                                <p:cTn id="104" presetID="42" presetClass="entr" presetSubtype="0" fill="hold" nodeType="with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fade">
                                      <p:cBhvr>
                                        <p:cTn id="106" dur="1000"/>
                                        <p:tgtEl>
                                          <p:spTgt spid="48"/>
                                        </p:tgtEl>
                                      </p:cBhvr>
                                    </p:animEffect>
                                    <p:anim calcmode="lin" valueType="num">
                                      <p:cBhvr>
                                        <p:cTn id="107" dur="1000" fill="hold"/>
                                        <p:tgtEl>
                                          <p:spTgt spid="48"/>
                                        </p:tgtEl>
                                        <p:attrNameLst>
                                          <p:attrName>ppt_x</p:attrName>
                                        </p:attrNameLst>
                                      </p:cBhvr>
                                      <p:tavLst>
                                        <p:tav tm="0">
                                          <p:val>
                                            <p:strVal val="#ppt_x"/>
                                          </p:val>
                                        </p:tav>
                                        <p:tav tm="100000">
                                          <p:val>
                                            <p:strVal val="#ppt_x"/>
                                          </p:val>
                                        </p:tav>
                                      </p:tavLst>
                                    </p:anim>
                                    <p:anim calcmode="lin" valueType="num">
                                      <p:cBhvr>
                                        <p:cTn id="108"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nodeType="clickEffect">
                                  <p:stCondLst>
                                    <p:cond delay="0"/>
                                  </p:stCondLst>
                                  <p:childTnLst>
                                    <p:set>
                                      <p:cBhvr>
                                        <p:cTn id="112" dur="1" fill="hold">
                                          <p:stCondLst>
                                            <p:cond delay="0"/>
                                          </p:stCondLst>
                                        </p:cTn>
                                        <p:tgtEl>
                                          <p:spTgt spid="55"/>
                                        </p:tgtEl>
                                        <p:attrNameLst>
                                          <p:attrName>style.visibility</p:attrName>
                                        </p:attrNameLst>
                                      </p:cBhvr>
                                      <p:to>
                                        <p:strVal val="visible"/>
                                      </p:to>
                                    </p:set>
                                    <p:animEffect transition="in" filter="fade">
                                      <p:cBhvr>
                                        <p:cTn id="113" dur="1000"/>
                                        <p:tgtEl>
                                          <p:spTgt spid="55"/>
                                        </p:tgtEl>
                                      </p:cBhvr>
                                    </p:animEffect>
                                    <p:anim calcmode="lin" valueType="num">
                                      <p:cBhvr>
                                        <p:cTn id="114" dur="1000" fill="hold"/>
                                        <p:tgtEl>
                                          <p:spTgt spid="55"/>
                                        </p:tgtEl>
                                        <p:attrNameLst>
                                          <p:attrName>ppt_x</p:attrName>
                                        </p:attrNameLst>
                                      </p:cBhvr>
                                      <p:tavLst>
                                        <p:tav tm="0">
                                          <p:val>
                                            <p:strVal val="#ppt_x"/>
                                          </p:val>
                                        </p:tav>
                                        <p:tav tm="100000">
                                          <p:val>
                                            <p:strVal val="#ppt_x"/>
                                          </p:val>
                                        </p:tav>
                                      </p:tavLst>
                                    </p:anim>
                                    <p:anim calcmode="lin" valueType="num">
                                      <p:cBhvr>
                                        <p:cTn id="115" dur="1000" fill="hold"/>
                                        <p:tgtEl>
                                          <p:spTgt spid="55"/>
                                        </p:tgtEl>
                                        <p:attrNameLst>
                                          <p:attrName>ppt_y</p:attrName>
                                        </p:attrNameLst>
                                      </p:cBhvr>
                                      <p:tavLst>
                                        <p:tav tm="0">
                                          <p:val>
                                            <p:strVal val="#ppt_y+.1"/>
                                          </p:val>
                                        </p:tav>
                                        <p:tav tm="100000">
                                          <p:val>
                                            <p:strVal val="#ppt_y"/>
                                          </p:val>
                                        </p:tav>
                                      </p:tavLst>
                                    </p:anim>
                                  </p:childTnLst>
                                </p:cTn>
                              </p:par>
                              <p:par>
                                <p:cTn id="116" presetID="42" presetClass="entr" presetSubtype="0" fill="hold" nodeType="withEffect">
                                  <p:stCondLst>
                                    <p:cond delay="0"/>
                                  </p:stCondLst>
                                  <p:childTnLst>
                                    <p:set>
                                      <p:cBhvr>
                                        <p:cTn id="117" dur="1" fill="hold">
                                          <p:stCondLst>
                                            <p:cond delay="0"/>
                                          </p:stCondLst>
                                        </p:cTn>
                                        <p:tgtEl>
                                          <p:spTgt spid="69"/>
                                        </p:tgtEl>
                                        <p:attrNameLst>
                                          <p:attrName>style.visibility</p:attrName>
                                        </p:attrNameLst>
                                      </p:cBhvr>
                                      <p:to>
                                        <p:strVal val="visible"/>
                                      </p:to>
                                    </p:set>
                                    <p:animEffect transition="in" filter="fade">
                                      <p:cBhvr>
                                        <p:cTn id="118" dur="1000"/>
                                        <p:tgtEl>
                                          <p:spTgt spid="69"/>
                                        </p:tgtEl>
                                      </p:cBhvr>
                                    </p:animEffect>
                                    <p:anim calcmode="lin" valueType="num">
                                      <p:cBhvr>
                                        <p:cTn id="119" dur="1000" fill="hold"/>
                                        <p:tgtEl>
                                          <p:spTgt spid="69"/>
                                        </p:tgtEl>
                                        <p:attrNameLst>
                                          <p:attrName>ppt_x</p:attrName>
                                        </p:attrNameLst>
                                      </p:cBhvr>
                                      <p:tavLst>
                                        <p:tav tm="0">
                                          <p:val>
                                            <p:strVal val="#ppt_x"/>
                                          </p:val>
                                        </p:tav>
                                        <p:tav tm="100000">
                                          <p:val>
                                            <p:strVal val="#ppt_x"/>
                                          </p:val>
                                        </p:tav>
                                      </p:tavLst>
                                    </p:anim>
                                    <p:anim calcmode="lin" valueType="num">
                                      <p:cBhvr>
                                        <p:cTn id="120" dur="1000" fill="hold"/>
                                        <p:tgtEl>
                                          <p:spTgt spid="69"/>
                                        </p:tgtEl>
                                        <p:attrNameLst>
                                          <p:attrName>ppt_y</p:attrName>
                                        </p:attrNameLst>
                                      </p:cBhvr>
                                      <p:tavLst>
                                        <p:tav tm="0">
                                          <p:val>
                                            <p:strVal val="#ppt_y+.1"/>
                                          </p:val>
                                        </p:tav>
                                        <p:tav tm="100000">
                                          <p:val>
                                            <p:strVal val="#ppt_y"/>
                                          </p:val>
                                        </p:tav>
                                      </p:tavLst>
                                    </p:anim>
                                  </p:childTnLst>
                                </p:cTn>
                              </p:par>
                              <p:par>
                                <p:cTn id="121" presetID="42" presetClass="entr" presetSubtype="0" fill="hold" grpId="0" nodeType="withEffect">
                                  <p:stCondLst>
                                    <p:cond delay="0"/>
                                  </p:stCondLst>
                                  <p:childTnLst>
                                    <p:set>
                                      <p:cBhvr>
                                        <p:cTn id="122" dur="1" fill="hold">
                                          <p:stCondLst>
                                            <p:cond delay="0"/>
                                          </p:stCondLst>
                                        </p:cTn>
                                        <p:tgtEl>
                                          <p:spTgt spid="60"/>
                                        </p:tgtEl>
                                        <p:attrNameLst>
                                          <p:attrName>style.visibility</p:attrName>
                                        </p:attrNameLst>
                                      </p:cBhvr>
                                      <p:to>
                                        <p:strVal val="visible"/>
                                      </p:to>
                                    </p:set>
                                    <p:animEffect transition="in" filter="fade">
                                      <p:cBhvr>
                                        <p:cTn id="123" dur="1000"/>
                                        <p:tgtEl>
                                          <p:spTgt spid="60"/>
                                        </p:tgtEl>
                                      </p:cBhvr>
                                    </p:animEffect>
                                    <p:anim calcmode="lin" valueType="num">
                                      <p:cBhvr>
                                        <p:cTn id="124" dur="1000" fill="hold"/>
                                        <p:tgtEl>
                                          <p:spTgt spid="60"/>
                                        </p:tgtEl>
                                        <p:attrNameLst>
                                          <p:attrName>ppt_x</p:attrName>
                                        </p:attrNameLst>
                                      </p:cBhvr>
                                      <p:tavLst>
                                        <p:tav tm="0">
                                          <p:val>
                                            <p:strVal val="#ppt_x"/>
                                          </p:val>
                                        </p:tav>
                                        <p:tav tm="100000">
                                          <p:val>
                                            <p:strVal val="#ppt_x"/>
                                          </p:val>
                                        </p:tav>
                                      </p:tavLst>
                                    </p:anim>
                                    <p:anim calcmode="lin" valueType="num">
                                      <p:cBhvr>
                                        <p:cTn id="125" dur="1000" fill="hold"/>
                                        <p:tgtEl>
                                          <p:spTgt spid="60"/>
                                        </p:tgtEl>
                                        <p:attrNameLst>
                                          <p:attrName>ppt_y</p:attrName>
                                        </p:attrNameLst>
                                      </p:cBhvr>
                                      <p:tavLst>
                                        <p:tav tm="0">
                                          <p:val>
                                            <p:strVal val="#ppt_y+.1"/>
                                          </p:val>
                                        </p:tav>
                                        <p:tav tm="100000">
                                          <p:val>
                                            <p:strVal val="#ppt_y"/>
                                          </p:val>
                                        </p:tav>
                                      </p:tavLst>
                                    </p:anim>
                                  </p:childTnLst>
                                </p:cTn>
                              </p:par>
                              <p:par>
                                <p:cTn id="126" presetID="42" presetClass="entr" presetSubtype="0" fill="hold" grpId="0" nodeType="withEffect">
                                  <p:stCondLst>
                                    <p:cond delay="0"/>
                                  </p:stCondLst>
                                  <p:childTnLst>
                                    <p:set>
                                      <p:cBhvr>
                                        <p:cTn id="127" dur="1" fill="hold">
                                          <p:stCondLst>
                                            <p:cond delay="0"/>
                                          </p:stCondLst>
                                        </p:cTn>
                                        <p:tgtEl>
                                          <p:spTgt spid="90"/>
                                        </p:tgtEl>
                                        <p:attrNameLst>
                                          <p:attrName>style.visibility</p:attrName>
                                        </p:attrNameLst>
                                      </p:cBhvr>
                                      <p:to>
                                        <p:strVal val="visible"/>
                                      </p:to>
                                    </p:set>
                                    <p:animEffect transition="in" filter="fade">
                                      <p:cBhvr>
                                        <p:cTn id="128" dur="1000"/>
                                        <p:tgtEl>
                                          <p:spTgt spid="90"/>
                                        </p:tgtEl>
                                      </p:cBhvr>
                                    </p:animEffect>
                                    <p:anim calcmode="lin" valueType="num">
                                      <p:cBhvr>
                                        <p:cTn id="129" dur="1000" fill="hold"/>
                                        <p:tgtEl>
                                          <p:spTgt spid="90"/>
                                        </p:tgtEl>
                                        <p:attrNameLst>
                                          <p:attrName>ppt_x</p:attrName>
                                        </p:attrNameLst>
                                      </p:cBhvr>
                                      <p:tavLst>
                                        <p:tav tm="0">
                                          <p:val>
                                            <p:strVal val="#ppt_x"/>
                                          </p:val>
                                        </p:tav>
                                        <p:tav tm="100000">
                                          <p:val>
                                            <p:strVal val="#ppt_x"/>
                                          </p:val>
                                        </p:tav>
                                      </p:tavLst>
                                    </p:anim>
                                    <p:anim calcmode="lin" valueType="num">
                                      <p:cBhvr>
                                        <p:cTn id="130" dur="1000" fill="hold"/>
                                        <p:tgtEl>
                                          <p:spTgt spid="90"/>
                                        </p:tgtEl>
                                        <p:attrNameLst>
                                          <p:attrName>ppt_y</p:attrName>
                                        </p:attrNameLst>
                                      </p:cBhvr>
                                      <p:tavLst>
                                        <p:tav tm="0">
                                          <p:val>
                                            <p:strVal val="#ppt_y+.1"/>
                                          </p:val>
                                        </p:tav>
                                        <p:tav tm="100000">
                                          <p:val>
                                            <p:strVal val="#ppt_y"/>
                                          </p:val>
                                        </p:tav>
                                      </p:tavLst>
                                    </p:anim>
                                  </p:childTnLst>
                                </p:cTn>
                              </p:par>
                              <p:par>
                                <p:cTn id="131" presetID="10" presetClass="entr" presetSubtype="0" fill="hold" nodeType="withEffect">
                                  <p:stCondLst>
                                    <p:cond delay="0"/>
                                  </p:stCondLst>
                                  <p:childTnLst>
                                    <p:set>
                                      <p:cBhvr>
                                        <p:cTn id="132" dur="1" fill="hold">
                                          <p:stCondLst>
                                            <p:cond delay="0"/>
                                          </p:stCondLst>
                                        </p:cTn>
                                        <p:tgtEl>
                                          <p:spTgt spid="10"/>
                                        </p:tgtEl>
                                        <p:attrNameLst>
                                          <p:attrName>style.visibility</p:attrName>
                                        </p:attrNameLst>
                                      </p:cBhvr>
                                      <p:to>
                                        <p:strVal val="visible"/>
                                      </p:to>
                                    </p:set>
                                    <p:animEffect transition="in" filter="fade">
                                      <p:cBhvr>
                                        <p:cTn id="133" dur="500"/>
                                        <p:tgtEl>
                                          <p:spTgt spid="10"/>
                                        </p:tgtEl>
                                      </p:cBhvr>
                                    </p:animEffect>
                                  </p:childTnLst>
                                </p:cTn>
                              </p:par>
                            </p:childTnLst>
                          </p:cTn>
                        </p:par>
                        <p:par>
                          <p:cTn id="134" fill="hold">
                            <p:stCondLst>
                              <p:cond delay="1000"/>
                            </p:stCondLst>
                            <p:childTnLst>
                              <p:par>
                                <p:cTn id="135" presetID="10" presetClass="entr" presetSubtype="0" fill="hold" nodeType="afterEffect">
                                  <p:stCondLst>
                                    <p:cond delay="0"/>
                                  </p:stCondLst>
                                  <p:childTnLst>
                                    <p:set>
                                      <p:cBhvr>
                                        <p:cTn id="136" dur="1" fill="hold">
                                          <p:stCondLst>
                                            <p:cond delay="0"/>
                                          </p:stCondLst>
                                        </p:cTn>
                                        <p:tgtEl>
                                          <p:spTgt spid="57"/>
                                        </p:tgtEl>
                                        <p:attrNameLst>
                                          <p:attrName>style.visibility</p:attrName>
                                        </p:attrNameLst>
                                      </p:cBhvr>
                                      <p:to>
                                        <p:strVal val="visible"/>
                                      </p:to>
                                    </p:set>
                                    <p:animEffect transition="in" filter="fade">
                                      <p:cBhvr>
                                        <p:cTn id="137" dur="500"/>
                                        <p:tgtEl>
                                          <p:spTgt spid="57"/>
                                        </p:tgtEl>
                                      </p:cBhvr>
                                    </p:animEffect>
                                  </p:childTnLst>
                                </p:cTn>
                              </p:par>
                            </p:childTnLst>
                          </p:cTn>
                        </p:par>
                        <p:par>
                          <p:cTn id="138" fill="hold">
                            <p:stCondLst>
                              <p:cond delay="1500"/>
                            </p:stCondLst>
                            <p:childTnLst>
                              <p:par>
                                <p:cTn id="139" presetID="10" presetClass="exit" presetSubtype="0" fill="hold" nodeType="afterEffect">
                                  <p:stCondLst>
                                    <p:cond delay="2500"/>
                                  </p:stCondLst>
                                  <p:childTnLst>
                                    <p:animEffect transition="out" filter="fade">
                                      <p:cBhvr>
                                        <p:cTn id="140" dur="500"/>
                                        <p:tgtEl>
                                          <p:spTgt spid="10"/>
                                        </p:tgtEl>
                                      </p:cBhvr>
                                    </p:animEffect>
                                    <p:set>
                                      <p:cBhvr>
                                        <p:cTn id="141"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9" grpId="0"/>
      <p:bldP spid="60" grpId="0"/>
      <p:bldP spid="89" grpId="0"/>
      <p:bldP spid="9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PnP Provisioning engine</a:t>
            </a:r>
            <a:endParaRPr lang="en-GB" dirty="0"/>
          </a:p>
        </p:txBody>
      </p:sp>
      <p:sp>
        <p:nvSpPr>
          <p:cNvPr id="11267" name="Text Placeholder 4"/>
          <p:cNvSpPr>
            <a:spLocks noGrp="1"/>
          </p:cNvSpPr>
          <p:nvPr>
            <p:ph type="body" idx="1"/>
          </p:nvPr>
        </p:nvSpPr>
        <p:spPr/>
        <p:txBody>
          <a:bodyPr/>
          <a:lstStyle/>
          <a:p>
            <a:r>
              <a:rPr lang="en-US" altLang="en-US" dirty="0" smtClean="0"/>
              <a:t>Hosting provider hosted app in Azure and provision sites to on-premises SharePoint deployment</a:t>
            </a:r>
          </a:p>
        </p:txBody>
      </p:sp>
      <p:sp>
        <p:nvSpPr>
          <p:cNvPr id="5" name="Subtitle 2"/>
          <p:cNvSpPr txBox="1">
            <a:spLocks/>
          </p:cNvSpPr>
          <p:nvPr/>
        </p:nvSpPr>
        <p:spPr bwMode="auto">
          <a:xfrm>
            <a:off x="777860" y="5445422"/>
            <a:ext cx="76803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ct val="0"/>
              </a:spcAft>
              <a:buClr>
                <a:srgbClr val="284B72"/>
              </a:buClr>
              <a:buSzPct val="75000"/>
              <a:buFont typeface="Wingdings 3" panose="05040102010807070707" pitchFamily="18" charset="2"/>
              <a:buNone/>
              <a:defRPr sz="2000">
                <a:solidFill>
                  <a:schemeClr val="bg1"/>
                </a:solidFill>
                <a:latin typeface="Segoe UI Light" panose="020B0502040204020203" pitchFamily="34" charset="0"/>
                <a:ea typeface="MS PGothic" pitchFamily="34" charset="-128"/>
                <a:cs typeface="Segoe UI Light" panose="020B0502040204020203" pitchFamily="34" charset="0"/>
              </a:defRPr>
            </a:lvl1pPr>
            <a:lvl2pPr marL="457200" indent="0" algn="l" rtl="0" eaLnBrk="0" fontAlgn="base" hangingPunct="0">
              <a:spcBef>
                <a:spcPct val="20000"/>
              </a:spcBef>
              <a:spcAft>
                <a:spcPct val="0"/>
              </a:spcAft>
              <a:buClr>
                <a:srgbClr val="284B72"/>
              </a:buClr>
              <a:buFont typeface="Wingdings" panose="05000000000000000000" pitchFamily="2" charset="2"/>
              <a:buNone/>
              <a:defRPr sz="1800">
                <a:solidFill>
                  <a:schemeClr val="tx1"/>
                </a:solidFill>
                <a:latin typeface="Segoe UI Light" panose="020B0502040204020203" pitchFamily="34" charset="0"/>
                <a:ea typeface="MS PGothic" pitchFamily="34" charset="-128"/>
                <a:cs typeface="Segoe UI Light" panose="020B0502040204020203" pitchFamily="34" charset="0"/>
              </a:defRPr>
            </a:lvl2pPr>
            <a:lvl3pPr marL="914400" indent="0" algn="l" rtl="0" eaLnBrk="0" fontAlgn="base" hangingPunct="0">
              <a:spcBef>
                <a:spcPct val="20000"/>
              </a:spcBef>
              <a:spcAft>
                <a:spcPct val="0"/>
              </a:spcAft>
              <a:buClr>
                <a:srgbClr val="284B72"/>
              </a:buClr>
              <a:buNone/>
              <a:defRPr sz="1600">
                <a:solidFill>
                  <a:schemeClr val="tx1"/>
                </a:solidFill>
                <a:latin typeface="Segoe UI Light" panose="020B0502040204020203" pitchFamily="34" charset="0"/>
                <a:ea typeface="MS PGothic" pitchFamily="34" charset="-128"/>
                <a:cs typeface="Segoe UI Light" panose="020B0502040204020203" pitchFamily="34" charset="0"/>
              </a:defRPr>
            </a:lvl3pPr>
            <a:lvl4pPr marL="1371600" indent="0" algn="l" rtl="0" eaLnBrk="0" fontAlgn="base" hangingPunct="0">
              <a:spcBef>
                <a:spcPct val="20000"/>
              </a:spcBef>
              <a:spcAft>
                <a:spcPct val="0"/>
              </a:spcAft>
              <a:buClr>
                <a:srgbClr val="284B72"/>
              </a:buClr>
              <a:buFont typeface="Times" panose="02020603050405020304" pitchFamily="18" charset="0"/>
              <a:buNone/>
              <a:defRPr sz="1400">
                <a:solidFill>
                  <a:schemeClr val="tx1"/>
                </a:solidFill>
                <a:latin typeface="Segoe UI Light" panose="020B0502040204020203" pitchFamily="34" charset="0"/>
                <a:ea typeface="MS PGothic" pitchFamily="34" charset="-128"/>
                <a:cs typeface="Segoe UI Light" panose="020B0502040204020203" pitchFamily="34" charset="0"/>
              </a:defRPr>
            </a:lvl4pPr>
            <a:lvl5pPr marL="1828800" indent="0" algn="l" rtl="0" eaLnBrk="0" fontAlgn="base" hangingPunct="0">
              <a:spcBef>
                <a:spcPct val="20000"/>
              </a:spcBef>
              <a:spcAft>
                <a:spcPct val="0"/>
              </a:spcAft>
              <a:buClr>
                <a:srgbClr val="284B72"/>
              </a:buClr>
              <a:buNone/>
              <a:defRPr sz="1400">
                <a:solidFill>
                  <a:schemeClr val="tx1"/>
                </a:solidFill>
                <a:latin typeface="Segoe UI Light" panose="020B0502040204020203" pitchFamily="34" charset="0"/>
                <a:ea typeface="MS PGothic" pitchFamily="34" charset="-128"/>
                <a:cs typeface="Segoe UI Light" panose="020B0502040204020203" pitchFamily="34" charset="0"/>
              </a:defRPr>
            </a:lvl5pPr>
            <a:lvl6pPr marL="2286000" indent="0" algn="l" rtl="0" fontAlgn="base">
              <a:spcBef>
                <a:spcPct val="20000"/>
              </a:spcBef>
              <a:spcAft>
                <a:spcPct val="0"/>
              </a:spcAft>
              <a:buClr>
                <a:srgbClr val="FF0000"/>
              </a:buClr>
              <a:buNone/>
              <a:defRPr sz="1400">
                <a:solidFill>
                  <a:schemeClr val="tx1"/>
                </a:solidFill>
                <a:latin typeface="+mn-lt"/>
                <a:ea typeface="+mn-ea"/>
              </a:defRPr>
            </a:lvl6pPr>
            <a:lvl7pPr marL="2743200" indent="0" algn="l" rtl="0" fontAlgn="base">
              <a:spcBef>
                <a:spcPct val="20000"/>
              </a:spcBef>
              <a:spcAft>
                <a:spcPct val="0"/>
              </a:spcAft>
              <a:buClr>
                <a:srgbClr val="FF0000"/>
              </a:buClr>
              <a:buNone/>
              <a:defRPr sz="1400">
                <a:solidFill>
                  <a:schemeClr val="tx1"/>
                </a:solidFill>
                <a:latin typeface="+mn-lt"/>
                <a:ea typeface="+mn-ea"/>
              </a:defRPr>
            </a:lvl7pPr>
            <a:lvl8pPr marL="3200400" indent="0" algn="l" rtl="0" fontAlgn="base">
              <a:spcBef>
                <a:spcPct val="20000"/>
              </a:spcBef>
              <a:spcAft>
                <a:spcPct val="0"/>
              </a:spcAft>
              <a:buClr>
                <a:srgbClr val="FF0000"/>
              </a:buClr>
              <a:buNone/>
              <a:defRPr sz="1400">
                <a:solidFill>
                  <a:schemeClr val="tx1"/>
                </a:solidFill>
                <a:latin typeface="+mn-lt"/>
                <a:ea typeface="+mn-ea"/>
              </a:defRPr>
            </a:lvl8pPr>
            <a:lvl9pPr marL="3657600" indent="0" algn="l" rtl="0" fontAlgn="base">
              <a:spcBef>
                <a:spcPct val="20000"/>
              </a:spcBef>
              <a:spcAft>
                <a:spcPct val="0"/>
              </a:spcAft>
              <a:buClr>
                <a:srgbClr val="FF0000"/>
              </a:buClr>
              <a:buNone/>
              <a:defRPr sz="1400">
                <a:solidFill>
                  <a:schemeClr val="tx1"/>
                </a:solidFill>
                <a:latin typeface="+mn-lt"/>
                <a:ea typeface="+mn-ea"/>
              </a:defRPr>
            </a:lvl9pPr>
          </a:lstStyle>
          <a:p>
            <a:r>
              <a:rPr lang="en-US" sz="1500" kern="0" baseline="0" dirty="0" smtClean="0"/>
              <a:t>Today at http://github.com/</a:t>
            </a:r>
            <a:r>
              <a:rPr lang="en-US" sz="1500" kern="0" baseline="0" dirty="0" err="1" smtClean="0"/>
              <a:t>OfficeDev</a:t>
            </a:r>
            <a:r>
              <a:rPr lang="en-US" sz="1500" kern="0" baseline="0" dirty="0" smtClean="0"/>
              <a:t>/PnP...</a:t>
            </a:r>
            <a:endParaRPr lang="en-US" sz="1500" kern="0" baseline="0" dirty="0"/>
          </a:p>
        </p:txBody>
      </p:sp>
    </p:spTree>
    <p:extLst>
      <p:ext uri="{BB962C8B-B14F-4D97-AF65-F5344CB8AC3E}">
        <p14:creationId xmlns:p14="http://schemas.microsoft.com/office/powerpoint/2010/main" val="7867071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Hybrid patterns for </a:t>
            </a:r>
            <a:br>
              <a:rPr lang="en-US" dirty="0" smtClean="0">
                <a:solidFill>
                  <a:schemeClr val="tx1"/>
                </a:solidFill>
              </a:rPr>
            </a:br>
            <a:r>
              <a:rPr lang="en-US" dirty="0" smtClean="0">
                <a:solidFill>
                  <a:schemeClr val="tx1"/>
                </a:solidFill>
              </a:rPr>
              <a:t>provisioning</a:t>
            </a:r>
            <a:endParaRPr lang="en-US" dirty="0">
              <a:solidFill>
                <a:schemeClr val="tx1"/>
              </a:solidFill>
            </a:endParaRPr>
          </a:p>
        </p:txBody>
      </p:sp>
    </p:spTree>
    <p:extLst>
      <p:ext uri="{BB962C8B-B14F-4D97-AF65-F5344CB8AC3E}">
        <p14:creationId xmlns:p14="http://schemas.microsoft.com/office/powerpoint/2010/main" val="114076031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self service pattern – classic</a:t>
            </a:r>
            <a:endParaRPr lang="en-US" dirty="0"/>
          </a:p>
        </p:txBody>
      </p:sp>
      <p:sp>
        <p:nvSpPr>
          <p:cNvPr id="7" name="TextBox 6"/>
          <p:cNvSpPr txBox="1"/>
          <p:nvPr/>
        </p:nvSpPr>
        <p:spPr>
          <a:xfrm>
            <a:off x="7335104" y="1728776"/>
            <a:ext cx="1537927" cy="583882"/>
          </a:xfrm>
          <a:prstGeom prst="rect">
            <a:avLst/>
          </a:prstGeom>
          <a:noFill/>
        </p:spPr>
        <p:txBody>
          <a:bodyPr wrap="none" lIns="134464" tIns="107571" rIns="134464" bIns="107571" rtlCol="0">
            <a:spAutoFit/>
          </a:bodyPr>
          <a:lstStyle/>
          <a:p>
            <a:pPr>
              <a:lnSpc>
                <a:spcPct val="90000"/>
              </a:lnSpc>
              <a:spcAft>
                <a:spcPts val="441"/>
              </a:spcAft>
            </a:pPr>
            <a:r>
              <a:rPr lang="en-US" sz="2647" baseline="0" dirty="0">
                <a:gradFill>
                  <a:gsLst>
                    <a:gs pos="2917">
                      <a:schemeClr val="tx1"/>
                    </a:gs>
                    <a:gs pos="30000">
                      <a:schemeClr val="tx1"/>
                    </a:gs>
                  </a:gsLst>
                  <a:lin ang="5400000" scaled="0"/>
                </a:gradFill>
              </a:rPr>
              <a:t>Contoso</a:t>
            </a:r>
          </a:p>
        </p:txBody>
      </p:sp>
      <p:grpSp>
        <p:nvGrpSpPr>
          <p:cNvPr id="45" name="Group 44"/>
          <p:cNvGrpSpPr>
            <a:grpSpLocks noChangeAspect="1"/>
          </p:cNvGrpSpPr>
          <p:nvPr/>
        </p:nvGrpSpPr>
        <p:grpSpPr>
          <a:xfrm>
            <a:off x="5814580" y="4205708"/>
            <a:ext cx="2767299" cy="1310390"/>
            <a:chOff x="6013077" y="2962310"/>
            <a:chExt cx="4818905" cy="2281881"/>
          </a:xfrm>
        </p:grpSpPr>
        <p:grpSp>
          <p:nvGrpSpPr>
            <p:cNvPr id="47" name="Group 46"/>
            <p:cNvGrpSpPr/>
            <p:nvPr/>
          </p:nvGrpSpPr>
          <p:grpSpPr>
            <a:xfrm>
              <a:off x="6509192" y="2962310"/>
              <a:ext cx="3158399" cy="1714109"/>
              <a:chOff x="6509192" y="2962310"/>
              <a:chExt cx="3158399" cy="1714109"/>
            </a:xfrm>
          </p:grpSpPr>
          <p:pic>
            <p:nvPicPr>
              <p:cNvPr id="52" name="Picture 51"/>
              <p:cNvPicPr>
                <a:picLocks noChangeAspect="1"/>
              </p:cNvPicPr>
              <p:nvPr/>
            </p:nvPicPr>
            <p:blipFill>
              <a:blip r:embed="rId3"/>
              <a:stretch>
                <a:fillRect/>
              </a:stretch>
            </p:blipFill>
            <p:spPr>
              <a:xfrm>
                <a:off x="6509192" y="3341432"/>
                <a:ext cx="2880393" cy="1334987"/>
              </a:xfrm>
              <a:prstGeom prst="rect">
                <a:avLst/>
              </a:prstGeom>
              <a:ln>
                <a:solidFill>
                  <a:schemeClr val="bg1">
                    <a:lumMod val="75000"/>
                  </a:schemeClr>
                </a:solidFill>
              </a:ln>
            </p:spPr>
          </p:pic>
          <p:grpSp>
            <p:nvGrpSpPr>
              <p:cNvPr id="53" name="Group 52"/>
              <p:cNvGrpSpPr>
                <a:grpSpLocks noChangeAspect="1"/>
              </p:cNvGrpSpPr>
              <p:nvPr/>
            </p:nvGrpSpPr>
            <p:grpSpPr>
              <a:xfrm>
                <a:off x="8723570" y="2962310"/>
                <a:ext cx="944021" cy="823485"/>
                <a:chOff x="8834920" y="3253885"/>
                <a:chExt cx="1497267" cy="1306091"/>
              </a:xfrm>
            </p:grpSpPr>
            <p:sp>
              <p:nvSpPr>
                <p:cNvPr id="54" name="Arc 53"/>
                <p:cNvSpPr/>
                <p:nvPr/>
              </p:nvSpPr>
              <p:spPr>
                <a:xfrm rot="16200000">
                  <a:off x="8930508" y="3158297"/>
                  <a:ext cx="1306091" cy="1497267"/>
                </a:xfrm>
                <a:prstGeom prst="arc">
                  <a:avLst>
                    <a:gd name="adj1" fmla="val 1831690"/>
                    <a:gd name="adj2" fmla="val 21357414"/>
                  </a:avLst>
                </a:prstGeom>
                <a:ln w="38100">
                  <a:solidFill>
                    <a:schemeClr val="tx1">
                      <a:lumMod val="65000"/>
                      <a:lumOff val="3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23" baseline="0">
                    <a:latin typeface="Segoe UI Light" panose="020B0502040204020203" pitchFamily="34" charset="0"/>
                    <a:cs typeface="Segoe UI Light" panose="020B0502040204020203" pitchFamily="34" charset="0"/>
                  </a:endParaRPr>
                </a:p>
              </p:txBody>
            </p:sp>
            <p:pic>
              <p:nvPicPr>
                <p:cNvPr id="55" name="Picture 54"/>
                <p:cNvPicPr>
                  <a:picLocks noChangeAspect="1"/>
                </p:cNvPicPr>
                <p:nvPr/>
              </p:nvPicPr>
              <p:blipFill>
                <a:blip r:embed="rId4"/>
                <a:stretch>
                  <a:fillRect/>
                </a:stretch>
              </p:blipFill>
              <p:spPr>
                <a:xfrm>
                  <a:off x="8937322" y="3278989"/>
                  <a:ext cx="1292464" cy="1255885"/>
                </a:xfrm>
                <a:prstGeom prst="rect">
                  <a:avLst/>
                </a:prstGeom>
              </p:spPr>
            </p:pic>
          </p:grpSp>
        </p:grpSp>
        <p:grpSp>
          <p:nvGrpSpPr>
            <p:cNvPr id="48" name="Group 47"/>
            <p:cNvGrpSpPr>
              <a:grpSpLocks noChangeAspect="1"/>
            </p:cNvGrpSpPr>
            <p:nvPr/>
          </p:nvGrpSpPr>
          <p:grpSpPr>
            <a:xfrm>
              <a:off x="6013077" y="4522432"/>
              <a:ext cx="4818905" cy="721759"/>
              <a:chOff x="650078" y="4178650"/>
              <a:chExt cx="3438722" cy="515040"/>
            </a:xfrm>
          </p:grpSpPr>
          <p:sp>
            <p:nvSpPr>
              <p:cNvPr id="49" name="TextBox 48"/>
              <p:cNvSpPr txBox="1"/>
              <p:nvPr/>
            </p:nvSpPr>
            <p:spPr>
              <a:xfrm>
                <a:off x="1230820" y="4331300"/>
                <a:ext cx="2857980" cy="229471"/>
              </a:xfrm>
              <a:prstGeom prst="rect">
                <a:avLst/>
              </a:prstGeom>
              <a:noFill/>
            </p:spPr>
            <p:txBody>
              <a:bodyPr wrap="square" lIns="0" tIns="0" rIns="0" bIns="0" rtlCol="0">
                <a:spAutoFit/>
              </a:bodyPr>
              <a:lstStyle/>
              <a:p>
                <a:r>
                  <a:rPr lang="en-US" spc="-53" baseline="0" dirty="0">
                    <a:solidFill>
                      <a:schemeClr val="tx1">
                        <a:lumMod val="75000"/>
                        <a:lumOff val="25000"/>
                      </a:schemeClr>
                    </a:solidFill>
                  </a:rPr>
                  <a:t>http://teams.contoso.com/sites/site</a:t>
                </a:r>
              </a:p>
            </p:txBody>
          </p:sp>
          <p:pic>
            <p:nvPicPr>
              <p:cNvPr id="51" name="Picture 50"/>
              <p:cNvPicPr>
                <a:picLocks noChangeAspect="1"/>
              </p:cNvPicPr>
              <p:nvPr/>
            </p:nvPicPr>
            <p:blipFill>
              <a:blip r:embed="rId5"/>
              <a:stretch>
                <a:fillRect/>
              </a:stretch>
            </p:blipFill>
            <p:spPr>
              <a:xfrm>
                <a:off x="650078" y="4178650"/>
                <a:ext cx="611820" cy="515040"/>
              </a:xfrm>
              <a:prstGeom prst="rect">
                <a:avLst/>
              </a:prstGeom>
            </p:spPr>
          </p:pic>
        </p:grpSp>
      </p:grpSp>
      <p:grpSp>
        <p:nvGrpSpPr>
          <p:cNvPr id="56" name="Group 55"/>
          <p:cNvGrpSpPr>
            <a:grpSpLocks noChangeAspect="1"/>
          </p:cNvGrpSpPr>
          <p:nvPr/>
        </p:nvGrpSpPr>
        <p:grpSpPr>
          <a:xfrm>
            <a:off x="519015" y="2918728"/>
            <a:ext cx="3179018" cy="1310390"/>
            <a:chOff x="6013077" y="2962310"/>
            <a:chExt cx="5535863" cy="2281881"/>
          </a:xfrm>
        </p:grpSpPr>
        <p:grpSp>
          <p:nvGrpSpPr>
            <p:cNvPr id="57" name="Group 56"/>
            <p:cNvGrpSpPr/>
            <p:nvPr/>
          </p:nvGrpSpPr>
          <p:grpSpPr>
            <a:xfrm>
              <a:off x="6509192" y="2962310"/>
              <a:ext cx="3158399" cy="1714109"/>
              <a:chOff x="6509192" y="2962310"/>
              <a:chExt cx="3158399" cy="1714109"/>
            </a:xfrm>
          </p:grpSpPr>
          <p:pic>
            <p:nvPicPr>
              <p:cNvPr id="61" name="Picture 60"/>
              <p:cNvPicPr>
                <a:picLocks noChangeAspect="1"/>
              </p:cNvPicPr>
              <p:nvPr/>
            </p:nvPicPr>
            <p:blipFill>
              <a:blip r:embed="rId3"/>
              <a:stretch>
                <a:fillRect/>
              </a:stretch>
            </p:blipFill>
            <p:spPr>
              <a:xfrm>
                <a:off x="6509192" y="3341432"/>
                <a:ext cx="2880393" cy="1334987"/>
              </a:xfrm>
              <a:prstGeom prst="rect">
                <a:avLst/>
              </a:prstGeom>
              <a:ln>
                <a:solidFill>
                  <a:schemeClr val="bg1">
                    <a:lumMod val="75000"/>
                  </a:schemeClr>
                </a:solidFill>
              </a:ln>
            </p:spPr>
          </p:pic>
          <p:grpSp>
            <p:nvGrpSpPr>
              <p:cNvPr id="62" name="Group 61"/>
              <p:cNvGrpSpPr>
                <a:grpSpLocks noChangeAspect="1"/>
              </p:cNvGrpSpPr>
              <p:nvPr/>
            </p:nvGrpSpPr>
            <p:grpSpPr>
              <a:xfrm>
                <a:off x="8723570" y="2962310"/>
                <a:ext cx="944021" cy="823485"/>
                <a:chOff x="8834920" y="3253885"/>
                <a:chExt cx="1497267" cy="1306091"/>
              </a:xfrm>
            </p:grpSpPr>
            <p:sp>
              <p:nvSpPr>
                <p:cNvPr id="63" name="Arc 62"/>
                <p:cNvSpPr/>
                <p:nvPr/>
              </p:nvSpPr>
              <p:spPr>
                <a:xfrm rot="16200000">
                  <a:off x="8930508" y="3158297"/>
                  <a:ext cx="1306091" cy="1497267"/>
                </a:xfrm>
                <a:prstGeom prst="arc">
                  <a:avLst>
                    <a:gd name="adj1" fmla="val 1831690"/>
                    <a:gd name="adj2" fmla="val 21357414"/>
                  </a:avLst>
                </a:prstGeom>
                <a:ln w="38100">
                  <a:solidFill>
                    <a:schemeClr val="tx1">
                      <a:lumMod val="65000"/>
                      <a:lumOff val="3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23" baseline="0">
                    <a:latin typeface="Segoe UI Light" panose="020B0502040204020203" pitchFamily="34" charset="0"/>
                    <a:cs typeface="Segoe UI Light" panose="020B0502040204020203" pitchFamily="34" charset="0"/>
                  </a:endParaRPr>
                </a:p>
              </p:txBody>
            </p:sp>
            <p:pic>
              <p:nvPicPr>
                <p:cNvPr id="64" name="Picture 63"/>
                <p:cNvPicPr>
                  <a:picLocks noChangeAspect="1"/>
                </p:cNvPicPr>
                <p:nvPr/>
              </p:nvPicPr>
              <p:blipFill>
                <a:blip r:embed="rId4"/>
                <a:stretch>
                  <a:fillRect/>
                </a:stretch>
              </p:blipFill>
              <p:spPr>
                <a:xfrm>
                  <a:off x="8937322" y="3278989"/>
                  <a:ext cx="1292464" cy="1255885"/>
                </a:xfrm>
                <a:prstGeom prst="rect">
                  <a:avLst/>
                </a:prstGeom>
              </p:spPr>
            </p:pic>
          </p:grpSp>
        </p:grpSp>
        <p:grpSp>
          <p:nvGrpSpPr>
            <p:cNvPr id="58" name="Group 57"/>
            <p:cNvGrpSpPr>
              <a:grpSpLocks noChangeAspect="1"/>
            </p:cNvGrpSpPr>
            <p:nvPr/>
          </p:nvGrpSpPr>
          <p:grpSpPr>
            <a:xfrm>
              <a:off x="6013077" y="4522432"/>
              <a:ext cx="5535863" cy="721759"/>
              <a:chOff x="650078" y="4178650"/>
              <a:chExt cx="3950336" cy="515040"/>
            </a:xfrm>
          </p:grpSpPr>
          <p:sp>
            <p:nvSpPr>
              <p:cNvPr id="59" name="TextBox 58"/>
              <p:cNvSpPr txBox="1"/>
              <p:nvPr/>
            </p:nvSpPr>
            <p:spPr>
              <a:xfrm>
                <a:off x="1230820" y="4331300"/>
                <a:ext cx="3369594" cy="229471"/>
              </a:xfrm>
              <a:prstGeom prst="rect">
                <a:avLst/>
              </a:prstGeom>
              <a:noFill/>
            </p:spPr>
            <p:txBody>
              <a:bodyPr wrap="square" lIns="0" tIns="0" rIns="0" bIns="0" rtlCol="0">
                <a:spAutoFit/>
              </a:bodyPr>
              <a:lstStyle/>
              <a:p>
                <a:r>
                  <a:rPr lang="en-US" spc="-53" baseline="0" dirty="0">
                    <a:solidFill>
                      <a:schemeClr val="tx1">
                        <a:lumMod val="75000"/>
                        <a:lumOff val="25000"/>
                      </a:schemeClr>
                    </a:solidFill>
                  </a:rPr>
                  <a:t>http://contoso.sharepoint.com/sites/site</a:t>
                </a:r>
              </a:p>
            </p:txBody>
          </p:sp>
          <p:pic>
            <p:nvPicPr>
              <p:cNvPr id="60" name="Picture 59"/>
              <p:cNvPicPr>
                <a:picLocks noChangeAspect="1"/>
              </p:cNvPicPr>
              <p:nvPr/>
            </p:nvPicPr>
            <p:blipFill>
              <a:blip r:embed="rId5"/>
              <a:stretch>
                <a:fillRect/>
              </a:stretch>
            </p:blipFill>
            <p:spPr>
              <a:xfrm>
                <a:off x="650078" y="4178650"/>
                <a:ext cx="611820" cy="515040"/>
              </a:xfrm>
              <a:prstGeom prst="rect">
                <a:avLst/>
              </a:prstGeom>
            </p:spPr>
          </p:pic>
        </p:grpSp>
      </p:grpSp>
      <p:pic>
        <p:nvPicPr>
          <p:cNvPr id="65" name="Picture 64"/>
          <p:cNvPicPr>
            <a:picLocks noChangeAspect="1"/>
          </p:cNvPicPr>
          <p:nvPr/>
        </p:nvPicPr>
        <p:blipFill>
          <a:blip r:embed="rId6"/>
          <a:stretch>
            <a:fillRect/>
          </a:stretch>
        </p:blipFill>
        <p:spPr>
          <a:xfrm>
            <a:off x="389436" y="1747989"/>
            <a:ext cx="817305" cy="536053"/>
          </a:xfrm>
          <a:prstGeom prst="rect">
            <a:avLst/>
          </a:prstGeom>
        </p:spPr>
      </p:pic>
      <p:cxnSp>
        <p:nvCxnSpPr>
          <p:cNvPr id="69" name="Straight Connector 68"/>
          <p:cNvCxnSpPr/>
          <p:nvPr/>
        </p:nvCxnSpPr>
        <p:spPr>
          <a:xfrm flipH="1">
            <a:off x="3638200" y="2185492"/>
            <a:ext cx="1077" cy="3483424"/>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6466345" y="2206706"/>
            <a:ext cx="2052356" cy="1786480"/>
            <a:chOff x="8848147" y="1799699"/>
            <a:chExt cx="2735762" cy="2381353"/>
          </a:xfrm>
        </p:grpSpPr>
        <p:grpSp>
          <p:nvGrpSpPr>
            <p:cNvPr id="70" name="Group 69"/>
            <p:cNvGrpSpPr/>
            <p:nvPr/>
          </p:nvGrpSpPr>
          <p:grpSpPr>
            <a:xfrm>
              <a:off x="8848147" y="1799699"/>
              <a:ext cx="1678135" cy="1337219"/>
              <a:chOff x="9539360" y="3355019"/>
              <a:chExt cx="1678135" cy="1337219"/>
            </a:xfrm>
          </p:grpSpPr>
          <p:sp>
            <p:nvSpPr>
              <p:cNvPr id="71" name="TextBox 70"/>
              <p:cNvSpPr txBox="1"/>
              <p:nvPr/>
            </p:nvSpPr>
            <p:spPr>
              <a:xfrm>
                <a:off x="9742678" y="4199924"/>
                <a:ext cx="985130" cy="492314"/>
              </a:xfrm>
              <a:prstGeom prst="rect">
                <a:avLst/>
              </a:prstGeom>
              <a:noFill/>
            </p:spPr>
            <p:txBody>
              <a:bodyPr wrap="square" lIns="0" tIns="0" rIns="0" bIns="0" rtlCol="0">
                <a:spAutoFit/>
              </a:bodyPr>
              <a:lstStyle/>
              <a:p>
                <a:pPr algn="ctr"/>
                <a:r>
                  <a:rPr lang="en-US" spc="-53" baseline="0" dirty="0">
                    <a:gradFill>
                      <a:gsLst>
                        <a:gs pos="2917">
                          <a:schemeClr val="bg2"/>
                        </a:gs>
                        <a:gs pos="95000">
                          <a:schemeClr val="bg2"/>
                        </a:gs>
                      </a:gsLst>
                      <a:lin ang="5400000" scaled="0"/>
                    </a:gradFill>
                  </a:rPr>
                  <a:t>Internal Users</a:t>
                </a:r>
              </a:p>
            </p:txBody>
          </p:sp>
          <p:grpSp>
            <p:nvGrpSpPr>
              <p:cNvPr id="72" name="Group 71"/>
              <p:cNvGrpSpPr>
                <a:grpSpLocks noChangeAspect="1"/>
              </p:cNvGrpSpPr>
              <p:nvPr/>
            </p:nvGrpSpPr>
            <p:grpSpPr>
              <a:xfrm>
                <a:off x="9539360" y="3355019"/>
                <a:ext cx="1678135" cy="864000"/>
                <a:chOff x="5245285" y="5162817"/>
                <a:chExt cx="2217045" cy="1141463"/>
              </a:xfrm>
            </p:grpSpPr>
            <p:grpSp>
              <p:nvGrpSpPr>
                <p:cNvPr id="73" name="Group 72"/>
                <p:cNvGrpSpPr/>
                <p:nvPr/>
              </p:nvGrpSpPr>
              <p:grpSpPr>
                <a:xfrm>
                  <a:off x="6165183" y="5245863"/>
                  <a:ext cx="1297147" cy="1058417"/>
                  <a:chOff x="6165183" y="5245863"/>
                  <a:chExt cx="1297147" cy="1058417"/>
                </a:xfrm>
              </p:grpSpPr>
              <p:pic>
                <p:nvPicPr>
                  <p:cNvPr id="75" name="Picture 74"/>
                  <p:cNvPicPr>
                    <a:picLocks noChangeAspect="1"/>
                  </p:cNvPicPr>
                  <p:nvPr/>
                </p:nvPicPr>
                <p:blipFill>
                  <a:blip r:embed="rId7"/>
                  <a:stretch>
                    <a:fillRect/>
                  </a:stretch>
                </p:blipFill>
                <p:spPr>
                  <a:xfrm>
                    <a:off x="6323888" y="5245863"/>
                    <a:ext cx="584136" cy="794398"/>
                  </a:xfrm>
                  <a:prstGeom prst="rect">
                    <a:avLst/>
                  </a:prstGeom>
                </p:spPr>
              </p:pic>
              <p:pic>
                <p:nvPicPr>
                  <p:cNvPr id="76" name="Picture 75"/>
                  <p:cNvPicPr>
                    <a:picLocks noChangeAspect="1"/>
                  </p:cNvPicPr>
                  <p:nvPr/>
                </p:nvPicPr>
                <p:blipFill>
                  <a:blip r:embed="rId8"/>
                  <a:stretch>
                    <a:fillRect/>
                  </a:stretch>
                </p:blipFill>
                <p:spPr>
                  <a:xfrm>
                    <a:off x="6671127" y="5707784"/>
                    <a:ext cx="791203" cy="528038"/>
                  </a:xfrm>
                  <a:prstGeom prst="rect">
                    <a:avLst/>
                  </a:prstGeom>
                </p:spPr>
              </p:pic>
              <p:pic>
                <p:nvPicPr>
                  <p:cNvPr id="77" name="Picture 76"/>
                  <p:cNvPicPr>
                    <a:picLocks noChangeAspect="1"/>
                  </p:cNvPicPr>
                  <p:nvPr/>
                </p:nvPicPr>
                <p:blipFill>
                  <a:blip r:embed="rId9"/>
                  <a:stretch>
                    <a:fillRect/>
                  </a:stretch>
                </p:blipFill>
                <p:spPr>
                  <a:xfrm>
                    <a:off x="6165183" y="5649730"/>
                    <a:ext cx="399572" cy="654550"/>
                  </a:xfrm>
                  <a:prstGeom prst="rect">
                    <a:avLst/>
                  </a:prstGeom>
                </p:spPr>
              </p:pic>
            </p:grpSp>
            <p:pic>
              <p:nvPicPr>
                <p:cNvPr id="74" name="Picture 73"/>
                <p:cNvPicPr>
                  <a:picLocks noChangeAspect="1"/>
                </p:cNvPicPr>
                <p:nvPr/>
              </p:nvPicPr>
              <p:blipFill>
                <a:blip r:embed="rId10"/>
                <a:stretch>
                  <a:fillRect/>
                </a:stretch>
              </p:blipFill>
              <p:spPr>
                <a:xfrm>
                  <a:off x="5245285" y="5162817"/>
                  <a:ext cx="1078603" cy="1038236"/>
                </a:xfrm>
                <a:prstGeom prst="rect">
                  <a:avLst/>
                </a:prstGeom>
              </p:spPr>
            </p:pic>
          </p:grpSp>
        </p:grpSp>
        <p:grpSp>
          <p:nvGrpSpPr>
            <p:cNvPr id="81" name="Group 80"/>
            <p:cNvGrpSpPr>
              <a:grpSpLocks noChangeAspect="1"/>
            </p:cNvGrpSpPr>
            <p:nvPr/>
          </p:nvGrpSpPr>
          <p:grpSpPr>
            <a:xfrm>
              <a:off x="9927401" y="2674165"/>
              <a:ext cx="1656508" cy="1506887"/>
              <a:chOff x="4383758" y="2503892"/>
              <a:chExt cx="2516893" cy="2289573"/>
            </a:xfrm>
          </p:grpSpPr>
          <p:sp>
            <p:nvSpPr>
              <p:cNvPr id="82" name="Rectangle 81"/>
              <p:cNvSpPr/>
              <p:nvPr/>
            </p:nvSpPr>
            <p:spPr bwMode="auto">
              <a:xfrm>
                <a:off x="4537410" y="2503892"/>
                <a:ext cx="2017543" cy="200795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34299" tIns="34299" rIns="34299" bIns="34299" numCol="1" spcCol="0" rtlCol="0" fromWordArt="0" anchor="t" anchorCtr="0" forceAA="0" compatLnSpc="1">
                <a:prstTxWarp prst="textNoShape">
                  <a:avLst/>
                </a:prstTxWarp>
                <a:noAutofit/>
              </a:bodyPr>
              <a:lstStyle/>
              <a:p>
                <a:pPr defTabSz="685757"/>
                <a:r>
                  <a:rPr lang="en-US" sz="750" baseline="0" dirty="0">
                    <a:solidFill>
                      <a:schemeClr val="tx1">
                        <a:lumMod val="65000"/>
                        <a:lumOff val="35000"/>
                      </a:schemeClr>
                    </a:solidFill>
                    <a:ea typeface="Segoe UI" pitchFamily="34" charset="0"/>
                    <a:cs typeface="Segoe UI" pitchFamily="34" charset="0"/>
                  </a:rPr>
                  <a:t>SharePoint Service</a:t>
                </a:r>
              </a:p>
            </p:txBody>
          </p:sp>
          <p:grpSp>
            <p:nvGrpSpPr>
              <p:cNvPr id="83" name="Group 82"/>
              <p:cNvGrpSpPr/>
              <p:nvPr/>
            </p:nvGrpSpPr>
            <p:grpSpPr>
              <a:xfrm>
                <a:off x="5421611" y="2886866"/>
                <a:ext cx="1479040" cy="1043909"/>
                <a:chOff x="4557447" y="1721445"/>
                <a:chExt cx="1479040" cy="1043909"/>
              </a:xfrm>
            </p:grpSpPr>
            <p:pic>
              <p:nvPicPr>
                <p:cNvPr id="91" name="Picture 90"/>
                <p:cNvPicPr>
                  <a:picLocks noChangeAspect="1"/>
                </p:cNvPicPr>
                <p:nvPr/>
              </p:nvPicPr>
              <p:blipFill>
                <a:blip r:embed="rId11"/>
                <a:stretch>
                  <a:fillRect/>
                </a:stretch>
              </p:blipFill>
              <p:spPr>
                <a:xfrm>
                  <a:off x="4557447" y="1902539"/>
                  <a:ext cx="477423" cy="839046"/>
                </a:xfrm>
                <a:prstGeom prst="rect">
                  <a:avLst/>
                </a:prstGeom>
              </p:spPr>
            </p:pic>
            <p:pic>
              <p:nvPicPr>
                <p:cNvPr id="92" name="Picture 91"/>
                <p:cNvPicPr>
                  <a:picLocks noChangeAspect="1"/>
                </p:cNvPicPr>
                <p:nvPr/>
              </p:nvPicPr>
              <p:blipFill>
                <a:blip r:embed="rId11"/>
                <a:stretch>
                  <a:fillRect/>
                </a:stretch>
              </p:blipFill>
              <p:spPr>
                <a:xfrm>
                  <a:off x="4869643" y="1721445"/>
                  <a:ext cx="477423" cy="839046"/>
                </a:xfrm>
                <a:prstGeom prst="rect">
                  <a:avLst/>
                </a:prstGeom>
              </p:spPr>
            </p:pic>
            <p:pic>
              <p:nvPicPr>
                <p:cNvPr id="93" name="Picture 92"/>
                <p:cNvPicPr>
                  <a:picLocks noChangeAspect="1"/>
                </p:cNvPicPr>
                <p:nvPr/>
              </p:nvPicPr>
              <p:blipFill>
                <a:blip r:embed="rId12"/>
                <a:stretch>
                  <a:fillRect/>
                </a:stretch>
              </p:blipFill>
              <p:spPr>
                <a:xfrm>
                  <a:off x="5153580" y="1902539"/>
                  <a:ext cx="882907" cy="862815"/>
                </a:xfrm>
                <a:prstGeom prst="rect">
                  <a:avLst/>
                </a:prstGeom>
              </p:spPr>
            </p:pic>
          </p:grpSp>
          <p:grpSp>
            <p:nvGrpSpPr>
              <p:cNvPr id="84" name="Group 83"/>
              <p:cNvGrpSpPr/>
              <p:nvPr/>
            </p:nvGrpSpPr>
            <p:grpSpPr>
              <a:xfrm>
                <a:off x="4880542" y="3820782"/>
                <a:ext cx="944427" cy="972683"/>
                <a:chOff x="3981885" y="2834055"/>
                <a:chExt cx="944427" cy="972683"/>
              </a:xfrm>
            </p:grpSpPr>
            <p:pic>
              <p:nvPicPr>
                <p:cNvPr id="88" name="Picture 87"/>
                <p:cNvPicPr>
                  <a:picLocks noChangeAspect="1"/>
                </p:cNvPicPr>
                <p:nvPr/>
              </p:nvPicPr>
              <p:blipFill>
                <a:blip r:embed="rId11"/>
                <a:stretch>
                  <a:fillRect/>
                </a:stretch>
              </p:blipFill>
              <p:spPr>
                <a:xfrm>
                  <a:off x="3981885" y="2967692"/>
                  <a:ext cx="477423" cy="839046"/>
                </a:xfrm>
                <a:prstGeom prst="rect">
                  <a:avLst/>
                </a:prstGeom>
              </p:spPr>
            </p:pic>
            <p:pic>
              <p:nvPicPr>
                <p:cNvPr id="89" name="Picture 88"/>
                <p:cNvPicPr>
                  <a:picLocks noChangeAspect="1"/>
                </p:cNvPicPr>
                <p:nvPr/>
              </p:nvPicPr>
              <p:blipFill>
                <a:blip r:embed="rId11"/>
                <a:stretch>
                  <a:fillRect/>
                </a:stretch>
              </p:blipFill>
              <p:spPr>
                <a:xfrm>
                  <a:off x="4269036" y="2834055"/>
                  <a:ext cx="477423" cy="839046"/>
                </a:xfrm>
                <a:prstGeom prst="rect">
                  <a:avLst/>
                </a:prstGeom>
              </p:spPr>
            </p:pic>
            <p:pic>
              <p:nvPicPr>
                <p:cNvPr id="90" name="Picture 89"/>
                <p:cNvPicPr>
                  <a:picLocks noChangeAspect="1"/>
                </p:cNvPicPr>
                <p:nvPr/>
              </p:nvPicPr>
              <p:blipFill>
                <a:blip r:embed="rId13"/>
                <a:stretch>
                  <a:fillRect/>
                </a:stretch>
              </p:blipFill>
              <p:spPr>
                <a:xfrm>
                  <a:off x="4480085" y="3260431"/>
                  <a:ext cx="446227" cy="456212"/>
                </a:xfrm>
                <a:prstGeom prst="rect">
                  <a:avLst/>
                </a:prstGeom>
              </p:spPr>
            </p:pic>
          </p:grpSp>
          <p:grpSp>
            <p:nvGrpSpPr>
              <p:cNvPr id="85" name="Group 84"/>
              <p:cNvGrpSpPr/>
              <p:nvPr/>
            </p:nvGrpSpPr>
            <p:grpSpPr>
              <a:xfrm>
                <a:off x="4383758" y="2988031"/>
                <a:ext cx="968998" cy="971748"/>
                <a:chOff x="3601101" y="2714202"/>
                <a:chExt cx="968998" cy="971748"/>
              </a:xfrm>
            </p:grpSpPr>
            <p:pic>
              <p:nvPicPr>
                <p:cNvPr id="86" name="Picture 85"/>
                <p:cNvPicPr>
                  <a:picLocks noChangeAspect="1"/>
                </p:cNvPicPr>
                <p:nvPr/>
              </p:nvPicPr>
              <p:blipFill>
                <a:blip r:embed="rId11"/>
                <a:stretch>
                  <a:fillRect/>
                </a:stretch>
              </p:blipFill>
              <p:spPr>
                <a:xfrm>
                  <a:off x="3601101" y="2846904"/>
                  <a:ext cx="477423" cy="839046"/>
                </a:xfrm>
                <a:prstGeom prst="rect">
                  <a:avLst/>
                </a:prstGeom>
              </p:spPr>
            </p:pic>
            <p:pic>
              <p:nvPicPr>
                <p:cNvPr id="87" name="Picture 86"/>
                <p:cNvPicPr>
                  <a:picLocks noChangeAspect="1"/>
                </p:cNvPicPr>
                <p:nvPr/>
              </p:nvPicPr>
              <p:blipFill>
                <a:blip r:embed="rId14"/>
                <a:stretch>
                  <a:fillRect/>
                </a:stretch>
              </p:blipFill>
              <p:spPr>
                <a:xfrm>
                  <a:off x="3875612" y="2714202"/>
                  <a:ext cx="694487" cy="898458"/>
                </a:xfrm>
                <a:prstGeom prst="rect">
                  <a:avLst/>
                </a:prstGeom>
              </p:spPr>
            </p:pic>
          </p:grpSp>
        </p:grpSp>
      </p:grpSp>
      <p:grpSp>
        <p:nvGrpSpPr>
          <p:cNvPr id="98" name="Group 97"/>
          <p:cNvGrpSpPr>
            <a:grpSpLocks noChangeAspect="1"/>
          </p:cNvGrpSpPr>
          <p:nvPr/>
        </p:nvGrpSpPr>
        <p:grpSpPr>
          <a:xfrm>
            <a:off x="3881316" y="3521969"/>
            <a:ext cx="1280317" cy="887526"/>
            <a:chOff x="4631226" y="2903649"/>
            <a:chExt cx="2089396" cy="1448386"/>
          </a:xfrm>
        </p:grpSpPr>
        <p:sp>
          <p:nvSpPr>
            <p:cNvPr id="99" name="Rectangle 98"/>
            <p:cNvSpPr/>
            <p:nvPr/>
          </p:nvSpPr>
          <p:spPr bwMode="auto">
            <a:xfrm>
              <a:off x="4631226" y="2903649"/>
              <a:ext cx="1901623" cy="132758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34299" tIns="34299" rIns="34299" bIns="34299" numCol="1" spcCol="0" rtlCol="0" fromWordArt="0" anchor="t" anchorCtr="0" forceAA="0" compatLnSpc="1">
              <a:prstTxWarp prst="textNoShape">
                <a:avLst/>
              </a:prstTxWarp>
              <a:noAutofit/>
            </a:bodyPr>
            <a:lstStyle/>
            <a:p>
              <a:pPr defTabSz="685757"/>
              <a:r>
                <a:rPr lang="en-US" baseline="0" dirty="0">
                  <a:solidFill>
                    <a:schemeClr val="tx1">
                      <a:lumMod val="65000"/>
                      <a:lumOff val="35000"/>
                    </a:schemeClr>
                  </a:solidFill>
                  <a:ea typeface="Segoe UI" pitchFamily="34" charset="0"/>
                  <a:cs typeface="Segoe UI" pitchFamily="34" charset="0"/>
                </a:rPr>
                <a:t>Provider hosted Apps</a:t>
              </a:r>
            </a:p>
          </p:txBody>
        </p:sp>
        <p:pic>
          <p:nvPicPr>
            <p:cNvPr id="100" name="Picture 99"/>
            <p:cNvPicPr>
              <a:picLocks noChangeAspect="1"/>
            </p:cNvPicPr>
            <p:nvPr/>
          </p:nvPicPr>
          <p:blipFill>
            <a:blip r:embed="rId11"/>
            <a:stretch>
              <a:fillRect/>
            </a:stretch>
          </p:blipFill>
          <p:spPr>
            <a:xfrm>
              <a:off x="5273706" y="3298680"/>
              <a:ext cx="477423" cy="839046"/>
            </a:xfrm>
            <a:prstGeom prst="rect">
              <a:avLst/>
            </a:prstGeom>
          </p:spPr>
        </p:pic>
        <p:pic>
          <p:nvPicPr>
            <p:cNvPr id="101" name="Picture 100"/>
            <p:cNvPicPr>
              <a:picLocks noChangeAspect="1"/>
            </p:cNvPicPr>
            <p:nvPr/>
          </p:nvPicPr>
          <p:blipFill>
            <a:blip r:embed="rId11"/>
            <a:stretch>
              <a:fillRect/>
            </a:stretch>
          </p:blipFill>
          <p:spPr>
            <a:xfrm>
              <a:off x="5620962" y="3512989"/>
              <a:ext cx="477423" cy="839046"/>
            </a:xfrm>
            <a:prstGeom prst="rect">
              <a:avLst/>
            </a:prstGeom>
          </p:spPr>
        </p:pic>
        <p:grpSp>
          <p:nvGrpSpPr>
            <p:cNvPr id="102" name="Group 101"/>
            <p:cNvGrpSpPr/>
            <p:nvPr/>
          </p:nvGrpSpPr>
          <p:grpSpPr>
            <a:xfrm>
              <a:off x="5959262" y="3306353"/>
              <a:ext cx="761360" cy="895854"/>
              <a:chOff x="5959262" y="3306353"/>
              <a:chExt cx="761360" cy="895854"/>
            </a:xfrm>
          </p:grpSpPr>
          <p:pic>
            <p:nvPicPr>
              <p:cNvPr id="103" name="Picture 102"/>
              <p:cNvPicPr>
                <a:picLocks noChangeAspect="1"/>
              </p:cNvPicPr>
              <p:nvPr/>
            </p:nvPicPr>
            <p:blipFill>
              <a:blip r:embed="rId11"/>
              <a:stretch>
                <a:fillRect/>
              </a:stretch>
            </p:blipFill>
            <p:spPr>
              <a:xfrm>
                <a:off x="5959262" y="3306353"/>
                <a:ext cx="477423" cy="839046"/>
              </a:xfrm>
              <a:prstGeom prst="rect">
                <a:avLst/>
              </a:prstGeom>
            </p:spPr>
          </p:pic>
          <p:pic>
            <p:nvPicPr>
              <p:cNvPr id="104" name="Picture 103"/>
              <p:cNvPicPr>
                <a:picLocks noChangeAspect="1"/>
              </p:cNvPicPr>
              <p:nvPr/>
            </p:nvPicPr>
            <p:blipFill>
              <a:blip r:embed="rId15"/>
              <a:stretch>
                <a:fillRect/>
              </a:stretch>
            </p:blipFill>
            <p:spPr>
              <a:xfrm>
                <a:off x="6164422" y="3763727"/>
                <a:ext cx="556200" cy="438480"/>
              </a:xfrm>
              <a:prstGeom prst="rect">
                <a:avLst/>
              </a:prstGeom>
            </p:spPr>
          </p:pic>
        </p:grpSp>
      </p:grpSp>
      <p:pic>
        <p:nvPicPr>
          <p:cNvPr id="43" name="Picture 42"/>
          <p:cNvPicPr>
            <a:picLocks noChangeAspect="1"/>
          </p:cNvPicPr>
          <p:nvPr/>
        </p:nvPicPr>
        <p:blipFill>
          <a:blip r:embed="rId16"/>
          <a:stretch>
            <a:fillRect/>
          </a:stretch>
        </p:blipFill>
        <p:spPr>
          <a:xfrm>
            <a:off x="5004984" y="2357301"/>
            <a:ext cx="1178429" cy="1654461"/>
          </a:xfrm>
          <a:prstGeom prst="rect">
            <a:avLst/>
          </a:prstGeom>
        </p:spPr>
      </p:pic>
      <p:cxnSp>
        <p:nvCxnSpPr>
          <p:cNvPr id="105" name="Straight Arrow Connector 104"/>
          <p:cNvCxnSpPr/>
          <p:nvPr/>
        </p:nvCxnSpPr>
        <p:spPr>
          <a:xfrm flipH="1">
            <a:off x="2667000" y="3323570"/>
            <a:ext cx="2141728" cy="0"/>
          </a:xfrm>
          <a:prstGeom prst="straightConnector1">
            <a:avLst/>
          </a:prstGeom>
          <a:ln w="53975">
            <a:solidFill>
              <a:schemeClr val="tx1">
                <a:lumMod val="65000"/>
                <a:lumOff val="35000"/>
              </a:schemeClr>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09" name="Straight Arrow Connector 108"/>
          <p:cNvCxnSpPr/>
          <p:nvPr/>
        </p:nvCxnSpPr>
        <p:spPr>
          <a:xfrm flipH="1">
            <a:off x="6205753" y="3323570"/>
            <a:ext cx="1009841" cy="0"/>
          </a:xfrm>
          <a:prstGeom prst="straightConnector1">
            <a:avLst/>
          </a:prstGeom>
          <a:ln w="53975">
            <a:solidFill>
              <a:schemeClr val="tx1">
                <a:lumMod val="65000"/>
                <a:lumOff val="35000"/>
              </a:schemeClr>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3" name="Straight Arrow Connector 112"/>
          <p:cNvCxnSpPr/>
          <p:nvPr/>
        </p:nvCxnSpPr>
        <p:spPr>
          <a:xfrm>
            <a:off x="5513333" y="4075282"/>
            <a:ext cx="471831" cy="731455"/>
          </a:xfrm>
          <a:prstGeom prst="straightConnector1">
            <a:avLst/>
          </a:prstGeom>
          <a:ln w="53975">
            <a:solidFill>
              <a:schemeClr val="tx1">
                <a:lumMod val="65000"/>
                <a:lumOff val="35000"/>
              </a:schemeClr>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117" name="Group 116"/>
          <p:cNvGrpSpPr/>
          <p:nvPr/>
        </p:nvGrpSpPr>
        <p:grpSpPr>
          <a:xfrm>
            <a:off x="3836537" y="3036869"/>
            <a:ext cx="385901" cy="385901"/>
            <a:chOff x="492" y="17985"/>
            <a:chExt cx="524853" cy="524853"/>
          </a:xfrm>
        </p:grpSpPr>
        <p:sp>
          <p:nvSpPr>
            <p:cNvPr id="118" name="Oval 117"/>
            <p:cNvSpPr/>
            <p:nvPr/>
          </p:nvSpPr>
          <p:spPr>
            <a:xfrm>
              <a:off x="492" y="17985"/>
              <a:ext cx="524853" cy="524853"/>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784387">
                <a:lnSpc>
                  <a:spcPct val="90000"/>
                </a:lnSpc>
                <a:spcAft>
                  <a:spcPct val="35000"/>
                </a:spcAft>
              </a:pPr>
              <a:r>
                <a:rPr lang="en-US" sz="1764" baseline="0" dirty="0"/>
                <a:t>3</a:t>
              </a:r>
            </a:p>
          </p:txBody>
        </p:sp>
      </p:grpSp>
      <p:grpSp>
        <p:nvGrpSpPr>
          <p:cNvPr id="120" name="Group 119"/>
          <p:cNvGrpSpPr/>
          <p:nvPr/>
        </p:nvGrpSpPr>
        <p:grpSpPr>
          <a:xfrm>
            <a:off x="6686152" y="3273034"/>
            <a:ext cx="385901" cy="385901"/>
            <a:chOff x="492" y="17985"/>
            <a:chExt cx="524853" cy="524853"/>
          </a:xfrm>
        </p:grpSpPr>
        <p:sp>
          <p:nvSpPr>
            <p:cNvPr id="121" name="Oval 120"/>
            <p:cNvSpPr/>
            <p:nvPr/>
          </p:nvSpPr>
          <p:spPr>
            <a:xfrm>
              <a:off x="492" y="17985"/>
              <a:ext cx="524853" cy="524853"/>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2"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784387">
                <a:lnSpc>
                  <a:spcPct val="90000"/>
                </a:lnSpc>
                <a:spcAft>
                  <a:spcPct val="35000"/>
                </a:spcAft>
              </a:pPr>
              <a:r>
                <a:rPr lang="en-US" sz="1764" baseline="0" dirty="0"/>
                <a:t>1</a:t>
              </a:r>
            </a:p>
          </p:txBody>
        </p:sp>
      </p:grpSp>
      <p:grpSp>
        <p:nvGrpSpPr>
          <p:cNvPr id="123" name="Group 122"/>
          <p:cNvGrpSpPr/>
          <p:nvPr/>
        </p:nvGrpSpPr>
        <p:grpSpPr>
          <a:xfrm>
            <a:off x="5320383" y="4183342"/>
            <a:ext cx="385901" cy="385901"/>
            <a:chOff x="492" y="17985"/>
            <a:chExt cx="524853" cy="524853"/>
          </a:xfrm>
        </p:grpSpPr>
        <p:sp>
          <p:nvSpPr>
            <p:cNvPr id="124" name="Oval 123"/>
            <p:cNvSpPr/>
            <p:nvPr/>
          </p:nvSpPr>
          <p:spPr>
            <a:xfrm>
              <a:off x="492" y="17985"/>
              <a:ext cx="524853" cy="524853"/>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5"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784387">
                <a:lnSpc>
                  <a:spcPct val="90000"/>
                </a:lnSpc>
                <a:spcAft>
                  <a:spcPct val="35000"/>
                </a:spcAft>
              </a:pPr>
              <a:r>
                <a:rPr lang="en-US" sz="1764" baseline="0" dirty="0"/>
                <a:t>2</a:t>
              </a:r>
            </a:p>
          </p:txBody>
        </p:sp>
      </p:grpSp>
      <p:cxnSp>
        <p:nvCxnSpPr>
          <p:cNvPr id="126" name="Straight Connector 125"/>
          <p:cNvCxnSpPr/>
          <p:nvPr/>
        </p:nvCxnSpPr>
        <p:spPr>
          <a:xfrm flipV="1">
            <a:off x="3041166" y="4122201"/>
            <a:ext cx="758258" cy="556401"/>
          </a:xfrm>
          <a:prstGeom prst="line">
            <a:avLst/>
          </a:prstGeom>
          <a:ln w="15875">
            <a:solidFill>
              <a:schemeClr val="tx1">
                <a:lumMod val="50000"/>
                <a:lumOff val="50000"/>
              </a:schemeClr>
            </a:solidFill>
            <a:tailEnd type="oval"/>
          </a:ln>
        </p:spPr>
        <p:style>
          <a:lnRef idx="1">
            <a:schemeClr val="dk1"/>
          </a:lnRef>
          <a:fillRef idx="0">
            <a:schemeClr val="dk1"/>
          </a:fillRef>
          <a:effectRef idx="0">
            <a:schemeClr val="dk1"/>
          </a:effectRef>
          <a:fontRef idx="minor">
            <a:schemeClr val="tx1"/>
          </a:fontRef>
        </p:style>
      </p:cxnSp>
      <p:sp>
        <p:nvSpPr>
          <p:cNvPr id="127" name="TextBox 4"/>
          <p:cNvSpPr txBox="1"/>
          <p:nvPr/>
        </p:nvSpPr>
        <p:spPr>
          <a:xfrm>
            <a:off x="1230600" y="4534842"/>
            <a:ext cx="2253471" cy="689541"/>
          </a:xfrm>
          <a:prstGeom prst="rect">
            <a:avLst/>
          </a:prstGeom>
          <a:solidFill>
            <a:srgbClr val="505050"/>
          </a:solidFill>
          <a:ln w="19050">
            <a:noFill/>
            <a:prstDash val="solid"/>
            <a:miter lim="800000"/>
          </a:ln>
          <a:effectLst/>
        </p:spPr>
        <p:txBody>
          <a:bodyPr wrap="square" lIns="42791" tIns="21396" rIns="68467" bIns="21396"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050" baseline="0" dirty="0">
                <a:solidFill>
                  <a:schemeClr val="bg1"/>
                </a:solidFill>
              </a:rPr>
              <a:t>Operations are driven from the on-premises.</a:t>
            </a:r>
          </a:p>
          <a:p>
            <a:pPr marL="0" lvl="1"/>
            <a:r>
              <a:rPr lang="en-US" sz="1050" baseline="0" dirty="0">
                <a:solidFill>
                  <a:schemeClr val="bg1"/>
                </a:solidFill>
              </a:rPr>
              <a:t>Integration to cloud is pretty simple with the tenant CSOM.</a:t>
            </a:r>
          </a:p>
        </p:txBody>
      </p:sp>
    </p:spTree>
    <p:extLst>
      <p:ext uri="{BB962C8B-B14F-4D97-AF65-F5344CB8AC3E}">
        <p14:creationId xmlns:p14="http://schemas.microsoft.com/office/powerpoint/2010/main" val="8215783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fade">
                                      <p:cBhvr>
                                        <p:cTn id="7" dur="1000"/>
                                        <p:tgtEl>
                                          <p:spTgt spid="120"/>
                                        </p:tgtEl>
                                      </p:cBhvr>
                                    </p:animEffect>
                                    <p:anim calcmode="lin" valueType="num">
                                      <p:cBhvr>
                                        <p:cTn id="8" dur="1000" fill="hold"/>
                                        <p:tgtEl>
                                          <p:spTgt spid="120"/>
                                        </p:tgtEl>
                                        <p:attrNameLst>
                                          <p:attrName>ppt_x</p:attrName>
                                        </p:attrNameLst>
                                      </p:cBhvr>
                                      <p:tavLst>
                                        <p:tav tm="0">
                                          <p:val>
                                            <p:strVal val="#ppt_x"/>
                                          </p:val>
                                        </p:tav>
                                        <p:tav tm="100000">
                                          <p:val>
                                            <p:strVal val="#ppt_x"/>
                                          </p:val>
                                        </p:tav>
                                      </p:tavLst>
                                    </p:anim>
                                    <p:anim calcmode="lin" valueType="num">
                                      <p:cBhvr>
                                        <p:cTn id="9" dur="1000" fill="hold"/>
                                        <p:tgtEl>
                                          <p:spTgt spid="12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9"/>
                                        </p:tgtEl>
                                        <p:attrNameLst>
                                          <p:attrName>style.visibility</p:attrName>
                                        </p:attrNameLst>
                                      </p:cBhvr>
                                      <p:to>
                                        <p:strVal val="visible"/>
                                      </p:to>
                                    </p:set>
                                    <p:animEffect transition="in" filter="fade">
                                      <p:cBhvr>
                                        <p:cTn id="12" dur="1000"/>
                                        <p:tgtEl>
                                          <p:spTgt spid="109"/>
                                        </p:tgtEl>
                                      </p:cBhvr>
                                    </p:animEffect>
                                    <p:anim calcmode="lin" valueType="num">
                                      <p:cBhvr>
                                        <p:cTn id="13" dur="1000" fill="hold"/>
                                        <p:tgtEl>
                                          <p:spTgt spid="109"/>
                                        </p:tgtEl>
                                        <p:attrNameLst>
                                          <p:attrName>ppt_x</p:attrName>
                                        </p:attrNameLst>
                                      </p:cBhvr>
                                      <p:tavLst>
                                        <p:tav tm="0">
                                          <p:val>
                                            <p:strVal val="#ppt_x"/>
                                          </p:val>
                                        </p:tav>
                                        <p:tav tm="100000">
                                          <p:val>
                                            <p:strVal val="#ppt_x"/>
                                          </p:val>
                                        </p:tav>
                                      </p:tavLst>
                                    </p:anim>
                                    <p:anim calcmode="lin" valueType="num">
                                      <p:cBhvr>
                                        <p:cTn id="14" dur="1000" fill="hold"/>
                                        <p:tgtEl>
                                          <p:spTgt spid="10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1000"/>
                                        <p:tgtEl>
                                          <p:spTgt spid="43"/>
                                        </p:tgtEl>
                                      </p:cBhvr>
                                    </p:animEffect>
                                    <p:anim calcmode="lin" valueType="num">
                                      <p:cBhvr>
                                        <p:cTn id="18" dur="1000" fill="hold"/>
                                        <p:tgtEl>
                                          <p:spTgt spid="43"/>
                                        </p:tgtEl>
                                        <p:attrNameLst>
                                          <p:attrName>ppt_x</p:attrName>
                                        </p:attrNameLst>
                                      </p:cBhvr>
                                      <p:tavLst>
                                        <p:tav tm="0">
                                          <p:val>
                                            <p:strVal val="#ppt_x"/>
                                          </p:val>
                                        </p:tav>
                                        <p:tav tm="100000">
                                          <p:val>
                                            <p:strVal val="#ppt_x"/>
                                          </p:val>
                                        </p:tav>
                                      </p:tavLst>
                                    </p:anim>
                                    <p:anim calcmode="lin" valueType="num">
                                      <p:cBhvr>
                                        <p:cTn id="19" dur="1000" fill="hold"/>
                                        <p:tgtEl>
                                          <p:spTgt spid="4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8"/>
                                        </p:tgtEl>
                                        <p:attrNameLst>
                                          <p:attrName>style.visibility</p:attrName>
                                        </p:attrNameLst>
                                      </p:cBhvr>
                                      <p:to>
                                        <p:strVal val="visible"/>
                                      </p:to>
                                    </p:set>
                                    <p:animEffect transition="in" filter="fade">
                                      <p:cBhvr>
                                        <p:cTn id="22" dur="1000"/>
                                        <p:tgtEl>
                                          <p:spTgt spid="98"/>
                                        </p:tgtEl>
                                      </p:cBhvr>
                                    </p:animEffect>
                                    <p:anim calcmode="lin" valueType="num">
                                      <p:cBhvr>
                                        <p:cTn id="23" dur="1000" fill="hold"/>
                                        <p:tgtEl>
                                          <p:spTgt spid="98"/>
                                        </p:tgtEl>
                                        <p:attrNameLst>
                                          <p:attrName>ppt_x</p:attrName>
                                        </p:attrNameLst>
                                      </p:cBhvr>
                                      <p:tavLst>
                                        <p:tav tm="0">
                                          <p:val>
                                            <p:strVal val="#ppt_x"/>
                                          </p:val>
                                        </p:tav>
                                        <p:tav tm="100000">
                                          <p:val>
                                            <p:strVal val="#ppt_x"/>
                                          </p:val>
                                        </p:tav>
                                      </p:tavLst>
                                    </p:anim>
                                    <p:anim calcmode="lin" valueType="num">
                                      <p:cBhvr>
                                        <p:cTn id="24" dur="1000" fill="hold"/>
                                        <p:tgtEl>
                                          <p:spTgt spid="9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23"/>
                                        </p:tgtEl>
                                        <p:attrNameLst>
                                          <p:attrName>style.visibility</p:attrName>
                                        </p:attrNameLst>
                                      </p:cBhvr>
                                      <p:to>
                                        <p:strVal val="visible"/>
                                      </p:to>
                                    </p:set>
                                    <p:animEffect transition="in" filter="fade">
                                      <p:cBhvr>
                                        <p:cTn id="29" dur="1000"/>
                                        <p:tgtEl>
                                          <p:spTgt spid="123"/>
                                        </p:tgtEl>
                                      </p:cBhvr>
                                    </p:animEffect>
                                    <p:anim calcmode="lin" valueType="num">
                                      <p:cBhvr>
                                        <p:cTn id="30" dur="1000" fill="hold"/>
                                        <p:tgtEl>
                                          <p:spTgt spid="123"/>
                                        </p:tgtEl>
                                        <p:attrNameLst>
                                          <p:attrName>ppt_x</p:attrName>
                                        </p:attrNameLst>
                                      </p:cBhvr>
                                      <p:tavLst>
                                        <p:tav tm="0">
                                          <p:val>
                                            <p:strVal val="#ppt_x"/>
                                          </p:val>
                                        </p:tav>
                                        <p:tav tm="100000">
                                          <p:val>
                                            <p:strVal val="#ppt_x"/>
                                          </p:val>
                                        </p:tav>
                                      </p:tavLst>
                                    </p:anim>
                                    <p:anim calcmode="lin" valueType="num">
                                      <p:cBhvr>
                                        <p:cTn id="31" dur="1000" fill="hold"/>
                                        <p:tgtEl>
                                          <p:spTgt spid="123"/>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13"/>
                                        </p:tgtEl>
                                        <p:attrNameLst>
                                          <p:attrName>style.visibility</p:attrName>
                                        </p:attrNameLst>
                                      </p:cBhvr>
                                      <p:to>
                                        <p:strVal val="visible"/>
                                      </p:to>
                                    </p:set>
                                    <p:animEffect transition="in" filter="fade">
                                      <p:cBhvr>
                                        <p:cTn id="34" dur="1000"/>
                                        <p:tgtEl>
                                          <p:spTgt spid="113"/>
                                        </p:tgtEl>
                                      </p:cBhvr>
                                    </p:animEffect>
                                    <p:anim calcmode="lin" valueType="num">
                                      <p:cBhvr>
                                        <p:cTn id="35" dur="1000" fill="hold"/>
                                        <p:tgtEl>
                                          <p:spTgt spid="113"/>
                                        </p:tgtEl>
                                        <p:attrNameLst>
                                          <p:attrName>ppt_x</p:attrName>
                                        </p:attrNameLst>
                                      </p:cBhvr>
                                      <p:tavLst>
                                        <p:tav tm="0">
                                          <p:val>
                                            <p:strVal val="#ppt_x"/>
                                          </p:val>
                                        </p:tav>
                                        <p:tav tm="100000">
                                          <p:val>
                                            <p:strVal val="#ppt_x"/>
                                          </p:val>
                                        </p:tav>
                                      </p:tavLst>
                                    </p:anim>
                                    <p:anim calcmode="lin" valueType="num">
                                      <p:cBhvr>
                                        <p:cTn id="36" dur="1000" fill="hold"/>
                                        <p:tgtEl>
                                          <p:spTgt spid="113"/>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1000"/>
                                        <p:tgtEl>
                                          <p:spTgt spid="45"/>
                                        </p:tgtEl>
                                      </p:cBhvr>
                                    </p:animEffect>
                                    <p:anim calcmode="lin" valueType="num">
                                      <p:cBhvr>
                                        <p:cTn id="40" dur="1000" fill="hold"/>
                                        <p:tgtEl>
                                          <p:spTgt spid="45"/>
                                        </p:tgtEl>
                                        <p:attrNameLst>
                                          <p:attrName>ppt_x</p:attrName>
                                        </p:attrNameLst>
                                      </p:cBhvr>
                                      <p:tavLst>
                                        <p:tav tm="0">
                                          <p:val>
                                            <p:strVal val="#ppt_x"/>
                                          </p:val>
                                        </p:tav>
                                        <p:tav tm="100000">
                                          <p:val>
                                            <p:strVal val="#ppt_x"/>
                                          </p:val>
                                        </p:tav>
                                      </p:tavLst>
                                    </p:anim>
                                    <p:anim calcmode="lin" valueType="num">
                                      <p:cBhvr>
                                        <p:cTn id="41"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117"/>
                                        </p:tgtEl>
                                        <p:attrNameLst>
                                          <p:attrName>style.visibility</p:attrName>
                                        </p:attrNameLst>
                                      </p:cBhvr>
                                      <p:to>
                                        <p:strVal val="visible"/>
                                      </p:to>
                                    </p:set>
                                    <p:animEffect transition="in" filter="fade">
                                      <p:cBhvr>
                                        <p:cTn id="46" dur="1000"/>
                                        <p:tgtEl>
                                          <p:spTgt spid="117"/>
                                        </p:tgtEl>
                                      </p:cBhvr>
                                    </p:animEffect>
                                    <p:anim calcmode="lin" valueType="num">
                                      <p:cBhvr>
                                        <p:cTn id="47" dur="1000" fill="hold"/>
                                        <p:tgtEl>
                                          <p:spTgt spid="117"/>
                                        </p:tgtEl>
                                        <p:attrNameLst>
                                          <p:attrName>ppt_x</p:attrName>
                                        </p:attrNameLst>
                                      </p:cBhvr>
                                      <p:tavLst>
                                        <p:tav tm="0">
                                          <p:val>
                                            <p:strVal val="#ppt_x"/>
                                          </p:val>
                                        </p:tav>
                                        <p:tav tm="100000">
                                          <p:val>
                                            <p:strVal val="#ppt_x"/>
                                          </p:val>
                                        </p:tav>
                                      </p:tavLst>
                                    </p:anim>
                                    <p:anim calcmode="lin" valueType="num">
                                      <p:cBhvr>
                                        <p:cTn id="48" dur="1000" fill="hold"/>
                                        <p:tgtEl>
                                          <p:spTgt spid="117"/>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05"/>
                                        </p:tgtEl>
                                        <p:attrNameLst>
                                          <p:attrName>style.visibility</p:attrName>
                                        </p:attrNameLst>
                                      </p:cBhvr>
                                      <p:to>
                                        <p:strVal val="visible"/>
                                      </p:to>
                                    </p:set>
                                    <p:animEffect transition="in" filter="fade">
                                      <p:cBhvr>
                                        <p:cTn id="51" dur="1000"/>
                                        <p:tgtEl>
                                          <p:spTgt spid="105"/>
                                        </p:tgtEl>
                                      </p:cBhvr>
                                    </p:animEffect>
                                    <p:anim calcmode="lin" valueType="num">
                                      <p:cBhvr>
                                        <p:cTn id="52" dur="1000" fill="hold"/>
                                        <p:tgtEl>
                                          <p:spTgt spid="105"/>
                                        </p:tgtEl>
                                        <p:attrNameLst>
                                          <p:attrName>ppt_x</p:attrName>
                                        </p:attrNameLst>
                                      </p:cBhvr>
                                      <p:tavLst>
                                        <p:tav tm="0">
                                          <p:val>
                                            <p:strVal val="#ppt_x"/>
                                          </p:val>
                                        </p:tav>
                                        <p:tav tm="100000">
                                          <p:val>
                                            <p:strVal val="#ppt_x"/>
                                          </p:val>
                                        </p:tav>
                                      </p:tavLst>
                                    </p:anim>
                                    <p:anim calcmode="lin" valueType="num">
                                      <p:cBhvr>
                                        <p:cTn id="53" dur="1000" fill="hold"/>
                                        <p:tgtEl>
                                          <p:spTgt spid="105"/>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56"/>
                                        </p:tgtEl>
                                        <p:attrNameLst>
                                          <p:attrName>style.visibility</p:attrName>
                                        </p:attrNameLst>
                                      </p:cBhvr>
                                      <p:to>
                                        <p:strVal val="visible"/>
                                      </p:to>
                                    </p:set>
                                    <p:animEffect transition="in" filter="fade">
                                      <p:cBhvr>
                                        <p:cTn id="56" dur="1000"/>
                                        <p:tgtEl>
                                          <p:spTgt spid="56"/>
                                        </p:tgtEl>
                                      </p:cBhvr>
                                    </p:animEffect>
                                    <p:anim calcmode="lin" valueType="num">
                                      <p:cBhvr>
                                        <p:cTn id="57" dur="1000" fill="hold"/>
                                        <p:tgtEl>
                                          <p:spTgt spid="56"/>
                                        </p:tgtEl>
                                        <p:attrNameLst>
                                          <p:attrName>ppt_x</p:attrName>
                                        </p:attrNameLst>
                                      </p:cBhvr>
                                      <p:tavLst>
                                        <p:tav tm="0">
                                          <p:val>
                                            <p:strVal val="#ppt_x"/>
                                          </p:val>
                                        </p:tav>
                                        <p:tav tm="100000">
                                          <p:val>
                                            <p:strVal val="#ppt_x"/>
                                          </p:val>
                                        </p:tav>
                                      </p:tavLst>
                                    </p:anim>
                                    <p:anim calcmode="lin" valueType="num">
                                      <p:cBhvr>
                                        <p:cTn id="58" dur="1000" fill="hold"/>
                                        <p:tgtEl>
                                          <p:spTgt spid="56"/>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27"/>
                                        </p:tgtEl>
                                        <p:attrNameLst>
                                          <p:attrName>style.visibility</p:attrName>
                                        </p:attrNameLst>
                                      </p:cBhvr>
                                      <p:to>
                                        <p:strVal val="visible"/>
                                      </p:to>
                                    </p:set>
                                    <p:animEffect transition="in" filter="fade">
                                      <p:cBhvr>
                                        <p:cTn id="61" dur="1000"/>
                                        <p:tgtEl>
                                          <p:spTgt spid="127"/>
                                        </p:tgtEl>
                                      </p:cBhvr>
                                    </p:animEffect>
                                    <p:anim calcmode="lin" valueType="num">
                                      <p:cBhvr>
                                        <p:cTn id="62" dur="1000" fill="hold"/>
                                        <p:tgtEl>
                                          <p:spTgt spid="127"/>
                                        </p:tgtEl>
                                        <p:attrNameLst>
                                          <p:attrName>ppt_x</p:attrName>
                                        </p:attrNameLst>
                                      </p:cBhvr>
                                      <p:tavLst>
                                        <p:tav tm="0">
                                          <p:val>
                                            <p:strVal val="#ppt_x"/>
                                          </p:val>
                                        </p:tav>
                                        <p:tav tm="100000">
                                          <p:val>
                                            <p:strVal val="#ppt_x"/>
                                          </p:val>
                                        </p:tav>
                                      </p:tavLst>
                                    </p:anim>
                                    <p:anim calcmode="lin" valueType="num">
                                      <p:cBhvr>
                                        <p:cTn id="63" dur="1000" fill="hold"/>
                                        <p:tgtEl>
                                          <p:spTgt spid="127"/>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26"/>
                                        </p:tgtEl>
                                        <p:attrNameLst>
                                          <p:attrName>style.visibility</p:attrName>
                                        </p:attrNameLst>
                                      </p:cBhvr>
                                      <p:to>
                                        <p:strVal val="visible"/>
                                      </p:to>
                                    </p:set>
                                    <p:animEffect transition="in" filter="fade">
                                      <p:cBhvr>
                                        <p:cTn id="66" dur="1000"/>
                                        <p:tgtEl>
                                          <p:spTgt spid="126"/>
                                        </p:tgtEl>
                                      </p:cBhvr>
                                    </p:animEffect>
                                    <p:anim calcmode="lin" valueType="num">
                                      <p:cBhvr>
                                        <p:cTn id="67" dur="1000" fill="hold"/>
                                        <p:tgtEl>
                                          <p:spTgt spid="126"/>
                                        </p:tgtEl>
                                        <p:attrNameLst>
                                          <p:attrName>ppt_x</p:attrName>
                                        </p:attrNameLst>
                                      </p:cBhvr>
                                      <p:tavLst>
                                        <p:tav tm="0">
                                          <p:val>
                                            <p:strVal val="#ppt_x"/>
                                          </p:val>
                                        </p:tav>
                                        <p:tav tm="100000">
                                          <p:val>
                                            <p:strVal val="#ppt_x"/>
                                          </p:val>
                                        </p:tav>
                                      </p:tavLst>
                                    </p:anim>
                                    <p:anim calcmode="lin" valueType="num">
                                      <p:cBhvr>
                                        <p:cTn id="68" dur="1000" fill="hold"/>
                                        <p:tgtEl>
                                          <p:spTgt spid="1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Cloud driven hybrid</a:t>
            </a:r>
            <a:endParaRPr lang="en-GB" dirty="0"/>
          </a:p>
        </p:txBody>
      </p:sp>
      <p:sp>
        <p:nvSpPr>
          <p:cNvPr id="3" name="TextBox 2"/>
          <p:cNvSpPr txBox="1"/>
          <p:nvPr/>
        </p:nvSpPr>
        <p:spPr>
          <a:xfrm>
            <a:off x="7054471" y="1728776"/>
            <a:ext cx="1537927" cy="583882"/>
          </a:xfrm>
          <a:prstGeom prst="rect">
            <a:avLst/>
          </a:prstGeom>
          <a:noFill/>
        </p:spPr>
        <p:txBody>
          <a:bodyPr wrap="none" lIns="134464" tIns="107571" rIns="134464" bIns="107571" rtlCol="0">
            <a:spAutoFit/>
          </a:bodyPr>
          <a:lstStyle/>
          <a:p>
            <a:pPr>
              <a:lnSpc>
                <a:spcPct val="90000"/>
              </a:lnSpc>
              <a:spcAft>
                <a:spcPts val="441"/>
              </a:spcAft>
            </a:pPr>
            <a:r>
              <a:rPr lang="en-US" sz="2647" baseline="0" dirty="0">
                <a:gradFill>
                  <a:gsLst>
                    <a:gs pos="2917">
                      <a:schemeClr val="tx1"/>
                    </a:gs>
                    <a:gs pos="30000">
                      <a:schemeClr val="tx1"/>
                    </a:gs>
                  </a:gsLst>
                  <a:lin ang="5400000" scaled="0"/>
                </a:gradFill>
              </a:rPr>
              <a:t>Contoso</a:t>
            </a:r>
          </a:p>
        </p:txBody>
      </p:sp>
      <p:pic>
        <p:nvPicPr>
          <p:cNvPr id="4" name="Picture 3"/>
          <p:cNvPicPr>
            <a:picLocks noChangeAspect="1"/>
          </p:cNvPicPr>
          <p:nvPr/>
        </p:nvPicPr>
        <p:blipFill>
          <a:blip r:embed="rId2"/>
          <a:stretch>
            <a:fillRect/>
          </a:stretch>
        </p:blipFill>
        <p:spPr>
          <a:xfrm>
            <a:off x="306286" y="1747989"/>
            <a:ext cx="817305" cy="536053"/>
          </a:xfrm>
          <a:prstGeom prst="rect">
            <a:avLst/>
          </a:prstGeom>
        </p:spPr>
      </p:pic>
      <p:cxnSp>
        <p:nvCxnSpPr>
          <p:cNvPr id="5" name="Straight Connector 4"/>
          <p:cNvCxnSpPr/>
          <p:nvPr/>
        </p:nvCxnSpPr>
        <p:spPr>
          <a:xfrm flipH="1">
            <a:off x="2901580" y="2122303"/>
            <a:ext cx="1077" cy="3483424"/>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6209345" y="2549869"/>
            <a:ext cx="2755933" cy="1730551"/>
            <a:chOff x="8389733" y="2036138"/>
            <a:chExt cx="3673621" cy="2306801"/>
          </a:xfrm>
        </p:grpSpPr>
        <p:grpSp>
          <p:nvGrpSpPr>
            <p:cNvPr id="41" name="Group 40"/>
            <p:cNvGrpSpPr>
              <a:grpSpLocks noChangeAspect="1"/>
            </p:cNvGrpSpPr>
            <p:nvPr/>
          </p:nvGrpSpPr>
          <p:grpSpPr>
            <a:xfrm>
              <a:off x="8389733" y="2036138"/>
              <a:ext cx="1656508" cy="1506887"/>
              <a:chOff x="4383758" y="2503892"/>
              <a:chExt cx="2516893" cy="2289573"/>
            </a:xfrm>
          </p:grpSpPr>
          <p:sp>
            <p:nvSpPr>
              <p:cNvPr id="42" name="Rectangle 41"/>
              <p:cNvSpPr/>
              <p:nvPr/>
            </p:nvSpPr>
            <p:spPr bwMode="auto">
              <a:xfrm>
                <a:off x="4537410" y="2503892"/>
                <a:ext cx="2017543" cy="200795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34299" tIns="34299" rIns="34299" bIns="34299" numCol="1" spcCol="0" rtlCol="0" fromWordArt="0" anchor="t" anchorCtr="0" forceAA="0" compatLnSpc="1">
                <a:prstTxWarp prst="textNoShape">
                  <a:avLst/>
                </a:prstTxWarp>
                <a:noAutofit/>
              </a:bodyPr>
              <a:lstStyle/>
              <a:p>
                <a:pPr defTabSz="685757"/>
                <a:r>
                  <a:rPr lang="en-US" sz="750" baseline="0" dirty="0">
                    <a:solidFill>
                      <a:schemeClr val="tx1">
                        <a:lumMod val="65000"/>
                        <a:lumOff val="35000"/>
                      </a:schemeClr>
                    </a:solidFill>
                    <a:ea typeface="Segoe UI" pitchFamily="34" charset="0"/>
                    <a:cs typeface="Segoe UI" pitchFamily="34" charset="0"/>
                  </a:rPr>
                  <a:t>SharePoint Service</a:t>
                </a:r>
              </a:p>
            </p:txBody>
          </p:sp>
          <p:grpSp>
            <p:nvGrpSpPr>
              <p:cNvPr id="43" name="Group 42"/>
              <p:cNvGrpSpPr/>
              <p:nvPr/>
            </p:nvGrpSpPr>
            <p:grpSpPr>
              <a:xfrm>
                <a:off x="5421611" y="2886866"/>
                <a:ext cx="1479040" cy="1043909"/>
                <a:chOff x="4557447" y="1721445"/>
                <a:chExt cx="1479040" cy="1043909"/>
              </a:xfrm>
            </p:grpSpPr>
            <p:pic>
              <p:nvPicPr>
                <p:cNvPr id="51" name="Picture 50"/>
                <p:cNvPicPr>
                  <a:picLocks noChangeAspect="1"/>
                </p:cNvPicPr>
                <p:nvPr/>
              </p:nvPicPr>
              <p:blipFill>
                <a:blip r:embed="rId3"/>
                <a:stretch>
                  <a:fillRect/>
                </a:stretch>
              </p:blipFill>
              <p:spPr>
                <a:xfrm>
                  <a:off x="4557447" y="1902539"/>
                  <a:ext cx="477423" cy="839046"/>
                </a:xfrm>
                <a:prstGeom prst="rect">
                  <a:avLst/>
                </a:prstGeom>
              </p:spPr>
            </p:pic>
            <p:pic>
              <p:nvPicPr>
                <p:cNvPr id="52" name="Picture 51"/>
                <p:cNvPicPr>
                  <a:picLocks noChangeAspect="1"/>
                </p:cNvPicPr>
                <p:nvPr/>
              </p:nvPicPr>
              <p:blipFill>
                <a:blip r:embed="rId3"/>
                <a:stretch>
                  <a:fillRect/>
                </a:stretch>
              </p:blipFill>
              <p:spPr>
                <a:xfrm>
                  <a:off x="4869643" y="1721445"/>
                  <a:ext cx="477423" cy="839046"/>
                </a:xfrm>
                <a:prstGeom prst="rect">
                  <a:avLst/>
                </a:prstGeom>
              </p:spPr>
            </p:pic>
            <p:pic>
              <p:nvPicPr>
                <p:cNvPr id="53" name="Picture 52"/>
                <p:cNvPicPr>
                  <a:picLocks noChangeAspect="1"/>
                </p:cNvPicPr>
                <p:nvPr/>
              </p:nvPicPr>
              <p:blipFill>
                <a:blip r:embed="rId4"/>
                <a:stretch>
                  <a:fillRect/>
                </a:stretch>
              </p:blipFill>
              <p:spPr>
                <a:xfrm>
                  <a:off x="5153580" y="1902539"/>
                  <a:ext cx="882907" cy="862815"/>
                </a:xfrm>
                <a:prstGeom prst="rect">
                  <a:avLst/>
                </a:prstGeom>
              </p:spPr>
            </p:pic>
          </p:grpSp>
          <p:grpSp>
            <p:nvGrpSpPr>
              <p:cNvPr id="44" name="Group 43"/>
              <p:cNvGrpSpPr/>
              <p:nvPr/>
            </p:nvGrpSpPr>
            <p:grpSpPr>
              <a:xfrm>
                <a:off x="4880542" y="3820782"/>
                <a:ext cx="944427" cy="972683"/>
                <a:chOff x="3981885" y="2834055"/>
                <a:chExt cx="944427" cy="972683"/>
              </a:xfrm>
            </p:grpSpPr>
            <p:pic>
              <p:nvPicPr>
                <p:cNvPr id="48" name="Picture 47"/>
                <p:cNvPicPr>
                  <a:picLocks noChangeAspect="1"/>
                </p:cNvPicPr>
                <p:nvPr/>
              </p:nvPicPr>
              <p:blipFill>
                <a:blip r:embed="rId3"/>
                <a:stretch>
                  <a:fillRect/>
                </a:stretch>
              </p:blipFill>
              <p:spPr>
                <a:xfrm>
                  <a:off x="3981885" y="2967692"/>
                  <a:ext cx="477423" cy="839046"/>
                </a:xfrm>
                <a:prstGeom prst="rect">
                  <a:avLst/>
                </a:prstGeom>
              </p:spPr>
            </p:pic>
            <p:pic>
              <p:nvPicPr>
                <p:cNvPr id="49" name="Picture 48"/>
                <p:cNvPicPr>
                  <a:picLocks noChangeAspect="1"/>
                </p:cNvPicPr>
                <p:nvPr/>
              </p:nvPicPr>
              <p:blipFill>
                <a:blip r:embed="rId3"/>
                <a:stretch>
                  <a:fillRect/>
                </a:stretch>
              </p:blipFill>
              <p:spPr>
                <a:xfrm>
                  <a:off x="4269036" y="2834055"/>
                  <a:ext cx="477423" cy="839046"/>
                </a:xfrm>
                <a:prstGeom prst="rect">
                  <a:avLst/>
                </a:prstGeom>
              </p:spPr>
            </p:pic>
            <p:pic>
              <p:nvPicPr>
                <p:cNvPr id="50" name="Picture 49"/>
                <p:cNvPicPr>
                  <a:picLocks noChangeAspect="1"/>
                </p:cNvPicPr>
                <p:nvPr/>
              </p:nvPicPr>
              <p:blipFill>
                <a:blip r:embed="rId5"/>
                <a:stretch>
                  <a:fillRect/>
                </a:stretch>
              </p:blipFill>
              <p:spPr>
                <a:xfrm>
                  <a:off x="4480085" y="3260431"/>
                  <a:ext cx="446227" cy="456212"/>
                </a:xfrm>
                <a:prstGeom prst="rect">
                  <a:avLst/>
                </a:prstGeom>
              </p:spPr>
            </p:pic>
          </p:grpSp>
          <p:grpSp>
            <p:nvGrpSpPr>
              <p:cNvPr id="45" name="Group 44"/>
              <p:cNvGrpSpPr/>
              <p:nvPr/>
            </p:nvGrpSpPr>
            <p:grpSpPr>
              <a:xfrm>
                <a:off x="4383758" y="2988031"/>
                <a:ext cx="968998" cy="971748"/>
                <a:chOff x="3601101" y="2714202"/>
                <a:chExt cx="968998" cy="971748"/>
              </a:xfrm>
            </p:grpSpPr>
            <p:pic>
              <p:nvPicPr>
                <p:cNvPr id="46" name="Picture 45"/>
                <p:cNvPicPr>
                  <a:picLocks noChangeAspect="1"/>
                </p:cNvPicPr>
                <p:nvPr/>
              </p:nvPicPr>
              <p:blipFill>
                <a:blip r:embed="rId3"/>
                <a:stretch>
                  <a:fillRect/>
                </a:stretch>
              </p:blipFill>
              <p:spPr>
                <a:xfrm>
                  <a:off x="3601101" y="2846904"/>
                  <a:ext cx="477423" cy="839046"/>
                </a:xfrm>
                <a:prstGeom prst="rect">
                  <a:avLst/>
                </a:prstGeom>
              </p:spPr>
            </p:pic>
            <p:pic>
              <p:nvPicPr>
                <p:cNvPr id="47" name="Picture 46"/>
                <p:cNvPicPr>
                  <a:picLocks noChangeAspect="1"/>
                </p:cNvPicPr>
                <p:nvPr/>
              </p:nvPicPr>
              <p:blipFill>
                <a:blip r:embed="rId6"/>
                <a:stretch>
                  <a:fillRect/>
                </a:stretch>
              </p:blipFill>
              <p:spPr>
                <a:xfrm>
                  <a:off x="3875612" y="2714202"/>
                  <a:ext cx="694487" cy="898458"/>
                </a:xfrm>
                <a:prstGeom prst="rect">
                  <a:avLst/>
                </a:prstGeom>
              </p:spPr>
            </p:pic>
          </p:grpSp>
        </p:grpSp>
        <p:grpSp>
          <p:nvGrpSpPr>
            <p:cNvPr id="6" name="Group 5"/>
            <p:cNvGrpSpPr>
              <a:grpSpLocks noChangeAspect="1"/>
            </p:cNvGrpSpPr>
            <p:nvPr/>
          </p:nvGrpSpPr>
          <p:grpSpPr>
            <a:xfrm>
              <a:off x="9022343" y="2902939"/>
              <a:ext cx="3041011" cy="1440000"/>
              <a:chOff x="6013077" y="2962310"/>
              <a:chExt cx="4818905" cy="2281881"/>
            </a:xfrm>
          </p:grpSpPr>
          <p:grpSp>
            <p:nvGrpSpPr>
              <p:cNvPr id="7" name="Group 6"/>
              <p:cNvGrpSpPr/>
              <p:nvPr/>
            </p:nvGrpSpPr>
            <p:grpSpPr>
              <a:xfrm>
                <a:off x="6509192" y="2962310"/>
                <a:ext cx="3158399" cy="1714109"/>
                <a:chOff x="6509192" y="2962310"/>
                <a:chExt cx="3158399" cy="1714109"/>
              </a:xfrm>
            </p:grpSpPr>
            <p:pic>
              <p:nvPicPr>
                <p:cNvPr id="11" name="Picture 10"/>
                <p:cNvPicPr>
                  <a:picLocks noChangeAspect="1"/>
                </p:cNvPicPr>
                <p:nvPr/>
              </p:nvPicPr>
              <p:blipFill>
                <a:blip r:embed="rId7"/>
                <a:stretch>
                  <a:fillRect/>
                </a:stretch>
              </p:blipFill>
              <p:spPr>
                <a:xfrm>
                  <a:off x="6509192" y="3341432"/>
                  <a:ext cx="2880393" cy="1334987"/>
                </a:xfrm>
                <a:prstGeom prst="rect">
                  <a:avLst/>
                </a:prstGeom>
                <a:ln>
                  <a:solidFill>
                    <a:schemeClr val="bg1">
                      <a:lumMod val="75000"/>
                    </a:schemeClr>
                  </a:solidFill>
                </a:ln>
              </p:spPr>
            </p:pic>
            <p:grpSp>
              <p:nvGrpSpPr>
                <p:cNvPr id="12" name="Group 11"/>
                <p:cNvGrpSpPr>
                  <a:grpSpLocks noChangeAspect="1"/>
                </p:cNvGrpSpPr>
                <p:nvPr/>
              </p:nvGrpSpPr>
              <p:grpSpPr>
                <a:xfrm>
                  <a:off x="8723570" y="2962310"/>
                  <a:ext cx="944021" cy="823485"/>
                  <a:chOff x="8834920" y="3253885"/>
                  <a:chExt cx="1497267" cy="1306091"/>
                </a:xfrm>
              </p:grpSpPr>
              <p:sp>
                <p:nvSpPr>
                  <p:cNvPr id="13" name="Arc 12"/>
                  <p:cNvSpPr/>
                  <p:nvPr/>
                </p:nvSpPr>
                <p:spPr>
                  <a:xfrm rot="16200000">
                    <a:off x="8930508" y="3158297"/>
                    <a:ext cx="1306091" cy="1497267"/>
                  </a:xfrm>
                  <a:prstGeom prst="arc">
                    <a:avLst>
                      <a:gd name="adj1" fmla="val 1831690"/>
                      <a:gd name="adj2" fmla="val 21357414"/>
                    </a:avLst>
                  </a:prstGeom>
                  <a:ln w="38100">
                    <a:solidFill>
                      <a:schemeClr val="tx1">
                        <a:lumMod val="65000"/>
                        <a:lumOff val="3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23" baseline="0">
                      <a:latin typeface="Segoe UI Light" panose="020B0502040204020203" pitchFamily="34" charset="0"/>
                      <a:cs typeface="Segoe UI Light" panose="020B0502040204020203" pitchFamily="34" charset="0"/>
                    </a:endParaRPr>
                  </a:p>
                </p:txBody>
              </p:sp>
              <p:pic>
                <p:nvPicPr>
                  <p:cNvPr id="14" name="Picture 13"/>
                  <p:cNvPicPr>
                    <a:picLocks noChangeAspect="1"/>
                  </p:cNvPicPr>
                  <p:nvPr/>
                </p:nvPicPr>
                <p:blipFill>
                  <a:blip r:embed="rId8"/>
                  <a:stretch>
                    <a:fillRect/>
                  </a:stretch>
                </p:blipFill>
                <p:spPr>
                  <a:xfrm>
                    <a:off x="8937322" y="3278989"/>
                    <a:ext cx="1292464" cy="1255885"/>
                  </a:xfrm>
                  <a:prstGeom prst="rect">
                    <a:avLst/>
                  </a:prstGeom>
                </p:spPr>
              </p:pic>
            </p:grpSp>
          </p:grpSp>
          <p:grpSp>
            <p:nvGrpSpPr>
              <p:cNvPr id="8" name="Group 7"/>
              <p:cNvGrpSpPr>
                <a:grpSpLocks noChangeAspect="1"/>
              </p:cNvGrpSpPr>
              <p:nvPr/>
            </p:nvGrpSpPr>
            <p:grpSpPr>
              <a:xfrm>
                <a:off x="6013077" y="4522432"/>
                <a:ext cx="4818905" cy="721759"/>
                <a:chOff x="650078" y="4178650"/>
                <a:chExt cx="3438722" cy="515040"/>
              </a:xfrm>
            </p:grpSpPr>
            <p:sp>
              <p:nvSpPr>
                <p:cNvPr id="9" name="TextBox 8"/>
                <p:cNvSpPr txBox="1"/>
                <p:nvPr/>
              </p:nvSpPr>
              <p:spPr>
                <a:xfrm>
                  <a:off x="1230820" y="4331301"/>
                  <a:ext cx="2857980" cy="243557"/>
                </a:xfrm>
                <a:prstGeom prst="rect">
                  <a:avLst/>
                </a:prstGeom>
                <a:noFill/>
              </p:spPr>
              <p:txBody>
                <a:bodyPr wrap="square" lIns="0" tIns="0" rIns="0" bIns="0" rtlCol="0">
                  <a:spAutoFit/>
                </a:bodyPr>
                <a:lstStyle/>
                <a:p>
                  <a:r>
                    <a:rPr lang="en-US" sz="1050" spc="-53" baseline="0" dirty="0">
                      <a:solidFill>
                        <a:schemeClr val="tx1">
                          <a:lumMod val="75000"/>
                          <a:lumOff val="25000"/>
                        </a:schemeClr>
                      </a:solidFill>
                    </a:rPr>
                    <a:t>http://teams.contoso.com/sites/site</a:t>
                  </a:r>
                </a:p>
              </p:txBody>
            </p:sp>
            <p:pic>
              <p:nvPicPr>
                <p:cNvPr id="10" name="Picture 9"/>
                <p:cNvPicPr>
                  <a:picLocks noChangeAspect="1"/>
                </p:cNvPicPr>
                <p:nvPr/>
              </p:nvPicPr>
              <p:blipFill>
                <a:blip r:embed="rId9"/>
                <a:stretch>
                  <a:fillRect/>
                </a:stretch>
              </p:blipFill>
              <p:spPr>
                <a:xfrm>
                  <a:off x="650078" y="4178650"/>
                  <a:ext cx="611820" cy="515040"/>
                </a:xfrm>
                <a:prstGeom prst="rect">
                  <a:avLst/>
                </a:prstGeom>
              </p:spPr>
            </p:pic>
          </p:grpSp>
        </p:grpSp>
      </p:grpSp>
      <p:grpSp>
        <p:nvGrpSpPr>
          <p:cNvPr id="15" name="Group 14"/>
          <p:cNvGrpSpPr>
            <a:grpSpLocks noChangeAspect="1"/>
          </p:cNvGrpSpPr>
          <p:nvPr/>
        </p:nvGrpSpPr>
        <p:grpSpPr>
          <a:xfrm>
            <a:off x="264592" y="3060584"/>
            <a:ext cx="2620771" cy="1080281"/>
            <a:chOff x="6013077" y="2962310"/>
            <a:chExt cx="5535863" cy="2281881"/>
          </a:xfrm>
        </p:grpSpPr>
        <p:grpSp>
          <p:nvGrpSpPr>
            <p:cNvPr id="16" name="Group 15"/>
            <p:cNvGrpSpPr/>
            <p:nvPr/>
          </p:nvGrpSpPr>
          <p:grpSpPr>
            <a:xfrm>
              <a:off x="6509192" y="2962310"/>
              <a:ext cx="3158399" cy="1714109"/>
              <a:chOff x="6509192" y="2962310"/>
              <a:chExt cx="3158399" cy="1714109"/>
            </a:xfrm>
          </p:grpSpPr>
          <p:pic>
            <p:nvPicPr>
              <p:cNvPr id="20" name="Picture 19"/>
              <p:cNvPicPr>
                <a:picLocks noChangeAspect="1"/>
              </p:cNvPicPr>
              <p:nvPr/>
            </p:nvPicPr>
            <p:blipFill>
              <a:blip r:embed="rId7"/>
              <a:stretch>
                <a:fillRect/>
              </a:stretch>
            </p:blipFill>
            <p:spPr>
              <a:xfrm>
                <a:off x="6509192" y="3341432"/>
                <a:ext cx="2880393" cy="1334987"/>
              </a:xfrm>
              <a:prstGeom prst="rect">
                <a:avLst/>
              </a:prstGeom>
              <a:ln>
                <a:solidFill>
                  <a:schemeClr val="bg1">
                    <a:lumMod val="75000"/>
                  </a:schemeClr>
                </a:solidFill>
              </a:ln>
            </p:spPr>
          </p:pic>
          <p:grpSp>
            <p:nvGrpSpPr>
              <p:cNvPr id="21" name="Group 20"/>
              <p:cNvGrpSpPr>
                <a:grpSpLocks noChangeAspect="1"/>
              </p:cNvGrpSpPr>
              <p:nvPr/>
            </p:nvGrpSpPr>
            <p:grpSpPr>
              <a:xfrm>
                <a:off x="8723570" y="2962310"/>
                <a:ext cx="944021" cy="823485"/>
                <a:chOff x="8834920" y="3253885"/>
                <a:chExt cx="1497267" cy="1306091"/>
              </a:xfrm>
            </p:grpSpPr>
            <p:sp>
              <p:nvSpPr>
                <p:cNvPr id="22" name="Arc 21"/>
                <p:cNvSpPr/>
                <p:nvPr/>
              </p:nvSpPr>
              <p:spPr>
                <a:xfrm rot="16200000">
                  <a:off x="8930508" y="3158297"/>
                  <a:ext cx="1306091" cy="1497267"/>
                </a:xfrm>
                <a:prstGeom prst="arc">
                  <a:avLst>
                    <a:gd name="adj1" fmla="val 1831690"/>
                    <a:gd name="adj2" fmla="val 21357414"/>
                  </a:avLst>
                </a:prstGeom>
                <a:ln w="38100">
                  <a:solidFill>
                    <a:schemeClr val="tx1">
                      <a:lumMod val="65000"/>
                      <a:lumOff val="3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23" baseline="0">
                    <a:latin typeface="Segoe UI Light" panose="020B0502040204020203" pitchFamily="34" charset="0"/>
                    <a:cs typeface="Segoe UI Light" panose="020B0502040204020203" pitchFamily="34" charset="0"/>
                  </a:endParaRPr>
                </a:p>
              </p:txBody>
            </p:sp>
            <p:pic>
              <p:nvPicPr>
                <p:cNvPr id="23" name="Picture 22"/>
                <p:cNvPicPr>
                  <a:picLocks noChangeAspect="1"/>
                </p:cNvPicPr>
                <p:nvPr/>
              </p:nvPicPr>
              <p:blipFill>
                <a:blip r:embed="rId8"/>
                <a:stretch>
                  <a:fillRect/>
                </a:stretch>
              </p:blipFill>
              <p:spPr>
                <a:xfrm>
                  <a:off x="8937322" y="3278989"/>
                  <a:ext cx="1292464" cy="1255885"/>
                </a:xfrm>
                <a:prstGeom prst="rect">
                  <a:avLst/>
                </a:prstGeom>
              </p:spPr>
            </p:pic>
          </p:grpSp>
        </p:grpSp>
        <p:grpSp>
          <p:nvGrpSpPr>
            <p:cNvPr id="17" name="Group 16"/>
            <p:cNvGrpSpPr>
              <a:grpSpLocks noChangeAspect="1"/>
            </p:cNvGrpSpPr>
            <p:nvPr/>
          </p:nvGrpSpPr>
          <p:grpSpPr>
            <a:xfrm>
              <a:off x="6013077" y="4522432"/>
              <a:ext cx="5535863" cy="721759"/>
              <a:chOff x="650078" y="4178650"/>
              <a:chExt cx="3950336" cy="515040"/>
            </a:xfrm>
          </p:grpSpPr>
          <p:sp>
            <p:nvSpPr>
              <p:cNvPr id="18" name="TextBox 17"/>
              <p:cNvSpPr txBox="1"/>
              <p:nvPr/>
            </p:nvSpPr>
            <p:spPr>
              <a:xfrm>
                <a:off x="1230821" y="4331301"/>
                <a:ext cx="3369593" cy="243557"/>
              </a:xfrm>
              <a:prstGeom prst="rect">
                <a:avLst/>
              </a:prstGeom>
              <a:noFill/>
            </p:spPr>
            <p:txBody>
              <a:bodyPr wrap="square" lIns="0" tIns="0" rIns="0" bIns="0" rtlCol="0">
                <a:spAutoFit/>
              </a:bodyPr>
              <a:lstStyle/>
              <a:p>
                <a:r>
                  <a:rPr lang="en-US" sz="1050" spc="-53" baseline="0" dirty="0">
                    <a:solidFill>
                      <a:schemeClr val="tx1">
                        <a:lumMod val="75000"/>
                        <a:lumOff val="25000"/>
                      </a:schemeClr>
                    </a:solidFill>
                  </a:rPr>
                  <a:t>http://contoso.sharepoint.com/sites/site</a:t>
                </a:r>
              </a:p>
            </p:txBody>
          </p:sp>
          <p:pic>
            <p:nvPicPr>
              <p:cNvPr id="19" name="Picture 18"/>
              <p:cNvPicPr>
                <a:picLocks noChangeAspect="1"/>
              </p:cNvPicPr>
              <p:nvPr/>
            </p:nvPicPr>
            <p:blipFill>
              <a:blip r:embed="rId9"/>
              <a:stretch>
                <a:fillRect/>
              </a:stretch>
            </p:blipFill>
            <p:spPr>
              <a:xfrm>
                <a:off x="650078" y="4178650"/>
                <a:ext cx="611820" cy="515040"/>
              </a:xfrm>
              <a:prstGeom prst="rect">
                <a:avLst/>
              </a:prstGeom>
            </p:spPr>
          </p:pic>
        </p:grpSp>
      </p:grpSp>
      <p:pic>
        <p:nvPicPr>
          <p:cNvPr id="24" name="Picture 23"/>
          <p:cNvPicPr>
            <a:picLocks noChangeAspect="1"/>
          </p:cNvPicPr>
          <p:nvPr/>
        </p:nvPicPr>
        <p:blipFill>
          <a:blip r:embed="rId10"/>
          <a:stretch>
            <a:fillRect/>
          </a:stretch>
        </p:blipFill>
        <p:spPr>
          <a:xfrm>
            <a:off x="3861241" y="3045596"/>
            <a:ext cx="1178429" cy="1654461"/>
          </a:xfrm>
          <a:prstGeom prst="rect">
            <a:avLst/>
          </a:prstGeom>
        </p:spPr>
      </p:pic>
      <p:cxnSp>
        <p:nvCxnSpPr>
          <p:cNvPr id="25" name="Straight Connector 24"/>
          <p:cNvCxnSpPr/>
          <p:nvPr/>
        </p:nvCxnSpPr>
        <p:spPr>
          <a:xfrm>
            <a:off x="4781812" y="4971278"/>
            <a:ext cx="1563071" cy="0"/>
          </a:xfrm>
          <a:prstGeom prst="line">
            <a:avLst/>
          </a:prstGeom>
          <a:ln w="34925">
            <a:solidFill>
              <a:srgbClr val="33862F"/>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3142202" y="4499428"/>
            <a:ext cx="1496786" cy="980737"/>
            <a:chOff x="4395610" y="3071229"/>
            <a:chExt cx="1995195" cy="1307309"/>
          </a:xfrm>
        </p:grpSpPr>
        <p:sp>
          <p:nvSpPr>
            <p:cNvPr id="27" name="Rectangle 26"/>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34299" tIns="34299" rIns="34299" bIns="34299" numCol="1" spcCol="0" rtlCol="0" fromWordArt="0" anchor="t" anchorCtr="0" forceAA="0" compatLnSpc="1">
              <a:prstTxWarp prst="textNoShape">
                <a:avLst/>
              </a:prstTxWarp>
              <a:noAutofit/>
            </a:bodyPr>
            <a:lstStyle/>
            <a:p>
              <a:pPr defTabSz="685757"/>
              <a:r>
                <a:rPr lang="en-US" baseline="0" dirty="0">
                  <a:solidFill>
                    <a:schemeClr val="tx1">
                      <a:lumMod val="65000"/>
                      <a:lumOff val="35000"/>
                    </a:schemeClr>
                  </a:solidFill>
                  <a:ea typeface="Segoe UI" pitchFamily="34" charset="0"/>
                  <a:cs typeface="Segoe UI" pitchFamily="34" charset="0"/>
                </a:rPr>
                <a:t>Provider Hosted Apps</a:t>
              </a:r>
            </a:p>
          </p:txBody>
        </p:sp>
        <p:pic>
          <p:nvPicPr>
            <p:cNvPr id="28" name="Picture 27"/>
            <p:cNvPicPr>
              <a:picLocks noChangeAspect="1"/>
            </p:cNvPicPr>
            <p:nvPr/>
          </p:nvPicPr>
          <p:blipFill>
            <a:blip r:embed="rId11"/>
            <a:stretch>
              <a:fillRect/>
            </a:stretch>
          </p:blipFill>
          <p:spPr>
            <a:xfrm>
              <a:off x="5246592" y="3476941"/>
              <a:ext cx="529349" cy="417312"/>
            </a:xfrm>
            <a:prstGeom prst="rect">
              <a:avLst/>
            </a:prstGeom>
          </p:spPr>
        </p:pic>
        <p:pic>
          <p:nvPicPr>
            <p:cNvPr id="29" name="Picture 28"/>
            <p:cNvPicPr>
              <a:picLocks noChangeAspect="1"/>
            </p:cNvPicPr>
            <p:nvPr/>
          </p:nvPicPr>
          <p:blipFill>
            <a:blip r:embed="rId11"/>
            <a:stretch>
              <a:fillRect/>
            </a:stretch>
          </p:blipFill>
          <p:spPr>
            <a:xfrm>
              <a:off x="5581574" y="3585493"/>
              <a:ext cx="556200" cy="438480"/>
            </a:xfrm>
            <a:prstGeom prst="rect">
              <a:avLst/>
            </a:prstGeom>
          </p:spPr>
        </p:pic>
        <p:pic>
          <p:nvPicPr>
            <p:cNvPr id="30" name="Picture 29"/>
            <p:cNvPicPr>
              <a:picLocks noChangeAspect="1"/>
            </p:cNvPicPr>
            <p:nvPr/>
          </p:nvPicPr>
          <p:blipFill>
            <a:blip r:embed="rId12"/>
            <a:stretch>
              <a:fillRect/>
            </a:stretch>
          </p:blipFill>
          <p:spPr>
            <a:xfrm>
              <a:off x="5970309" y="3700199"/>
              <a:ext cx="420496" cy="432326"/>
            </a:xfrm>
            <a:prstGeom prst="rect">
              <a:avLst/>
            </a:prstGeom>
          </p:spPr>
        </p:pic>
        <p:pic>
          <p:nvPicPr>
            <p:cNvPr id="31" name="Picture 30"/>
            <p:cNvPicPr>
              <a:picLocks noChangeAspect="1"/>
            </p:cNvPicPr>
            <p:nvPr/>
          </p:nvPicPr>
          <p:blipFill>
            <a:blip r:embed="rId13"/>
            <a:stretch>
              <a:fillRect/>
            </a:stretch>
          </p:blipFill>
          <p:spPr>
            <a:xfrm>
              <a:off x="4893565" y="3772769"/>
              <a:ext cx="688009" cy="605769"/>
            </a:xfrm>
            <a:prstGeom prst="rect">
              <a:avLst/>
            </a:prstGeom>
          </p:spPr>
        </p:pic>
      </p:grpSp>
      <p:grpSp>
        <p:nvGrpSpPr>
          <p:cNvPr id="34" name="Group 33"/>
          <p:cNvGrpSpPr>
            <a:grpSpLocks noChangeAspect="1"/>
          </p:cNvGrpSpPr>
          <p:nvPr/>
        </p:nvGrpSpPr>
        <p:grpSpPr>
          <a:xfrm>
            <a:off x="3150438" y="1770638"/>
            <a:ext cx="777737" cy="490753"/>
            <a:chOff x="3902878" y="1796207"/>
            <a:chExt cx="917354" cy="578852"/>
          </a:xfrm>
        </p:grpSpPr>
        <p:pic>
          <p:nvPicPr>
            <p:cNvPr id="35" name="Picture 34"/>
            <p:cNvPicPr>
              <a:picLocks noChangeAspect="1"/>
            </p:cNvPicPr>
            <p:nvPr/>
          </p:nvPicPr>
          <p:blipFill>
            <a:blip r:embed="rId14"/>
            <a:stretch>
              <a:fillRect/>
            </a:stretch>
          </p:blipFill>
          <p:spPr>
            <a:xfrm>
              <a:off x="3902878" y="1837417"/>
              <a:ext cx="842451" cy="537642"/>
            </a:xfrm>
            <a:prstGeom prst="rect">
              <a:avLst/>
            </a:prstGeom>
          </p:spPr>
        </p:pic>
        <p:pic>
          <p:nvPicPr>
            <p:cNvPr id="36" name="Picture 35"/>
            <p:cNvPicPr>
              <a:picLocks noChangeAspect="1"/>
            </p:cNvPicPr>
            <p:nvPr/>
          </p:nvPicPr>
          <p:blipFill>
            <a:blip r:embed="rId12"/>
            <a:stretch>
              <a:fillRect/>
            </a:stretch>
          </p:blipFill>
          <p:spPr>
            <a:xfrm>
              <a:off x="4399736" y="1796207"/>
              <a:ext cx="420496" cy="432326"/>
            </a:xfrm>
            <a:prstGeom prst="rect">
              <a:avLst/>
            </a:prstGeom>
          </p:spPr>
        </p:pic>
      </p:grpSp>
      <p:cxnSp>
        <p:nvCxnSpPr>
          <p:cNvPr id="37" name="Straight Connector 36"/>
          <p:cNvCxnSpPr/>
          <p:nvPr/>
        </p:nvCxnSpPr>
        <p:spPr>
          <a:xfrm flipH="1">
            <a:off x="5878630" y="2137165"/>
            <a:ext cx="1077" cy="3483424"/>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4772184" y="2429422"/>
            <a:ext cx="1007548" cy="924244"/>
            <a:chOff x="6804166" y="2273455"/>
            <a:chExt cx="985130" cy="907359"/>
          </a:xfrm>
        </p:grpSpPr>
        <p:sp>
          <p:nvSpPr>
            <p:cNvPr id="54" name="TextBox 53"/>
            <p:cNvSpPr txBox="1"/>
            <p:nvPr/>
          </p:nvSpPr>
          <p:spPr>
            <a:xfrm>
              <a:off x="6804166" y="3044845"/>
              <a:ext cx="985130" cy="135969"/>
            </a:xfrm>
            <a:prstGeom prst="rect">
              <a:avLst/>
            </a:prstGeom>
            <a:noFill/>
          </p:spPr>
          <p:txBody>
            <a:bodyPr wrap="square" lIns="0" tIns="0" rIns="0" bIns="0" rtlCol="0">
              <a:spAutoFit/>
            </a:bodyPr>
            <a:lstStyle/>
            <a:p>
              <a:pPr algn="ctr"/>
              <a:r>
                <a:rPr lang="en-US" sz="900" spc="-53" baseline="0" dirty="0">
                  <a:gradFill>
                    <a:gsLst>
                      <a:gs pos="2917">
                        <a:schemeClr val="bg2"/>
                      </a:gs>
                      <a:gs pos="95000">
                        <a:schemeClr val="bg2"/>
                      </a:gs>
                    </a:gsLst>
                    <a:lin ang="5400000" scaled="0"/>
                  </a:gradFill>
                </a:rPr>
                <a:t>Users</a:t>
              </a:r>
            </a:p>
          </p:txBody>
        </p:sp>
        <p:pic>
          <p:nvPicPr>
            <p:cNvPr id="57" name="Picture 56"/>
            <p:cNvPicPr>
              <a:picLocks noChangeAspect="1"/>
            </p:cNvPicPr>
            <p:nvPr/>
          </p:nvPicPr>
          <p:blipFill>
            <a:blip r:embed="rId15"/>
            <a:stretch>
              <a:fillRect/>
            </a:stretch>
          </p:blipFill>
          <p:spPr>
            <a:xfrm>
              <a:off x="6888521" y="2273455"/>
              <a:ext cx="816421" cy="785865"/>
            </a:xfrm>
            <a:prstGeom prst="rect">
              <a:avLst/>
            </a:prstGeom>
          </p:spPr>
        </p:pic>
      </p:grpSp>
      <p:grpSp>
        <p:nvGrpSpPr>
          <p:cNvPr id="63" name="Group 62"/>
          <p:cNvGrpSpPr/>
          <p:nvPr/>
        </p:nvGrpSpPr>
        <p:grpSpPr>
          <a:xfrm>
            <a:off x="6476251" y="4677865"/>
            <a:ext cx="685391" cy="666381"/>
            <a:chOff x="9053589" y="416102"/>
            <a:chExt cx="913617" cy="888276"/>
          </a:xfrm>
        </p:grpSpPr>
        <p:pic>
          <p:nvPicPr>
            <p:cNvPr id="64" name="Picture 63"/>
            <p:cNvPicPr>
              <a:picLocks noChangeAspect="1"/>
            </p:cNvPicPr>
            <p:nvPr/>
          </p:nvPicPr>
          <p:blipFill>
            <a:blip r:embed="rId3"/>
            <a:stretch>
              <a:fillRect/>
            </a:stretch>
          </p:blipFill>
          <p:spPr>
            <a:xfrm>
              <a:off x="9053589" y="416102"/>
              <a:ext cx="430170" cy="756000"/>
            </a:xfrm>
            <a:prstGeom prst="rect">
              <a:avLst/>
            </a:prstGeom>
          </p:spPr>
        </p:pic>
        <p:pic>
          <p:nvPicPr>
            <p:cNvPr id="65" name="Picture 64"/>
            <p:cNvPicPr>
              <a:picLocks noChangeAspect="1"/>
            </p:cNvPicPr>
            <p:nvPr/>
          </p:nvPicPr>
          <p:blipFill>
            <a:blip r:embed="rId16"/>
            <a:stretch>
              <a:fillRect/>
            </a:stretch>
          </p:blipFill>
          <p:spPr>
            <a:xfrm>
              <a:off x="9298498" y="512378"/>
              <a:ext cx="668708" cy="792000"/>
            </a:xfrm>
            <a:prstGeom prst="rect">
              <a:avLst/>
            </a:prstGeom>
          </p:spPr>
        </p:pic>
      </p:grpSp>
      <p:cxnSp>
        <p:nvCxnSpPr>
          <p:cNvPr id="66" name="Straight Arrow Connector 65"/>
          <p:cNvCxnSpPr/>
          <p:nvPr/>
        </p:nvCxnSpPr>
        <p:spPr>
          <a:xfrm flipV="1">
            <a:off x="7016117" y="4280420"/>
            <a:ext cx="435932" cy="604806"/>
          </a:xfrm>
          <a:prstGeom prst="straightConnector1">
            <a:avLst/>
          </a:prstGeom>
          <a:ln w="53975">
            <a:solidFill>
              <a:schemeClr val="tx1">
                <a:lumMod val="65000"/>
                <a:lumOff val="35000"/>
              </a:schemeClr>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sp>
        <p:nvSpPr>
          <p:cNvPr id="69" name="TextBox 68"/>
          <p:cNvSpPr txBox="1"/>
          <p:nvPr/>
        </p:nvSpPr>
        <p:spPr>
          <a:xfrm>
            <a:off x="5351916" y="4763585"/>
            <a:ext cx="744371" cy="184666"/>
          </a:xfrm>
          <a:prstGeom prst="rect">
            <a:avLst/>
          </a:prstGeom>
          <a:noFill/>
        </p:spPr>
        <p:txBody>
          <a:bodyPr wrap="none" lIns="0" tIns="0" rIns="0" bIns="0" rtlCol="0">
            <a:spAutoFit/>
          </a:bodyPr>
          <a:lstStyle/>
          <a:p>
            <a:r>
              <a:rPr lang="en-US" spc="-53" baseline="0" dirty="0">
                <a:gradFill>
                  <a:gsLst>
                    <a:gs pos="2917">
                      <a:schemeClr val="bg2"/>
                    </a:gs>
                    <a:gs pos="95000">
                      <a:schemeClr val="bg2"/>
                    </a:gs>
                  </a:gsLst>
                  <a:lin ang="5400000" scaled="0"/>
                </a:gradFill>
              </a:rPr>
              <a:t>Service Bus</a:t>
            </a:r>
          </a:p>
        </p:txBody>
      </p:sp>
      <p:cxnSp>
        <p:nvCxnSpPr>
          <p:cNvPr id="70" name="Straight Arrow Connector 69"/>
          <p:cNvCxnSpPr/>
          <p:nvPr/>
        </p:nvCxnSpPr>
        <p:spPr>
          <a:xfrm flipH="1" flipV="1">
            <a:off x="2155119" y="3671135"/>
            <a:ext cx="1564343" cy="24489"/>
          </a:xfrm>
          <a:prstGeom prst="straightConnector1">
            <a:avLst/>
          </a:prstGeom>
          <a:ln w="53975">
            <a:solidFill>
              <a:schemeClr val="tx1">
                <a:lumMod val="65000"/>
                <a:lumOff val="35000"/>
              </a:schemeClr>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74" name="Straight Connector 73"/>
          <p:cNvCxnSpPr/>
          <p:nvPr/>
        </p:nvCxnSpPr>
        <p:spPr>
          <a:xfrm flipV="1">
            <a:off x="2293794" y="4040000"/>
            <a:ext cx="1332610" cy="853937"/>
          </a:xfrm>
          <a:prstGeom prst="line">
            <a:avLst/>
          </a:prstGeom>
          <a:ln w="15875">
            <a:solidFill>
              <a:schemeClr val="tx1">
                <a:lumMod val="50000"/>
                <a:lumOff val="50000"/>
              </a:schemeClr>
            </a:solidFill>
            <a:tailEnd type="oval"/>
          </a:ln>
        </p:spPr>
        <p:style>
          <a:lnRef idx="1">
            <a:schemeClr val="dk1"/>
          </a:lnRef>
          <a:fillRef idx="0">
            <a:schemeClr val="dk1"/>
          </a:fillRef>
          <a:effectRef idx="0">
            <a:schemeClr val="dk1"/>
          </a:effectRef>
          <a:fontRef idx="minor">
            <a:schemeClr val="tx1"/>
          </a:fontRef>
        </p:style>
      </p:cxnSp>
      <p:sp>
        <p:nvSpPr>
          <p:cNvPr id="75" name="TextBox 4"/>
          <p:cNvSpPr txBox="1"/>
          <p:nvPr/>
        </p:nvSpPr>
        <p:spPr>
          <a:xfrm>
            <a:off x="483228" y="4750176"/>
            <a:ext cx="2253471" cy="689541"/>
          </a:xfrm>
          <a:prstGeom prst="rect">
            <a:avLst/>
          </a:prstGeom>
          <a:solidFill>
            <a:srgbClr val="505050"/>
          </a:solidFill>
          <a:ln w="19050">
            <a:noFill/>
            <a:prstDash val="solid"/>
            <a:miter lim="800000"/>
          </a:ln>
          <a:effectLst/>
        </p:spPr>
        <p:txBody>
          <a:bodyPr wrap="square" lIns="42791" tIns="21396" rIns="68467" bIns="21396"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050" baseline="0" dirty="0">
                <a:solidFill>
                  <a:schemeClr val="bg1"/>
                </a:solidFill>
              </a:rPr>
              <a:t>Operations are driven from the cloud.</a:t>
            </a:r>
          </a:p>
          <a:p>
            <a:pPr marL="0" lvl="1"/>
            <a:r>
              <a:rPr lang="en-US" sz="1050" baseline="0" dirty="0">
                <a:solidFill>
                  <a:schemeClr val="bg1"/>
                </a:solidFill>
              </a:rPr>
              <a:t>Connectivity from cloud to on-premises using service bus.</a:t>
            </a:r>
          </a:p>
        </p:txBody>
      </p:sp>
      <p:grpSp>
        <p:nvGrpSpPr>
          <p:cNvPr id="77" name="Group 76"/>
          <p:cNvGrpSpPr/>
          <p:nvPr/>
        </p:nvGrpSpPr>
        <p:grpSpPr>
          <a:xfrm>
            <a:off x="2956323" y="3348331"/>
            <a:ext cx="385901" cy="385901"/>
            <a:chOff x="492" y="17985"/>
            <a:chExt cx="524853" cy="524853"/>
          </a:xfrm>
        </p:grpSpPr>
        <p:sp>
          <p:nvSpPr>
            <p:cNvPr id="78" name="Oval 77"/>
            <p:cNvSpPr/>
            <p:nvPr/>
          </p:nvSpPr>
          <p:spPr>
            <a:xfrm>
              <a:off x="492" y="17985"/>
              <a:ext cx="524853" cy="524853"/>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784387">
                <a:lnSpc>
                  <a:spcPct val="90000"/>
                </a:lnSpc>
                <a:spcAft>
                  <a:spcPct val="35000"/>
                </a:spcAft>
              </a:pPr>
              <a:r>
                <a:rPr lang="en-US" sz="1764" baseline="0" dirty="0"/>
                <a:t>2</a:t>
              </a:r>
            </a:p>
          </p:txBody>
        </p:sp>
      </p:grpSp>
      <p:grpSp>
        <p:nvGrpSpPr>
          <p:cNvPr id="80" name="Group 79"/>
          <p:cNvGrpSpPr/>
          <p:nvPr/>
        </p:nvGrpSpPr>
        <p:grpSpPr>
          <a:xfrm>
            <a:off x="4991833" y="4919022"/>
            <a:ext cx="385901" cy="385901"/>
            <a:chOff x="492" y="17985"/>
            <a:chExt cx="524853" cy="524853"/>
          </a:xfrm>
        </p:grpSpPr>
        <p:sp>
          <p:nvSpPr>
            <p:cNvPr id="81" name="Oval 80"/>
            <p:cNvSpPr/>
            <p:nvPr/>
          </p:nvSpPr>
          <p:spPr>
            <a:xfrm>
              <a:off x="492" y="17985"/>
              <a:ext cx="524853" cy="524853"/>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2"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784387">
                <a:lnSpc>
                  <a:spcPct val="90000"/>
                </a:lnSpc>
                <a:spcAft>
                  <a:spcPct val="35000"/>
                </a:spcAft>
              </a:pPr>
              <a:r>
                <a:rPr lang="en-US" sz="1764" baseline="0" dirty="0"/>
                <a:t>3</a:t>
              </a:r>
            </a:p>
          </p:txBody>
        </p:sp>
      </p:grpSp>
      <p:grpSp>
        <p:nvGrpSpPr>
          <p:cNvPr id="83" name="Group 82"/>
          <p:cNvGrpSpPr/>
          <p:nvPr/>
        </p:nvGrpSpPr>
        <p:grpSpPr>
          <a:xfrm>
            <a:off x="7153694" y="4508036"/>
            <a:ext cx="385901" cy="385901"/>
            <a:chOff x="492" y="17985"/>
            <a:chExt cx="524853" cy="524853"/>
          </a:xfrm>
        </p:grpSpPr>
        <p:sp>
          <p:nvSpPr>
            <p:cNvPr id="84" name="Oval 83"/>
            <p:cNvSpPr/>
            <p:nvPr/>
          </p:nvSpPr>
          <p:spPr>
            <a:xfrm>
              <a:off x="492" y="17985"/>
              <a:ext cx="524853" cy="524853"/>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5"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784387">
                <a:lnSpc>
                  <a:spcPct val="90000"/>
                </a:lnSpc>
                <a:spcAft>
                  <a:spcPct val="35000"/>
                </a:spcAft>
              </a:pPr>
              <a:r>
                <a:rPr lang="en-US" sz="1764" baseline="0" dirty="0"/>
                <a:t>4</a:t>
              </a:r>
            </a:p>
          </p:txBody>
        </p:sp>
      </p:grpSp>
      <p:grpSp>
        <p:nvGrpSpPr>
          <p:cNvPr id="86" name="Group 85"/>
          <p:cNvGrpSpPr/>
          <p:nvPr/>
        </p:nvGrpSpPr>
        <p:grpSpPr>
          <a:xfrm>
            <a:off x="4928874" y="3427377"/>
            <a:ext cx="385901" cy="385901"/>
            <a:chOff x="492" y="17985"/>
            <a:chExt cx="524853" cy="524853"/>
          </a:xfrm>
        </p:grpSpPr>
        <p:sp>
          <p:nvSpPr>
            <p:cNvPr id="87" name="Oval 86"/>
            <p:cNvSpPr/>
            <p:nvPr/>
          </p:nvSpPr>
          <p:spPr>
            <a:xfrm>
              <a:off x="492" y="17985"/>
              <a:ext cx="524853" cy="524853"/>
            </a:xfrm>
            <a:prstGeom prst="ellipse">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8"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784387">
                <a:lnSpc>
                  <a:spcPct val="90000"/>
                </a:lnSpc>
                <a:spcAft>
                  <a:spcPct val="35000"/>
                </a:spcAft>
              </a:pPr>
              <a:r>
                <a:rPr lang="en-US" sz="1764" baseline="0" dirty="0"/>
                <a:t>1</a:t>
              </a:r>
            </a:p>
          </p:txBody>
        </p:sp>
      </p:grpSp>
    </p:spTree>
    <p:extLst>
      <p:ext uri="{BB962C8B-B14F-4D97-AF65-F5344CB8AC3E}">
        <p14:creationId xmlns:p14="http://schemas.microsoft.com/office/powerpoint/2010/main" val="1042209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1000"/>
                                        <p:tgtEl>
                                          <p:spTgt spid="62"/>
                                        </p:tgtEl>
                                      </p:cBhvr>
                                    </p:animEffect>
                                    <p:anim calcmode="lin" valueType="num">
                                      <p:cBhvr>
                                        <p:cTn id="8" dur="1000" fill="hold"/>
                                        <p:tgtEl>
                                          <p:spTgt spid="62"/>
                                        </p:tgtEl>
                                        <p:attrNameLst>
                                          <p:attrName>ppt_x</p:attrName>
                                        </p:attrNameLst>
                                      </p:cBhvr>
                                      <p:tavLst>
                                        <p:tav tm="0">
                                          <p:val>
                                            <p:strVal val="#ppt_x"/>
                                          </p:val>
                                        </p:tav>
                                        <p:tav tm="100000">
                                          <p:val>
                                            <p:strVal val="#ppt_x"/>
                                          </p:val>
                                        </p:tav>
                                      </p:tavLst>
                                    </p:anim>
                                    <p:anim calcmode="lin" valueType="num">
                                      <p:cBhvr>
                                        <p:cTn id="9" dur="1000" fill="hold"/>
                                        <p:tgtEl>
                                          <p:spTgt spid="6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6"/>
                                        </p:tgtEl>
                                        <p:attrNameLst>
                                          <p:attrName>style.visibility</p:attrName>
                                        </p:attrNameLst>
                                      </p:cBhvr>
                                      <p:to>
                                        <p:strVal val="visible"/>
                                      </p:to>
                                    </p:set>
                                    <p:animEffect transition="in" filter="fade">
                                      <p:cBhvr>
                                        <p:cTn id="22" dur="1000"/>
                                        <p:tgtEl>
                                          <p:spTgt spid="86"/>
                                        </p:tgtEl>
                                      </p:cBhvr>
                                    </p:animEffect>
                                    <p:anim calcmode="lin" valueType="num">
                                      <p:cBhvr>
                                        <p:cTn id="23" dur="1000" fill="hold"/>
                                        <p:tgtEl>
                                          <p:spTgt spid="86"/>
                                        </p:tgtEl>
                                        <p:attrNameLst>
                                          <p:attrName>ppt_x</p:attrName>
                                        </p:attrNameLst>
                                      </p:cBhvr>
                                      <p:tavLst>
                                        <p:tav tm="0">
                                          <p:val>
                                            <p:strVal val="#ppt_x"/>
                                          </p:val>
                                        </p:tav>
                                        <p:tav tm="100000">
                                          <p:val>
                                            <p:strVal val="#ppt_x"/>
                                          </p:val>
                                        </p:tav>
                                      </p:tavLst>
                                    </p:anim>
                                    <p:anim calcmode="lin" valueType="num">
                                      <p:cBhvr>
                                        <p:cTn id="24" dur="1000" fill="hold"/>
                                        <p:tgtEl>
                                          <p:spTgt spid="8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fade">
                                      <p:cBhvr>
                                        <p:cTn id="29" dur="1000"/>
                                        <p:tgtEl>
                                          <p:spTgt spid="70"/>
                                        </p:tgtEl>
                                      </p:cBhvr>
                                    </p:animEffect>
                                    <p:anim calcmode="lin" valueType="num">
                                      <p:cBhvr>
                                        <p:cTn id="30" dur="1000" fill="hold"/>
                                        <p:tgtEl>
                                          <p:spTgt spid="70"/>
                                        </p:tgtEl>
                                        <p:attrNameLst>
                                          <p:attrName>ppt_x</p:attrName>
                                        </p:attrNameLst>
                                      </p:cBhvr>
                                      <p:tavLst>
                                        <p:tav tm="0">
                                          <p:val>
                                            <p:strVal val="#ppt_x"/>
                                          </p:val>
                                        </p:tav>
                                        <p:tav tm="100000">
                                          <p:val>
                                            <p:strVal val="#ppt_x"/>
                                          </p:val>
                                        </p:tav>
                                      </p:tavLst>
                                    </p:anim>
                                    <p:anim calcmode="lin" valueType="num">
                                      <p:cBhvr>
                                        <p:cTn id="31" dur="1000" fill="hold"/>
                                        <p:tgtEl>
                                          <p:spTgt spid="70"/>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7"/>
                                        </p:tgtEl>
                                        <p:attrNameLst>
                                          <p:attrName>style.visibility</p:attrName>
                                        </p:attrNameLst>
                                      </p:cBhvr>
                                      <p:to>
                                        <p:strVal val="visible"/>
                                      </p:to>
                                    </p:set>
                                    <p:animEffect transition="in" filter="fade">
                                      <p:cBhvr>
                                        <p:cTn id="34" dur="1000"/>
                                        <p:tgtEl>
                                          <p:spTgt spid="77"/>
                                        </p:tgtEl>
                                      </p:cBhvr>
                                    </p:animEffect>
                                    <p:anim calcmode="lin" valueType="num">
                                      <p:cBhvr>
                                        <p:cTn id="35" dur="1000" fill="hold"/>
                                        <p:tgtEl>
                                          <p:spTgt spid="77"/>
                                        </p:tgtEl>
                                        <p:attrNameLst>
                                          <p:attrName>ppt_x</p:attrName>
                                        </p:attrNameLst>
                                      </p:cBhvr>
                                      <p:tavLst>
                                        <p:tav tm="0">
                                          <p:val>
                                            <p:strVal val="#ppt_x"/>
                                          </p:val>
                                        </p:tav>
                                        <p:tav tm="100000">
                                          <p:val>
                                            <p:strVal val="#ppt_x"/>
                                          </p:val>
                                        </p:tav>
                                      </p:tavLst>
                                    </p:anim>
                                    <p:anim calcmode="lin" valueType="num">
                                      <p:cBhvr>
                                        <p:cTn id="36" dur="1000" fill="hold"/>
                                        <p:tgtEl>
                                          <p:spTgt spid="77"/>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1000"/>
                                        <p:tgtEl>
                                          <p:spTgt spid="15"/>
                                        </p:tgtEl>
                                      </p:cBhvr>
                                    </p:animEffect>
                                    <p:anim calcmode="lin" valueType="num">
                                      <p:cBhvr>
                                        <p:cTn id="40" dur="1000" fill="hold"/>
                                        <p:tgtEl>
                                          <p:spTgt spid="15"/>
                                        </p:tgtEl>
                                        <p:attrNameLst>
                                          <p:attrName>ppt_x</p:attrName>
                                        </p:attrNameLst>
                                      </p:cBhvr>
                                      <p:tavLst>
                                        <p:tav tm="0">
                                          <p:val>
                                            <p:strVal val="#ppt_x"/>
                                          </p:val>
                                        </p:tav>
                                        <p:tav tm="100000">
                                          <p:val>
                                            <p:strVal val="#ppt_x"/>
                                          </p:val>
                                        </p:tav>
                                      </p:tavLst>
                                    </p:anim>
                                    <p:anim calcmode="lin" valueType="num">
                                      <p:cBhvr>
                                        <p:cTn id="4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80"/>
                                        </p:tgtEl>
                                        <p:attrNameLst>
                                          <p:attrName>style.visibility</p:attrName>
                                        </p:attrNameLst>
                                      </p:cBhvr>
                                      <p:to>
                                        <p:strVal val="visible"/>
                                      </p:to>
                                    </p:set>
                                    <p:animEffect transition="in" filter="fade">
                                      <p:cBhvr>
                                        <p:cTn id="46" dur="1000"/>
                                        <p:tgtEl>
                                          <p:spTgt spid="80"/>
                                        </p:tgtEl>
                                      </p:cBhvr>
                                    </p:animEffect>
                                    <p:anim calcmode="lin" valueType="num">
                                      <p:cBhvr>
                                        <p:cTn id="47" dur="1000" fill="hold"/>
                                        <p:tgtEl>
                                          <p:spTgt spid="80"/>
                                        </p:tgtEl>
                                        <p:attrNameLst>
                                          <p:attrName>ppt_x</p:attrName>
                                        </p:attrNameLst>
                                      </p:cBhvr>
                                      <p:tavLst>
                                        <p:tav tm="0">
                                          <p:val>
                                            <p:strVal val="#ppt_x"/>
                                          </p:val>
                                        </p:tav>
                                        <p:tav tm="100000">
                                          <p:val>
                                            <p:strVal val="#ppt_x"/>
                                          </p:val>
                                        </p:tav>
                                      </p:tavLst>
                                    </p:anim>
                                    <p:anim calcmode="lin" valueType="num">
                                      <p:cBhvr>
                                        <p:cTn id="48" dur="1000" fill="hold"/>
                                        <p:tgtEl>
                                          <p:spTgt spid="80"/>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1000"/>
                                        <p:tgtEl>
                                          <p:spTgt spid="25"/>
                                        </p:tgtEl>
                                      </p:cBhvr>
                                    </p:animEffect>
                                    <p:anim calcmode="lin" valueType="num">
                                      <p:cBhvr>
                                        <p:cTn id="52" dur="1000" fill="hold"/>
                                        <p:tgtEl>
                                          <p:spTgt spid="25"/>
                                        </p:tgtEl>
                                        <p:attrNameLst>
                                          <p:attrName>ppt_x</p:attrName>
                                        </p:attrNameLst>
                                      </p:cBhvr>
                                      <p:tavLst>
                                        <p:tav tm="0">
                                          <p:val>
                                            <p:strVal val="#ppt_x"/>
                                          </p:val>
                                        </p:tav>
                                        <p:tav tm="100000">
                                          <p:val>
                                            <p:strVal val="#ppt_x"/>
                                          </p:val>
                                        </p:tav>
                                      </p:tavLst>
                                    </p:anim>
                                    <p:anim calcmode="lin" valueType="num">
                                      <p:cBhvr>
                                        <p:cTn id="53" dur="1000" fill="hold"/>
                                        <p:tgtEl>
                                          <p:spTgt spid="25"/>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69"/>
                                        </p:tgtEl>
                                        <p:attrNameLst>
                                          <p:attrName>style.visibility</p:attrName>
                                        </p:attrNameLst>
                                      </p:cBhvr>
                                      <p:to>
                                        <p:strVal val="visible"/>
                                      </p:to>
                                    </p:set>
                                    <p:animEffect transition="in" filter="fade">
                                      <p:cBhvr>
                                        <p:cTn id="56" dur="1000"/>
                                        <p:tgtEl>
                                          <p:spTgt spid="69"/>
                                        </p:tgtEl>
                                      </p:cBhvr>
                                    </p:animEffect>
                                    <p:anim calcmode="lin" valueType="num">
                                      <p:cBhvr>
                                        <p:cTn id="57" dur="1000" fill="hold"/>
                                        <p:tgtEl>
                                          <p:spTgt spid="69"/>
                                        </p:tgtEl>
                                        <p:attrNameLst>
                                          <p:attrName>ppt_x</p:attrName>
                                        </p:attrNameLst>
                                      </p:cBhvr>
                                      <p:tavLst>
                                        <p:tav tm="0">
                                          <p:val>
                                            <p:strVal val="#ppt_x"/>
                                          </p:val>
                                        </p:tav>
                                        <p:tav tm="100000">
                                          <p:val>
                                            <p:strVal val="#ppt_x"/>
                                          </p:val>
                                        </p:tav>
                                      </p:tavLst>
                                    </p:anim>
                                    <p:anim calcmode="lin" valueType="num">
                                      <p:cBhvr>
                                        <p:cTn id="58" dur="1000" fill="hold"/>
                                        <p:tgtEl>
                                          <p:spTgt spid="69"/>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63"/>
                                        </p:tgtEl>
                                        <p:attrNameLst>
                                          <p:attrName>style.visibility</p:attrName>
                                        </p:attrNameLst>
                                      </p:cBhvr>
                                      <p:to>
                                        <p:strVal val="visible"/>
                                      </p:to>
                                    </p:set>
                                    <p:animEffect transition="in" filter="fade">
                                      <p:cBhvr>
                                        <p:cTn id="61" dur="1000"/>
                                        <p:tgtEl>
                                          <p:spTgt spid="63"/>
                                        </p:tgtEl>
                                      </p:cBhvr>
                                    </p:animEffect>
                                    <p:anim calcmode="lin" valueType="num">
                                      <p:cBhvr>
                                        <p:cTn id="62" dur="1000" fill="hold"/>
                                        <p:tgtEl>
                                          <p:spTgt spid="63"/>
                                        </p:tgtEl>
                                        <p:attrNameLst>
                                          <p:attrName>ppt_x</p:attrName>
                                        </p:attrNameLst>
                                      </p:cBhvr>
                                      <p:tavLst>
                                        <p:tav tm="0">
                                          <p:val>
                                            <p:strVal val="#ppt_x"/>
                                          </p:val>
                                        </p:tav>
                                        <p:tav tm="100000">
                                          <p:val>
                                            <p:strVal val="#ppt_x"/>
                                          </p:val>
                                        </p:tav>
                                      </p:tavLst>
                                    </p:anim>
                                    <p:anim calcmode="lin" valueType="num">
                                      <p:cBhvr>
                                        <p:cTn id="63"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83"/>
                                        </p:tgtEl>
                                        <p:attrNameLst>
                                          <p:attrName>style.visibility</p:attrName>
                                        </p:attrNameLst>
                                      </p:cBhvr>
                                      <p:to>
                                        <p:strVal val="visible"/>
                                      </p:to>
                                    </p:set>
                                    <p:animEffect transition="in" filter="fade">
                                      <p:cBhvr>
                                        <p:cTn id="68" dur="1000"/>
                                        <p:tgtEl>
                                          <p:spTgt spid="83"/>
                                        </p:tgtEl>
                                      </p:cBhvr>
                                    </p:animEffect>
                                    <p:anim calcmode="lin" valueType="num">
                                      <p:cBhvr>
                                        <p:cTn id="69" dur="1000" fill="hold"/>
                                        <p:tgtEl>
                                          <p:spTgt spid="83"/>
                                        </p:tgtEl>
                                        <p:attrNameLst>
                                          <p:attrName>ppt_x</p:attrName>
                                        </p:attrNameLst>
                                      </p:cBhvr>
                                      <p:tavLst>
                                        <p:tav tm="0">
                                          <p:val>
                                            <p:strVal val="#ppt_x"/>
                                          </p:val>
                                        </p:tav>
                                        <p:tav tm="100000">
                                          <p:val>
                                            <p:strVal val="#ppt_x"/>
                                          </p:val>
                                        </p:tav>
                                      </p:tavLst>
                                    </p:anim>
                                    <p:anim calcmode="lin" valueType="num">
                                      <p:cBhvr>
                                        <p:cTn id="70" dur="1000" fill="hold"/>
                                        <p:tgtEl>
                                          <p:spTgt spid="83"/>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66"/>
                                        </p:tgtEl>
                                        <p:attrNameLst>
                                          <p:attrName>style.visibility</p:attrName>
                                        </p:attrNameLst>
                                      </p:cBhvr>
                                      <p:to>
                                        <p:strVal val="visible"/>
                                      </p:to>
                                    </p:set>
                                    <p:animEffect transition="in" filter="fade">
                                      <p:cBhvr>
                                        <p:cTn id="73" dur="1000"/>
                                        <p:tgtEl>
                                          <p:spTgt spid="66"/>
                                        </p:tgtEl>
                                      </p:cBhvr>
                                    </p:animEffect>
                                    <p:anim calcmode="lin" valueType="num">
                                      <p:cBhvr>
                                        <p:cTn id="74" dur="1000" fill="hold"/>
                                        <p:tgtEl>
                                          <p:spTgt spid="66"/>
                                        </p:tgtEl>
                                        <p:attrNameLst>
                                          <p:attrName>ppt_x</p:attrName>
                                        </p:attrNameLst>
                                      </p:cBhvr>
                                      <p:tavLst>
                                        <p:tav tm="0">
                                          <p:val>
                                            <p:strVal val="#ppt_x"/>
                                          </p:val>
                                        </p:tav>
                                        <p:tav tm="100000">
                                          <p:val>
                                            <p:strVal val="#ppt_x"/>
                                          </p:val>
                                        </p:tav>
                                      </p:tavLst>
                                    </p:anim>
                                    <p:anim calcmode="lin" valueType="num">
                                      <p:cBhvr>
                                        <p:cTn id="75" dur="1000" fill="hold"/>
                                        <p:tgtEl>
                                          <p:spTgt spid="66"/>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fade">
                                      <p:cBhvr>
                                        <p:cTn id="78" dur="1000"/>
                                        <p:tgtEl>
                                          <p:spTgt spid="61"/>
                                        </p:tgtEl>
                                      </p:cBhvr>
                                    </p:animEffect>
                                    <p:anim calcmode="lin" valueType="num">
                                      <p:cBhvr>
                                        <p:cTn id="79" dur="1000" fill="hold"/>
                                        <p:tgtEl>
                                          <p:spTgt spid="61"/>
                                        </p:tgtEl>
                                        <p:attrNameLst>
                                          <p:attrName>ppt_x</p:attrName>
                                        </p:attrNameLst>
                                      </p:cBhvr>
                                      <p:tavLst>
                                        <p:tav tm="0">
                                          <p:val>
                                            <p:strVal val="#ppt_x"/>
                                          </p:val>
                                        </p:tav>
                                        <p:tav tm="100000">
                                          <p:val>
                                            <p:strVal val="#ppt_x"/>
                                          </p:val>
                                        </p:tav>
                                      </p:tavLst>
                                    </p:anim>
                                    <p:anim calcmode="lin" valueType="num">
                                      <p:cBhvr>
                                        <p:cTn id="80" dur="1000" fill="hold"/>
                                        <p:tgtEl>
                                          <p:spTgt spid="61"/>
                                        </p:tgtEl>
                                        <p:attrNameLst>
                                          <p:attrName>ppt_y</p:attrName>
                                        </p:attrNameLst>
                                      </p:cBhvr>
                                      <p:tavLst>
                                        <p:tav tm="0">
                                          <p:val>
                                            <p:strVal val="#ppt_y+.1"/>
                                          </p:val>
                                        </p:tav>
                                        <p:tav tm="100000">
                                          <p:val>
                                            <p:strVal val="#ppt_y"/>
                                          </p:val>
                                        </p:tav>
                                      </p:tavLst>
                                    </p:anim>
                                  </p:childTnLst>
                                </p:cTn>
                              </p:par>
                              <p:par>
                                <p:cTn id="81" presetID="10" presetClass="entr" presetSubtype="0" fill="hold" grpId="0" nodeType="withEffect">
                                  <p:stCondLst>
                                    <p:cond delay="0"/>
                                  </p:stCondLst>
                                  <p:childTnLst>
                                    <p:set>
                                      <p:cBhvr>
                                        <p:cTn id="82" dur="1" fill="hold">
                                          <p:stCondLst>
                                            <p:cond delay="0"/>
                                          </p:stCondLst>
                                        </p:cTn>
                                        <p:tgtEl>
                                          <p:spTgt spid="75"/>
                                        </p:tgtEl>
                                        <p:attrNameLst>
                                          <p:attrName>style.visibility</p:attrName>
                                        </p:attrNameLst>
                                      </p:cBhvr>
                                      <p:to>
                                        <p:strVal val="visible"/>
                                      </p:to>
                                    </p:set>
                                    <p:animEffect transition="in" filter="fade">
                                      <p:cBhvr>
                                        <p:cTn id="83" dur="500"/>
                                        <p:tgtEl>
                                          <p:spTgt spid="75"/>
                                        </p:tgtEl>
                                      </p:cBhvr>
                                    </p:animEffect>
                                  </p:childTnLst>
                                </p:cTn>
                              </p:par>
                              <p:par>
                                <p:cTn id="84" presetID="10" presetClass="entr" presetSubtype="0" fill="hold" nodeType="withEffect">
                                  <p:stCondLst>
                                    <p:cond delay="0"/>
                                  </p:stCondLst>
                                  <p:childTnLst>
                                    <p:set>
                                      <p:cBhvr>
                                        <p:cTn id="85" dur="1" fill="hold">
                                          <p:stCondLst>
                                            <p:cond delay="0"/>
                                          </p:stCondLst>
                                        </p:cTn>
                                        <p:tgtEl>
                                          <p:spTgt spid="74"/>
                                        </p:tgtEl>
                                        <p:attrNameLst>
                                          <p:attrName>style.visibility</p:attrName>
                                        </p:attrNameLst>
                                      </p:cBhvr>
                                      <p:to>
                                        <p:strVal val="visible"/>
                                      </p:to>
                                    </p:set>
                                    <p:animEffect transition="in" filter="fade">
                                      <p:cBhvr>
                                        <p:cTn id="86"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Provision sites to on-</a:t>
            </a:r>
            <a:r>
              <a:rPr lang="en-US" dirty="0" err="1"/>
              <a:t>prem</a:t>
            </a:r>
            <a:r>
              <a:rPr lang="en-US" dirty="0"/>
              <a:t> from Azure</a:t>
            </a:r>
            <a:endParaRPr lang="en-GB" dirty="0"/>
          </a:p>
        </p:txBody>
      </p:sp>
      <p:sp>
        <p:nvSpPr>
          <p:cNvPr id="11267" name="Text Placeholder 4"/>
          <p:cNvSpPr>
            <a:spLocks noGrp="1"/>
          </p:cNvSpPr>
          <p:nvPr>
            <p:ph type="body" idx="1"/>
          </p:nvPr>
        </p:nvSpPr>
        <p:spPr/>
        <p:txBody>
          <a:bodyPr/>
          <a:lstStyle/>
          <a:p>
            <a:r>
              <a:rPr lang="en-US" altLang="en-US" dirty="0" smtClean="0"/>
              <a:t>Hosting provider hosted app in Azure and provision sites to on-premises SharePoint deployment</a:t>
            </a:r>
          </a:p>
        </p:txBody>
      </p:sp>
      <p:sp>
        <p:nvSpPr>
          <p:cNvPr id="5" name="Subtitle 2"/>
          <p:cNvSpPr txBox="1">
            <a:spLocks/>
          </p:cNvSpPr>
          <p:nvPr/>
        </p:nvSpPr>
        <p:spPr bwMode="auto">
          <a:xfrm>
            <a:off x="777860" y="5445422"/>
            <a:ext cx="76803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ct val="0"/>
              </a:spcAft>
              <a:buClr>
                <a:srgbClr val="284B72"/>
              </a:buClr>
              <a:buSzPct val="75000"/>
              <a:buFont typeface="Wingdings 3" panose="05040102010807070707" pitchFamily="18" charset="2"/>
              <a:buNone/>
              <a:defRPr sz="2000">
                <a:solidFill>
                  <a:schemeClr val="bg1"/>
                </a:solidFill>
                <a:latin typeface="Segoe UI Light" panose="020B0502040204020203" pitchFamily="34" charset="0"/>
                <a:ea typeface="MS PGothic" pitchFamily="34" charset="-128"/>
                <a:cs typeface="Segoe UI Light" panose="020B0502040204020203" pitchFamily="34" charset="0"/>
              </a:defRPr>
            </a:lvl1pPr>
            <a:lvl2pPr marL="457200" indent="0" algn="l" rtl="0" eaLnBrk="0" fontAlgn="base" hangingPunct="0">
              <a:spcBef>
                <a:spcPct val="20000"/>
              </a:spcBef>
              <a:spcAft>
                <a:spcPct val="0"/>
              </a:spcAft>
              <a:buClr>
                <a:srgbClr val="284B72"/>
              </a:buClr>
              <a:buFont typeface="Wingdings" panose="05000000000000000000" pitchFamily="2" charset="2"/>
              <a:buNone/>
              <a:defRPr sz="1800">
                <a:solidFill>
                  <a:schemeClr val="tx1"/>
                </a:solidFill>
                <a:latin typeface="Segoe UI Light" panose="020B0502040204020203" pitchFamily="34" charset="0"/>
                <a:ea typeface="MS PGothic" pitchFamily="34" charset="-128"/>
                <a:cs typeface="Segoe UI Light" panose="020B0502040204020203" pitchFamily="34" charset="0"/>
              </a:defRPr>
            </a:lvl2pPr>
            <a:lvl3pPr marL="914400" indent="0" algn="l" rtl="0" eaLnBrk="0" fontAlgn="base" hangingPunct="0">
              <a:spcBef>
                <a:spcPct val="20000"/>
              </a:spcBef>
              <a:spcAft>
                <a:spcPct val="0"/>
              </a:spcAft>
              <a:buClr>
                <a:srgbClr val="284B72"/>
              </a:buClr>
              <a:buNone/>
              <a:defRPr sz="1600">
                <a:solidFill>
                  <a:schemeClr val="tx1"/>
                </a:solidFill>
                <a:latin typeface="Segoe UI Light" panose="020B0502040204020203" pitchFamily="34" charset="0"/>
                <a:ea typeface="MS PGothic" pitchFamily="34" charset="-128"/>
                <a:cs typeface="Segoe UI Light" panose="020B0502040204020203" pitchFamily="34" charset="0"/>
              </a:defRPr>
            </a:lvl3pPr>
            <a:lvl4pPr marL="1371600" indent="0" algn="l" rtl="0" eaLnBrk="0" fontAlgn="base" hangingPunct="0">
              <a:spcBef>
                <a:spcPct val="20000"/>
              </a:spcBef>
              <a:spcAft>
                <a:spcPct val="0"/>
              </a:spcAft>
              <a:buClr>
                <a:srgbClr val="284B72"/>
              </a:buClr>
              <a:buFont typeface="Times" panose="02020603050405020304" pitchFamily="18" charset="0"/>
              <a:buNone/>
              <a:defRPr sz="1400">
                <a:solidFill>
                  <a:schemeClr val="tx1"/>
                </a:solidFill>
                <a:latin typeface="Segoe UI Light" panose="020B0502040204020203" pitchFamily="34" charset="0"/>
                <a:ea typeface="MS PGothic" pitchFamily="34" charset="-128"/>
                <a:cs typeface="Segoe UI Light" panose="020B0502040204020203" pitchFamily="34" charset="0"/>
              </a:defRPr>
            </a:lvl4pPr>
            <a:lvl5pPr marL="1828800" indent="0" algn="l" rtl="0" eaLnBrk="0" fontAlgn="base" hangingPunct="0">
              <a:spcBef>
                <a:spcPct val="20000"/>
              </a:spcBef>
              <a:spcAft>
                <a:spcPct val="0"/>
              </a:spcAft>
              <a:buClr>
                <a:srgbClr val="284B72"/>
              </a:buClr>
              <a:buNone/>
              <a:defRPr sz="1400">
                <a:solidFill>
                  <a:schemeClr val="tx1"/>
                </a:solidFill>
                <a:latin typeface="Segoe UI Light" panose="020B0502040204020203" pitchFamily="34" charset="0"/>
                <a:ea typeface="MS PGothic" pitchFamily="34" charset="-128"/>
                <a:cs typeface="Segoe UI Light" panose="020B0502040204020203" pitchFamily="34" charset="0"/>
              </a:defRPr>
            </a:lvl5pPr>
            <a:lvl6pPr marL="2286000" indent="0" algn="l" rtl="0" fontAlgn="base">
              <a:spcBef>
                <a:spcPct val="20000"/>
              </a:spcBef>
              <a:spcAft>
                <a:spcPct val="0"/>
              </a:spcAft>
              <a:buClr>
                <a:srgbClr val="FF0000"/>
              </a:buClr>
              <a:buNone/>
              <a:defRPr sz="1400">
                <a:solidFill>
                  <a:schemeClr val="tx1"/>
                </a:solidFill>
                <a:latin typeface="+mn-lt"/>
                <a:ea typeface="+mn-ea"/>
              </a:defRPr>
            </a:lvl6pPr>
            <a:lvl7pPr marL="2743200" indent="0" algn="l" rtl="0" fontAlgn="base">
              <a:spcBef>
                <a:spcPct val="20000"/>
              </a:spcBef>
              <a:spcAft>
                <a:spcPct val="0"/>
              </a:spcAft>
              <a:buClr>
                <a:srgbClr val="FF0000"/>
              </a:buClr>
              <a:buNone/>
              <a:defRPr sz="1400">
                <a:solidFill>
                  <a:schemeClr val="tx1"/>
                </a:solidFill>
                <a:latin typeface="+mn-lt"/>
                <a:ea typeface="+mn-ea"/>
              </a:defRPr>
            </a:lvl7pPr>
            <a:lvl8pPr marL="3200400" indent="0" algn="l" rtl="0" fontAlgn="base">
              <a:spcBef>
                <a:spcPct val="20000"/>
              </a:spcBef>
              <a:spcAft>
                <a:spcPct val="0"/>
              </a:spcAft>
              <a:buClr>
                <a:srgbClr val="FF0000"/>
              </a:buClr>
              <a:buNone/>
              <a:defRPr sz="1400">
                <a:solidFill>
                  <a:schemeClr val="tx1"/>
                </a:solidFill>
                <a:latin typeface="+mn-lt"/>
                <a:ea typeface="+mn-ea"/>
              </a:defRPr>
            </a:lvl8pPr>
            <a:lvl9pPr marL="3657600" indent="0" algn="l" rtl="0" fontAlgn="base">
              <a:spcBef>
                <a:spcPct val="20000"/>
              </a:spcBef>
              <a:spcAft>
                <a:spcPct val="0"/>
              </a:spcAft>
              <a:buClr>
                <a:srgbClr val="FF0000"/>
              </a:buClr>
              <a:buNone/>
              <a:defRPr sz="1400">
                <a:solidFill>
                  <a:schemeClr val="tx1"/>
                </a:solidFill>
                <a:latin typeface="+mn-lt"/>
                <a:ea typeface="+mn-ea"/>
              </a:defRPr>
            </a:lvl9pPr>
          </a:lstStyle>
          <a:p>
            <a:r>
              <a:rPr lang="en-US" sz="1500" kern="0" baseline="0" smtClean="0"/>
              <a:t>https://github.com/OfficeDev/PnP/tree/master/Samples/Provisioning.Hybrid.Simple</a:t>
            </a:r>
            <a:endParaRPr lang="en-US" sz="1500" kern="0" baseline="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hidden="1"/>
          <p:cNvSpPr/>
          <p:nvPr/>
        </p:nvSpPr>
        <p:spPr bwMode="auto">
          <a:xfrm>
            <a:off x="5515" y="1859552"/>
            <a:ext cx="4628273" cy="413876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16" tIns="107455" rIns="134316" bIns="107455" numCol="1" spcCol="0" rtlCol="0" fromWordArt="0" anchor="t" anchorCtr="0" forceAA="0" compatLnSpc="1">
            <a:prstTxWarp prst="textNoShape">
              <a:avLst/>
            </a:prstTxWarp>
            <a:noAutofit/>
          </a:bodyPr>
          <a:lstStyle/>
          <a:p>
            <a:pPr algn="ctr" defTabSz="684876">
              <a:lnSpc>
                <a:spcPct val="90000"/>
              </a:lnSpc>
            </a:pPr>
            <a:endParaRPr lang="en-US" sz="1762" dirty="0">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p:cNvSpPr txBox="1"/>
          <p:nvPr/>
        </p:nvSpPr>
        <p:spPr>
          <a:xfrm>
            <a:off x="127522" y="4114800"/>
            <a:ext cx="4079650" cy="2209349"/>
          </a:xfrm>
          <a:prstGeom prst="rect">
            <a:avLst/>
          </a:prstGeom>
          <a:noFill/>
        </p:spPr>
        <p:txBody>
          <a:bodyPr wrap="square" lIns="134316" tIns="107455" rIns="134316" bIns="107455" rtlCol="0">
            <a:spAutoFit/>
          </a:bodyPr>
          <a:lstStyle/>
          <a:p>
            <a:pPr defTabSz="684942">
              <a:lnSpc>
                <a:spcPct val="90000"/>
              </a:lnSpc>
              <a:spcAft>
                <a:spcPts val="441"/>
              </a:spcAft>
            </a:pPr>
            <a:r>
              <a:rPr lang="en-US" sz="4400" u="sng" dirty="0">
                <a:solidFill>
                  <a:schemeClr val="tx1">
                    <a:lumMod val="50000"/>
                    <a:lumOff val="50000"/>
                  </a:schemeClr>
                </a:solidFill>
                <a:latin typeface="Segoe UI Light"/>
              </a:rPr>
              <a:t>aka.ms/</a:t>
            </a:r>
            <a:r>
              <a:rPr lang="en-US" sz="4400" u="sng" dirty="0" err="1">
                <a:solidFill>
                  <a:schemeClr val="tx1">
                    <a:lumMod val="50000"/>
                    <a:lumOff val="50000"/>
                  </a:schemeClr>
                </a:solidFill>
                <a:latin typeface="Segoe UI Light"/>
              </a:rPr>
              <a:t>OfficeDevPnP</a:t>
            </a:r>
            <a:endParaRPr lang="en-US" sz="4400" u="sng" dirty="0">
              <a:solidFill>
                <a:schemeClr val="tx1">
                  <a:lumMod val="50000"/>
                  <a:lumOff val="50000"/>
                </a:schemeClr>
              </a:solidFill>
              <a:latin typeface="Segoe UI Light"/>
            </a:endParaRPr>
          </a:p>
          <a:p>
            <a:pPr defTabSz="684942">
              <a:lnSpc>
                <a:spcPct val="90000"/>
              </a:lnSpc>
              <a:spcAft>
                <a:spcPts val="441"/>
              </a:spcAft>
            </a:pPr>
            <a:endParaRPr lang="en-US" sz="3200" u="sng" dirty="0">
              <a:solidFill>
                <a:schemeClr val="tx1">
                  <a:lumMod val="50000"/>
                  <a:lumOff val="50000"/>
                </a:schemeClr>
              </a:solidFill>
              <a:latin typeface="Segoe UI Light"/>
            </a:endParaRPr>
          </a:p>
          <a:p>
            <a:pPr defTabSz="684942">
              <a:lnSpc>
                <a:spcPct val="90000"/>
              </a:lnSpc>
              <a:spcAft>
                <a:spcPts val="441"/>
              </a:spcAft>
            </a:pPr>
            <a:r>
              <a:rPr lang="en-US" sz="2800" u="sng" dirty="0">
                <a:solidFill>
                  <a:schemeClr val="tx1">
                    <a:lumMod val="50000"/>
                    <a:lumOff val="50000"/>
                  </a:schemeClr>
                </a:solidFill>
                <a:latin typeface="Segoe UI Light"/>
              </a:rPr>
              <a:t>aka.ms/</a:t>
            </a:r>
            <a:r>
              <a:rPr lang="en-US" sz="2800" u="sng" dirty="0" err="1">
                <a:solidFill>
                  <a:schemeClr val="tx1">
                    <a:lumMod val="50000"/>
                    <a:lumOff val="50000"/>
                  </a:schemeClr>
                </a:solidFill>
                <a:latin typeface="Segoe UI Light"/>
              </a:rPr>
              <a:t>OfficeDevPnPYammer</a:t>
            </a:r>
            <a:endParaRPr lang="en-US" sz="2800" u="sng" dirty="0">
              <a:solidFill>
                <a:schemeClr val="tx1">
                  <a:lumMod val="50000"/>
                  <a:lumOff val="50000"/>
                </a:schemeClr>
              </a:solidFill>
              <a:latin typeface="Segoe UI Light"/>
            </a:endParaRPr>
          </a:p>
          <a:p>
            <a:pPr defTabSz="684942">
              <a:lnSpc>
                <a:spcPct val="90000"/>
              </a:lnSpc>
              <a:spcAft>
                <a:spcPts val="441"/>
              </a:spcAft>
            </a:pPr>
            <a:r>
              <a:rPr lang="en-US" sz="2800" u="sng" dirty="0">
                <a:solidFill>
                  <a:schemeClr val="tx1">
                    <a:lumMod val="50000"/>
                    <a:lumOff val="50000"/>
                  </a:schemeClr>
                </a:solidFill>
                <a:latin typeface="Segoe UI Light"/>
              </a:rPr>
              <a:t>aka.ms/</a:t>
            </a:r>
            <a:r>
              <a:rPr lang="en-US" sz="2800" u="sng" dirty="0" err="1">
                <a:solidFill>
                  <a:schemeClr val="tx1">
                    <a:lumMod val="50000"/>
                    <a:lumOff val="50000"/>
                  </a:schemeClr>
                </a:solidFill>
                <a:latin typeface="Segoe UI Light"/>
              </a:rPr>
              <a:t>OfficeDevPnPMSDN</a:t>
            </a:r>
            <a:endParaRPr lang="en-US" sz="2800" u="sng" dirty="0">
              <a:solidFill>
                <a:schemeClr val="tx1">
                  <a:lumMod val="50000"/>
                  <a:lumOff val="50000"/>
                </a:schemeClr>
              </a:solidFill>
              <a:latin typeface="Segoe UI Light"/>
            </a:endParaRPr>
          </a:p>
          <a:p>
            <a:pPr defTabSz="684942">
              <a:lnSpc>
                <a:spcPct val="90000"/>
              </a:lnSpc>
              <a:spcAft>
                <a:spcPts val="441"/>
              </a:spcAft>
            </a:pPr>
            <a:r>
              <a:rPr lang="en-US" sz="2800" u="sng" dirty="0">
                <a:solidFill>
                  <a:schemeClr val="tx1">
                    <a:lumMod val="50000"/>
                    <a:lumOff val="50000"/>
                  </a:schemeClr>
                </a:solidFill>
                <a:latin typeface="Segoe UI Light"/>
              </a:rPr>
              <a:t>aka.ms/</a:t>
            </a:r>
            <a:r>
              <a:rPr lang="en-US" sz="2800" u="sng" dirty="0" err="1">
                <a:solidFill>
                  <a:schemeClr val="tx1">
                    <a:lumMod val="50000"/>
                    <a:lumOff val="50000"/>
                  </a:schemeClr>
                </a:solidFill>
                <a:latin typeface="Segoe UI Light"/>
              </a:rPr>
              <a:t>OfficeDevPnPVideos</a:t>
            </a:r>
            <a:endParaRPr lang="en-US" sz="2800" u="sng" dirty="0">
              <a:solidFill>
                <a:schemeClr val="tx1">
                  <a:lumMod val="50000"/>
                  <a:lumOff val="50000"/>
                </a:schemeClr>
              </a:solidFill>
              <a:latin typeface="Segoe UI Light"/>
            </a:endParaRPr>
          </a:p>
          <a:p>
            <a:pPr defTabSz="684942">
              <a:lnSpc>
                <a:spcPct val="90000"/>
              </a:lnSpc>
              <a:spcAft>
                <a:spcPts val="441"/>
              </a:spcAft>
            </a:pPr>
            <a:r>
              <a:rPr lang="en-US" sz="2800" u="sng" dirty="0">
                <a:solidFill>
                  <a:schemeClr val="tx1">
                    <a:lumMod val="50000"/>
                    <a:lumOff val="50000"/>
                  </a:schemeClr>
                </a:solidFill>
                <a:latin typeface="Segoe UI Light"/>
              </a:rPr>
              <a:t>aka.ms/</a:t>
            </a:r>
            <a:r>
              <a:rPr lang="en-US" sz="2800" u="sng" dirty="0" err="1">
                <a:solidFill>
                  <a:schemeClr val="tx1">
                    <a:lumMod val="50000"/>
                    <a:lumOff val="50000"/>
                  </a:schemeClr>
                </a:solidFill>
                <a:latin typeface="Segoe UI Light"/>
              </a:rPr>
              <a:t>OfficeDevPnPTraining</a:t>
            </a:r>
            <a:endParaRPr lang="en-US" sz="3600" u="sng" dirty="0">
              <a:solidFill>
                <a:schemeClr val="tx1">
                  <a:lumMod val="50000"/>
                  <a:lumOff val="50000"/>
                </a:schemeClr>
              </a:solidFill>
              <a:latin typeface="Segoe UI Light"/>
            </a:endParaRPr>
          </a:p>
        </p:txBody>
      </p:sp>
      <p:pic>
        <p:nvPicPr>
          <p:cNvPr id="12" name="Picture 11"/>
          <p:cNvPicPr>
            <a:picLocks noChangeAspect="1"/>
          </p:cNvPicPr>
          <p:nvPr/>
        </p:nvPicPr>
        <p:blipFill>
          <a:blip r:embed="rId3"/>
          <a:stretch>
            <a:fillRect/>
          </a:stretch>
        </p:blipFill>
        <p:spPr>
          <a:xfrm>
            <a:off x="-69798" y="152400"/>
            <a:ext cx="4474290" cy="1981200"/>
          </a:xfrm>
          <a:prstGeom prst="rect">
            <a:avLst/>
          </a:prstGeom>
        </p:spPr>
      </p:pic>
      <p:sp>
        <p:nvSpPr>
          <p:cNvPr id="7" name="TextBox 6"/>
          <p:cNvSpPr txBox="1"/>
          <p:nvPr/>
        </p:nvSpPr>
        <p:spPr>
          <a:xfrm>
            <a:off x="96146" y="2667000"/>
            <a:ext cx="4051110" cy="707886"/>
          </a:xfrm>
          <a:prstGeom prst="rect">
            <a:avLst/>
          </a:prstGeom>
          <a:noFill/>
        </p:spPr>
        <p:txBody>
          <a:bodyPr wrap="none" rtlCol="0">
            <a:spAutoFit/>
          </a:bodyPr>
          <a:lstStyle/>
          <a:p>
            <a:pPr algn="ctr"/>
            <a:r>
              <a:rPr lang="en-US" sz="6000" dirty="0" smtClean="0">
                <a:solidFill>
                  <a:srgbClr val="DC3C00"/>
                </a:solidFill>
                <a:latin typeface="Segoe UI Light" panose="020B0502040204020203" pitchFamily="34" charset="0"/>
                <a:cs typeface="Segoe UI Light" panose="020B0502040204020203" pitchFamily="34" charset="0"/>
              </a:rPr>
              <a:t>“Sharing is caring”</a:t>
            </a:r>
            <a:endParaRPr lang="en-GB" sz="6000" dirty="0">
              <a:solidFill>
                <a:srgbClr val="DC3C00"/>
              </a:solidFill>
              <a:latin typeface="Segoe UI Light" panose="020B0502040204020203" pitchFamily="34" charset="0"/>
              <a:cs typeface="Segoe UI Light" panose="020B0502040204020203" pitchFamily="34" charset="0"/>
            </a:endParaRPr>
          </a:p>
        </p:txBody>
      </p:sp>
      <p:pic>
        <p:nvPicPr>
          <p:cNvPr id="2" name="Picture 1"/>
          <p:cNvPicPr>
            <a:picLocks noChangeAspect="1"/>
          </p:cNvPicPr>
          <p:nvPr/>
        </p:nvPicPr>
        <p:blipFill>
          <a:blip r:embed="rId4"/>
          <a:stretch>
            <a:fillRect/>
          </a:stretch>
        </p:blipFill>
        <p:spPr>
          <a:xfrm>
            <a:off x="4244173" y="0"/>
            <a:ext cx="4899827" cy="11767569"/>
          </a:xfrm>
          <a:prstGeom prst="rect">
            <a:avLst/>
          </a:prstGeom>
        </p:spPr>
      </p:pic>
    </p:spTree>
    <p:extLst>
      <p:ext uri="{BB962C8B-B14F-4D97-AF65-F5344CB8AC3E}">
        <p14:creationId xmlns:p14="http://schemas.microsoft.com/office/powerpoint/2010/main" val="261346944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4"/>
          <p:cNvSpPr>
            <a:spLocks noGrp="1"/>
          </p:cNvSpPr>
          <p:nvPr>
            <p:ph type="ctrTitle"/>
          </p:nvPr>
        </p:nvSpPr>
        <p:spPr/>
        <p:txBody>
          <a:bodyPr/>
          <a:lstStyle/>
          <a:p>
            <a:r>
              <a:rPr lang="en-US" altLang="en-US" dirty="0" smtClean="0"/>
              <a:t>Thank you for attending!</a:t>
            </a:r>
            <a:br>
              <a:rPr lang="en-US" altLang="en-US" dirty="0" smtClean="0"/>
            </a:br>
            <a:endParaRPr lang="en-US" altLang="en-US" i="1" u="sng" dirty="0" smtClean="0"/>
          </a:p>
        </p:txBody>
      </p:sp>
      <p:sp>
        <p:nvSpPr>
          <p:cNvPr id="17411" name="Subtitle 5"/>
          <p:cNvSpPr>
            <a:spLocks noGrp="1"/>
          </p:cNvSpPr>
          <p:nvPr>
            <p:ph type="subTitle" idx="1"/>
          </p:nvPr>
        </p:nvSpPr>
        <p:spPr>
          <a:xfrm>
            <a:off x="3352800" y="4419600"/>
            <a:ext cx="5257800" cy="1295400"/>
          </a:xfrm>
        </p:spPr>
        <p:txBody>
          <a:bodyPr/>
          <a:lstStyle/>
          <a:p>
            <a:pPr>
              <a:buFont typeface="Wingdings 3" panose="05040102010807070707" pitchFamily="18" charset="2"/>
              <a:buNone/>
            </a:pPr>
            <a:r>
              <a:rPr lang="en-US" altLang="en-US" dirty="0" smtClean="0"/>
              <a:t>Vesa Juvonen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GB" dirty="0"/>
          </a:p>
        </p:txBody>
      </p:sp>
      <p:sp>
        <p:nvSpPr>
          <p:cNvPr id="70" name="Rectangle 69"/>
          <p:cNvSpPr/>
          <p:nvPr/>
        </p:nvSpPr>
        <p:spPr bwMode="auto">
          <a:xfrm>
            <a:off x="0" y="2683268"/>
            <a:ext cx="9144000" cy="1620422"/>
          </a:xfrm>
          <a:prstGeom prst="rect">
            <a:avLst/>
          </a:prstGeom>
          <a:solidFill>
            <a:srgbClr val="00AEF0">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0521" tIns="40521" rIns="40521" bIns="40521" numCol="1" spcCol="0" rtlCol="0" fromWordArt="0" anchor="b" anchorCtr="0" forceAA="0" compatLnSpc="1">
            <a:prstTxWarp prst="textNoShape">
              <a:avLst/>
            </a:prstTxWarp>
            <a:noAutofit/>
          </a:bodyPr>
          <a:lstStyle/>
          <a:p>
            <a:endParaRPr lang="en-US" sz="1500" dirty="0"/>
          </a:p>
        </p:txBody>
      </p:sp>
      <p:grpSp>
        <p:nvGrpSpPr>
          <p:cNvPr id="19" name="Group 18"/>
          <p:cNvGrpSpPr/>
          <p:nvPr/>
        </p:nvGrpSpPr>
        <p:grpSpPr>
          <a:xfrm>
            <a:off x="490750" y="2532372"/>
            <a:ext cx="1443290" cy="1760537"/>
            <a:chOff x="1158875" y="2635250"/>
            <a:chExt cx="1662058" cy="1968500"/>
          </a:xfrm>
        </p:grpSpPr>
        <p:grpSp>
          <p:nvGrpSpPr>
            <p:cNvPr id="20" name="Group 19"/>
            <p:cNvGrpSpPr>
              <a:grpSpLocks noChangeAspect="1"/>
            </p:cNvGrpSpPr>
            <p:nvPr/>
          </p:nvGrpSpPr>
          <p:grpSpPr bwMode="auto">
            <a:xfrm>
              <a:off x="1158875" y="2635250"/>
              <a:ext cx="1495425" cy="1968500"/>
              <a:chOff x="730" y="1660"/>
              <a:chExt cx="942" cy="1240"/>
            </a:xfrm>
          </p:grpSpPr>
          <p:sp>
            <p:nvSpPr>
              <p:cNvPr id="22" name="AutoShape 3"/>
              <p:cNvSpPr>
                <a:spLocks noChangeAspect="1" noChangeArrowheads="1" noTextEdit="1"/>
              </p:cNvSpPr>
              <p:nvPr/>
            </p:nvSpPr>
            <p:spPr bwMode="auto">
              <a:xfrm>
                <a:off x="730" y="1660"/>
                <a:ext cx="942" cy="1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 name="Rectangle 5"/>
              <p:cNvSpPr>
                <a:spLocks noChangeArrowheads="1"/>
              </p:cNvSpPr>
              <p:nvPr/>
            </p:nvSpPr>
            <p:spPr bwMode="auto">
              <a:xfrm>
                <a:off x="1249" y="1658"/>
                <a:ext cx="38" cy="12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 name="Freeform 6"/>
              <p:cNvSpPr>
                <a:spLocks/>
              </p:cNvSpPr>
              <p:nvPr/>
            </p:nvSpPr>
            <p:spPr bwMode="auto">
              <a:xfrm>
                <a:off x="733" y="1658"/>
                <a:ext cx="516" cy="133"/>
              </a:xfrm>
              <a:custGeom>
                <a:avLst/>
                <a:gdLst>
                  <a:gd name="T0" fmla="*/ 61 w 516"/>
                  <a:gd name="T1" fmla="*/ 133 h 133"/>
                  <a:gd name="T2" fmla="*/ 516 w 516"/>
                  <a:gd name="T3" fmla="*/ 133 h 133"/>
                  <a:gd name="T4" fmla="*/ 516 w 516"/>
                  <a:gd name="T5" fmla="*/ 0 h 133"/>
                  <a:gd name="T6" fmla="*/ 61 w 516"/>
                  <a:gd name="T7" fmla="*/ 0 h 133"/>
                  <a:gd name="T8" fmla="*/ 0 w 516"/>
                  <a:gd name="T9" fmla="*/ 66 h 133"/>
                  <a:gd name="T10" fmla="*/ 61 w 516"/>
                  <a:gd name="T11" fmla="*/ 133 h 133"/>
                </a:gdLst>
                <a:ahLst/>
                <a:cxnLst>
                  <a:cxn ang="0">
                    <a:pos x="T0" y="T1"/>
                  </a:cxn>
                  <a:cxn ang="0">
                    <a:pos x="T2" y="T3"/>
                  </a:cxn>
                  <a:cxn ang="0">
                    <a:pos x="T4" y="T5"/>
                  </a:cxn>
                  <a:cxn ang="0">
                    <a:pos x="T6" y="T7"/>
                  </a:cxn>
                  <a:cxn ang="0">
                    <a:pos x="T8" y="T9"/>
                  </a:cxn>
                  <a:cxn ang="0">
                    <a:pos x="T10" y="T11"/>
                  </a:cxn>
                </a:cxnLst>
                <a:rect l="0" t="0" r="r" b="b"/>
                <a:pathLst>
                  <a:path w="516" h="133">
                    <a:moveTo>
                      <a:pt x="61" y="133"/>
                    </a:moveTo>
                    <a:lnTo>
                      <a:pt x="516" y="133"/>
                    </a:lnTo>
                    <a:lnTo>
                      <a:pt x="516" y="0"/>
                    </a:lnTo>
                    <a:lnTo>
                      <a:pt x="61" y="0"/>
                    </a:lnTo>
                    <a:lnTo>
                      <a:pt x="0" y="66"/>
                    </a:lnTo>
                    <a:lnTo>
                      <a:pt x="61" y="13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Freeform 7"/>
              <p:cNvSpPr>
                <a:spLocks/>
              </p:cNvSpPr>
              <p:nvPr/>
            </p:nvSpPr>
            <p:spPr bwMode="auto">
              <a:xfrm>
                <a:off x="921" y="1924"/>
                <a:ext cx="328" cy="142"/>
              </a:xfrm>
              <a:custGeom>
                <a:avLst/>
                <a:gdLst>
                  <a:gd name="T0" fmla="*/ 61 w 328"/>
                  <a:gd name="T1" fmla="*/ 142 h 142"/>
                  <a:gd name="T2" fmla="*/ 328 w 328"/>
                  <a:gd name="T3" fmla="*/ 142 h 142"/>
                  <a:gd name="T4" fmla="*/ 328 w 328"/>
                  <a:gd name="T5" fmla="*/ 0 h 142"/>
                  <a:gd name="T6" fmla="*/ 61 w 328"/>
                  <a:gd name="T7" fmla="*/ 0 h 142"/>
                  <a:gd name="T8" fmla="*/ 0 w 328"/>
                  <a:gd name="T9" fmla="*/ 71 h 142"/>
                  <a:gd name="T10" fmla="*/ 61 w 328"/>
                  <a:gd name="T11" fmla="*/ 142 h 142"/>
                </a:gdLst>
                <a:ahLst/>
                <a:cxnLst>
                  <a:cxn ang="0">
                    <a:pos x="T0" y="T1"/>
                  </a:cxn>
                  <a:cxn ang="0">
                    <a:pos x="T2" y="T3"/>
                  </a:cxn>
                  <a:cxn ang="0">
                    <a:pos x="T4" y="T5"/>
                  </a:cxn>
                  <a:cxn ang="0">
                    <a:pos x="T6" y="T7"/>
                  </a:cxn>
                  <a:cxn ang="0">
                    <a:pos x="T8" y="T9"/>
                  </a:cxn>
                  <a:cxn ang="0">
                    <a:pos x="T10" y="T11"/>
                  </a:cxn>
                </a:cxnLst>
                <a:rect l="0" t="0" r="r" b="b"/>
                <a:pathLst>
                  <a:path w="328" h="142">
                    <a:moveTo>
                      <a:pt x="61" y="142"/>
                    </a:moveTo>
                    <a:lnTo>
                      <a:pt x="328" y="142"/>
                    </a:lnTo>
                    <a:lnTo>
                      <a:pt x="328" y="0"/>
                    </a:lnTo>
                    <a:lnTo>
                      <a:pt x="61" y="0"/>
                    </a:lnTo>
                    <a:lnTo>
                      <a:pt x="0" y="71"/>
                    </a:lnTo>
                    <a:lnTo>
                      <a:pt x="61" y="14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Freeform 8"/>
              <p:cNvSpPr>
                <a:spLocks/>
              </p:cNvSpPr>
              <p:nvPr/>
            </p:nvSpPr>
            <p:spPr bwMode="auto">
              <a:xfrm>
                <a:off x="1287" y="1791"/>
                <a:ext cx="385" cy="133"/>
              </a:xfrm>
              <a:custGeom>
                <a:avLst/>
                <a:gdLst>
                  <a:gd name="T0" fmla="*/ 323 w 385"/>
                  <a:gd name="T1" fmla="*/ 133 h 133"/>
                  <a:gd name="T2" fmla="*/ 0 w 385"/>
                  <a:gd name="T3" fmla="*/ 133 h 133"/>
                  <a:gd name="T4" fmla="*/ 0 w 385"/>
                  <a:gd name="T5" fmla="*/ 0 h 133"/>
                  <a:gd name="T6" fmla="*/ 323 w 385"/>
                  <a:gd name="T7" fmla="*/ 0 h 133"/>
                  <a:gd name="T8" fmla="*/ 385 w 385"/>
                  <a:gd name="T9" fmla="*/ 66 h 133"/>
                  <a:gd name="T10" fmla="*/ 323 w 385"/>
                  <a:gd name="T11" fmla="*/ 133 h 133"/>
                </a:gdLst>
                <a:ahLst/>
                <a:cxnLst>
                  <a:cxn ang="0">
                    <a:pos x="T0" y="T1"/>
                  </a:cxn>
                  <a:cxn ang="0">
                    <a:pos x="T2" y="T3"/>
                  </a:cxn>
                  <a:cxn ang="0">
                    <a:pos x="T4" y="T5"/>
                  </a:cxn>
                  <a:cxn ang="0">
                    <a:pos x="T6" y="T7"/>
                  </a:cxn>
                  <a:cxn ang="0">
                    <a:pos x="T8" y="T9"/>
                  </a:cxn>
                  <a:cxn ang="0">
                    <a:pos x="T10" y="T11"/>
                  </a:cxn>
                </a:cxnLst>
                <a:rect l="0" t="0" r="r" b="b"/>
                <a:pathLst>
                  <a:path w="385" h="133">
                    <a:moveTo>
                      <a:pt x="323" y="133"/>
                    </a:moveTo>
                    <a:lnTo>
                      <a:pt x="0" y="133"/>
                    </a:lnTo>
                    <a:lnTo>
                      <a:pt x="0" y="0"/>
                    </a:lnTo>
                    <a:lnTo>
                      <a:pt x="323" y="0"/>
                    </a:lnTo>
                    <a:lnTo>
                      <a:pt x="385" y="66"/>
                    </a:lnTo>
                    <a:lnTo>
                      <a:pt x="323" y="133"/>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21" name="TextBox 20"/>
            <p:cNvSpPr txBox="1"/>
            <p:nvPr/>
          </p:nvSpPr>
          <p:spPr>
            <a:xfrm>
              <a:off x="1207990" y="3509677"/>
              <a:ext cx="1612943" cy="550613"/>
            </a:xfrm>
            <a:prstGeom prst="rect">
              <a:avLst/>
            </a:prstGeom>
            <a:noFill/>
          </p:spPr>
          <p:txBody>
            <a:bodyPr wrap="none" lIns="0" tIns="0" rIns="0" bIns="0" rtlCol="0">
              <a:spAutoFit/>
            </a:bodyPr>
            <a:lstStyle/>
            <a:p>
              <a:pPr algn="ctr"/>
              <a:r>
                <a:rPr lang="en-US" sz="2400" spc="-70" dirty="0" smtClean="0">
                  <a:solidFill>
                    <a:schemeClr val="bg1"/>
                  </a:solidFill>
                </a:rPr>
                <a:t>Site provisioning</a:t>
              </a:r>
              <a:br>
                <a:rPr lang="en-US" sz="2400" spc="-70" dirty="0" smtClean="0">
                  <a:solidFill>
                    <a:schemeClr val="bg1"/>
                  </a:solidFill>
                </a:rPr>
              </a:br>
              <a:r>
                <a:rPr lang="en-US" sz="2400" spc="-70" dirty="0" smtClean="0">
                  <a:solidFill>
                    <a:schemeClr val="bg1"/>
                  </a:solidFill>
                </a:rPr>
                <a:t>patterns</a:t>
              </a:r>
              <a:endParaRPr lang="en-GB" sz="2400" spc="-70" dirty="0" smtClean="0">
                <a:solidFill>
                  <a:schemeClr val="bg1"/>
                </a:solidFill>
              </a:endParaRPr>
            </a:p>
          </p:txBody>
        </p:sp>
      </p:grpSp>
      <p:grpSp>
        <p:nvGrpSpPr>
          <p:cNvPr id="27" name="Group 26"/>
          <p:cNvGrpSpPr/>
          <p:nvPr/>
        </p:nvGrpSpPr>
        <p:grpSpPr>
          <a:xfrm>
            <a:off x="4930673" y="2796315"/>
            <a:ext cx="1042529" cy="1394328"/>
            <a:chOff x="9775076" y="2757481"/>
            <a:chExt cx="1042529" cy="1394328"/>
          </a:xfrm>
        </p:grpSpPr>
        <p:pic>
          <p:nvPicPr>
            <p:cNvPr id="28" name="Picture 27"/>
            <p:cNvPicPr>
              <a:picLocks noChangeAspect="1"/>
            </p:cNvPicPr>
            <p:nvPr/>
          </p:nvPicPr>
          <p:blipFill>
            <a:blip r:embed="rId2"/>
            <a:stretch>
              <a:fillRect/>
            </a:stretch>
          </p:blipFill>
          <p:spPr>
            <a:xfrm>
              <a:off x="9775856" y="2757481"/>
              <a:ext cx="739744" cy="968388"/>
            </a:xfrm>
            <a:prstGeom prst="rect">
              <a:avLst/>
            </a:prstGeom>
          </p:spPr>
        </p:pic>
        <p:sp>
          <p:nvSpPr>
            <p:cNvPr id="29" name="TextBox 28"/>
            <p:cNvSpPr txBox="1"/>
            <p:nvPr/>
          </p:nvSpPr>
          <p:spPr>
            <a:xfrm>
              <a:off x="9775076" y="3413145"/>
              <a:ext cx="1042529" cy="738664"/>
            </a:xfrm>
            <a:prstGeom prst="rect">
              <a:avLst/>
            </a:prstGeom>
            <a:noFill/>
          </p:spPr>
          <p:txBody>
            <a:bodyPr wrap="none" lIns="0" tIns="0" rIns="0" bIns="0" rtlCol="0">
              <a:spAutoFit/>
            </a:bodyPr>
            <a:lstStyle/>
            <a:p>
              <a:pPr algn="ctr"/>
              <a:r>
                <a:rPr lang="en-US" sz="2400" spc="-70" dirty="0" smtClean="0">
                  <a:solidFill>
                    <a:schemeClr val="bg1"/>
                  </a:solidFill>
                </a:rPr>
                <a:t>PnP </a:t>
              </a:r>
              <a:br>
                <a:rPr lang="en-US" sz="2400" spc="-70" dirty="0" smtClean="0">
                  <a:solidFill>
                    <a:schemeClr val="bg1"/>
                  </a:solidFill>
                </a:rPr>
              </a:br>
              <a:r>
                <a:rPr lang="en-US" sz="2400" spc="-70" dirty="0" smtClean="0">
                  <a:solidFill>
                    <a:schemeClr val="bg1"/>
                  </a:solidFill>
                </a:rPr>
                <a:t>Provisioning</a:t>
              </a:r>
              <a:br>
                <a:rPr lang="en-US" sz="2400" spc="-70" dirty="0" smtClean="0">
                  <a:solidFill>
                    <a:schemeClr val="bg1"/>
                  </a:solidFill>
                </a:rPr>
              </a:br>
              <a:r>
                <a:rPr lang="en-US" sz="2400" spc="-70" dirty="0" smtClean="0">
                  <a:solidFill>
                    <a:schemeClr val="bg1"/>
                  </a:solidFill>
                </a:rPr>
                <a:t>Engine</a:t>
              </a:r>
              <a:endParaRPr lang="en-GB" sz="2400" spc="-70" dirty="0" smtClean="0">
                <a:solidFill>
                  <a:schemeClr val="bg1"/>
                </a:solidFill>
              </a:endParaRPr>
            </a:p>
          </p:txBody>
        </p:sp>
      </p:grpSp>
      <p:grpSp>
        <p:nvGrpSpPr>
          <p:cNvPr id="30" name="Group 29"/>
          <p:cNvGrpSpPr/>
          <p:nvPr/>
        </p:nvGrpSpPr>
        <p:grpSpPr>
          <a:xfrm>
            <a:off x="2587336" y="2731327"/>
            <a:ext cx="1400640" cy="1497750"/>
            <a:chOff x="3788286" y="2632075"/>
            <a:chExt cx="1400640" cy="1497750"/>
          </a:xfrm>
        </p:grpSpPr>
        <p:pic>
          <p:nvPicPr>
            <p:cNvPr id="31" name="Picture 30"/>
            <p:cNvPicPr>
              <a:picLocks noChangeAspect="1"/>
            </p:cNvPicPr>
            <p:nvPr/>
          </p:nvPicPr>
          <p:blipFill>
            <a:blip r:embed="rId3"/>
            <a:stretch>
              <a:fillRect/>
            </a:stretch>
          </p:blipFill>
          <p:spPr>
            <a:xfrm>
              <a:off x="4064182" y="2632075"/>
              <a:ext cx="859116" cy="1497750"/>
            </a:xfrm>
            <a:prstGeom prst="rect">
              <a:avLst/>
            </a:prstGeom>
          </p:spPr>
        </p:pic>
        <p:sp>
          <p:nvSpPr>
            <p:cNvPr id="32" name="TextBox 31"/>
            <p:cNvSpPr txBox="1"/>
            <p:nvPr/>
          </p:nvSpPr>
          <p:spPr>
            <a:xfrm>
              <a:off x="3788286" y="3518149"/>
              <a:ext cx="1400640" cy="492443"/>
            </a:xfrm>
            <a:prstGeom prst="rect">
              <a:avLst/>
            </a:prstGeom>
            <a:noFill/>
          </p:spPr>
          <p:txBody>
            <a:bodyPr wrap="none" lIns="0" tIns="0" rIns="0" bIns="0" rtlCol="0">
              <a:spAutoFit/>
            </a:bodyPr>
            <a:lstStyle/>
            <a:p>
              <a:pPr algn="ctr"/>
              <a:r>
                <a:rPr lang="en-US" sz="2400" spc="-70" dirty="0" smtClean="0">
                  <a:solidFill>
                    <a:schemeClr val="bg1"/>
                  </a:solidFill>
                </a:rPr>
                <a:t>Site provisioning</a:t>
              </a:r>
              <a:br>
                <a:rPr lang="en-US" sz="2400" spc="-70" dirty="0" smtClean="0">
                  <a:solidFill>
                    <a:schemeClr val="bg1"/>
                  </a:solidFill>
                </a:rPr>
              </a:br>
              <a:r>
                <a:rPr lang="en-US" sz="2400" spc="-70" dirty="0" smtClean="0">
                  <a:solidFill>
                    <a:schemeClr val="bg1"/>
                  </a:solidFill>
                </a:rPr>
                <a:t>with CSOM</a:t>
              </a:r>
              <a:endParaRPr lang="en-GB" sz="2400" spc="-70" dirty="0" smtClean="0">
                <a:solidFill>
                  <a:schemeClr val="bg1"/>
                </a:solidFill>
              </a:endParaRPr>
            </a:p>
          </p:txBody>
        </p:sp>
      </p:grpSp>
      <p:grpSp>
        <p:nvGrpSpPr>
          <p:cNvPr id="33" name="Group 32"/>
          <p:cNvGrpSpPr/>
          <p:nvPr/>
        </p:nvGrpSpPr>
        <p:grpSpPr>
          <a:xfrm>
            <a:off x="6934200" y="2346302"/>
            <a:ext cx="1701799" cy="1957388"/>
            <a:chOff x="6369941" y="2632075"/>
            <a:chExt cx="1701799" cy="1957388"/>
          </a:xfrm>
        </p:grpSpPr>
        <p:grpSp>
          <p:nvGrpSpPr>
            <p:cNvPr id="34" name="Group 33"/>
            <p:cNvGrpSpPr/>
            <p:nvPr/>
          </p:nvGrpSpPr>
          <p:grpSpPr>
            <a:xfrm>
              <a:off x="6369941" y="2632075"/>
              <a:ext cx="1701799" cy="1957388"/>
              <a:chOff x="6650038" y="3992563"/>
              <a:chExt cx="1701799" cy="1957388"/>
            </a:xfrm>
          </p:grpSpPr>
          <p:sp>
            <p:nvSpPr>
              <p:cNvPr id="36" name="Freeform 7"/>
              <p:cNvSpPr>
                <a:spLocks/>
              </p:cNvSpPr>
              <p:nvPr/>
            </p:nvSpPr>
            <p:spPr bwMode="auto">
              <a:xfrm>
                <a:off x="7043738" y="5573713"/>
                <a:ext cx="449262" cy="376238"/>
              </a:xfrm>
              <a:custGeom>
                <a:avLst/>
                <a:gdLst>
                  <a:gd name="T0" fmla="*/ 156 w 283"/>
                  <a:gd name="T1" fmla="*/ 39 h 237"/>
                  <a:gd name="T2" fmla="*/ 156 w 283"/>
                  <a:gd name="T3" fmla="*/ 0 h 237"/>
                  <a:gd name="T4" fmla="*/ 187 w 283"/>
                  <a:gd name="T5" fmla="*/ 0 h 237"/>
                  <a:gd name="T6" fmla="*/ 187 w 283"/>
                  <a:gd name="T7" fmla="*/ 39 h 237"/>
                  <a:gd name="T8" fmla="*/ 197 w 283"/>
                  <a:gd name="T9" fmla="*/ 39 h 237"/>
                  <a:gd name="T10" fmla="*/ 197 w 283"/>
                  <a:gd name="T11" fmla="*/ 0 h 237"/>
                  <a:gd name="T12" fmla="*/ 228 w 283"/>
                  <a:gd name="T13" fmla="*/ 0 h 237"/>
                  <a:gd name="T14" fmla="*/ 228 w 283"/>
                  <a:gd name="T15" fmla="*/ 39 h 237"/>
                  <a:gd name="T16" fmla="*/ 283 w 283"/>
                  <a:gd name="T17" fmla="*/ 39 h 237"/>
                  <a:gd name="T18" fmla="*/ 283 w 283"/>
                  <a:gd name="T19" fmla="*/ 49 h 237"/>
                  <a:gd name="T20" fmla="*/ 270 w 283"/>
                  <a:gd name="T21" fmla="*/ 49 h 237"/>
                  <a:gd name="T22" fmla="*/ 270 w 283"/>
                  <a:gd name="T23" fmla="*/ 237 h 237"/>
                  <a:gd name="T24" fmla="*/ 13 w 283"/>
                  <a:gd name="T25" fmla="*/ 237 h 237"/>
                  <a:gd name="T26" fmla="*/ 13 w 283"/>
                  <a:gd name="T27" fmla="*/ 49 h 237"/>
                  <a:gd name="T28" fmla="*/ 0 w 283"/>
                  <a:gd name="T29" fmla="*/ 49 h 237"/>
                  <a:gd name="T30" fmla="*/ 0 w 283"/>
                  <a:gd name="T31" fmla="*/ 39 h 237"/>
                  <a:gd name="T32" fmla="*/ 156 w 283"/>
                  <a:gd name="T33" fmla="*/ 39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237">
                    <a:moveTo>
                      <a:pt x="156" y="39"/>
                    </a:moveTo>
                    <a:lnTo>
                      <a:pt x="156" y="0"/>
                    </a:lnTo>
                    <a:lnTo>
                      <a:pt x="187" y="0"/>
                    </a:lnTo>
                    <a:lnTo>
                      <a:pt x="187" y="39"/>
                    </a:lnTo>
                    <a:lnTo>
                      <a:pt x="197" y="39"/>
                    </a:lnTo>
                    <a:lnTo>
                      <a:pt x="197" y="0"/>
                    </a:lnTo>
                    <a:lnTo>
                      <a:pt x="228" y="0"/>
                    </a:lnTo>
                    <a:lnTo>
                      <a:pt x="228" y="39"/>
                    </a:lnTo>
                    <a:lnTo>
                      <a:pt x="283" y="39"/>
                    </a:lnTo>
                    <a:lnTo>
                      <a:pt x="283" y="49"/>
                    </a:lnTo>
                    <a:lnTo>
                      <a:pt x="270" y="49"/>
                    </a:lnTo>
                    <a:lnTo>
                      <a:pt x="270" y="237"/>
                    </a:lnTo>
                    <a:lnTo>
                      <a:pt x="13" y="237"/>
                    </a:lnTo>
                    <a:lnTo>
                      <a:pt x="13" y="49"/>
                    </a:lnTo>
                    <a:lnTo>
                      <a:pt x="0" y="49"/>
                    </a:lnTo>
                    <a:lnTo>
                      <a:pt x="0" y="39"/>
                    </a:lnTo>
                    <a:lnTo>
                      <a:pt x="156" y="39"/>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 name="Rectangle 17"/>
              <p:cNvSpPr>
                <a:spLocks noChangeArrowheads="1"/>
              </p:cNvSpPr>
              <p:nvPr/>
            </p:nvSpPr>
            <p:spPr bwMode="auto">
              <a:xfrm>
                <a:off x="7577137" y="5922963"/>
                <a:ext cx="582612" cy="26988"/>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 name="Rectangle 18"/>
              <p:cNvSpPr>
                <a:spLocks noChangeArrowheads="1"/>
              </p:cNvSpPr>
              <p:nvPr/>
            </p:nvSpPr>
            <p:spPr bwMode="auto">
              <a:xfrm>
                <a:off x="7815262" y="5835650"/>
                <a:ext cx="23812" cy="873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Oval 19"/>
              <p:cNvSpPr>
                <a:spLocks noChangeArrowheads="1"/>
              </p:cNvSpPr>
              <p:nvPr/>
            </p:nvSpPr>
            <p:spPr bwMode="auto">
              <a:xfrm>
                <a:off x="7769224" y="5757863"/>
                <a:ext cx="117475" cy="117475"/>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 name="Oval 20"/>
              <p:cNvSpPr>
                <a:spLocks noChangeArrowheads="1"/>
              </p:cNvSpPr>
              <p:nvPr/>
            </p:nvSpPr>
            <p:spPr bwMode="auto">
              <a:xfrm>
                <a:off x="7785099" y="5699125"/>
                <a:ext cx="85725" cy="84138"/>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 name="Rectangle 21"/>
              <p:cNvSpPr>
                <a:spLocks noChangeArrowheads="1"/>
              </p:cNvSpPr>
              <p:nvPr/>
            </p:nvSpPr>
            <p:spPr bwMode="auto">
              <a:xfrm>
                <a:off x="7662862" y="5835650"/>
                <a:ext cx="23812" cy="873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 name="Oval 22"/>
              <p:cNvSpPr>
                <a:spLocks noChangeArrowheads="1"/>
              </p:cNvSpPr>
              <p:nvPr/>
            </p:nvSpPr>
            <p:spPr bwMode="auto">
              <a:xfrm>
                <a:off x="7616824" y="5757863"/>
                <a:ext cx="115887" cy="117475"/>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 name="Oval 23"/>
              <p:cNvSpPr>
                <a:spLocks noChangeArrowheads="1"/>
              </p:cNvSpPr>
              <p:nvPr/>
            </p:nvSpPr>
            <p:spPr bwMode="auto">
              <a:xfrm>
                <a:off x="7632699" y="5699125"/>
                <a:ext cx="85725" cy="84138"/>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 name="Rectangle 25"/>
              <p:cNvSpPr>
                <a:spLocks noChangeArrowheads="1"/>
              </p:cNvSpPr>
              <p:nvPr/>
            </p:nvSpPr>
            <p:spPr bwMode="auto">
              <a:xfrm>
                <a:off x="6650038" y="5627688"/>
                <a:ext cx="369887" cy="322263"/>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 name="Rectangle 26"/>
              <p:cNvSpPr>
                <a:spLocks noChangeArrowheads="1"/>
              </p:cNvSpPr>
              <p:nvPr/>
            </p:nvSpPr>
            <p:spPr bwMode="auto">
              <a:xfrm>
                <a:off x="6650038" y="5611813"/>
                <a:ext cx="390525" cy="1587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 name="Rectangle 27"/>
              <p:cNvSpPr>
                <a:spLocks noChangeArrowheads="1"/>
              </p:cNvSpPr>
              <p:nvPr/>
            </p:nvSpPr>
            <p:spPr bwMode="auto">
              <a:xfrm>
                <a:off x="6837363" y="5846763"/>
                <a:ext cx="52387" cy="10318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 name="Rectangle 28"/>
              <p:cNvSpPr>
                <a:spLocks noChangeArrowheads="1"/>
              </p:cNvSpPr>
              <p:nvPr/>
            </p:nvSpPr>
            <p:spPr bwMode="auto">
              <a:xfrm>
                <a:off x="6743700" y="5846763"/>
                <a:ext cx="53975" cy="10318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 name="Rectangle 29"/>
              <p:cNvSpPr>
                <a:spLocks noChangeArrowheads="1"/>
              </p:cNvSpPr>
              <p:nvPr/>
            </p:nvSpPr>
            <p:spPr bwMode="auto">
              <a:xfrm>
                <a:off x="6651625" y="5668963"/>
                <a:ext cx="330200" cy="5397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 name="Rectangle 30"/>
              <p:cNvSpPr>
                <a:spLocks noChangeArrowheads="1"/>
              </p:cNvSpPr>
              <p:nvPr/>
            </p:nvSpPr>
            <p:spPr bwMode="auto">
              <a:xfrm>
                <a:off x="6651625" y="5761038"/>
                <a:ext cx="330200" cy="5238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 name="Rectangle 31"/>
              <p:cNvSpPr>
                <a:spLocks noChangeArrowheads="1"/>
              </p:cNvSpPr>
              <p:nvPr/>
            </p:nvSpPr>
            <p:spPr bwMode="auto">
              <a:xfrm>
                <a:off x="6678613" y="5548313"/>
                <a:ext cx="158750" cy="635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 name="Rectangle 32"/>
              <p:cNvSpPr>
                <a:spLocks noChangeArrowheads="1"/>
              </p:cNvSpPr>
              <p:nvPr/>
            </p:nvSpPr>
            <p:spPr bwMode="auto">
              <a:xfrm>
                <a:off x="7110413" y="5259388"/>
                <a:ext cx="406400" cy="6905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 name="Rectangle 33"/>
              <p:cNvSpPr>
                <a:spLocks noChangeArrowheads="1"/>
              </p:cNvSpPr>
              <p:nvPr/>
            </p:nvSpPr>
            <p:spPr bwMode="auto">
              <a:xfrm>
                <a:off x="7089775" y="5243513"/>
                <a:ext cx="447675" cy="158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 name="Rectangle 34"/>
              <p:cNvSpPr>
                <a:spLocks noChangeArrowheads="1"/>
              </p:cNvSpPr>
              <p:nvPr/>
            </p:nvSpPr>
            <p:spPr bwMode="auto">
              <a:xfrm>
                <a:off x="7332663" y="5846763"/>
                <a:ext cx="53975" cy="1031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 name="Rectangle 35"/>
              <p:cNvSpPr>
                <a:spLocks noChangeArrowheads="1"/>
              </p:cNvSpPr>
              <p:nvPr/>
            </p:nvSpPr>
            <p:spPr bwMode="auto">
              <a:xfrm>
                <a:off x="7242175" y="5846763"/>
                <a:ext cx="53975" cy="1031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 name="Rectangle 36"/>
              <p:cNvSpPr>
                <a:spLocks noChangeArrowheads="1"/>
              </p:cNvSpPr>
              <p:nvPr/>
            </p:nvSpPr>
            <p:spPr bwMode="auto">
              <a:xfrm>
                <a:off x="7150100" y="5487988"/>
                <a:ext cx="328612"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 name="Rectangle 37"/>
              <p:cNvSpPr>
                <a:spLocks noChangeArrowheads="1"/>
              </p:cNvSpPr>
              <p:nvPr/>
            </p:nvSpPr>
            <p:spPr bwMode="auto">
              <a:xfrm>
                <a:off x="7150100" y="5578475"/>
                <a:ext cx="328612"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 name="Rectangle 38"/>
              <p:cNvSpPr>
                <a:spLocks noChangeArrowheads="1"/>
              </p:cNvSpPr>
              <p:nvPr/>
            </p:nvSpPr>
            <p:spPr bwMode="auto">
              <a:xfrm>
                <a:off x="7150100" y="5668963"/>
                <a:ext cx="328612" cy="539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 name="Rectangle 39"/>
              <p:cNvSpPr>
                <a:spLocks noChangeArrowheads="1"/>
              </p:cNvSpPr>
              <p:nvPr/>
            </p:nvSpPr>
            <p:spPr bwMode="auto">
              <a:xfrm>
                <a:off x="7150100" y="5761038"/>
                <a:ext cx="328612"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 name="Rectangle 40"/>
              <p:cNvSpPr>
                <a:spLocks noChangeArrowheads="1"/>
              </p:cNvSpPr>
              <p:nvPr/>
            </p:nvSpPr>
            <p:spPr bwMode="auto">
              <a:xfrm>
                <a:off x="7150100" y="5303838"/>
                <a:ext cx="328612" cy="539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 name="Rectangle 41"/>
              <p:cNvSpPr>
                <a:spLocks noChangeArrowheads="1"/>
              </p:cNvSpPr>
              <p:nvPr/>
            </p:nvSpPr>
            <p:spPr bwMode="auto">
              <a:xfrm>
                <a:off x="7150100" y="5395913"/>
                <a:ext cx="328612"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 name="Rectangle 42"/>
              <p:cNvSpPr>
                <a:spLocks noChangeArrowheads="1"/>
              </p:cNvSpPr>
              <p:nvPr/>
            </p:nvSpPr>
            <p:spPr bwMode="auto">
              <a:xfrm>
                <a:off x="7400925" y="5181600"/>
                <a:ext cx="49212" cy="619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 name="Rectangle 43"/>
              <p:cNvSpPr>
                <a:spLocks noChangeArrowheads="1"/>
              </p:cNvSpPr>
              <p:nvPr/>
            </p:nvSpPr>
            <p:spPr bwMode="auto">
              <a:xfrm>
                <a:off x="7335838" y="5181600"/>
                <a:ext cx="49212" cy="619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 name="Rectangle 44"/>
              <p:cNvSpPr>
                <a:spLocks noChangeArrowheads="1"/>
              </p:cNvSpPr>
              <p:nvPr/>
            </p:nvSpPr>
            <p:spPr bwMode="auto">
              <a:xfrm>
                <a:off x="7485063" y="5922963"/>
                <a:ext cx="153987" cy="26988"/>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 name="Rectangle 45"/>
              <p:cNvSpPr>
                <a:spLocks noChangeArrowheads="1"/>
              </p:cNvSpPr>
              <p:nvPr/>
            </p:nvSpPr>
            <p:spPr bwMode="auto">
              <a:xfrm>
                <a:off x="6981825" y="5922963"/>
                <a:ext cx="222250" cy="26988"/>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 name="Freeform 46"/>
              <p:cNvSpPr>
                <a:spLocks/>
              </p:cNvSpPr>
              <p:nvPr/>
            </p:nvSpPr>
            <p:spPr bwMode="auto">
              <a:xfrm>
                <a:off x="7559675" y="4000500"/>
                <a:ext cx="781050" cy="511175"/>
              </a:xfrm>
              <a:custGeom>
                <a:avLst/>
                <a:gdLst>
                  <a:gd name="T0" fmla="*/ 113 w 703"/>
                  <a:gd name="T1" fmla="*/ 202 h 460"/>
                  <a:gd name="T2" fmla="*/ 113 w 703"/>
                  <a:gd name="T3" fmla="*/ 193 h 460"/>
                  <a:gd name="T4" fmla="*/ 307 w 703"/>
                  <a:gd name="T5" fmla="*/ 0 h 460"/>
                  <a:gd name="T6" fmla="*/ 468 w 703"/>
                  <a:gd name="T7" fmla="*/ 86 h 460"/>
                  <a:gd name="T8" fmla="*/ 521 w 703"/>
                  <a:gd name="T9" fmla="*/ 72 h 460"/>
                  <a:gd name="T10" fmla="*/ 584 w 703"/>
                  <a:gd name="T11" fmla="*/ 91 h 460"/>
                  <a:gd name="T12" fmla="*/ 634 w 703"/>
                  <a:gd name="T13" fmla="*/ 181 h 460"/>
                  <a:gd name="T14" fmla="*/ 703 w 703"/>
                  <a:gd name="T15" fmla="*/ 308 h 460"/>
                  <a:gd name="T16" fmla="*/ 568 w 703"/>
                  <a:gd name="T17" fmla="*/ 460 h 460"/>
                  <a:gd name="T18" fmla="*/ 551 w 703"/>
                  <a:gd name="T19" fmla="*/ 460 h 460"/>
                  <a:gd name="T20" fmla="*/ 535 w 703"/>
                  <a:gd name="T21" fmla="*/ 460 h 460"/>
                  <a:gd name="T22" fmla="*/ 219 w 703"/>
                  <a:gd name="T23" fmla="*/ 460 h 460"/>
                  <a:gd name="T24" fmla="*/ 213 w 703"/>
                  <a:gd name="T25" fmla="*/ 460 h 460"/>
                  <a:gd name="T26" fmla="*/ 205 w 703"/>
                  <a:gd name="T27" fmla="*/ 460 h 460"/>
                  <a:gd name="T28" fmla="*/ 181 w 703"/>
                  <a:gd name="T29" fmla="*/ 460 h 460"/>
                  <a:gd name="T30" fmla="*/ 131 w 703"/>
                  <a:gd name="T31" fmla="*/ 460 h 460"/>
                  <a:gd name="T32" fmla="*/ 0 w 703"/>
                  <a:gd name="T33" fmla="*/ 330 h 460"/>
                  <a:gd name="T34" fmla="*/ 113 w 703"/>
                  <a:gd name="T35" fmla="*/ 2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3" h="460">
                    <a:moveTo>
                      <a:pt x="113" y="202"/>
                    </a:moveTo>
                    <a:cubicBezTo>
                      <a:pt x="113" y="199"/>
                      <a:pt x="113" y="195"/>
                      <a:pt x="113" y="193"/>
                    </a:cubicBezTo>
                    <a:cubicBezTo>
                      <a:pt x="113" y="86"/>
                      <a:pt x="199" y="0"/>
                      <a:pt x="307" y="0"/>
                    </a:cubicBezTo>
                    <a:cubicBezTo>
                      <a:pt x="374" y="0"/>
                      <a:pt x="433" y="35"/>
                      <a:pt x="468" y="86"/>
                    </a:cubicBezTo>
                    <a:cubicBezTo>
                      <a:pt x="484" y="77"/>
                      <a:pt x="502" y="72"/>
                      <a:pt x="521" y="72"/>
                    </a:cubicBezTo>
                    <a:cubicBezTo>
                      <a:pt x="544" y="72"/>
                      <a:pt x="566" y="79"/>
                      <a:pt x="584" y="91"/>
                    </a:cubicBezTo>
                    <a:cubicBezTo>
                      <a:pt x="613" y="110"/>
                      <a:pt x="633" y="144"/>
                      <a:pt x="634" y="181"/>
                    </a:cubicBezTo>
                    <a:cubicBezTo>
                      <a:pt x="675" y="208"/>
                      <a:pt x="703" y="256"/>
                      <a:pt x="703" y="308"/>
                    </a:cubicBezTo>
                    <a:cubicBezTo>
                      <a:pt x="703" y="387"/>
                      <a:pt x="644" y="451"/>
                      <a:pt x="568" y="460"/>
                    </a:cubicBezTo>
                    <a:cubicBezTo>
                      <a:pt x="562" y="460"/>
                      <a:pt x="556" y="460"/>
                      <a:pt x="551" y="460"/>
                    </a:cubicBezTo>
                    <a:cubicBezTo>
                      <a:pt x="546" y="460"/>
                      <a:pt x="541" y="460"/>
                      <a:pt x="535" y="460"/>
                    </a:cubicBezTo>
                    <a:cubicBezTo>
                      <a:pt x="464" y="460"/>
                      <a:pt x="298" y="460"/>
                      <a:pt x="219" y="460"/>
                    </a:cubicBezTo>
                    <a:cubicBezTo>
                      <a:pt x="216" y="460"/>
                      <a:pt x="214" y="460"/>
                      <a:pt x="213" y="460"/>
                    </a:cubicBezTo>
                    <a:cubicBezTo>
                      <a:pt x="205" y="460"/>
                      <a:pt x="205" y="460"/>
                      <a:pt x="205" y="460"/>
                    </a:cubicBezTo>
                    <a:cubicBezTo>
                      <a:pt x="201" y="460"/>
                      <a:pt x="189" y="460"/>
                      <a:pt x="181" y="460"/>
                    </a:cubicBezTo>
                    <a:cubicBezTo>
                      <a:pt x="131" y="460"/>
                      <a:pt x="131" y="460"/>
                      <a:pt x="131" y="460"/>
                    </a:cubicBezTo>
                    <a:cubicBezTo>
                      <a:pt x="59" y="459"/>
                      <a:pt x="0" y="401"/>
                      <a:pt x="0" y="330"/>
                    </a:cubicBezTo>
                    <a:cubicBezTo>
                      <a:pt x="0" y="265"/>
                      <a:pt x="50" y="211"/>
                      <a:pt x="113" y="202"/>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 name="Freeform 47"/>
              <p:cNvSpPr>
                <a:spLocks/>
              </p:cNvSpPr>
              <p:nvPr/>
            </p:nvSpPr>
            <p:spPr bwMode="auto">
              <a:xfrm>
                <a:off x="7356475" y="4341813"/>
                <a:ext cx="995362" cy="1460500"/>
              </a:xfrm>
              <a:custGeom>
                <a:avLst/>
                <a:gdLst>
                  <a:gd name="T0" fmla="*/ 6 w 896"/>
                  <a:gd name="T1" fmla="*/ 1305 h 1316"/>
                  <a:gd name="T2" fmla="*/ 180 w 896"/>
                  <a:gd name="T3" fmla="*/ 1070 h 1316"/>
                  <a:gd name="T4" fmla="*/ 293 w 896"/>
                  <a:gd name="T5" fmla="*/ 48 h 1316"/>
                  <a:gd name="T6" fmla="*/ 282 w 896"/>
                  <a:gd name="T7" fmla="*/ 46 h 1316"/>
                  <a:gd name="T8" fmla="*/ 173 w 896"/>
                  <a:gd name="T9" fmla="*/ 5 h 1316"/>
                  <a:gd name="T10" fmla="*/ 179 w 896"/>
                  <a:gd name="T11" fmla="*/ 0 h 1316"/>
                  <a:gd name="T12" fmla="*/ 184 w 896"/>
                  <a:gd name="T13" fmla="*/ 5 h 1316"/>
                  <a:gd name="T14" fmla="*/ 284 w 896"/>
                  <a:gd name="T15" fmla="*/ 35 h 1316"/>
                  <a:gd name="T16" fmla="*/ 534 w 896"/>
                  <a:gd name="T17" fmla="*/ 50 h 1316"/>
                  <a:gd name="T18" fmla="*/ 785 w 896"/>
                  <a:gd name="T19" fmla="*/ 35 h 1316"/>
                  <a:gd name="T20" fmla="*/ 884 w 896"/>
                  <a:gd name="T21" fmla="*/ 5 h 1316"/>
                  <a:gd name="T22" fmla="*/ 890 w 896"/>
                  <a:gd name="T23" fmla="*/ 0 h 1316"/>
                  <a:gd name="T24" fmla="*/ 896 w 896"/>
                  <a:gd name="T25" fmla="*/ 5 h 1316"/>
                  <a:gd name="T26" fmla="*/ 787 w 896"/>
                  <a:gd name="T27" fmla="*/ 46 h 1316"/>
                  <a:gd name="T28" fmla="*/ 534 w 896"/>
                  <a:gd name="T29" fmla="*/ 61 h 1316"/>
                  <a:gd name="T30" fmla="*/ 304 w 896"/>
                  <a:gd name="T31" fmla="*/ 49 h 1316"/>
                  <a:gd name="T32" fmla="*/ 191 w 896"/>
                  <a:gd name="T33" fmla="*/ 1074 h 1316"/>
                  <a:gd name="T34" fmla="*/ 6 w 896"/>
                  <a:gd name="T35" fmla="*/ 1316 h 1316"/>
                  <a:gd name="T36" fmla="*/ 0 w 896"/>
                  <a:gd name="T37" fmla="*/ 1310 h 1316"/>
                  <a:gd name="T38" fmla="*/ 6 w 896"/>
                  <a:gd name="T39" fmla="*/ 1305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6" h="1316">
                    <a:moveTo>
                      <a:pt x="6" y="1305"/>
                    </a:moveTo>
                    <a:cubicBezTo>
                      <a:pt x="70" y="1305"/>
                      <a:pt x="133" y="1219"/>
                      <a:pt x="180" y="1070"/>
                    </a:cubicBezTo>
                    <a:cubicBezTo>
                      <a:pt x="228" y="918"/>
                      <a:pt x="293" y="265"/>
                      <a:pt x="293" y="48"/>
                    </a:cubicBezTo>
                    <a:cubicBezTo>
                      <a:pt x="289" y="47"/>
                      <a:pt x="286" y="47"/>
                      <a:pt x="282" y="46"/>
                    </a:cubicBezTo>
                    <a:cubicBezTo>
                      <a:pt x="173" y="31"/>
                      <a:pt x="173" y="12"/>
                      <a:pt x="173" y="5"/>
                    </a:cubicBezTo>
                    <a:cubicBezTo>
                      <a:pt x="173" y="2"/>
                      <a:pt x="175" y="0"/>
                      <a:pt x="179" y="0"/>
                    </a:cubicBezTo>
                    <a:cubicBezTo>
                      <a:pt x="182" y="0"/>
                      <a:pt x="184" y="2"/>
                      <a:pt x="184" y="5"/>
                    </a:cubicBezTo>
                    <a:cubicBezTo>
                      <a:pt x="184" y="6"/>
                      <a:pt x="186" y="21"/>
                      <a:pt x="284" y="35"/>
                    </a:cubicBezTo>
                    <a:cubicBezTo>
                      <a:pt x="351" y="44"/>
                      <a:pt x="440" y="50"/>
                      <a:pt x="534" y="50"/>
                    </a:cubicBezTo>
                    <a:cubicBezTo>
                      <a:pt x="629" y="50"/>
                      <a:pt x="718" y="44"/>
                      <a:pt x="785" y="35"/>
                    </a:cubicBezTo>
                    <a:cubicBezTo>
                      <a:pt x="883" y="21"/>
                      <a:pt x="884" y="6"/>
                      <a:pt x="884" y="5"/>
                    </a:cubicBezTo>
                    <a:cubicBezTo>
                      <a:pt x="884" y="2"/>
                      <a:pt x="887" y="0"/>
                      <a:pt x="890" y="0"/>
                    </a:cubicBezTo>
                    <a:cubicBezTo>
                      <a:pt x="893" y="0"/>
                      <a:pt x="896" y="2"/>
                      <a:pt x="896" y="5"/>
                    </a:cubicBezTo>
                    <a:cubicBezTo>
                      <a:pt x="896" y="12"/>
                      <a:pt x="896" y="31"/>
                      <a:pt x="787" y="46"/>
                    </a:cubicBezTo>
                    <a:cubicBezTo>
                      <a:pt x="719" y="56"/>
                      <a:pt x="630" y="61"/>
                      <a:pt x="534" y="61"/>
                    </a:cubicBezTo>
                    <a:cubicBezTo>
                      <a:pt x="449" y="61"/>
                      <a:pt x="369" y="57"/>
                      <a:pt x="304" y="49"/>
                    </a:cubicBezTo>
                    <a:cubicBezTo>
                      <a:pt x="304" y="267"/>
                      <a:pt x="239" y="920"/>
                      <a:pt x="191" y="1074"/>
                    </a:cubicBezTo>
                    <a:cubicBezTo>
                      <a:pt x="142" y="1230"/>
                      <a:pt x="76" y="1316"/>
                      <a:pt x="6" y="1316"/>
                    </a:cubicBezTo>
                    <a:cubicBezTo>
                      <a:pt x="3" y="1316"/>
                      <a:pt x="0" y="1313"/>
                      <a:pt x="0" y="1310"/>
                    </a:cubicBezTo>
                    <a:cubicBezTo>
                      <a:pt x="0" y="1307"/>
                      <a:pt x="3" y="1305"/>
                      <a:pt x="6" y="130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 name="Freeform 48"/>
              <p:cNvSpPr>
                <a:spLocks/>
              </p:cNvSpPr>
              <p:nvPr/>
            </p:nvSpPr>
            <p:spPr bwMode="auto">
              <a:xfrm>
                <a:off x="7005638" y="3992563"/>
                <a:ext cx="509587" cy="331788"/>
              </a:xfrm>
              <a:custGeom>
                <a:avLst/>
                <a:gdLst>
                  <a:gd name="T0" fmla="*/ 73 w 458"/>
                  <a:gd name="T1" fmla="*/ 131 h 299"/>
                  <a:gd name="T2" fmla="*/ 73 w 458"/>
                  <a:gd name="T3" fmla="*/ 125 h 299"/>
                  <a:gd name="T4" fmla="*/ 199 w 458"/>
                  <a:gd name="T5" fmla="*/ 0 h 299"/>
                  <a:gd name="T6" fmla="*/ 305 w 458"/>
                  <a:gd name="T7" fmla="*/ 56 h 299"/>
                  <a:gd name="T8" fmla="*/ 339 w 458"/>
                  <a:gd name="T9" fmla="*/ 46 h 299"/>
                  <a:gd name="T10" fmla="*/ 380 w 458"/>
                  <a:gd name="T11" fmla="*/ 59 h 299"/>
                  <a:gd name="T12" fmla="*/ 412 w 458"/>
                  <a:gd name="T13" fmla="*/ 117 h 299"/>
                  <a:gd name="T14" fmla="*/ 458 w 458"/>
                  <a:gd name="T15" fmla="*/ 200 h 299"/>
                  <a:gd name="T16" fmla="*/ 369 w 458"/>
                  <a:gd name="T17" fmla="*/ 299 h 299"/>
                  <a:gd name="T18" fmla="*/ 358 w 458"/>
                  <a:gd name="T19" fmla="*/ 299 h 299"/>
                  <a:gd name="T20" fmla="*/ 348 w 458"/>
                  <a:gd name="T21" fmla="*/ 299 h 299"/>
                  <a:gd name="T22" fmla="*/ 142 w 458"/>
                  <a:gd name="T23" fmla="*/ 299 h 299"/>
                  <a:gd name="T24" fmla="*/ 138 w 458"/>
                  <a:gd name="T25" fmla="*/ 299 h 299"/>
                  <a:gd name="T26" fmla="*/ 133 w 458"/>
                  <a:gd name="T27" fmla="*/ 299 h 299"/>
                  <a:gd name="T28" fmla="*/ 118 w 458"/>
                  <a:gd name="T29" fmla="*/ 299 h 299"/>
                  <a:gd name="T30" fmla="*/ 85 w 458"/>
                  <a:gd name="T31" fmla="*/ 299 h 299"/>
                  <a:gd name="T32" fmla="*/ 0 w 458"/>
                  <a:gd name="T33" fmla="*/ 214 h 299"/>
                  <a:gd name="T34" fmla="*/ 73 w 458"/>
                  <a:gd name="T35" fmla="*/ 13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8" h="299">
                    <a:moveTo>
                      <a:pt x="73" y="131"/>
                    </a:moveTo>
                    <a:cubicBezTo>
                      <a:pt x="73" y="129"/>
                      <a:pt x="73" y="127"/>
                      <a:pt x="73" y="125"/>
                    </a:cubicBezTo>
                    <a:cubicBezTo>
                      <a:pt x="73" y="56"/>
                      <a:pt x="130" y="0"/>
                      <a:pt x="199" y="0"/>
                    </a:cubicBezTo>
                    <a:cubicBezTo>
                      <a:pt x="243" y="0"/>
                      <a:pt x="282" y="22"/>
                      <a:pt x="305" y="56"/>
                    </a:cubicBezTo>
                    <a:cubicBezTo>
                      <a:pt x="315" y="50"/>
                      <a:pt x="326" y="46"/>
                      <a:pt x="339" y="46"/>
                    </a:cubicBezTo>
                    <a:cubicBezTo>
                      <a:pt x="354" y="46"/>
                      <a:pt x="368" y="51"/>
                      <a:pt x="380" y="59"/>
                    </a:cubicBezTo>
                    <a:cubicBezTo>
                      <a:pt x="399" y="71"/>
                      <a:pt x="412" y="93"/>
                      <a:pt x="412" y="117"/>
                    </a:cubicBezTo>
                    <a:cubicBezTo>
                      <a:pt x="439" y="135"/>
                      <a:pt x="458" y="166"/>
                      <a:pt x="458" y="200"/>
                    </a:cubicBezTo>
                    <a:cubicBezTo>
                      <a:pt x="458" y="251"/>
                      <a:pt x="419" y="293"/>
                      <a:pt x="369" y="299"/>
                    </a:cubicBezTo>
                    <a:cubicBezTo>
                      <a:pt x="366" y="299"/>
                      <a:pt x="362" y="299"/>
                      <a:pt x="358" y="299"/>
                    </a:cubicBezTo>
                    <a:cubicBezTo>
                      <a:pt x="355" y="299"/>
                      <a:pt x="352" y="299"/>
                      <a:pt x="348" y="299"/>
                    </a:cubicBezTo>
                    <a:cubicBezTo>
                      <a:pt x="302" y="299"/>
                      <a:pt x="194" y="299"/>
                      <a:pt x="142" y="299"/>
                    </a:cubicBezTo>
                    <a:cubicBezTo>
                      <a:pt x="141" y="299"/>
                      <a:pt x="139" y="299"/>
                      <a:pt x="138" y="299"/>
                    </a:cubicBezTo>
                    <a:cubicBezTo>
                      <a:pt x="133" y="299"/>
                      <a:pt x="133" y="299"/>
                      <a:pt x="133" y="299"/>
                    </a:cubicBezTo>
                    <a:cubicBezTo>
                      <a:pt x="130" y="299"/>
                      <a:pt x="123" y="299"/>
                      <a:pt x="118" y="299"/>
                    </a:cubicBezTo>
                    <a:cubicBezTo>
                      <a:pt x="85" y="299"/>
                      <a:pt x="85" y="299"/>
                      <a:pt x="85" y="299"/>
                    </a:cubicBezTo>
                    <a:cubicBezTo>
                      <a:pt x="38" y="298"/>
                      <a:pt x="0" y="260"/>
                      <a:pt x="0" y="214"/>
                    </a:cubicBezTo>
                    <a:cubicBezTo>
                      <a:pt x="0" y="172"/>
                      <a:pt x="32" y="137"/>
                      <a:pt x="73" y="131"/>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 name="Freeform 49"/>
              <p:cNvSpPr>
                <a:spLocks/>
              </p:cNvSpPr>
              <p:nvPr/>
            </p:nvSpPr>
            <p:spPr bwMode="auto">
              <a:xfrm>
                <a:off x="6951663" y="4213225"/>
                <a:ext cx="573087" cy="1589088"/>
              </a:xfrm>
              <a:custGeom>
                <a:avLst/>
                <a:gdLst>
                  <a:gd name="T0" fmla="*/ 5 w 515"/>
                  <a:gd name="T1" fmla="*/ 1420 h 1431"/>
                  <a:gd name="T2" fmla="*/ 222 w 515"/>
                  <a:gd name="T3" fmla="*/ 1149 h 1431"/>
                  <a:gd name="T4" fmla="*/ 353 w 515"/>
                  <a:gd name="T5" fmla="*/ 43 h 1431"/>
                  <a:gd name="T6" fmla="*/ 277 w 515"/>
                  <a:gd name="T7" fmla="*/ 45 h 1431"/>
                  <a:gd name="T8" fmla="*/ 39 w 515"/>
                  <a:gd name="T9" fmla="*/ 6 h 1431"/>
                  <a:gd name="T10" fmla="*/ 45 w 515"/>
                  <a:gd name="T11" fmla="*/ 0 h 1431"/>
                  <a:gd name="T12" fmla="*/ 50 w 515"/>
                  <a:gd name="T13" fmla="*/ 6 h 1431"/>
                  <a:gd name="T14" fmla="*/ 277 w 515"/>
                  <a:gd name="T15" fmla="*/ 33 h 1431"/>
                  <a:gd name="T16" fmla="*/ 504 w 515"/>
                  <a:gd name="T17" fmla="*/ 6 h 1431"/>
                  <a:gd name="T18" fmla="*/ 509 w 515"/>
                  <a:gd name="T19" fmla="*/ 1 h 1431"/>
                  <a:gd name="T20" fmla="*/ 515 w 515"/>
                  <a:gd name="T21" fmla="*/ 6 h 1431"/>
                  <a:gd name="T22" fmla="*/ 364 w 515"/>
                  <a:gd name="T23" fmla="*/ 42 h 1431"/>
                  <a:gd name="T24" fmla="*/ 233 w 515"/>
                  <a:gd name="T25" fmla="*/ 1153 h 1431"/>
                  <a:gd name="T26" fmla="*/ 5 w 515"/>
                  <a:gd name="T27" fmla="*/ 1431 h 1431"/>
                  <a:gd name="T28" fmla="*/ 0 w 515"/>
                  <a:gd name="T29" fmla="*/ 1425 h 1431"/>
                  <a:gd name="T30" fmla="*/ 5 w 515"/>
                  <a:gd name="T31" fmla="*/ 1420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1431">
                    <a:moveTo>
                      <a:pt x="5" y="1420"/>
                    </a:moveTo>
                    <a:cubicBezTo>
                      <a:pt x="87" y="1420"/>
                      <a:pt x="164" y="1324"/>
                      <a:pt x="222" y="1149"/>
                    </a:cubicBezTo>
                    <a:cubicBezTo>
                      <a:pt x="281" y="974"/>
                      <a:pt x="352" y="291"/>
                      <a:pt x="353" y="43"/>
                    </a:cubicBezTo>
                    <a:cubicBezTo>
                      <a:pt x="313" y="45"/>
                      <a:pt x="281" y="45"/>
                      <a:pt x="277" y="45"/>
                    </a:cubicBezTo>
                    <a:cubicBezTo>
                      <a:pt x="267" y="45"/>
                      <a:pt x="39" y="44"/>
                      <a:pt x="39" y="6"/>
                    </a:cubicBezTo>
                    <a:cubicBezTo>
                      <a:pt x="39" y="3"/>
                      <a:pt x="41" y="0"/>
                      <a:pt x="45" y="0"/>
                    </a:cubicBezTo>
                    <a:cubicBezTo>
                      <a:pt x="48" y="0"/>
                      <a:pt x="50" y="3"/>
                      <a:pt x="50" y="6"/>
                    </a:cubicBezTo>
                    <a:cubicBezTo>
                      <a:pt x="54" y="16"/>
                      <a:pt x="133" y="33"/>
                      <a:pt x="277" y="33"/>
                    </a:cubicBezTo>
                    <a:cubicBezTo>
                      <a:pt x="421" y="33"/>
                      <a:pt x="500" y="16"/>
                      <a:pt x="504" y="6"/>
                    </a:cubicBezTo>
                    <a:cubicBezTo>
                      <a:pt x="504" y="3"/>
                      <a:pt x="506" y="1"/>
                      <a:pt x="509" y="1"/>
                    </a:cubicBezTo>
                    <a:cubicBezTo>
                      <a:pt x="513" y="1"/>
                      <a:pt x="515" y="3"/>
                      <a:pt x="515" y="6"/>
                    </a:cubicBezTo>
                    <a:cubicBezTo>
                      <a:pt x="515" y="29"/>
                      <a:pt x="432" y="38"/>
                      <a:pt x="364" y="42"/>
                    </a:cubicBezTo>
                    <a:cubicBezTo>
                      <a:pt x="364" y="292"/>
                      <a:pt x="292" y="976"/>
                      <a:pt x="233" y="1153"/>
                    </a:cubicBezTo>
                    <a:cubicBezTo>
                      <a:pt x="173" y="1332"/>
                      <a:pt x="92" y="1431"/>
                      <a:pt x="5" y="1431"/>
                    </a:cubicBezTo>
                    <a:cubicBezTo>
                      <a:pt x="2" y="1431"/>
                      <a:pt x="0" y="1428"/>
                      <a:pt x="0" y="1425"/>
                    </a:cubicBezTo>
                    <a:cubicBezTo>
                      <a:pt x="0" y="1422"/>
                      <a:pt x="2" y="1420"/>
                      <a:pt x="5" y="142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35" name="TextBox 34"/>
            <p:cNvSpPr txBox="1"/>
            <p:nvPr/>
          </p:nvSpPr>
          <p:spPr>
            <a:xfrm>
              <a:off x="6407821" y="3170007"/>
              <a:ext cx="1558183" cy="492443"/>
            </a:xfrm>
            <a:prstGeom prst="rect">
              <a:avLst/>
            </a:prstGeom>
            <a:noFill/>
          </p:spPr>
          <p:txBody>
            <a:bodyPr wrap="none" lIns="0" tIns="0" rIns="0" bIns="0" rtlCol="0">
              <a:spAutoFit/>
            </a:bodyPr>
            <a:lstStyle/>
            <a:p>
              <a:pPr algn="ctr"/>
              <a:r>
                <a:rPr lang="en-US" sz="2400" spc="-70" dirty="0" smtClean="0">
                  <a:solidFill>
                    <a:schemeClr val="bg1"/>
                  </a:solidFill>
                </a:rPr>
                <a:t>Hybrid models for </a:t>
              </a:r>
              <a:br>
                <a:rPr lang="en-US" sz="2400" spc="-70" dirty="0" smtClean="0">
                  <a:solidFill>
                    <a:schemeClr val="bg1"/>
                  </a:solidFill>
                </a:rPr>
              </a:br>
              <a:r>
                <a:rPr lang="en-US" sz="2400" spc="-70" dirty="0" smtClean="0">
                  <a:solidFill>
                    <a:schemeClr val="bg1"/>
                  </a:solidFill>
                </a:rPr>
                <a:t>site provisioning</a:t>
              </a:r>
              <a:endParaRPr lang="en-GB" sz="2400" spc="-70" dirty="0" smtClean="0">
                <a:solidFill>
                  <a:schemeClr val="bg1"/>
                </a:solidFill>
              </a:endParaRPr>
            </a:p>
          </p:txBody>
        </p:sp>
      </p:grpSp>
    </p:spTree>
    <p:extLst>
      <p:ext uri="{BB962C8B-B14F-4D97-AF65-F5344CB8AC3E}">
        <p14:creationId xmlns:p14="http://schemas.microsoft.com/office/powerpoint/2010/main" val="2787650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50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1000"/>
                                        <p:tgtEl>
                                          <p:spTgt spid="70"/>
                                        </p:tgtEl>
                                      </p:cBhvr>
                                    </p:animEffect>
                                    <p:anim calcmode="lin" valueType="num">
                                      <p:cBhvr>
                                        <p:cTn id="8" dur="1000" fill="hold"/>
                                        <p:tgtEl>
                                          <p:spTgt spid="70"/>
                                        </p:tgtEl>
                                        <p:attrNameLst>
                                          <p:attrName>ppt_x</p:attrName>
                                        </p:attrNameLst>
                                      </p:cBhvr>
                                      <p:tavLst>
                                        <p:tav tm="0">
                                          <p:val>
                                            <p:strVal val="#ppt_x"/>
                                          </p:val>
                                        </p:tav>
                                        <p:tav tm="100000">
                                          <p:val>
                                            <p:strVal val="#ppt_x"/>
                                          </p:val>
                                        </p:tav>
                                      </p:tavLst>
                                    </p:anim>
                                    <p:anim calcmode="lin" valueType="num">
                                      <p:cBhvr>
                                        <p:cTn id="9" dur="1000" fill="hold"/>
                                        <p:tgtEl>
                                          <p:spTgt spid="7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150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200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1000"/>
                                        <p:tgtEl>
                                          <p:spTgt spid="30"/>
                                        </p:tgtEl>
                                      </p:cBhvr>
                                    </p:animEffect>
                                    <p:anim calcmode="lin" valueType="num">
                                      <p:cBhvr>
                                        <p:cTn id="18" dur="1000" fill="hold"/>
                                        <p:tgtEl>
                                          <p:spTgt spid="30"/>
                                        </p:tgtEl>
                                        <p:attrNameLst>
                                          <p:attrName>ppt_x</p:attrName>
                                        </p:attrNameLst>
                                      </p:cBhvr>
                                      <p:tavLst>
                                        <p:tav tm="0">
                                          <p:val>
                                            <p:strVal val="#ppt_x"/>
                                          </p:val>
                                        </p:tav>
                                        <p:tav tm="100000">
                                          <p:val>
                                            <p:strVal val="#ppt_x"/>
                                          </p:val>
                                        </p:tav>
                                      </p:tavLst>
                                    </p:anim>
                                    <p:anim calcmode="lin" valueType="num">
                                      <p:cBhvr>
                                        <p:cTn id="19" dur="1000" fill="hold"/>
                                        <p:tgtEl>
                                          <p:spTgt spid="3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250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300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1000"/>
                                        <p:tgtEl>
                                          <p:spTgt spid="33"/>
                                        </p:tgtEl>
                                      </p:cBhvr>
                                    </p:animEffect>
                                    <p:anim calcmode="lin" valueType="num">
                                      <p:cBhvr>
                                        <p:cTn id="28" dur="1000" fill="hold"/>
                                        <p:tgtEl>
                                          <p:spTgt spid="33"/>
                                        </p:tgtEl>
                                        <p:attrNameLst>
                                          <p:attrName>ppt_x</p:attrName>
                                        </p:attrNameLst>
                                      </p:cBhvr>
                                      <p:tavLst>
                                        <p:tav tm="0">
                                          <p:val>
                                            <p:strVal val="#ppt_x"/>
                                          </p:val>
                                        </p:tav>
                                        <p:tav tm="100000">
                                          <p:val>
                                            <p:strVal val="#ppt_x"/>
                                          </p:val>
                                        </p:tav>
                                      </p:tavLst>
                                    </p:anim>
                                    <p:anim calcmode="lin" valueType="num">
                                      <p:cBhvr>
                                        <p:cTn id="2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dirty="0" smtClean="0"/>
              <a:t>Moving from feature framework based implementation to remote APIs</a:t>
            </a:r>
            <a:endParaRPr lang="en-GB" sz="4800" dirty="0"/>
          </a:p>
        </p:txBody>
      </p:sp>
    </p:spTree>
    <p:extLst>
      <p:ext uri="{BB962C8B-B14F-4D97-AF65-F5344CB8AC3E}">
        <p14:creationId xmlns:p14="http://schemas.microsoft.com/office/powerpoint/2010/main" val="24453535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4050" dirty="0"/>
              <a:t>“Web </a:t>
            </a:r>
            <a:r>
              <a:rPr lang="en-US" sz="4050"/>
              <a:t>templates were the </a:t>
            </a:r>
            <a:r>
              <a:rPr lang="en-US" sz="4050" dirty="0"/>
              <a:t>best option in SharePoint 2010, what has changed?”</a:t>
            </a:r>
            <a:endParaRPr lang="en-GB" sz="4500" dirty="0"/>
          </a:p>
        </p:txBody>
      </p:sp>
      <p:sp>
        <p:nvSpPr>
          <p:cNvPr id="4" name="TextBox 3"/>
          <p:cNvSpPr txBox="1"/>
          <p:nvPr/>
        </p:nvSpPr>
        <p:spPr>
          <a:xfrm>
            <a:off x="3395546" y="4419600"/>
            <a:ext cx="5357829" cy="923330"/>
          </a:xfrm>
          <a:prstGeom prst="rect">
            <a:avLst/>
          </a:prstGeom>
          <a:noFill/>
        </p:spPr>
        <p:txBody>
          <a:bodyPr wrap="square" rtlCol="0">
            <a:spAutoFit/>
          </a:bodyPr>
          <a:lstStyle/>
          <a:p>
            <a:r>
              <a:rPr lang="en-US" sz="1800" baseline="0" dirty="0">
                <a:latin typeface="Segoe UI" panose="020B0502040204020203" pitchFamily="34" charset="0"/>
                <a:cs typeface="Segoe UI" panose="020B0502040204020203" pitchFamily="34" charset="0"/>
              </a:rPr>
              <a:t>Much better remote APIs in 2013 provide us full flexibility on the site provisioning without </a:t>
            </a:r>
            <a:r>
              <a:rPr lang="en-US" sz="1800" baseline="0">
                <a:latin typeface="Segoe UI" panose="020B0502040204020203" pitchFamily="34" charset="0"/>
                <a:cs typeface="Segoe UI" panose="020B0502040204020203" pitchFamily="34" charset="0"/>
              </a:rPr>
              <a:t>causing </a:t>
            </a:r>
            <a:r>
              <a:rPr lang="en-US" sz="1800" baseline="0" dirty="0">
                <a:latin typeface="Segoe UI" panose="020B0502040204020203" pitchFamily="34" charset="0"/>
                <a:cs typeface="Segoe UI" panose="020B0502040204020203" pitchFamily="34" charset="0"/>
              </a:rPr>
              <a:t>additional</a:t>
            </a:r>
            <a:r>
              <a:rPr lang="en-US" sz="1800" baseline="0">
                <a:latin typeface="Segoe UI" panose="020B0502040204020203" pitchFamily="34" charset="0"/>
                <a:cs typeface="Segoe UI" panose="020B0502040204020203" pitchFamily="34" charset="0"/>
              </a:rPr>
              <a:t> maintenance </a:t>
            </a:r>
            <a:r>
              <a:rPr lang="en-US" sz="1800" baseline="0" dirty="0">
                <a:latin typeface="Segoe UI" panose="020B0502040204020203" pitchFamily="34" charset="0"/>
                <a:cs typeface="Segoe UI" panose="020B0502040204020203" pitchFamily="34" charset="0"/>
              </a:rPr>
              <a:t>challenges</a:t>
            </a:r>
            <a:endParaRPr lang="en-GB" sz="1800" baseline="0" dirty="0">
              <a:latin typeface="Segoe UI" panose="020B0502040204020203" pitchFamily="34" charset="0"/>
              <a:cs typeface="Segoe UI" panose="020B0502040204020203" pitchFamily="34" charset="0"/>
            </a:endParaRPr>
          </a:p>
        </p:txBody>
      </p:sp>
      <p:sp>
        <p:nvSpPr>
          <p:cNvPr id="5" name="TextBox 4"/>
          <p:cNvSpPr txBox="1"/>
          <p:nvPr/>
        </p:nvSpPr>
        <p:spPr>
          <a:xfrm>
            <a:off x="3346707" y="3775764"/>
            <a:ext cx="5411418" cy="854080"/>
          </a:xfrm>
          <a:prstGeom prst="rect">
            <a:avLst/>
          </a:prstGeom>
          <a:noFill/>
        </p:spPr>
        <p:txBody>
          <a:bodyPr wrap="none" rtlCol="0">
            <a:spAutoFit/>
          </a:bodyPr>
          <a:lstStyle/>
          <a:p>
            <a:r>
              <a:rPr lang="en-US" sz="4950" baseline="0" dirty="0">
                <a:latin typeface="Segoe UI" panose="020B0502040204020203" pitchFamily="34" charset="0"/>
                <a:cs typeface="Segoe UI" panose="020B0502040204020203" pitchFamily="34" charset="0"/>
              </a:rPr>
              <a:t>Better remote APIs</a:t>
            </a:r>
            <a:endParaRPr lang="en-GB" sz="4950" baseline="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64560630"/>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Maintenance challenge with web templates</a:t>
            </a:r>
          </a:p>
        </p:txBody>
      </p:sp>
      <p:cxnSp>
        <p:nvCxnSpPr>
          <p:cNvPr id="4" name="Straight Arrow Connector 3"/>
          <p:cNvCxnSpPr/>
          <p:nvPr/>
        </p:nvCxnSpPr>
        <p:spPr>
          <a:xfrm flipV="1">
            <a:off x="779264" y="4899110"/>
            <a:ext cx="7708961" cy="10389"/>
          </a:xfrm>
          <a:prstGeom prst="straightConnector1">
            <a:avLst/>
          </a:prstGeom>
          <a:ln w="53975">
            <a:solidFill>
              <a:schemeClr val="tx1">
                <a:lumMod val="75000"/>
                <a:lumOff val="25000"/>
              </a:schemeClr>
            </a:solidFill>
            <a:prstDash val="dashDot"/>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06958" y="5000495"/>
            <a:ext cx="634854" cy="369332"/>
          </a:xfrm>
          <a:prstGeom prst="rect">
            <a:avLst/>
          </a:prstGeom>
          <a:noFill/>
        </p:spPr>
        <p:txBody>
          <a:bodyPr wrap="none" lIns="0" tIns="0" rIns="0" bIns="0" rtlCol="0">
            <a:spAutoFit/>
          </a:bodyPr>
          <a:lstStyle/>
          <a:p>
            <a:r>
              <a:rPr lang="en-US" sz="2400" spc="-53" baseline="0" dirty="0">
                <a:solidFill>
                  <a:schemeClr val="tx1">
                    <a:lumMod val="65000"/>
                    <a:lumOff val="35000"/>
                  </a:schemeClr>
                </a:solidFill>
                <a:latin typeface="Segoe UI" panose="020B0502040204020203" pitchFamily="34" charset="0"/>
                <a:cs typeface="Segoe UI" panose="020B0502040204020203" pitchFamily="34" charset="0"/>
              </a:rPr>
              <a:t>Time</a:t>
            </a:r>
          </a:p>
        </p:txBody>
      </p:sp>
      <p:cxnSp>
        <p:nvCxnSpPr>
          <p:cNvPr id="12" name="Straight Connector 11"/>
          <p:cNvCxnSpPr/>
          <p:nvPr/>
        </p:nvCxnSpPr>
        <p:spPr>
          <a:xfrm flipH="1" flipV="1">
            <a:off x="2958204" y="5103185"/>
            <a:ext cx="443172" cy="285397"/>
          </a:xfrm>
          <a:prstGeom prst="line">
            <a:avLst/>
          </a:prstGeom>
          <a:ln w="15875">
            <a:tailEnd type="oval"/>
          </a:ln>
        </p:spPr>
        <p:style>
          <a:lnRef idx="1">
            <a:schemeClr val="dk1"/>
          </a:lnRef>
          <a:fillRef idx="0">
            <a:schemeClr val="dk1"/>
          </a:fillRef>
          <a:effectRef idx="0">
            <a:schemeClr val="dk1"/>
          </a:effectRef>
          <a:fontRef idx="minor">
            <a:schemeClr val="tx1"/>
          </a:fontRef>
        </p:style>
      </p:cxnSp>
      <p:sp>
        <p:nvSpPr>
          <p:cNvPr id="15" name="Diamond 14"/>
          <p:cNvSpPr/>
          <p:nvPr/>
        </p:nvSpPr>
        <p:spPr bwMode="auto">
          <a:xfrm>
            <a:off x="2563377" y="4805893"/>
            <a:ext cx="257585" cy="240714"/>
          </a:xfrm>
          <a:prstGeom prst="diamond">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5" tIns="34285" rIns="34285" bIns="34285" numCol="1" spcCol="0" rtlCol="0" fromWordArt="0" anchor="ctr" anchorCtr="0" forceAA="0" compatLnSpc="1">
            <a:prstTxWarp prst="textNoShape">
              <a:avLst/>
            </a:prstTxWarp>
            <a:noAutofit/>
          </a:bodyPr>
          <a:lstStyle/>
          <a:p>
            <a:pPr algn="ctr" defTabSz="685420"/>
            <a:endParaRPr lang="en-US" sz="1650" baseline="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7" name="Diamond 16"/>
          <p:cNvSpPr/>
          <p:nvPr/>
        </p:nvSpPr>
        <p:spPr bwMode="auto">
          <a:xfrm>
            <a:off x="5325032" y="4805893"/>
            <a:ext cx="257585" cy="240714"/>
          </a:xfrm>
          <a:prstGeom prst="diamond">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5" tIns="34285" rIns="34285" bIns="34285" numCol="1" spcCol="0" rtlCol="0" fromWordArt="0" anchor="ctr" anchorCtr="0" forceAA="0" compatLnSpc="1">
            <a:prstTxWarp prst="textNoShape">
              <a:avLst/>
            </a:prstTxWarp>
            <a:noAutofit/>
          </a:bodyPr>
          <a:lstStyle/>
          <a:p>
            <a:pPr algn="ctr" defTabSz="685420"/>
            <a:endParaRPr lang="en-US" sz="1650" baseline="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cxnSp>
        <p:nvCxnSpPr>
          <p:cNvPr id="20" name="Straight Connector 19"/>
          <p:cNvCxnSpPr/>
          <p:nvPr/>
        </p:nvCxnSpPr>
        <p:spPr>
          <a:xfrm flipV="1">
            <a:off x="4969030" y="5046610"/>
            <a:ext cx="356002" cy="361366"/>
          </a:xfrm>
          <a:prstGeom prst="line">
            <a:avLst/>
          </a:prstGeom>
          <a:ln w="15875">
            <a:tailEnd type="oval"/>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flipH="1">
            <a:off x="1389290" y="2397074"/>
            <a:ext cx="765578" cy="326076"/>
          </a:xfrm>
          <a:prstGeom prst="line">
            <a:avLst/>
          </a:prstGeom>
          <a:ln w="15875">
            <a:tailEnd type="oval"/>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flipV="1">
            <a:off x="664975" y="3748282"/>
            <a:ext cx="7708961" cy="10389"/>
          </a:xfrm>
          <a:prstGeom prst="straightConnector1">
            <a:avLst/>
          </a:prstGeom>
          <a:ln w="53975" cmpd="dbl">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473112" y="3841702"/>
            <a:ext cx="910314" cy="276999"/>
          </a:xfrm>
          <a:prstGeom prst="rect">
            <a:avLst/>
          </a:prstGeom>
          <a:noFill/>
        </p:spPr>
        <p:txBody>
          <a:bodyPr wrap="none" lIns="0" tIns="0" rIns="0" bIns="0" rtlCol="0">
            <a:spAutoFit/>
          </a:bodyPr>
          <a:lstStyle/>
          <a:p>
            <a:r>
              <a:rPr lang="en-US" sz="1800" spc="-53" baseline="0" dirty="0">
                <a:solidFill>
                  <a:schemeClr val="tx1">
                    <a:lumMod val="50000"/>
                    <a:lumOff val="50000"/>
                  </a:schemeClr>
                </a:solidFill>
                <a:latin typeface="Segoe UI" panose="020B0502040204020203" pitchFamily="34" charset="0"/>
                <a:cs typeface="Segoe UI" panose="020B0502040204020203" pitchFamily="34" charset="0"/>
              </a:rPr>
              <a:t>Team</a:t>
            </a:r>
            <a:r>
              <a:rPr lang="en-US" sz="1800" spc="-53" baseline="0" dirty="0">
                <a:solidFill>
                  <a:schemeClr val="bg1">
                    <a:lumMod val="65000"/>
                  </a:schemeClr>
                </a:solidFill>
                <a:latin typeface="Segoe UI" panose="020B0502040204020203" pitchFamily="34" charset="0"/>
                <a:cs typeface="Segoe UI" panose="020B0502040204020203" pitchFamily="34" charset="0"/>
              </a:rPr>
              <a:t> </a:t>
            </a:r>
            <a:r>
              <a:rPr lang="en-US" sz="1800" spc="-53" baseline="0" dirty="0">
                <a:solidFill>
                  <a:schemeClr val="tx1">
                    <a:lumMod val="50000"/>
                    <a:lumOff val="50000"/>
                  </a:schemeClr>
                </a:solidFill>
                <a:latin typeface="Segoe UI" panose="020B0502040204020203" pitchFamily="34" charset="0"/>
                <a:cs typeface="Segoe UI" panose="020B0502040204020203" pitchFamily="34" charset="0"/>
              </a:rPr>
              <a:t>Site</a:t>
            </a:r>
          </a:p>
        </p:txBody>
      </p:sp>
      <p:sp>
        <p:nvSpPr>
          <p:cNvPr id="44" name="TextBox 43"/>
          <p:cNvSpPr txBox="1"/>
          <p:nvPr/>
        </p:nvSpPr>
        <p:spPr>
          <a:xfrm>
            <a:off x="6087187" y="3386711"/>
            <a:ext cx="2286749" cy="276999"/>
          </a:xfrm>
          <a:prstGeom prst="rect">
            <a:avLst/>
          </a:prstGeom>
          <a:noFill/>
        </p:spPr>
        <p:txBody>
          <a:bodyPr wrap="square" lIns="0" tIns="0" rIns="0" bIns="0" rtlCol="0">
            <a:spAutoFit/>
          </a:bodyPr>
          <a:lstStyle/>
          <a:p>
            <a:pPr algn="r"/>
            <a:r>
              <a:rPr lang="en-US" sz="1800" spc="-53" baseline="0" dirty="0">
                <a:solidFill>
                  <a:schemeClr val="tx1">
                    <a:lumMod val="50000"/>
                    <a:lumOff val="50000"/>
                  </a:schemeClr>
                </a:solidFill>
                <a:latin typeface="Segoe UI" panose="020B0502040204020203" pitchFamily="34" charset="0"/>
                <a:cs typeface="Segoe UI" panose="020B0502040204020203" pitchFamily="34" charset="0"/>
              </a:rPr>
              <a:t>Custom Web Template</a:t>
            </a:r>
          </a:p>
        </p:txBody>
      </p:sp>
      <p:grpSp>
        <p:nvGrpSpPr>
          <p:cNvPr id="58" name="Group 57"/>
          <p:cNvGrpSpPr/>
          <p:nvPr/>
        </p:nvGrpSpPr>
        <p:grpSpPr>
          <a:xfrm>
            <a:off x="979422" y="2726110"/>
            <a:ext cx="2185999" cy="575938"/>
            <a:chOff x="1456032" y="2159162"/>
            <a:chExt cx="2915078" cy="768026"/>
          </a:xfrm>
        </p:grpSpPr>
        <p:grpSp>
          <p:nvGrpSpPr>
            <p:cNvPr id="23" name="Group 22"/>
            <p:cNvGrpSpPr/>
            <p:nvPr/>
          </p:nvGrpSpPr>
          <p:grpSpPr>
            <a:xfrm>
              <a:off x="1456032" y="2159162"/>
              <a:ext cx="1955665" cy="768026"/>
              <a:chOff x="6537259" y="1822888"/>
              <a:chExt cx="1956452" cy="768335"/>
            </a:xfrm>
          </p:grpSpPr>
          <p:grpSp>
            <p:nvGrpSpPr>
              <p:cNvPr id="24" name="Group 23"/>
              <p:cNvGrpSpPr/>
              <p:nvPr/>
            </p:nvGrpSpPr>
            <p:grpSpPr>
              <a:xfrm>
                <a:off x="6537259" y="1822888"/>
                <a:ext cx="948825" cy="768335"/>
                <a:chOff x="6948264" y="1076489"/>
                <a:chExt cx="948825" cy="768335"/>
              </a:xfrm>
            </p:grpSpPr>
            <p:pic>
              <p:nvPicPr>
                <p:cNvPr id="26" name="Picture 25"/>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6948264" y="1076489"/>
                  <a:ext cx="676503" cy="768335"/>
                </a:xfrm>
                <a:prstGeom prst="rect">
                  <a:avLst/>
                </a:prstGeom>
                <a:effectLst>
                  <a:softEdge rad="31750"/>
                </a:effectLst>
              </p:spPr>
            </p:pic>
            <p:sp>
              <p:nvSpPr>
                <p:cNvPr id="27" name="TextBox 26"/>
                <p:cNvSpPr txBox="1"/>
                <p:nvPr/>
              </p:nvSpPr>
              <p:spPr>
                <a:xfrm>
                  <a:off x="7093017" y="1401157"/>
                  <a:ext cx="804072" cy="276979"/>
                </a:xfrm>
                <a:prstGeom prst="rect">
                  <a:avLst/>
                </a:prstGeom>
                <a:solidFill>
                  <a:schemeClr val="bg1">
                    <a:alpha val="50000"/>
                  </a:schemeClr>
                </a:solidFill>
                <a:effectLst>
                  <a:softEdge rad="63500"/>
                </a:effectLst>
              </p:spPr>
              <p:txBody>
                <a:bodyPr wrap="none" lIns="26986" tIns="0" rIns="26986" bIns="0" rtlCol="0" anchor="ctr" anchorCtr="0">
                  <a:spAutoFit/>
                </a:bodyPr>
                <a:lstStyle/>
                <a:p>
                  <a:pPr algn="ctr"/>
                  <a:r>
                    <a:rPr lang="en-US" sz="1349" b="1" baseline="0" dirty="0">
                      <a:solidFill>
                        <a:schemeClr val="bg1">
                          <a:lumMod val="65000"/>
                        </a:schemeClr>
                      </a:solidFill>
                      <a:latin typeface="Segoe UI" panose="020B0502040204020203" pitchFamily="34" charset="0"/>
                      <a:cs typeface="Segoe UI" panose="020B0502040204020203" pitchFamily="34" charset="0"/>
                    </a:rPr>
                    <a:t>&lt;xml&gt;</a:t>
                  </a:r>
                </a:p>
              </p:txBody>
            </p:sp>
          </p:grpSp>
          <p:sp>
            <p:nvSpPr>
              <p:cNvPr id="25" name="TextBox 24"/>
              <p:cNvSpPr txBox="1"/>
              <p:nvPr/>
            </p:nvSpPr>
            <p:spPr>
              <a:xfrm>
                <a:off x="7156056" y="1859616"/>
                <a:ext cx="1337655" cy="369533"/>
              </a:xfrm>
              <a:prstGeom prst="rect">
                <a:avLst/>
              </a:prstGeom>
              <a:noFill/>
            </p:spPr>
            <p:txBody>
              <a:bodyPr wrap="square" rtlCol="0">
                <a:spAutoFit/>
              </a:bodyPr>
              <a:lstStyle/>
              <a:p>
                <a:r>
                  <a:rPr lang="en-US" b="1" baseline="0" dirty="0" smtClean="0">
                    <a:latin typeface="Segoe UI" panose="020B0502040204020203" pitchFamily="34" charset="0"/>
                    <a:cs typeface="Segoe UI" panose="020B0502040204020203" pitchFamily="34" charset="0"/>
                  </a:rPr>
                  <a:t>onet.xml</a:t>
                </a:r>
                <a:endParaRPr lang="en-US" b="1" baseline="0" dirty="0">
                  <a:latin typeface="Segoe UI" panose="020B0502040204020203" pitchFamily="34" charset="0"/>
                  <a:cs typeface="Segoe UI" panose="020B0502040204020203" pitchFamily="34" charset="0"/>
                </a:endParaRPr>
              </a:p>
            </p:txBody>
          </p:sp>
        </p:grpSp>
        <p:sp>
          <p:nvSpPr>
            <p:cNvPr id="57" name="TextBox 56"/>
            <p:cNvSpPr txBox="1"/>
            <p:nvPr/>
          </p:nvSpPr>
          <p:spPr>
            <a:xfrm>
              <a:off x="2412470" y="2524468"/>
              <a:ext cx="1958640" cy="246256"/>
            </a:xfrm>
            <a:prstGeom prst="rect">
              <a:avLst/>
            </a:prstGeom>
            <a:noFill/>
          </p:spPr>
          <p:txBody>
            <a:bodyPr wrap="square" lIns="0" tIns="0" rIns="0" bIns="0" rtlCol="0">
              <a:spAutoFit/>
            </a:bodyPr>
            <a:lstStyle/>
            <a:p>
              <a:r>
                <a:rPr lang="en-US" spc="-53" baseline="0" dirty="0">
                  <a:latin typeface="Segoe UI" panose="020B0502040204020203" pitchFamily="34" charset="0"/>
                  <a:cs typeface="Segoe UI" panose="020B0502040204020203" pitchFamily="34" charset="0"/>
                </a:rPr>
                <a:t>X feature activations</a:t>
              </a:r>
            </a:p>
          </p:txBody>
        </p:sp>
      </p:grpSp>
      <p:grpSp>
        <p:nvGrpSpPr>
          <p:cNvPr id="59" name="Group 58"/>
          <p:cNvGrpSpPr/>
          <p:nvPr/>
        </p:nvGrpSpPr>
        <p:grpSpPr>
          <a:xfrm>
            <a:off x="979422" y="4056967"/>
            <a:ext cx="2185999" cy="575938"/>
            <a:chOff x="1456032" y="2159162"/>
            <a:chExt cx="2915078" cy="768026"/>
          </a:xfrm>
        </p:grpSpPr>
        <p:grpSp>
          <p:nvGrpSpPr>
            <p:cNvPr id="60" name="Group 59"/>
            <p:cNvGrpSpPr/>
            <p:nvPr/>
          </p:nvGrpSpPr>
          <p:grpSpPr>
            <a:xfrm>
              <a:off x="1456032" y="2159162"/>
              <a:ext cx="1955664" cy="768026"/>
              <a:chOff x="6537259" y="1822888"/>
              <a:chExt cx="1956451" cy="768335"/>
            </a:xfrm>
          </p:grpSpPr>
          <p:grpSp>
            <p:nvGrpSpPr>
              <p:cNvPr id="62" name="Group 61"/>
              <p:cNvGrpSpPr/>
              <p:nvPr/>
            </p:nvGrpSpPr>
            <p:grpSpPr>
              <a:xfrm>
                <a:off x="6537259" y="1822888"/>
                <a:ext cx="948825" cy="768335"/>
                <a:chOff x="6948264" y="1076489"/>
                <a:chExt cx="948825" cy="768335"/>
              </a:xfrm>
            </p:grpSpPr>
            <p:pic>
              <p:nvPicPr>
                <p:cNvPr id="64" name="Picture 63"/>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6948264" y="1076489"/>
                  <a:ext cx="676503" cy="768335"/>
                </a:xfrm>
                <a:prstGeom prst="rect">
                  <a:avLst/>
                </a:prstGeom>
                <a:effectLst>
                  <a:softEdge rad="31750"/>
                </a:effectLst>
              </p:spPr>
            </p:pic>
            <p:sp>
              <p:nvSpPr>
                <p:cNvPr id="65" name="TextBox 64"/>
                <p:cNvSpPr txBox="1"/>
                <p:nvPr/>
              </p:nvSpPr>
              <p:spPr>
                <a:xfrm>
                  <a:off x="7093017" y="1401157"/>
                  <a:ext cx="804072" cy="276979"/>
                </a:xfrm>
                <a:prstGeom prst="rect">
                  <a:avLst/>
                </a:prstGeom>
                <a:solidFill>
                  <a:schemeClr val="bg1">
                    <a:alpha val="50000"/>
                  </a:schemeClr>
                </a:solidFill>
                <a:effectLst>
                  <a:softEdge rad="63500"/>
                </a:effectLst>
              </p:spPr>
              <p:txBody>
                <a:bodyPr wrap="none" lIns="26986" tIns="0" rIns="26986" bIns="0" rtlCol="0" anchor="ctr" anchorCtr="0">
                  <a:spAutoFit/>
                </a:bodyPr>
                <a:lstStyle/>
                <a:p>
                  <a:pPr algn="ctr"/>
                  <a:r>
                    <a:rPr lang="en-US" sz="1349" b="1" baseline="0" dirty="0">
                      <a:solidFill>
                        <a:schemeClr val="bg1">
                          <a:lumMod val="65000"/>
                        </a:schemeClr>
                      </a:solidFill>
                      <a:latin typeface="Segoe UI" panose="020B0502040204020203" pitchFamily="34" charset="0"/>
                      <a:cs typeface="Segoe UI" panose="020B0502040204020203" pitchFamily="34" charset="0"/>
                    </a:rPr>
                    <a:t>&lt;xml&gt;</a:t>
                  </a:r>
                </a:p>
              </p:txBody>
            </p:sp>
          </p:grpSp>
          <p:sp>
            <p:nvSpPr>
              <p:cNvPr id="63" name="TextBox 62"/>
              <p:cNvSpPr txBox="1"/>
              <p:nvPr/>
            </p:nvSpPr>
            <p:spPr>
              <a:xfrm>
                <a:off x="7156056" y="1859616"/>
                <a:ext cx="1337654" cy="369533"/>
              </a:xfrm>
              <a:prstGeom prst="rect">
                <a:avLst/>
              </a:prstGeom>
              <a:noFill/>
            </p:spPr>
            <p:txBody>
              <a:bodyPr wrap="square" rtlCol="0">
                <a:spAutoFit/>
              </a:bodyPr>
              <a:lstStyle/>
              <a:p>
                <a:r>
                  <a:rPr lang="en-US" b="1" baseline="0" dirty="0">
                    <a:latin typeface="Segoe UI" panose="020B0502040204020203" pitchFamily="34" charset="0"/>
                    <a:cs typeface="Segoe UI" panose="020B0502040204020203" pitchFamily="34" charset="0"/>
                  </a:rPr>
                  <a:t>onet.xml</a:t>
                </a:r>
              </a:p>
            </p:txBody>
          </p:sp>
        </p:grpSp>
        <p:sp>
          <p:nvSpPr>
            <p:cNvPr id="61" name="TextBox 60"/>
            <p:cNvSpPr txBox="1"/>
            <p:nvPr/>
          </p:nvSpPr>
          <p:spPr>
            <a:xfrm>
              <a:off x="2412470" y="2524468"/>
              <a:ext cx="1958640" cy="246256"/>
            </a:xfrm>
            <a:prstGeom prst="rect">
              <a:avLst/>
            </a:prstGeom>
            <a:noFill/>
          </p:spPr>
          <p:txBody>
            <a:bodyPr wrap="square" lIns="0" tIns="0" rIns="0" bIns="0" rtlCol="0">
              <a:spAutoFit/>
            </a:bodyPr>
            <a:lstStyle/>
            <a:p>
              <a:r>
                <a:rPr lang="en-US" spc="-53" baseline="0" dirty="0">
                  <a:latin typeface="Segoe UI" panose="020B0502040204020203" pitchFamily="34" charset="0"/>
                  <a:cs typeface="Segoe UI" panose="020B0502040204020203" pitchFamily="34" charset="0"/>
                </a:rPr>
                <a:t>X feature activations</a:t>
              </a:r>
            </a:p>
          </p:txBody>
        </p:sp>
      </p:grpSp>
      <p:grpSp>
        <p:nvGrpSpPr>
          <p:cNvPr id="66" name="Group 65"/>
          <p:cNvGrpSpPr/>
          <p:nvPr/>
        </p:nvGrpSpPr>
        <p:grpSpPr>
          <a:xfrm>
            <a:off x="3416040" y="4056967"/>
            <a:ext cx="2436620" cy="575938"/>
            <a:chOff x="1456031" y="2159162"/>
            <a:chExt cx="3249287" cy="768026"/>
          </a:xfrm>
        </p:grpSpPr>
        <p:grpSp>
          <p:nvGrpSpPr>
            <p:cNvPr id="67" name="Group 66"/>
            <p:cNvGrpSpPr/>
            <p:nvPr/>
          </p:nvGrpSpPr>
          <p:grpSpPr>
            <a:xfrm>
              <a:off x="1456031" y="2159162"/>
              <a:ext cx="1810794" cy="768026"/>
              <a:chOff x="6537259" y="1822888"/>
              <a:chExt cx="1811523" cy="768335"/>
            </a:xfrm>
          </p:grpSpPr>
          <p:grpSp>
            <p:nvGrpSpPr>
              <p:cNvPr id="69" name="Group 68"/>
              <p:cNvGrpSpPr/>
              <p:nvPr/>
            </p:nvGrpSpPr>
            <p:grpSpPr>
              <a:xfrm>
                <a:off x="6537259" y="1822888"/>
                <a:ext cx="948825" cy="768335"/>
                <a:chOff x="6948264" y="1076489"/>
                <a:chExt cx="948825" cy="768335"/>
              </a:xfrm>
            </p:grpSpPr>
            <p:pic>
              <p:nvPicPr>
                <p:cNvPr id="71" name="Picture 70"/>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6948264" y="1076489"/>
                  <a:ext cx="676503" cy="768335"/>
                </a:xfrm>
                <a:prstGeom prst="rect">
                  <a:avLst/>
                </a:prstGeom>
                <a:effectLst>
                  <a:softEdge rad="31750"/>
                </a:effectLst>
              </p:spPr>
            </p:pic>
            <p:sp>
              <p:nvSpPr>
                <p:cNvPr id="72" name="TextBox 71"/>
                <p:cNvSpPr txBox="1"/>
                <p:nvPr/>
              </p:nvSpPr>
              <p:spPr>
                <a:xfrm>
                  <a:off x="7093017" y="1401157"/>
                  <a:ext cx="804072" cy="276979"/>
                </a:xfrm>
                <a:prstGeom prst="rect">
                  <a:avLst/>
                </a:prstGeom>
                <a:solidFill>
                  <a:schemeClr val="bg1">
                    <a:alpha val="50000"/>
                  </a:schemeClr>
                </a:solidFill>
                <a:effectLst>
                  <a:softEdge rad="63500"/>
                </a:effectLst>
              </p:spPr>
              <p:txBody>
                <a:bodyPr wrap="none" lIns="26986" tIns="0" rIns="26986" bIns="0" rtlCol="0" anchor="ctr" anchorCtr="0">
                  <a:spAutoFit/>
                </a:bodyPr>
                <a:lstStyle/>
                <a:p>
                  <a:pPr algn="ctr"/>
                  <a:r>
                    <a:rPr lang="en-US" sz="1349" b="1" baseline="0" dirty="0">
                      <a:solidFill>
                        <a:schemeClr val="bg1">
                          <a:lumMod val="65000"/>
                        </a:schemeClr>
                      </a:solidFill>
                      <a:latin typeface="Segoe UI" panose="020B0502040204020203" pitchFamily="34" charset="0"/>
                      <a:cs typeface="Segoe UI" panose="020B0502040204020203" pitchFamily="34" charset="0"/>
                    </a:rPr>
                    <a:t>&lt;xml&gt;</a:t>
                  </a:r>
                </a:p>
              </p:txBody>
            </p:sp>
          </p:grpSp>
          <p:sp>
            <p:nvSpPr>
              <p:cNvPr id="70" name="TextBox 69"/>
              <p:cNvSpPr txBox="1"/>
              <p:nvPr/>
            </p:nvSpPr>
            <p:spPr>
              <a:xfrm>
                <a:off x="7156054" y="1859616"/>
                <a:ext cx="1192728" cy="369533"/>
              </a:xfrm>
              <a:prstGeom prst="rect">
                <a:avLst/>
              </a:prstGeom>
              <a:noFill/>
            </p:spPr>
            <p:txBody>
              <a:bodyPr wrap="square" rtlCol="0">
                <a:spAutoFit/>
              </a:bodyPr>
              <a:lstStyle/>
              <a:p>
                <a:r>
                  <a:rPr lang="en-US" b="1" baseline="0" dirty="0">
                    <a:latin typeface="Segoe UI" panose="020B0502040204020203" pitchFamily="34" charset="0"/>
                    <a:cs typeface="Segoe UI" panose="020B0502040204020203" pitchFamily="34" charset="0"/>
                  </a:rPr>
                  <a:t>onet.xml</a:t>
                </a:r>
              </a:p>
            </p:txBody>
          </p:sp>
        </p:grpSp>
        <p:sp>
          <p:nvSpPr>
            <p:cNvPr id="68" name="TextBox 67"/>
            <p:cNvSpPr txBox="1"/>
            <p:nvPr/>
          </p:nvSpPr>
          <p:spPr>
            <a:xfrm>
              <a:off x="2412469" y="2524468"/>
              <a:ext cx="2292849" cy="307820"/>
            </a:xfrm>
            <a:prstGeom prst="rect">
              <a:avLst/>
            </a:prstGeom>
            <a:noFill/>
          </p:spPr>
          <p:txBody>
            <a:bodyPr wrap="square" lIns="0" tIns="0" rIns="0" bIns="0" rtlCol="0">
              <a:spAutoFit/>
            </a:bodyPr>
            <a:lstStyle/>
            <a:p>
              <a:r>
                <a:rPr lang="en-US" spc="-53" baseline="0" dirty="0">
                  <a:latin typeface="Segoe UI" panose="020B0502040204020203" pitchFamily="34" charset="0"/>
                  <a:cs typeface="Segoe UI" panose="020B0502040204020203" pitchFamily="34" charset="0"/>
                </a:rPr>
                <a:t>X feature activations </a:t>
              </a:r>
              <a:r>
                <a:rPr lang="en-US" sz="1500" spc="-53" baseline="0" dirty="0">
                  <a:latin typeface="Segoe UI" panose="020B0502040204020203" pitchFamily="34" charset="0"/>
                  <a:cs typeface="Segoe UI" panose="020B0502040204020203" pitchFamily="34" charset="0"/>
                </a:rPr>
                <a:t>+2</a:t>
              </a:r>
              <a:endParaRPr lang="en-US" spc="-53" baseline="0" dirty="0">
                <a:latin typeface="Segoe UI" panose="020B0502040204020203" pitchFamily="34" charset="0"/>
                <a:cs typeface="Segoe UI" panose="020B0502040204020203" pitchFamily="34" charset="0"/>
              </a:endParaRPr>
            </a:p>
          </p:txBody>
        </p:sp>
      </p:grpSp>
      <p:grpSp>
        <p:nvGrpSpPr>
          <p:cNvPr id="73" name="Group 72"/>
          <p:cNvGrpSpPr/>
          <p:nvPr/>
        </p:nvGrpSpPr>
        <p:grpSpPr>
          <a:xfrm>
            <a:off x="6115208" y="4047791"/>
            <a:ext cx="2468171" cy="575938"/>
            <a:chOff x="1456031" y="2159162"/>
            <a:chExt cx="3291361" cy="768026"/>
          </a:xfrm>
        </p:grpSpPr>
        <p:grpSp>
          <p:nvGrpSpPr>
            <p:cNvPr id="74" name="Group 73"/>
            <p:cNvGrpSpPr/>
            <p:nvPr/>
          </p:nvGrpSpPr>
          <p:grpSpPr>
            <a:xfrm>
              <a:off x="1456031" y="2159162"/>
              <a:ext cx="1810792" cy="768026"/>
              <a:chOff x="6537259" y="1822888"/>
              <a:chExt cx="1811521" cy="768335"/>
            </a:xfrm>
          </p:grpSpPr>
          <p:grpSp>
            <p:nvGrpSpPr>
              <p:cNvPr id="76" name="Group 75"/>
              <p:cNvGrpSpPr/>
              <p:nvPr/>
            </p:nvGrpSpPr>
            <p:grpSpPr>
              <a:xfrm>
                <a:off x="6537259" y="1822888"/>
                <a:ext cx="948825" cy="768335"/>
                <a:chOff x="6948264" y="1076489"/>
                <a:chExt cx="948825" cy="768335"/>
              </a:xfrm>
            </p:grpSpPr>
            <p:pic>
              <p:nvPicPr>
                <p:cNvPr id="78" name="Picture 77"/>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6948264" y="1076489"/>
                  <a:ext cx="676503" cy="768335"/>
                </a:xfrm>
                <a:prstGeom prst="rect">
                  <a:avLst/>
                </a:prstGeom>
                <a:effectLst>
                  <a:softEdge rad="31750"/>
                </a:effectLst>
              </p:spPr>
            </p:pic>
            <p:sp>
              <p:nvSpPr>
                <p:cNvPr id="79" name="TextBox 78"/>
                <p:cNvSpPr txBox="1"/>
                <p:nvPr/>
              </p:nvSpPr>
              <p:spPr>
                <a:xfrm>
                  <a:off x="7093017" y="1401157"/>
                  <a:ext cx="804072" cy="276979"/>
                </a:xfrm>
                <a:prstGeom prst="rect">
                  <a:avLst/>
                </a:prstGeom>
                <a:solidFill>
                  <a:schemeClr val="bg1">
                    <a:alpha val="50000"/>
                  </a:schemeClr>
                </a:solidFill>
                <a:effectLst>
                  <a:softEdge rad="63500"/>
                </a:effectLst>
              </p:spPr>
              <p:txBody>
                <a:bodyPr wrap="none" lIns="26986" tIns="0" rIns="26986" bIns="0" rtlCol="0" anchor="ctr" anchorCtr="0">
                  <a:spAutoFit/>
                </a:bodyPr>
                <a:lstStyle/>
                <a:p>
                  <a:pPr algn="ctr"/>
                  <a:r>
                    <a:rPr lang="en-US" sz="1349" b="1" baseline="0" dirty="0">
                      <a:solidFill>
                        <a:schemeClr val="bg1">
                          <a:lumMod val="65000"/>
                        </a:schemeClr>
                      </a:solidFill>
                      <a:latin typeface="Segoe UI" panose="020B0502040204020203" pitchFamily="34" charset="0"/>
                      <a:cs typeface="Segoe UI" panose="020B0502040204020203" pitchFamily="34" charset="0"/>
                    </a:rPr>
                    <a:t>&lt;xml&gt;</a:t>
                  </a:r>
                </a:p>
              </p:txBody>
            </p:sp>
          </p:grpSp>
          <p:sp>
            <p:nvSpPr>
              <p:cNvPr id="77" name="TextBox 76"/>
              <p:cNvSpPr txBox="1"/>
              <p:nvPr/>
            </p:nvSpPr>
            <p:spPr>
              <a:xfrm>
                <a:off x="7156054" y="1859616"/>
                <a:ext cx="1192726" cy="369533"/>
              </a:xfrm>
              <a:prstGeom prst="rect">
                <a:avLst/>
              </a:prstGeom>
              <a:noFill/>
            </p:spPr>
            <p:txBody>
              <a:bodyPr wrap="square" rtlCol="0">
                <a:spAutoFit/>
              </a:bodyPr>
              <a:lstStyle/>
              <a:p>
                <a:r>
                  <a:rPr lang="en-US" b="1" baseline="0" dirty="0">
                    <a:latin typeface="Segoe UI" panose="020B0502040204020203" pitchFamily="34" charset="0"/>
                    <a:cs typeface="Segoe UI" panose="020B0502040204020203" pitchFamily="34" charset="0"/>
                  </a:rPr>
                  <a:t>onet.xml</a:t>
                </a:r>
              </a:p>
            </p:txBody>
          </p:sp>
        </p:grpSp>
        <p:sp>
          <p:nvSpPr>
            <p:cNvPr id="75" name="TextBox 74"/>
            <p:cNvSpPr txBox="1"/>
            <p:nvPr/>
          </p:nvSpPr>
          <p:spPr>
            <a:xfrm>
              <a:off x="2412469" y="2524468"/>
              <a:ext cx="2334923" cy="307820"/>
            </a:xfrm>
            <a:prstGeom prst="rect">
              <a:avLst/>
            </a:prstGeom>
            <a:noFill/>
          </p:spPr>
          <p:txBody>
            <a:bodyPr wrap="square" lIns="0" tIns="0" rIns="0" bIns="0" rtlCol="0">
              <a:spAutoFit/>
            </a:bodyPr>
            <a:lstStyle/>
            <a:p>
              <a:r>
                <a:rPr lang="en-US" spc="-53" baseline="0" dirty="0">
                  <a:latin typeface="Segoe UI" panose="020B0502040204020203" pitchFamily="34" charset="0"/>
                  <a:cs typeface="Segoe UI" panose="020B0502040204020203" pitchFamily="34" charset="0"/>
                </a:rPr>
                <a:t>X feature activations </a:t>
              </a:r>
              <a:r>
                <a:rPr lang="en-US" sz="1500" spc="-53" baseline="0" dirty="0">
                  <a:latin typeface="Segoe UI" panose="020B0502040204020203" pitchFamily="34" charset="0"/>
                  <a:cs typeface="Segoe UI" panose="020B0502040204020203" pitchFamily="34" charset="0"/>
                </a:rPr>
                <a:t>+4</a:t>
              </a:r>
              <a:endParaRPr lang="en-US" spc="-53" baseline="0" dirty="0">
                <a:latin typeface="Segoe UI" panose="020B0502040204020203" pitchFamily="34" charset="0"/>
                <a:cs typeface="Segoe UI" panose="020B0502040204020203" pitchFamily="34" charset="0"/>
              </a:endParaRPr>
            </a:p>
          </p:txBody>
        </p:sp>
      </p:grpSp>
      <p:grpSp>
        <p:nvGrpSpPr>
          <p:cNvPr id="81" name="Group 80"/>
          <p:cNvGrpSpPr/>
          <p:nvPr/>
        </p:nvGrpSpPr>
        <p:grpSpPr>
          <a:xfrm>
            <a:off x="3416040" y="2726110"/>
            <a:ext cx="2186000" cy="575938"/>
            <a:chOff x="1456031" y="2159162"/>
            <a:chExt cx="2915079" cy="768026"/>
          </a:xfrm>
        </p:grpSpPr>
        <p:grpSp>
          <p:nvGrpSpPr>
            <p:cNvPr id="82" name="Group 81"/>
            <p:cNvGrpSpPr/>
            <p:nvPr/>
          </p:nvGrpSpPr>
          <p:grpSpPr>
            <a:xfrm>
              <a:off x="1456031" y="2159162"/>
              <a:ext cx="1969851" cy="768026"/>
              <a:chOff x="6537259" y="1822888"/>
              <a:chExt cx="1970644" cy="768335"/>
            </a:xfrm>
          </p:grpSpPr>
          <p:grpSp>
            <p:nvGrpSpPr>
              <p:cNvPr id="84" name="Group 83"/>
              <p:cNvGrpSpPr/>
              <p:nvPr/>
            </p:nvGrpSpPr>
            <p:grpSpPr>
              <a:xfrm>
                <a:off x="6537259" y="1822888"/>
                <a:ext cx="948825" cy="768335"/>
                <a:chOff x="6948264" y="1076489"/>
                <a:chExt cx="948825" cy="768335"/>
              </a:xfrm>
            </p:grpSpPr>
            <p:pic>
              <p:nvPicPr>
                <p:cNvPr id="86" name="Picture 85"/>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6948264" y="1076489"/>
                  <a:ext cx="676503" cy="768335"/>
                </a:xfrm>
                <a:prstGeom prst="rect">
                  <a:avLst/>
                </a:prstGeom>
                <a:effectLst>
                  <a:softEdge rad="31750"/>
                </a:effectLst>
              </p:spPr>
            </p:pic>
            <p:sp>
              <p:nvSpPr>
                <p:cNvPr id="87" name="TextBox 86"/>
                <p:cNvSpPr txBox="1"/>
                <p:nvPr/>
              </p:nvSpPr>
              <p:spPr>
                <a:xfrm>
                  <a:off x="7093017" y="1401157"/>
                  <a:ext cx="804072" cy="276979"/>
                </a:xfrm>
                <a:prstGeom prst="rect">
                  <a:avLst/>
                </a:prstGeom>
                <a:solidFill>
                  <a:schemeClr val="bg1">
                    <a:alpha val="50000"/>
                  </a:schemeClr>
                </a:solidFill>
                <a:effectLst>
                  <a:softEdge rad="63500"/>
                </a:effectLst>
              </p:spPr>
              <p:txBody>
                <a:bodyPr wrap="none" lIns="26986" tIns="0" rIns="26986" bIns="0" rtlCol="0" anchor="ctr" anchorCtr="0">
                  <a:spAutoFit/>
                </a:bodyPr>
                <a:lstStyle/>
                <a:p>
                  <a:pPr algn="ctr"/>
                  <a:r>
                    <a:rPr lang="en-US" sz="1349" b="1" baseline="0" dirty="0">
                      <a:solidFill>
                        <a:schemeClr val="bg1">
                          <a:lumMod val="65000"/>
                        </a:schemeClr>
                      </a:solidFill>
                      <a:latin typeface="Segoe UI" panose="020B0502040204020203" pitchFamily="34" charset="0"/>
                      <a:cs typeface="Segoe UI" panose="020B0502040204020203" pitchFamily="34" charset="0"/>
                    </a:rPr>
                    <a:t>&lt;xml&gt;</a:t>
                  </a:r>
                </a:p>
              </p:txBody>
            </p:sp>
          </p:grpSp>
          <p:sp>
            <p:nvSpPr>
              <p:cNvPr id="85" name="TextBox 84"/>
              <p:cNvSpPr txBox="1"/>
              <p:nvPr/>
            </p:nvSpPr>
            <p:spPr>
              <a:xfrm>
                <a:off x="7156056" y="1859616"/>
                <a:ext cx="1351847" cy="369533"/>
              </a:xfrm>
              <a:prstGeom prst="rect">
                <a:avLst/>
              </a:prstGeom>
              <a:noFill/>
            </p:spPr>
            <p:txBody>
              <a:bodyPr wrap="square" rtlCol="0">
                <a:spAutoFit/>
              </a:bodyPr>
              <a:lstStyle/>
              <a:p>
                <a:r>
                  <a:rPr lang="en-US" b="1" baseline="0" dirty="0">
                    <a:latin typeface="Segoe UI" panose="020B0502040204020203" pitchFamily="34" charset="0"/>
                    <a:cs typeface="Segoe UI" panose="020B0502040204020203" pitchFamily="34" charset="0"/>
                  </a:rPr>
                  <a:t>onet.xml</a:t>
                </a:r>
              </a:p>
            </p:txBody>
          </p:sp>
        </p:grpSp>
        <p:sp>
          <p:nvSpPr>
            <p:cNvPr id="83" name="TextBox 82"/>
            <p:cNvSpPr txBox="1"/>
            <p:nvPr/>
          </p:nvSpPr>
          <p:spPr>
            <a:xfrm>
              <a:off x="2412470" y="2524468"/>
              <a:ext cx="1958640" cy="246256"/>
            </a:xfrm>
            <a:prstGeom prst="rect">
              <a:avLst/>
            </a:prstGeom>
            <a:noFill/>
          </p:spPr>
          <p:txBody>
            <a:bodyPr wrap="square" lIns="0" tIns="0" rIns="0" bIns="0" rtlCol="0">
              <a:spAutoFit/>
            </a:bodyPr>
            <a:lstStyle/>
            <a:p>
              <a:r>
                <a:rPr lang="en-US" spc="-53" baseline="0" dirty="0">
                  <a:latin typeface="Segoe UI" panose="020B0502040204020203" pitchFamily="34" charset="0"/>
                  <a:cs typeface="Segoe UI" panose="020B0502040204020203" pitchFamily="34" charset="0"/>
                </a:rPr>
                <a:t>X feature activations</a:t>
              </a:r>
            </a:p>
          </p:txBody>
        </p:sp>
      </p:grpSp>
      <p:grpSp>
        <p:nvGrpSpPr>
          <p:cNvPr id="88" name="Group 87"/>
          <p:cNvGrpSpPr/>
          <p:nvPr/>
        </p:nvGrpSpPr>
        <p:grpSpPr>
          <a:xfrm>
            <a:off x="6115208" y="2725075"/>
            <a:ext cx="2186000" cy="575938"/>
            <a:chOff x="1456031" y="2159162"/>
            <a:chExt cx="2915079" cy="768026"/>
          </a:xfrm>
        </p:grpSpPr>
        <p:grpSp>
          <p:nvGrpSpPr>
            <p:cNvPr id="89" name="Group 88"/>
            <p:cNvGrpSpPr/>
            <p:nvPr/>
          </p:nvGrpSpPr>
          <p:grpSpPr>
            <a:xfrm>
              <a:off x="1456031" y="2159162"/>
              <a:ext cx="1810793" cy="768026"/>
              <a:chOff x="6537259" y="1822888"/>
              <a:chExt cx="1811522" cy="768335"/>
            </a:xfrm>
          </p:grpSpPr>
          <p:grpSp>
            <p:nvGrpSpPr>
              <p:cNvPr id="91" name="Group 90"/>
              <p:cNvGrpSpPr/>
              <p:nvPr/>
            </p:nvGrpSpPr>
            <p:grpSpPr>
              <a:xfrm>
                <a:off x="6537259" y="1822888"/>
                <a:ext cx="948825" cy="768335"/>
                <a:chOff x="6948264" y="1076489"/>
                <a:chExt cx="948825" cy="768335"/>
              </a:xfrm>
            </p:grpSpPr>
            <p:pic>
              <p:nvPicPr>
                <p:cNvPr id="93" name="Picture 92"/>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6948264" y="1076489"/>
                  <a:ext cx="676503" cy="768335"/>
                </a:xfrm>
                <a:prstGeom prst="rect">
                  <a:avLst/>
                </a:prstGeom>
                <a:effectLst>
                  <a:softEdge rad="31750"/>
                </a:effectLst>
              </p:spPr>
            </p:pic>
            <p:sp>
              <p:nvSpPr>
                <p:cNvPr id="94" name="TextBox 93"/>
                <p:cNvSpPr txBox="1"/>
                <p:nvPr/>
              </p:nvSpPr>
              <p:spPr>
                <a:xfrm>
                  <a:off x="7093017" y="1401157"/>
                  <a:ext cx="804072" cy="276979"/>
                </a:xfrm>
                <a:prstGeom prst="rect">
                  <a:avLst/>
                </a:prstGeom>
                <a:solidFill>
                  <a:schemeClr val="bg1">
                    <a:alpha val="50000"/>
                  </a:schemeClr>
                </a:solidFill>
                <a:effectLst>
                  <a:softEdge rad="63500"/>
                </a:effectLst>
              </p:spPr>
              <p:txBody>
                <a:bodyPr wrap="none" lIns="26986" tIns="0" rIns="26986" bIns="0" rtlCol="0" anchor="ctr" anchorCtr="0">
                  <a:spAutoFit/>
                </a:bodyPr>
                <a:lstStyle/>
                <a:p>
                  <a:pPr algn="ctr"/>
                  <a:r>
                    <a:rPr lang="en-US" sz="1349" b="1" baseline="0" dirty="0">
                      <a:solidFill>
                        <a:schemeClr val="bg1">
                          <a:lumMod val="65000"/>
                        </a:schemeClr>
                      </a:solidFill>
                      <a:latin typeface="Segoe UI" panose="020B0502040204020203" pitchFamily="34" charset="0"/>
                      <a:cs typeface="Segoe UI" panose="020B0502040204020203" pitchFamily="34" charset="0"/>
                    </a:rPr>
                    <a:t>&lt;xml&gt;</a:t>
                  </a:r>
                </a:p>
              </p:txBody>
            </p:sp>
          </p:grpSp>
          <p:sp>
            <p:nvSpPr>
              <p:cNvPr id="92" name="TextBox 91"/>
              <p:cNvSpPr txBox="1"/>
              <p:nvPr/>
            </p:nvSpPr>
            <p:spPr>
              <a:xfrm>
                <a:off x="7156055" y="1859616"/>
                <a:ext cx="1192726" cy="369533"/>
              </a:xfrm>
              <a:prstGeom prst="rect">
                <a:avLst/>
              </a:prstGeom>
              <a:noFill/>
            </p:spPr>
            <p:txBody>
              <a:bodyPr wrap="square" rtlCol="0">
                <a:spAutoFit/>
              </a:bodyPr>
              <a:lstStyle/>
              <a:p>
                <a:r>
                  <a:rPr lang="en-US" b="1" baseline="0" dirty="0">
                    <a:latin typeface="Segoe UI" panose="020B0502040204020203" pitchFamily="34" charset="0"/>
                    <a:cs typeface="Segoe UI" panose="020B0502040204020203" pitchFamily="34" charset="0"/>
                  </a:rPr>
                  <a:t>onet.xml</a:t>
                </a:r>
              </a:p>
            </p:txBody>
          </p:sp>
        </p:grpSp>
        <p:sp>
          <p:nvSpPr>
            <p:cNvPr id="90" name="TextBox 89"/>
            <p:cNvSpPr txBox="1"/>
            <p:nvPr/>
          </p:nvSpPr>
          <p:spPr>
            <a:xfrm>
              <a:off x="2412470" y="2524468"/>
              <a:ext cx="1958640" cy="246256"/>
            </a:xfrm>
            <a:prstGeom prst="rect">
              <a:avLst/>
            </a:prstGeom>
            <a:noFill/>
          </p:spPr>
          <p:txBody>
            <a:bodyPr wrap="square" lIns="0" tIns="0" rIns="0" bIns="0" rtlCol="0">
              <a:spAutoFit/>
            </a:bodyPr>
            <a:lstStyle/>
            <a:p>
              <a:r>
                <a:rPr lang="en-US" spc="-53" baseline="0" dirty="0">
                  <a:latin typeface="Segoe UI" panose="020B0502040204020203" pitchFamily="34" charset="0"/>
                  <a:cs typeface="Segoe UI" panose="020B0502040204020203" pitchFamily="34" charset="0"/>
                </a:rPr>
                <a:t>X feature activations</a:t>
              </a:r>
            </a:p>
          </p:txBody>
        </p:sp>
      </p:grpSp>
      <p:cxnSp>
        <p:nvCxnSpPr>
          <p:cNvPr id="100" name="Straight Connector 99"/>
          <p:cNvCxnSpPr/>
          <p:nvPr/>
        </p:nvCxnSpPr>
        <p:spPr>
          <a:xfrm flipH="1">
            <a:off x="6464983" y="2397073"/>
            <a:ext cx="765578" cy="263748"/>
          </a:xfrm>
          <a:prstGeom prst="line">
            <a:avLst/>
          </a:prstGeom>
          <a:ln w="15875">
            <a:tailEnd type="oval"/>
          </a:ln>
        </p:spPr>
        <p:style>
          <a:lnRef idx="1">
            <a:schemeClr val="dk1"/>
          </a:lnRef>
          <a:fillRef idx="0">
            <a:schemeClr val="dk1"/>
          </a:fillRef>
          <a:effectRef idx="0">
            <a:schemeClr val="dk1"/>
          </a:effectRef>
          <a:fontRef idx="minor">
            <a:schemeClr val="tx1"/>
          </a:fontRef>
        </p:style>
      </p:cxnSp>
      <p:cxnSp>
        <p:nvCxnSpPr>
          <p:cNvPr id="102" name="Straight Arrow Connector 101"/>
          <p:cNvCxnSpPr/>
          <p:nvPr/>
        </p:nvCxnSpPr>
        <p:spPr>
          <a:xfrm flipV="1">
            <a:off x="1232971" y="3368776"/>
            <a:ext cx="0" cy="618463"/>
          </a:xfrm>
          <a:prstGeom prst="straightConnector1">
            <a:avLst/>
          </a:prstGeom>
          <a:ln w="539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sp>
        <p:nvSpPr>
          <p:cNvPr id="105" name="TextBox 104"/>
          <p:cNvSpPr txBox="1"/>
          <p:nvPr/>
        </p:nvSpPr>
        <p:spPr>
          <a:xfrm>
            <a:off x="183785" y="3470288"/>
            <a:ext cx="1003016" cy="207749"/>
          </a:xfrm>
          <a:prstGeom prst="rect">
            <a:avLst/>
          </a:prstGeom>
          <a:noFill/>
        </p:spPr>
        <p:txBody>
          <a:bodyPr wrap="square" lIns="0" tIns="0" rIns="0" bIns="0" rtlCol="0">
            <a:spAutoFit/>
          </a:bodyPr>
          <a:lstStyle/>
          <a:p>
            <a:pPr algn="ctr"/>
            <a:r>
              <a:rPr lang="en-US" sz="1350" spc="-53" baseline="0" dirty="0">
                <a:latin typeface="Segoe UI" panose="020B0502040204020203" pitchFamily="34" charset="0"/>
                <a:cs typeface="Segoe UI" panose="020B0502040204020203" pitchFamily="34" charset="0"/>
              </a:rPr>
              <a:t>&lt;&lt; Copy &gt;&gt;</a:t>
            </a:r>
          </a:p>
        </p:txBody>
      </p:sp>
      <p:sp>
        <p:nvSpPr>
          <p:cNvPr id="13" name="TextBox 4"/>
          <p:cNvSpPr txBox="1"/>
          <p:nvPr/>
        </p:nvSpPr>
        <p:spPr>
          <a:xfrm>
            <a:off x="3130582" y="5337686"/>
            <a:ext cx="2295136" cy="527952"/>
          </a:xfrm>
          <a:prstGeom prst="rect">
            <a:avLst/>
          </a:prstGeom>
          <a:solidFill>
            <a:srgbClr val="505050"/>
          </a:solidFill>
          <a:ln w="19050">
            <a:noFill/>
            <a:prstDash val="solid"/>
            <a:miter lim="800000"/>
          </a:ln>
          <a:effectLst/>
        </p:spPr>
        <p:txBody>
          <a:bodyPr wrap="square" lIns="42785" tIns="21393" rIns="68458" bIns="21393"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050" baseline="0" dirty="0">
                <a:solidFill>
                  <a:schemeClr val="bg1"/>
                </a:solidFill>
                <a:latin typeface="Segoe UI" panose="020B0502040204020203" pitchFamily="34" charset="0"/>
                <a:cs typeface="Segoe UI" panose="020B0502040204020203" pitchFamily="34" charset="0"/>
              </a:rPr>
              <a:t>Service updates for introducing new capabilities to team sites also using feature stapling</a:t>
            </a:r>
          </a:p>
        </p:txBody>
      </p:sp>
      <p:sp>
        <p:nvSpPr>
          <p:cNvPr id="99" name="TextBox 4"/>
          <p:cNvSpPr txBox="1"/>
          <p:nvPr/>
        </p:nvSpPr>
        <p:spPr>
          <a:xfrm>
            <a:off x="5582617" y="1721971"/>
            <a:ext cx="3000762" cy="689535"/>
          </a:xfrm>
          <a:prstGeom prst="rect">
            <a:avLst/>
          </a:prstGeom>
          <a:solidFill>
            <a:srgbClr val="505050"/>
          </a:solidFill>
          <a:ln w="19050">
            <a:noFill/>
            <a:prstDash val="solid"/>
            <a:miter lim="800000"/>
          </a:ln>
          <a:effectLst/>
        </p:spPr>
        <p:txBody>
          <a:bodyPr wrap="square" lIns="42785" tIns="21393" rIns="68458" bIns="21393"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050" baseline="0" dirty="0">
                <a:solidFill>
                  <a:schemeClr val="bg1"/>
                </a:solidFill>
                <a:latin typeface="Segoe UI" panose="020B0502040204020203" pitchFamily="34" charset="0"/>
                <a:cs typeface="Segoe UI" panose="020B0502040204020203" pitchFamily="34" charset="0"/>
              </a:rPr>
              <a:t>Significant differences on the outcome unless web template onet.xml has been updated cross site collections with the changes which were also done for out of the box team site.</a:t>
            </a:r>
          </a:p>
        </p:txBody>
      </p:sp>
      <p:sp>
        <p:nvSpPr>
          <p:cNvPr id="28" name="TextBox 4"/>
          <p:cNvSpPr txBox="1"/>
          <p:nvPr/>
        </p:nvSpPr>
        <p:spPr>
          <a:xfrm>
            <a:off x="1389288" y="1751403"/>
            <a:ext cx="1979513" cy="689535"/>
          </a:xfrm>
          <a:prstGeom prst="rect">
            <a:avLst/>
          </a:prstGeom>
          <a:solidFill>
            <a:srgbClr val="505050"/>
          </a:solidFill>
          <a:ln w="19050">
            <a:noFill/>
            <a:prstDash val="solid"/>
            <a:miter lim="800000"/>
          </a:ln>
          <a:effectLst/>
        </p:spPr>
        <p:txBody>
          <a:bodyPr wrap="square" lIns="42785" tIns="21393" rIns="68458" bIns="21393"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050" baseline="0" dirty="0">
                <a:solidFill>
                  <a:schemeClr val="bg1"/>
                </a:solidFill>
                <a:latin typeface="Segoe UI" panose="020B0502040204020203" pitchFamily="34" charset="0"/>
                <a:cs typeface="Segoe UI" panose="020B0502040204020203" pitchFamily="34" charset="0"/>
              </a:rPr>
              <a:t>Web Template onet.xml is created by copying team site onet.xml and by adding stapled features to the onet.xml</a:t>
            </a:r>
          </a:p>
        </p:txBody>
      </p:sp>
    </p:spTree>
    <p:extLst>
      <p:ext uri="{BB962C8B-B14F-4D97-AF65-F5344CB8AC3E}">
        <p14:creationId xmlns:p14="http://schemas.microsoft.com/office/powerpoint/2010/main" val="1380373125"/>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1000"/>
                                        <p:tgtEl>
                                          <p:spTgt spid="105"/>
                                        </p:tgtEl>
                                      </p:cBhvr>
                                    </p:animEffect>
                                    <p:anim calcmode="lin" valueType="num">
                                      <p:cBhvr>
                                        <p:cTn id="8" dur="1000" fill="hold"/>
                                        <p:tgtEl>
                                          <p:spTgt spid="105"/>
                                        </p:tgtEl>
                                        <p:attrNameLst>
                                          <p:attrName>ppt_x</p:attrName>
                                        </p:attrNameLst>
                                      </p:cBhvr>
                                      <p:tavLst>
                                        <p:tav tm="0">
                                          <p:val>
                                            <p:strVal val="#ppt_x"/>
                                          </p:val>
                                        </p:tav>
                                        <p:tav tm="100000">
                                          <p:val>
                                            <p:strVal val="#ppt_x"/>
                                          </p:val>
                                        </p:tav>
                                      </p:tavLst>
                                    </p:anim>
                                    <p:anim calcmode="lin" valueType="num">
                                      <p:cBhvr>
                                        <p:cTn id="9" dur="1000" fill="hold"/>
                                        <p:tgtEl>
                                          <p:spTgt spid="10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
                                        </p:tgtEl>
                                        <p:attrNameLst>
                                          <p:attrName>style.visibility</p:attrName>
                                        </p:attrNameLst>
                                      </p:cBhvr>
                                      <p:to>
                                        <p:strVal val="visible"/>
                                      </p:to>
                                    </p:set>
                                    <p:animEffect transition="in" filter="fade">
                                      <p:cBhvr>
                                        <p:cTn id="12" dur="1000"/>
                                        <p:tgtEl>
                                          <p:spTgt spid="102"/>
                                        </p:tgtEl>
                                      </p:cBhvr>
                                    </p:animEffect>
                                    <p:anim calcmode="lin" valueType="num">
                                      <p:cBhvr>
                                        <p:cTn id="13" dur="1000" fill="hold"/>
                                        <p:tgtEl>
                                          <p:spTgt spid="102"/>
                                        </p:tgtEl>
                                        <p:attrNameLst>
                                          <p:attrName>ppt_x</p:attrName>
                                        </p:attrNameLst>
                                      </p:cBhvr>
                                      <p:tavLst>
                                        <p:tav tm="0">
                                          <p:val>
                                            <p:strVal val="#ppt_x"/>
                                          </p:val>
                                        </p:tav>
                                        <p:tav tm="100000">
                                          <p:val>
                                            <p:strVal val="#ppt_x"/>
                                          </p:val>
                                        </p:tav>
                                      </p:tavLst>
                                    </p:anim>
                                    <p:anim calcmode="lin" valueType="num">
                                      <p:cBhvr>
                                        <p:cTn id="14" dur="1000" fill="hold"/>
                                        <p:tgtEl>
                                          <p:spTgt spid="10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1000"/>
                                        <p:tgtEl>
                                          <p:spTgt spid="58"/>
                                        </p:tgtEl>
                                      </p:cBhvr>
                                    </p:animEffect>
                                    <p:anim calcmode="lin" valueType="num">
                                      <p:cBhvr>
                                        <p:cTn id="18" dur="1000" fill="hold"/>
                                        <p:tgtEl>
                                          <p:spTgt spid="58"/>
                                        </p:tgtEl>
                                        <p:attrNameLst>
                                          <p:attrName>ppt_x</p:attrName>
                                        </p:attrNameLst>
                                      </p:cBhvr>
                                      <p:tavLst>
                                        <p:tav tm="0">
                                          <p:val>
                                            <p:strVal val="#ppt_x"/>
                                          </p:val>
                                        </p:tav>
                                        <p:tav tm="100000">
                                          <p:val>
                                            <p:strVal val="#ppt_x"/>
                                          </p:val>
                                        </p:tav>
                                      </p:tavLst>
                                    </p:anim>
                                    <p:anim calcmode="lin" valueType="num">
                                      <p:cBhvr>
                                        <p:cTn id="19" dur="1000" fill="hold"/>
                                        <p:tgtEl>
                                          <p:spTgt spid="5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1000"/>
                                        <p:tgtEl>
                                          <p:spTgt spid="28"/>
                                        </p:tgtEl>
                                      </p:cBhvr>
                                    </p:animEffect>
                                    <p:anim calcmode="lin" valueType="num">
                                      <p:cBhvr>
                                        <p:cTn id="23" dur="1000" fill="hold"/>
                                        <p:tgtEl>
                                          <p:spTgt spid="28"/>
                                        </p:tgtEl>
                                        <p:attrNameLst>
                                          <p:attrName>ppt_x</p:attrName>
                                        </p:attrNameLst>
                                      </p:cBhvr>
                                      <p:tavLst>
                                        <p:tav tm="0">
                                          <p:val>
                                            <p:strVal val="#ppt_x"/>
                                          </p:val>
                                        </p:tav>
                                        <p:tav tm="100000">
                                          <p:val>
                                            <p:strVal val="#ppt_x"/>
                                          </p:val>
                                        </p:tav>
                                      </p:tavLst>
                                    </p:anim>
                                    <p:anim calcmode="lin" valueType="num">
                                      <p:cBhvr>
                                        <p:cTn id="24" dur="1000" fill="hold"/>
                                        <p:tgtEl>
                                          <p:spTgt spid="2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1000"/>
                                        <p:tgtEl>
                                          <p:spTgt spid="29"/>
                                        </p:tgtEl>
                                      </p:cBhvr>
                                    </p:animEffect>
                                    <p:anim calcmode="lin" valueType="num">
                                      <p:cBhvr>
                                        <p:cTn id="28" dur="1000" fill="hold"/>
                                        <p:tgtEl>
                                          <p:spTgt spid="29"/>
                                        </p:tgtEl>
                                        <p:attrNameLst>
                                          <p:attrName>ppt_x</p:attrName>
                                        </p:attrNameLst>
                                      </p:cBhvr>
                                      <p:tavLst>
                                        <p:tav tm="0">
                                          <p:val>
                                            <p:strVal val="#ppt_x"/>
                                          </p:val>
                                        </p:tav>
                                        <p:tav tm="100000">
                                          <p:val>
                                            <p:strVal val="#ppt_x"/>
                                          </p:val>
                                        </p:tav>
                                      </p:tavLst>
                                    </p:anim>
                                    <p:anim calcmode="lin" valueType="num">
                                      <p:cBhvr>
                                        <p:cTn id="2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66"/>
                                        </p:tgtEl>
                                        <p:attrNameLst>
                                          <p:attrName>style.visibility</p:attrName>
                                        </p:attrNameLst>
                                      </p:cBhvr>
                                      <p:to>
                                        <p:strVal val="visible"/>
                                      </p:to>
                                    </p:set>
                                    <p:animEffect transition="in" filter="fade">
                                      <p:cBhvr>
                                        <p:cTn id="49" dur="1000"/>
                                        <p:tgtEl>
                                          <p:spTgt spid="66"/>
                                        </p:tgtEl>
                                      </p:cBhvr>
                                    </p:animEffect>
                                    <p:anim calcmode="lin" valueType="num">
                                      <p:cBhvr>
                                        <p:cTn id="50" dur="1000" fill="hold"/>
                                        <p:tgtEl>
                                          <p:spTgt spid="66"/>
                                        </p:tgtEl>
                                        <p:attrNameLst>
                                          <p:attrName>ppt_x</p:attrName>
                                        </p:attrNameLst>
                                      </p:cBhvr>
                                      <p:tavLst>
                                        <p:tav tm="0">
                                          <p:val>
                                            <p:strVal val="#ppt_x"/>
                                          </p:val>
                                        </p:tav>
                                        <p:tav tm="100000">
                                          <p:val>
                                            <p:strVal val="#ppt_x"/>
                                          </p:val>
                                        </p:tav>
                                      </p:tavLst>
                                    </p:anim>
                                    <p:anim calcmode="lin" valueType="num">
                                      <p:cBhvr>
                                        <p:cTn id="51" dur="1000" fill="hold"/>
                                        <p:tgtEl>
                                          <p:spTgt spid="66"/>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81"/>
                                        </p:tgtEl>
                                        <p:attrNameLst>
                                          <p:attrName>style.visibility</p:attrName>
                                        </p:attrNameLst>
                                      </p:cBhvr>
                                      <p:to>
                                        <p:strVal val="visible"/>
                                      </p:to>
                                    </p:set>
                                    <p:animEffect transition="in" filter="fade">
                                      <p:cBhvr>
                                        <p:cTn id="54" dur="1000"/>
                                        <p:tgtEl>
                                          <p:spTgt spid="81"/>
                                        </p:tgtEl>
                                      </p:cBhvr>
                                    </p:animEffect>
                                    <p:anim calcmode="lin" valueType="num">
                                      <p:cBhvr>
                                        <p:cTn id="55" dur="1000" fill="hold"/>
                                        <p:tgtEl>
                                          <p:spTgt spid="81"/>
                                        </p:tgtEl>
                                        <p:attrNameLst>
                                          <p:attrName>ppt_x</p:attrName>
                                        </p:attrNameLst>
                                      </p:cBhvr>
                                      <p:tavLst>
                                        <p:tav tm="0">
                                          <p:val>
                                            <p:strVal val="#ppt_x"/>
                                          </p:val>
                                        </p:tav>
                                        <p:tav tm="100000">
                                          <p:val>
                                            <p:strVal val="#ppt_x"/>
                                          </p:val>
                                        </p:tav>
                                      </p:tavLst>
                                    </p:anim>
                                    <p:anim calcmode="lin" valueType="num">
                                      <p:cBhvr>
                                        <p:cTn id="56"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1000"/>
                                        <p:tgtEl>
                                          <p:spTgt spid="20"/>
                                        </p:tgtEl>
                                      </p:cBhvr>
                                    </p:animEffect>
                                    <p:anim calcmode="lin" valueType="num">
                                      <p:cBhvr>
                                        <p:cTn id="62" dur="1000" fill="hold"/>
                                        <p:tgtEl>
                                          <p:spTgt spid="20"/>
                                        </p:tgtEl>
                                        <p:attrNameLst>
                                          <p:attrName>ppt_x</p:attrName>
                                        </p:attrNameLst>
                                      </p:cBhvr>
                                      <p:tavLst>
                                        <p:tav tm="0">
                                          <p:val>
                                            <p:strVal val="#ppt_x"/>
                                          </p:val>
                                        </p:tav>
                                        <p:tav tm="100000">
                                          <p:val>
                                            <p:strVal val="#ppt_x"/>
                                          </p:val>
                                        </p:tav>
                                      </p:tavLst>
                                    </p:anim>
                                    <p:anim calcmode="lin" valueType="num">
                                      <p:cBhvr>
                                        <p:cTn id="63" dur="1000" fill="hold"/>
                                        <p:tgtEl>
                                          <p:spTgt spid="20"/>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fade">
                                      <p:cBhvr>
                                        <p:cTn id="66" dur="1000"/>
                                        <p:tgtEl>
                                          <p:spTgt spid="17"/>
                                        </p:tgtEl>
                                      </p:cBhvr>
                                    </p:animEffect>
                                    <p:anim calcmode="lin" valueType="num">
                                      <p:cBhvr>
                                        <p:cTn id="67" dur="1000" fill="hold"/>
                                        <p:tgtEl>
                                          <p:spTgt spid="17"/>
                                        </p:tgtEl>
                                        <p:attrNameLst>
                                          <p:attrName>ppt_x</p:attrName>
                                        </p:attrNameLst>
                                      </p:cBhvr>
                                      <p:tavLst>
                                        <p:tav tm="0">
                                          <p:val>
                                            <p:strVal val="#ppt_x"/>
                                          </p:val>
                                        </p:tav>
                                        <p:tav tm="100000">
                                          <p:val>
                                            <p:strVal val="#ppt_x"/>
                                          </p:val>
                                        </p:tav>
                                      </p:tavLst>
                                    </p:anim>
                                    <p:anim calcmode="lin" valueType="num">
                                      <p:cBhvr>
                                        <p:cTn id="68" dur="1000" fill="hold"/>
                                        <p:tgtEl>
                                          <p:spTgt spid="17"/>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73"/>
                                        </p:tgtEl>
                                        <p:attrNameLst>
                                          <p:attrName>style.visibility</p:attrName>
                                        </p:attrNameLst>
                                      </p:cBhvr>
                                      <p:to>
                                        <p:strVal val="visible"/>
                                      </p:to>
                                    </p:set>
                                    <p:animEffect transition="in" filter="fade">
                                      <p:cBhvr>
                                        <p:cTn id="71" dur="1000"/>
                                        <p:tgtEl>
                                          <p:spTgt spid="73"/>
                                        </p:tgtEl>
                                      </p:cBhvr>
                                    </p:animEffect>
                                    <p:anim calcmode="lin" valueType="num">
                                      <p:cBhvr>
                                        <p:cTn id="72" dur="1000" fill="hold"/>
                                        <p:tgtEl>
                                          <p:spTgt spid="73"/>
                                        </p:tgtEl>
                                        <p:attrNameLst>
                                          <p:attrName>ppt_x</p:attrName>
                                        </p:attrNameLst>
                                      </p:cBhvr>
                                      <p:tavLst>
                                        <p:tav tm="0">
                                          <p:val>
                                            <p:strVal val="#ppt_x"/>
                                          </p:val>
                                        </p:tav>
                                        <p:tav tm="100000">
                                          <p:val>
                                            <p:strVal val="#ppt_x"/>
                                          </p:val>
                                        </p:tav>
                                      </p:tavLst>
                                    </p:anim>
                                    <p:anim calcmode="lin" valueType="num">
                                      <p:cBhvr>
                                        <p:cTn id="73" dur="1000" fill="hold"/>
                                        <p:tgtEl>
                                          <p:spTgt spid="73"/>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88"/>
                                        </p:tgtEl>
                                        <p:attrNameLst>
                                          <p:attrName>style.visibility</p:attrName>
                                        </p:attrNameLst>
                                      </p:cBhvr>
                                      <p:to>
                                        <p:strVal val="visible"/>
                                      </p:to>
                                    </p:set>
                                    <p:animEffect transition="in" filter="fade">
                                      <p:cBhvr>
                                        <p:cTn id="76" dur="1000"/>
                                        <p:tgtEl>
                                          <p:spTgt spid="88"/>
                                        </p:tgtEl>
                                      </p:cBhvr>
                                    </p:animEffect>
                                    <p:anim calcmode="lin" valueType="num">
                                      <p:cBhvr>
                                        <p:cTn id="77" dur="1000" fill="hold"/>
                                        <p:tgtEl>
                                          <p:spTgt spid="88"/>
                                        </p:tgtEl>
                                        <p:attrNameLst>
                                          <p:attrName>ppt_x</p:attrName>
                                        </p:attrNameLst>
                                      </p:cBhvr>
                                      <p:tavLst>
                                        <p:tav tm="0">
                                          <p:val>
                                            <p:strVal val="#ppt_x"/>
                                          </p:val>
                                        </p:tav>
                                        <p:tav tm="100000">
                                          <p:val>
                                            <p:strVal val="#ppt_x"/>
                                          </p:val>
                                        </p:tav>
                                      </p:tavLst>
                                    </p:anim>
                                    <p:anim calcmode="lin" valueType="num">
                                      <p:cBhvr>
                                        <p:cTn id="78" dur="1000" fill="hold"/>
                                        <p:tgtEl>
                                          <p:spTgt spid="88"/>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99"/>
                                        </p:tgtEl>
                                        <p:attrNameLst>
                                          <p:attrName>style.visibility</p:attrName>
                                        </p:attrNameLst>
                                      </p:cBhvr>
                                      <p:to>
                                        <p:strVal val="visible"/>
                                      </p:to>
                                    </p:set>
                                    <p:animEffect transition="in" filter="fade">
                                      <p:cBhvr>
                                        <p:cTn id="81" dur="1000"/>
                                        <p:tgtEl>
                                          <p:spTgt spid="99"/>
                                        </p:tgtEl>
                                      </p:cBhvr>
                                    </p:animEffect>
                                    <p:anim calcmode="lin" valueType="num">
                                      <p:cBhvr>
                                        <p:cTn id="82" dur="1000" fill="hold"/>
                                        <p:tgtEl>
                                          <p:spTgt spid="99"/>
                                        </p:tgtEl>
                                        <p:attrNameLst>
                                          <p:attrName>ppt_x</p:attrName>
                                        </p:attrNameLst>
                                      </p:cBhvr>
                                      <p:tavLst>
                                        <p:tav tm="0">
                                          <p:val>
                                            <p:strVal val="#ppt_x"/>
                                          </p:val>
                                        </p:tav>
                                        <p:tav tm="100000">
                                          <p:val>
                                            <p:strVal val="#ppt_x"/>
                                          </p:val>
                                        </p:tav>
                                      </p:tavLst>
                                    </p:anim>
                                    <p:anim calcmode="lin" valueType="num">
                                      <p:cBhvr>
                                        <p:cTn id="83" dur="1000" fill="hold"/>
                                        <p:tgtEl>
                                          <p:spTgt spid="99"/>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100"/>
                                        </p:tgtEl>
                                        <p:attrNameLst>
                                          <p:attrName>style.visibility</p:attrName>
                                        </p:attrNameLst>
                                      </p:cBhvr>
                                      <p:to>
                                        <p:strVal val="visible"/>
                                      </p:to>
                                    </p:set>
                                    <p:animEffect transition="in" filter="fade">
                                      <p:cBhvr>
                                        <p:cTn id="86" dur="1000"/>
                                        <p:tgtEl>
                                          <p:spTgt spid="100"/>
                                        </p:tgtEl>
                                      </p:cBhvr>
                                    </p:animEffect>
                                    <p:anim calcmode="lin" valueType="num">
                                      <p:cBhvr>
                                        <p:cTn id="87" dur="1000" fill="hold"/>
                                        <p:tgtEl>
                                          <p:spTgt spid="100"/>
                                        </p:tgtEl>
                                        <p:attrNameLst>
                                          <p:attrName>ppt_x</p:attrName>
                                        </p:attrNameLst>
                                      </p:cBhvr>
                                      <p:tavLst>
                                        <p:tav tm="0">
                                          <p:val>
                                            <p:strVal val="#ppt_x"/>
                                          </p:val>
                                        </p:tav>
                                        <p:tav tm="100000">
                                          <p:val>
                                            <p:strVal val="#ppt_x"/>
                                          </p:val>
                                        </p:tav>
                                      </p:tavLst>
                                    </p:anim>
                                    <p:anim calcmode="lin" valueType="num">
                                      <p:cBhvr>
                                        <p:cTn id="88"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05" grpId="0"/>
      <p:bldP spid="13" grpId="0" animBg="1"/>
      <p:bldP spid="99"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2" name="Picture 211"/>
          <p:cNvPicPr>
            <a:picLocks noChangeAspect="1"/>
          </p:cNvPicPr>
          <p:nvPr/>
        </p:nvPicPr>
        <p:blipFill rotWithShape="1">
          <a:blip r:embed="rId3"/>
          <a:srcRect r="16754" b="19034"/>
          <a:stretch/>
        </p:blipFill>
        <p:spPr>
          <a:xfrm>
            <a:off x="4827952" y="1918708"/>
            <a:ext cx="3498964" cy="1414346"/>
          </a:xfrm>
          <a:prstGeom prst="rect">
            <a:avLst/>
          </a:prstGeom>
          <a:ln>
            <a:solidFill>
              <a:schemeClr val="bg1">
                <a:lumMod val="75000"/>
              </a:schemeClr>
            </a:solidFill>
          </a:ln>
        </p:spPr>
      </p:pic>
      <p:pic>
        <p:nvPicPr>
          <p:cNvPr id="171" name="Picture 170"/>
          <p:cNvPicPr>
            <a:picLocks noChangeAspect="1"/>
          </p:cNvPicPr>
          <p:nvPr/>
        </p:nvPicPr>
        <p:blipFill>
          <a:blip r:embed="rId4"/>
          <a:stretch>
            <a:fillRect/>
          </a:stretch>
        </p:blipFill>
        <p:spPr>
          <a:xfrm>
            <a:off x="2995423" y="4396156"/>
            <a:ext cx="1811722" cy="886024"/>
          </a:xfrm>
          <a:prstGeom prst="rect">
            <a:avLst/>
          </a:prstGeom>
        </p:spPr>
      </p:pic>
      <p:grpSp>
        <p:nvGrpSpPr>
          <p:cNvPr id="179" name="Group 178"/>
          <p:cNvGrpSpPr>
            <a:grpSpLocks noChangeAspect="1"/>
          </p:cNvGrpSpPr>
          <p:nvPr/>
        </p:nvGrpSpPr>
        <p:grpSpPr>
          <a:xfrm>
            <a:off x="348494" y="3416258"/>
            <a:ext cx="2690264" cy="1817647"/>
            <a:chOff x="228958" y="3947862"/>
            <a:chExt cx="3963957" cy="2678203"/>
          </a:xfrm>
        </p:grpSpPr>
        <p:pic>
          <p:nvPicPr>
            <p:cNvPr id="180" name="Picture 179"/>
            <p:cNvPicPr>
              <a:picLocks noChangeAspect="1"/>
            </p:cNvPicPr>
            <p:nvPr/>
          </p:nvPicPr>
          <p:blipFill>
            <a:blip r:embed="rId5"/>
            <a:stretch>
              <a:fillRect/>
            </a:stretch>
          </p:blipFill>
          <p:spPr>
            <a:xfrm>
              <a:off x="228958" y="3947862"/>
              <a:ext cx="3562410" cy="1651084"/>
            </a:xfrm>
            <a:prstGeom prst="rect">
              <a:avLst/>
            </a:prstGeom>
            <a:ln>
              <a:solidFill>
                <a:schemeClr val="bg1">
                  <a:lumMod val="75000"/>
                </a:schemeClr>
              </a:solidFill>
            </a:ln>
            <a:effectLst>
              <a:softEdge rad="12700"/>
            </a:effectLst>
          </p:spPr>
        </p:pic>
        <p:pic>
          <p:nvPicPr>
            <p:cNvPr id="181" name="Picture 180"/>
            <p:cNvPicPr>
              <a:picLocks noChangeAspect="1"/>
            </p:cNvPicPr>
            <p:nvPr/>
          </p:nvPicPr>
          <p:blipFill>
            <a:blip r:embed="rId6"/>
            <a:stretch>
              <a:fillRect/>
            </a:stretch>
          </p:blipFill>
          <p:spPr>
            <a:xfrm>
              <a:off x="2470865" y="5006065"/>
              <a:ext cx="1722050" cy="1620000"/>
            </a:xfrm>
            <a:prstGeom prst="rect">
              <a:avLst/>
            </a:prstGeom>
            <a:ln>
              <a:solidFill>
                <a:schemeClr val="bg1">
                  <a:lumMod val="75000"/>
                </a:schemeClr>
              </a:solidFill>
            </a:ln>
            <a:effectLst>
              <a:softEdge rad="12700"/>
            </a:effectLst>
          </p:spPr>
        </p:pic>
      </p:grpSp>
      <p:sp>
        <p:nvSpPr>
          <p:cNvPr id="211" name="Title 210"/>
          <p:cNvSpPr>
            <a:spLocks noGrp="1"/>
          </p:cNvSpPr>
          <p:nvPr>
            <p:ph type="title"/>
          </p:nvPr>
        </p:nvSpPr>
        <p:spPr/>
        <p:txBody>
          <a:bodyPr/>
          <a:lstStyle/>
          <a:p>
            <a:r>
              <a:rPr lang="en-US" sz="3600" dirty="0"/>
              <a:t>SharePoint</a:t>
            </a:r>
            <a:r>
              <a:rPr lang="en-US" sz="3600"/>
              <a:t> Remote Provisioning</a:t>
            </a:r>
            <a:endParaRPr lang="en-US" sz="3600" dirty="0"/>
          </a:p>
        </p:txBody>
      </p:sp>
      <p:sp>
        <p:nvSpPr>
          <p:cNvPr id="210" name="Arc 209"/>
          <p:cNvSpPr/>
          <p:nvPr/>
        </p:nvSpPr>
        <p:spPr>
          <a:xfrm rot="7278327">
            <a:off x="6354861" y="3703077"/>
            <a:ext cx="582172" cy="582172"/>
          </a:xfrm>
          <a:prstGeom prst="arc">
            <a:avLst>
              <a:gd name="adj1" fmla="val 2097834"/>
              <a:gd name="adj2" fmla="val 366333"/>
            </a:avLst>
          </a:prstGeom>
          <a:ln w="57150">
            <a:solidFill>
              <a:schemeClr val="tx1">
                <a:lumMod val="50000"/>
                <a:lumOff val="5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23" baseline="0">
              <a:latin typeface="Segoe UI Light" panose="020B0502040204020203" pitchFamily="34" charset="0"/>
              <a:cs typeface="Segoe UI Light" panose="020B0502040204020203" pitchFamily="34" charset="0"/>
            </a:endParaRPr>
          </a:p>
        </p:txBody>
      </p:sp>
      <p:grpSp>
        <p:nvGrpSpPr>
          <p:cNvPr id="229" name="Group 1"/>
          <p:cNvGrpSpPr/>
          <p:nvPr/>
        </p:nvGrpSpPr>
        <p:grpSpPr>
          <a:xfrm>
            <a:off x="6532603" y="4428326"/>
            <a:ext cx="1794311" cy="800313"/>
            <a:chOff x="9556388" y="4856769"/>
            <a:chExt cx="2441023" cy="1088765"/>
          </a:xfrm>
        </p:grpSpPr>
        <p:pic>
          <p:nvPicPr>
            <p:cNvPr id="225" name="Picture 2"/>
            <p:cNvPicPr>
              <a:picLocks noChangeAspect="1"/>
            </p:cNvPicPr>
            <p:nvPr/>
          </p:nvPicPr>
          <p:blipFill>
            <a:blip r:embed="rId7">
              <a:duotone>
                <a:prstClr val="black"/>
                <a:srgbClr val="D9C3A5">
                  <a:tint val="50000"/>
                  <a:satMod val="180000"/>
                </a:srgbClr>
              </a:duotone>
              <a:extLst/>
            </a:blip>
            <a:stretch>
              <a:fillRect/>
            </a:stretch>
          </p:blipFill>
          <p:spPr>
            <a:xfrm>
              <a:off x="9556388" y="4856769"/>
              <a:ext cx="551983" cy="617473"/>
            </a:xfrm>
            <a:prstGeom prst="rect">
              <a:avLst/>
            </a:prstGeom>
          </p:spPr>
        </p:pic>
        <p:sp>
          <p:nvSpPr>
            <p:cNvPr id="226" name="TextBox 3"/>
            <p:cNvSpPr txBox="1"/>
            <p:nvPr/>
          </p:nvSpPr>
          <p:spPr>
            <a:xfrm>
              <a:off x="10135658" y="4906386"/>
              <a:ext cx="1861753" cy="553914"/>
            </a:xfrm>
            <a:prstGeom prst="rect">
              <a:avLst/>
            </a:prstGeom>
            <a:noFill/>
            <a:ln>
              <a:noFill/>
            </a:ln>
          </p:spPr>
          <p:txBody>
            <a:bodyPr wrap="square" lIns="0" tIns="0" rIns="0" bIns="0" rtlCol="0">
              <a:spAutoFit/>
            </a:bodyPr>
            <a:lstStyle/>
            <a:p>
              <a:r>
                <a:rPr lang="en-US" sz="1323" spc="-39" baseline="0" dirty="0">
                  <a:solidFill>
                    <a:schemeClr val="tx1">
                      <a:lumMod val="50000"/>
                      <a:lumOff val="50000"/>
                    </a:schemeClr>
                  </a:solidFill>
                  <a:latin typeface="Segoe UI Light" panose="020B0502040204020203" pitchFamily="34" charset="0"/>
                  <a:cs typeface="Segoe UI Light" panose="020B0502040204020203" pitchFamily="34" charset="0"/>
                </a:rPr>
                <a:t>Own app specific configuration</a:t>
              </a:r>
            </a:p>
          </p:txBody>
        </p:sp>
        <p:sp>
          <p:nvSpPr>
            <p:cNvPr id="227" name="Freeform 128"/>
            <p:cNvSpPr>
              <a:spLocks noChangeAspect="1" noEditPoints="1"/>
            </p:cNvSpPr>
            <p:nvPr/>
          </p:nvSpPr>
          <p:spPr bwMode="black">
            <a:xfrm>
              <a:off x="9658449" y="5585534"/>
              <a:ext cx="409042" cy="360000"/>
            </a:xfrm>
            <a:custGeom>
              <a:avLst/>
              <a:gdLst>
                <a:gd name="T0" fmla="*/ 49 w 71"/>
                <a:gd name="T1" fmla="*/ 21 h 62"/>
                <a:gd name="T2" fmla="*/ 49 w 71"/>
                <a:gd name="T3" fmla="*/ 19 h 62"/>
                <a:gd name="T4" fmla="*/ 49 w 71"/>
                <a:gd name="T5" fmla="*/ 19 h 62"/>
                <a:gd name="T6" fmla="*/ 48 w 71"/>
                <a:gd name="T7" fmla="*/ 17 h 62"/>
                <a:gd name="T8" fmla="*/ 32 w 71"/>
                <a:gd name="T9" fmla="*/ 2 h 62"/>
                <a:gd name="T10" fmla="*/ 28 w 71"/>
                <a:gd name="T11" fmla="*/ 0 h 62"/>
                <a:gd name="T12" fmla="*/ 28 w 71"/>
                <a:gd name="T13" fmla="*/ 0 h 62"/>
                <a:gd name="T14" fmla="*/ 28 w 71"/>
                <a:gd name="T15" fmla="*/ 0 h 62"/>
                <a:gd name="T16" fmla="*/ 6 w 71"/>
                <a:gd name="T17" fmla="*/ 0 h 62"/>
                <a:gd name="T18" fmla="*/ 0 w 71"/>
                <a:gd name="T19" fmla="*/ 5 h 62"/>
                <a:gd name="T20" fmla="*/ 0 w 71"/>
                <a:gd name="T21" fmla="*/ 56 h 62"/>
                <a:gd name="T22" fmla="*/ 6 w 71"/>
                <a:gd name="T23" fmla="*/ 62 h 62"/>
                <a:gd name="T24" fmla="*/ 44 w 71"/>
                <a:gd name="T25" fmla="*/ 62 h 62"/>
                <a:gd name="T26" fmla="*/ 50 w 71"/>
                <a:gd name="T27" fmla="*/ 56 h 62"/>
                <a:gd name="T28" fmla="*/ 50 w 71"/>
                <a:gd name="T29" fmla="*/ 21 h 62"/>
                <a:gd name="T30" fmla="*/ 49 w 71"/>
                <a:gd name="T31" fmla="*/ 21 h 62"/>
                <a:gd name="T32" fmla="*/ 28 w 71"/>
                <a:gd name="T33" fmla="*/ 5 h 62"/>
                <a:gd name="T34" fmla="*/ 44 w 71"/>
                <a:gd name="T35" fmla="*/ 21 h 62"/>
                <a:gd name="T36" fmla="*/ 28 w 71"/>
                <a:gd name="T37" fmla="*/ 21 h 62"/>
                <a:gd name="T38" fmla="*/ 28 w 71"/>
                <a:gd name="T39" fmla="*/ 5 h 62"/>
                <a:gd name="T40" fmla="*/ 44 w 71"/>
                <a:gd name="T41" fmla="*/ 56 h 62"/>
                <a:gd name="T42" fmla="*/ 6 w 71"/>
                <a:gd name="T43" fmla="*/ 56 h 62"/>
                <a:gd name="T44" fmla="*/ 6 w 71"/>
                <a:gd name="T45" fmla="*/ 5 h 62"/>
                <a:gd name="T46" fmla="*/ 23 w 71"/>
                <a:gd name="T47" fmla="*/ 5 h 62"/>
                <a:gd name="T48" fmla="*/ 23 w 71"/>
                <a:gd name="T49" fmla="*/ 21 h 62"/>
                <a:gd name="T50" fmla="*/ 28 w 71"/>
                <a:gd name="T51" fmla="*/ 27 h 62"/>
                <a:gd name="T52" fmla="*/ 44 w 71"/>
                <a:gd name="T53" fmla="*/ 27 h 62"/>
                <a:gd name="T54" fmla="*/ 44 w 71"/>
                <a:gd name="T55" fmla="*/ 56 h 62"/>
                <a:gd name="T56" fmla="*/ 58 w 71"/>
                <a:gd name="T57" fmla="*/ 14 h 62"/>
                <a:gd name="T58" fmla="*/ 60 w 71"/>
                <a:gd name="T59" fmla="*/ 19 h 62"/>
                <a:gd name="T60" fmla="*/ 60 w 71"/>
                <a:gd name="T61" fmla="*/ 56 h 62"/>
                <a:gd name="T62" fmla="*/ 55 w 71"/>
                <a:gd name="T63" fmla="*/ 62 h 62"/>
                <a:gd name="T64" fmla="*/ 53 w 71"/>
                <a:gd name="T65" fmla="*/ 62 h 62"/>
                <a:gd name="T66" fmla="*/ 55 w 71"/>
                <a:gd name="T67" fmla="*/ 57 h 62"/>
                <a:gd name="T68" fmla="*/ 55 w 71"/>
                <a:gd name="T69" fmla="*/ 21 h 62"/>
                <a:gd name="T70" fmla="*/ 53 w 71"/>
                <a:gd name="T71" fmla="*/ 15 h 62"/>
                <a:gd name="T72" fmla="*/ 37 w 71"/>
                <a:gd name="T73" fmla="*/ 0 h 62"/>
                <a:gd name="T74" fmla="*/ 37 w 71"/>
                <a:gd name="T75" fmla="*/ 0 h 62"/>
                <a:gd name="T76" fmla="*/ 39 w 71"/>
                <a:gd name="T77" fmla="*/ 0 h 62"/>
                <a:gd name="T78" fmla="*/ 40 w 71"/>
                <a:gd name="T79" fmla="*/ 0 h 62"/>
                <a:gd name="T80" fmla="*/ 47 w 71"/>
                <a:gd name="T81" fmla="*/ 3 h 62"/>
                <a:gd name="T82" fmla="*/ 58 w 71"/>
                <a:gd name="T83" fmla="*/ 14 h 62"/>
                <a:gd name="T84" fmla="*/ 69 w 71"/>
                <a:gd name="T85" fmla="*/ 13 h 62"/>
                <a:gd name="T86" fmla="*/ 71 w 71"/>
                <a:gd name="T87" fmla="*/ 17 h 62"/>
                <a:gd name="T88" fmla="*/ 71 w 71"/>
                <a:gd name="T89" fmla="*/ 56 h 62"/>
                <a:gd name="T90" fmla="*/ 65 w 71"/>
                <a:gd name="T91" fmla="*/ 62 h 62"/>
                <a:gd name="T92" fmla="*/ 64 w 71"/>
                <a:gd name="T93" fmla="*/ 62 h 62"/>
                <a:gd name="T94" fmla="*/ 65 w 71"/>
                <a:gd name="T95" fmla="*/ 57 h 62"/>
                <a:gd name="T96" fmla="*/ 65 w 71"/>
                <a:gd name="T97" fmla="*/ 18 h 62"/>
                <a:gd name="T98" fmla="*/ 64 w 71"/>
                <a:gd name="T99" fmla="*/ 14 h 62"/>
                <a:gd name="T100" fmla="*/ 50 w 71"/>
                <a:gd name="T101" fmla="*/ 0 h 62"/>
                <a:gd name="T102" fmla="*/ 50 w 71"/>
                <a:gd name="T103" fmla="*/ 0 h 62"/>
                <a:gd name="T104" fmla="*/ 51 w 71"/>
                <a:gd name="T105" fmla="*/ 0 h 62"/>
                <a:gd name="T106" fmla="*/ 52 w 71"/>
                <a:gd name="T107" fmla="*/ 0 h 62"/>
                <a:gd name="T108" fmla="*/ 59 w 71"/>
                <a:gd name="T109" fmla="*/ 3 h 62"/>
                <a:gd name="T110" fmla="*/ 69 w 71"/>
                <a:gd name="T111"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62">
                  <a:moveTo>
                    <a:pt x="49" y="21"/>
                  </a:moveTo>
                  <a:cubicBezTo>
                    <a:pt x="49" y="20"/>
                    <a:pt x="49" y="20"/>
                    <a:pt x="49" y="19"/>
                  </a:cubicBezTo>
                  <a:cubicBezTo>
                    <a:pt x="49" y="19"/>
                    <a:pt x="49" y="19"/>
                    <a:pt x="49" y="19"/>
                  </a:cubicBezTo>
                  <a:cubicBezTo>
                    <a:pt x="49" y="18"/>
                    <a:pt x="48" y="18"/>
                    <a:pt x="48" y="17"/>
                  </a:cubicBezTo>
                  <a:cubicBezTo>
                    <a:pt x="32" y="2"/>
                    <a:pt x="32" y="2"/>
                    <a:pt x="32" y="2"/>
                  </a:cubicBezTo>
                  <a:cubicBezTo>
                    <a:pt x="31" y="0"/>
                    <a:pt x="30" y="0"/>
                    <a:pt x="28" y="0"/>
                  </a:cubicBezTo>
                  <a:cubicBezTo>
                    <a:pt x="28" y="0"/>
                    <a:pt x="28" y="0"/>
                    <a:pt x="28" y="0"/>
                  </a:cubicBezTo>
                  <a:cubicBezTo>
                    <a:pt x="28" y="0"/>
                    <a:pt x="28" y="0"/>
                    <a:pt x="28" y="0"/>
                  </a:cubicBezTo>
                  <a:cubicBezTo>
                    <a:pt x="6" y="0"/>
                    <a:pt x="6" y="0"/>
                    <a:pt x="6" y="0"/>
                  </a:cubicBezTo>
                  <a:cubicBezTo>
                    <a:pt x="3" y="0"/>
                    <a:pt x="0" y="2"/>
                    <a:pt x="0" y="5"/>
                  </a:cubicBezTo>
                  <a:cubicBezTo>
                    <a:pt x="0" y="56"/>
                    <a:pt x="0" y="56"/>
                    <a:pt x="0" y="56"/>
                  </a:cubicBezTo>
                  <a:cubicBezTo>
                    <a:pt x="0" y="59"/>
                    <a:pt x="3" y="62"/>
                    <a:pt x="6" y="62"/>
                  </a:cubicBezTo>
                  <a:cubicBezTo>
                    <a:pt x="44" y="62"/>
                    <a:pt x="44" y="62"/>
                    <a:pt x="44" y="62"/>
                  </a:cubicBezTo>
                  <a:cubicBezTo>
                    <a:pt x="47" y="62"/>
                    <a:pt x="50" y="59"/>
                    <a:pt x="50" y="56"/>
                  </a:cubicBezTo>
                  <a:cubicBezTo>
                    <a:pt x="50" y="21"/>
                    <a:pt x="50" y="21"/>
                    <a:pt x="50" y="21"/>
                  </a:cubicBezTo>
                  <a:cubicBezTo>
                    <a:pt x="50" y="21"/>
                    <a:pt x="49" y="21"/>
                    <a:pt x="49" y="21"/>
                  </a:cubicBezTo>
                  <a:close/>
                  <a:moveTo>
                    <a:pt x="28" y="5"/>
                  </a:moveTo>
                  <a:cubicBezTo>
                    <a:pt x="44" y="21"/>
                    <a:pt x="44" y="21"/>
                    <a:pt x="44" y="21"/>
                  </a:cubicBezTo>
                  <a:cubicBezTo>
                    <a:pt x="28" y="21"/>
                    <a:pt x="28" y="21"/>
                    <a:pt x="28" y="21"/>
                  </a:cubicBezTo>
                  <a:lnTo>
                    <a:pt x="28" y="5"/>
                  </a:lnTo>
                  <a:close/>
                  <a:moveTo>
                    <a:pt x="44" y="56"/>
                  </a:moveTo>
                  <a:cubicBezTo>
                    <a:pt x="6" y="56"/>
                    <a:pt x="6" y="56"/>
                    <a:pt x="6" y="56"/>
                  </a:cubicBezTo>
                  <a:cubicBezTo>
                    <a:pt x="6" y="5"/>
                    <a:pt x="6" y="5"/>
                    <a:pt x="6" y="5"/>
                  </a:cubicBezTo>
                  <a:cubicBezTo>
                    <a:pt x="23" y="5"/>
                    <a:pt x="23" y="5"/>
                    <a:pt x="23" y="5"/>
                  </a:cubicBezTo>
                  <a:cubicBezTo>
                    <a:pt x="23" y="21"/>
                    <a:pt x="23" y="21"/>
                    <a:pt x="23" y="21"/>
                  </a:cubicBezTo>
                  <a:cubicBezTo>
                    <a:pt x="23" y="24"/>
                    <a:pt x="25" y="27"/>
                    <a:pt x="28" y="27"/>
                  </a:cubicBezTo>
                  <a:cubicBezTo>
                    <a:pt x="44" y="27"/>
                    <a:pt x="44" y="27"/>
                    <a:pt x="44" y="27"/>
                  </a:cubicBezTo>
                  <a:lnTo>
                    <a:pt x="44" y="56"/>
                  </a:lnTo>
                  <a:close/>
                  <a:moveTo>
                    <a:pt x="58" y="14"/>
                  </a:moveTo>
                  <a:cubicBezTo>
                    <a:pt x="59" y="15"/>
                    <a:pt x="60" y="17"/>
                    <a:pt x="60" y="19"/>
                  </a:cubicBezTo>
                  <a:cubicBezTo>
                    <a:pt x="60" y="56"/>
                    <a:pt x="60" y="56"/>
                    <a:pt x="60" y="56"/>
                  </a:cubicBezTo>
                  <a:cubicBezTo>
                    <a:pt x="60" y="59"/>
                    <a:pt x="58" y="62"/>
                    <a:pt x="55" y="62"/>
                  </a:cubicBezTo>
                  <a:cubicBezTo>
                    <a:pt x="53" y="62"/>
                    <a:pt x="53" y="62"/>
                    <a:pt x="53" y="62"/>
                  </a:cubicBezTo>
                  <a:cubicBezTo>
                    <a:pt x="54" y="60"/>
                    <a:pt x="55" y="59"/>
                    <a:pt x="55" y="57"/>
                  </a:cubicBezTo>
                  <a:cubicBezTo>
                    <a:pt x="55" y="21"/>
                    <a:pt x="55" y="21"/>
                    <a:pt x="55" y="21"/>
                  </a:cubicBezTo>
                  <a:cubicBezTo>
                    <a:pt x="55" y="19"/>
                    <a:pt x="54" y="17"/>
                    <a:pt x="53" y="15"/>
                  </a:cubicBezTo>
                  <a:cubicBezTo>
                    <a:pt x="37" y="0"/>
                    <a:pt x="37" y="0"/>
                    <a:pt x="37" y="0"/>
                  </a:cubicBezTo>
                  <a:cubicBezTo>
                    <a:pt x="37" y="0"/>
                    <a:pt x="37" y="0"/>
                    <a:pt x="37" y="0"/>
                  </a:cubicBezTo>
                  <a:cubicBezTo>
                    <a:pt x="39" y="0"/>
                    <a:pt x="39" y="0"/>
                    <a:pt x="39" y="0"/>
                  </a:cubicBezTo>
                  <a:cubicBezTo>
                    <a:pt x="40" y="0"/>
                    <a:pt x="40" y="0"/>
                    <a:pt x="40" y="0"/>
                  </a:cubicBezTo>
                  <a:cubicBezTo>
                    <a:pt x="41" y="0"/>
                    <a:pt x="44" y="0"/>
                    <a:pt x="47" y="3"/>
                  </a:cubicBezTo>
                  <a:cubicBezTo>
                    <a:pt x="58" y="14"/>
                    <a:pt x="58" y="14"/>
                    <a:pt x="58" y="14"/>
                  </a:cubicBezTo>
                  <a:moveTo>
                    <a:pt x="69" y="13"/>
                  </a:moveTo>
                  <a:cubicBezTo>
                    <a:pt x="70" y="14"/>
                    <a:pt x="71" y="16"/>
                    <a:pt x="71" y="17"/>
                  </a:cubicBezTo>
                  <a:cubicBezTo>
                    <a:pt x="71" y="56"/>
                    <a:pt x="71" y="56"/>
                    <a:pt x="71" y="56"/>
                  </a:cubicBezTo>
                  <a:cubicBezTo>
                    <a:pt x="71" y="59"/>
                    <a:pt x="68" y="62"/>
                    <a:pt x="65" y="62"/>
                  </a:cubicBezTo>
                  <a:cubicBezTo>
                    <a:pt x="64" y="62"/>
                    <a:pt x="64" y="62"/>
                    <a:pt x="64" y="62"/>
                  </a:cubicBezTo>
                  <a:cubicBezTo>
                    <a:pt x="65" y="60"/>
                    <a:pt x="65" y="59"/>
                    <a:pt x="65" y="57"/>
                  </a:cubicBezTo>
                  <a:cubicBezTo>
                    <a:pt x="65" y="18"/>
                    <a:pt x="65" y="18"/>
                    <a:pt x="65" y="18"/>
                  </a:cubicBezTo>
                  <a:cubicBezTo>
                    <a:pt x="65" y="17"/>
                    <a:pt x="65" y="15"/>
                    <a:pt x="64" y="14"/>
                  </a:cubicBezTo>
                  <a:cubicBezTo>
                    <a:pt x="50" y="0"/>
                    <a:pt x="50" y="0"/>
                    <a:pt x="50" y="0"/>
                  </a:cubicBezTo>
                  <a:cubicBezTo>
                    <a:pt x="50" y="0"/>
                    <a:pt x="50" y="0"/>
                    <a:pt x="50" y="0"/>
                  </a:cubicBezTo>
                  <a:cubicBezTo>
                    <a:pt x="51" y="0"/>
                    <a:pt x="51" y="0"/>
                    <a:pt x="51" y="0"/>
                  </a:cubicBezTo>
                  <a:cubicBezTo>
                    <a:pt x="52" y="0"/>
                    <a:pt x="52" y="0"/>
                    <a:pt x="52" y="0"/>
                  </a:cubicBezTo>
                  <a:cubicBezTo>
                    <a:pt x="54" y="0"/>
                    <a:pt x="56" y="0"/>
                    <a:pt x="59" y="3"/>
                  </a:cubicBezTo>
                  <a:cubicBezTo>
                    <a:pt x="69" y="13"/>
                    <a:pt x="69" y="13"/>
                    <a:pt x="69" y="13"/>
                  </a:cubicBezTo>
                </a:path>
              </a:pathLst>
            </a:custGeom>
            <a:solidFill>
              <a:schemeClr val="tx1">
                <a:lumMod val="50000"/>
                <a:lumOff val="50000"/>
              </a:schemeClr>
            </a:solidFill>
            <a:ln>
              <a:solidFill>
                <a:schemeClr val="bg2"/>
              </a:solidFill>
            </a:ln>
            <a:extLst/>
          </p:spPr>
          <p:txBody>
            <a:bodyPr vert="horz" wrap="square" lIns="50417" tIns="25209" rIns="50417" bIns="25209" numCol="1" anchor="t" anchorCtr="0" compatLnSpc="1">
              <a:prstTxWarp prst="textNoShape">
                <a:avLst/>
              </a:prstTxWarp>
            </a:bodyPr>
            <a:lstStyle/>
            <a:p>
              <a:endParaRPr lang="en-US" sz="1323" baseline="0" dirty="0"/>
            </a:p>
          </p:txBody>
        </p:sp>
        <p:sp>
          <p:nvSpPr>
            <p:cNvPr id="228" name="TextBox 5"/>
            <p:cNvSpPr txBox="1"/>
            <p:nvPr/>
          </p:nvSpPr>
          <p:spPr>
            <a:xfrm>
              <a:off x="10135656" y="5627034"/>
              <a:ext cx="943510" cy="276958"/>
            </a:xfrm>
            <a:prstGeom prst="rect">
              <a:avLst/>
            </a:prstGeom>
            <a:noFill/>
            <a:ln>
              <a:noFill/>
            </a:ln>
          </p:spPr>
          <p:txBody>
            <a:bodyPr wrap="square" lIns="0" tIns="0" rIns="0" bIns="0" rtlCol="0">
              <a:spAutoFit/>
            </a:bodyPr>
            <a:lstStyle/>
            <a:p>
              <a:r>
                <a:rPr lang="en-US" sz="1323" spc="-39" baseline="0" dirty="0">
                  <a:solidFill>
                    <a:schemeClr val="tx1">
                      <a:lumMod val="50000"/>
                      <a:lumOff val="50000"/>
                    </a:schemeClr>
                  </a:solidFill>
                  <a:latin typeface="Segoe UI Light" panose="020B0502040204020203" pitchFamily="34" charset="0"/>
                  <a:cs typeface="Segoe UI Light" panose="020B0502040204020203" pitchFamily="34" charset="0"/>
                </a:rPr>
                <a:t>Artefacts</a:t>
              </a:r>
            </a:p>
          </p:txBody>
        </p:sp>
      </p:grpSp>
      <p:cxnSp>
        <p:nvCxnSpPr>
          <p:cNvPr id="232" name="Straight Arrow Connector 231"/>
          <p:cNvCxnSpPr/>
          <p:nvPr/>
        </p:nvCxnSpPr>
        <p:spPr>
          <a:xfrm flipH="1">
            <a:off x="3681497" y="3936114"/>
            <a:ext cx="2588250" cy="127216"/>
          </a:xfrm>
          <a:prstGeom prst="straightConnector1">
            <a:avLst/>
          </a:prstGeom>
          <a:ln w="539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248" name="Group 247"/>
          <p:cNvGrpSpPr/>
          <p:nvPr/>
        </p:nvGrpSpPr>
        <p:grpSpPr>
          <a:xfrm>
            <a:off x="5926435" y="2718804"/>
            <a:ext cx="385801" cy="385801"/>
            <a:chOff x="492" y="17985"/>
            <a:chExt cx="524853" cy="524853"/>
          </a:xfrm>
          <a:solidFill>
            <a:schemeClr val="accent2"/>
          </a:solidFill>
        </p:grpSpPr>
        <p:sp>
          <p:nvSpPr>
            <p:cNvPr id="249" name="Oval 248"/>
            <p:cNvSpPr/>
            <p:nvPr/>
          </p:nvSpPr>
          <p:spPr>
            <a:xfrm>
              <a:off x="492" y="17985"/>
              <a:ext cx="524853" cy="524853"/>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0" name="Oval 4"/>
            <p:cNvSpPr/>
            <p:nvPr/>
          </p:nvSpPr>
          <p:spPr>
            <a:xfrm>
              <a:off x="77355" y="94848"/>
              <a:ext cx="371127" cy="37112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784152">
                <a:lnSpc>
                  <a:spcPct val="90000"/>
                </a:lnSpc>
                <a:spcAft>
                  <a:spcPct val="35000"/>
                </a:spcAft>
              </a:pPr>
              <a:r>
                <a:rPr lang="en-US" sz="1764" baseline="0" dirty="0"/>
                <a:t>1</a:t>
              </a:r>
            </a:p>
          </p:txBody>
        </p:sp>
      </p:grpSp>
      <p:sp>
        <p:nvSpPr>
          <p:cNvPr id="260" name="TextBox 259"/>
          <p:cNvSpPr txBox="1"/>
          <p:nvPr/>
        </p:nvSpPr>
        <p:spPr>
          <a:xfrm rot="21398327">
            <a:off x="4672577" y="4006855"/>
            <a:ext cx="1260850" cy="295915"/>
          </a:xfrm>
          <a:prstGeom prst="rect">
            <a:avLst/>
          </a:prstGeom>
          <a:noFill/>
        </p:spPr>
        <p:txBody>
          <a:bodyPr wrap="square" rtlCol="0">
            <a:spAutoFit/>
          </a:bodyPr>
          <a:lstStyle/>
          <a:p>
            <a:r>
              <a:rPr lang="en-US" sz="1323" i="1" baseline="0" dirty="0">
                <a:latin typeface="Segoe UI Light" panose="020B0502040204020203" pitchFamily="34" charset="0"/>
                <a:cs typeface="Segoe UI Light" panose="020B0502040204020203" pitchFamily="34" charset="0"/>
              </a:rPr>
              <a:t>CSOM / REST</a:t>
            </a:r>
          </a:p>
        </p:txBody>
      </p:sp>
      <p:grpSp>
        <p:nvGrpSpPr>
          <p:cNvPr id="53" name="Group 52"/>
          <p:cNvGrpSpPr/>
          <p:nvPr/>
        </p:nvGrpSpPr>
        <p:grpSpPr>
          <a:xfrm>
            <a:off x="7642660" y="4881531"/>
            <a:ext cx="385801" cy="385801"/>
            <a:chOff x="492" y="17985"/>
            <a:chExt cx="524853" cy="524853"/>
          </a:xfrm>
          <a:solidFill>
            <a:schemeClr val="accent2"/>
          </a:solidFill>
        </p:grpSpPr>
        <p:sp>
          <p:nvSpPr>
            <p:cNvPr id="54" name="Oval 53"/>
            <p:cNvSpPr/>
            <p:nvPr/>
          </p:nvSpPr>
          <p:spPr>
            <a:xfrm>
              <a:off x="492" y="17985"/>
              <a:ext cx="524853" cy="524853"/>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5" name="Oval 4"/>
            <p:cNvSpPr/>
            <p:nvPr/>
          </p:nvSpPr>
          <p:spPr>
            <a:xfrm>
              <a:off x="77355" y="94848"/>
              <a:ext cx="371127" cy="37112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784152">
                <a:lnSpc>
                  <a:spcPct val="90000"/>
                </a:lnSpc>
                <a:spcAft>
                  <a:spcPct val="35000"/>
                </a:spcAft>
              </a:pPr>
              <a:r>
                <a:rPr lang="en-US" sz="1764" baseline="0" dirty="0"/>
                <a:t>2</a:t>
              </a:r>
            </a:p>
          </p:txBody>
        </p:sp>
      </p:grpSp>
      <p:grpSp>
        <p:nvGrpSpPr>
          <p:cNvPr id="56" name="Group 55"/>
          <p:cNvGrpSpPr/>
          <p:nvPr/>
        </p:nvGrpSpPr>
        <p:grpSpPr>
          <a:xfrm>
            <a:off x="4393181" y="3801790"/>
            <a:ext cx="385801" cy="385801"/>
            <a:chOff x="492" y="17985"/>
            <a:chExt cx="524853" cy="524853"/>
          </a:xfrm>
          <a:solidFill>
            <a:schemeClr val="accent2"/>
          </a:solidFill>
        </p:grpSpPr>
        <p:sp>
          <p:nvSpPr>
            <p:cNvPr id="57" name="Oval 56"/>
            <p:cNvSpPr/>
            <p:nvPr/>
          </p:nvSpPr>
          <p:spPr>
            <a:xfrm>
              <a:off x="492" y="17985"/>
              <a:ext cx="524853" cy="524853"/>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8" name="Oval 4"/>
            <p:cNvSpPr/>
            <p:nvPr/>
          </p:nvSpPr>
          <p:spPr>
            <a:xfrm>
              <a:off x="77355" y="94848"/>
              <a:ext cx="371127" cy="37112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784152">
                <a:lnSpc>
                  <a:spcPct val="90000"/>
                </a:lnSpc>
                <a:spcAft>
                  <a:spcPct val="35000"/>
                </a:spcAft>
              </a:pPr>
              <a:r>
                <a:rPr lang="fi-FI" sz="1764" baseline="0" dirty="0"/>
                <a:t>3</a:t>
              </a:r>
              <a:endParaRPr lang="en-US" sz="1764" baseline="0" dirty="0"/>
            </a:p>
          </p:txBody>
        </p:sp>
      </p:grpSp>
      <p:grpSp>
        <p:nvGrpSpPr>
          <p:cNvPr id="36" name="Group 35"/>
          <p:cNvGrpSpPr/>
          <p:nvPr/>
        </p:nvGrpSpPr>
        <p:grpSpPr>
          <a:xfrm>
            <a:off x="1674608" y="2081962"/>
            <a:ext cx="1887670" cy="1725692"/>
            <a:chOff x="4383758" y="2492542"/>
            <a:chExt cx="2516893" cy="2300923"/>
          </a:xfrm>
        </p:grpSpPr>
        <p:sp>
          <p:nvSpPr>
            <p:cNvPr id="37" name="Rectangle 36"/>
            <p:cNvSpPr/>
            <p:nvPr/>
          </p:nvSpPr>
          <p:spPr bwMode="auto">
            <a:xfrm>
              <a:off x="4537410" y="2492542"/>
              <a:ext cx="2017543" cy="2019303"/>
            </a:xfrm>
            <a:prstGeom prst="rect">
              <a:avLst/>
            </a:prstGeom>
            <a:solidFill>
              <a:schemeClr val="bg1">
                <a:lumMod val="95000"/>
                <a:alpha val="75000"/>
              </a:schemeClr>
            </a:solidFill>
            <a:ln>
              <a:solidFill>
                <a:schemeClr val="bg1">
                  <a:lumMod val="8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34290" tIns="34290" rIns="34290" bIns="34290" numCol="1" spcCol="0" rtlCol="0" fromWordArt="0" anchor="t" anchorCtr="0" forceAA="0" compatLnSpc="1">
              <a:prstTxWarp prst="textNoShape">
                <a:avLst/>
              </a:prstTxWarp>
              <a:noAutofit/>
            </a:bodyPr>
            <a:lstStyle/>
            <a:p>
              <a:pPr defTabSz="685552"/>
              <a:r>
                <a:rPr lang="en-US" baseline="0" dirty="0">
                  <a:solidFill>
                    <a:schemeClr val="tx1">
                      <a:lumMod val="65000"/>
                      <a:lumOff val="35000"/>
                    </a:schemeClr>
                  </a:solidFill>
                  <a:ea typeface="Segoe UI" pitchFamily="34" charset="0"/>
                  <a:cs typeface="Segoe UI" pitchFamily="34" charset="0"/>
                </a:rPr>
                <a:t>SharePoint Service</a:t>
              </a:r>
            </a:p>
          </p:txBody>
        </p:sp>
        <p:grpSp>
          <p:nvGrpSpPr>
            <p:cNvPr id="38" name="Group 37"/>
            <p:cNvGrpSpPr/>
            <p:nvPr/>
          </p:nvGrpSpPr>
          <p:grpSpPr>
            <a:xfrm>
              <a:off x="5421611" y="2886866"/>
              <a:ext cx="1479040" cy="1043909"/>
              <a:chOff x="4557447" y="1721445"/>
              <a:chExt cx="1479040" cy="1043909"/>
            </a:xfrm>
          </p:grpSpPr>
          <p:pic>
            <p:nvPicPr>
              <p:cNvPr id="46" name="Picture 45"/>
              <p:cNvPicPr>
                <a:picLocks noChangeAspect="1"/>
              </p:cNvPicPr>
              <p:nvPr/>
            </p:nvPicPr>
            <p:blipFill>
              <a:blip r:embed="rId8"/>
              <a:stretch>
                <a:fillRect/>
              </a:stretch>
            </p:blipFill>
            <p:spPr>
              <a:xfrm>
                <a:off x="4557447" y="1902539"/>
                <a:ext cx="477423" cy="839046"/>
              </a:xfrm>
              <a:prstGeom prst="rect">
                <a:avLst/>
              </a:prstGeom>
            </p:spPr>
          </p:pic>
          <p:pic>
            <p:nvPicPr>
              <p:cNvPr id="47" name="Picture 46"/>
              <p:cNvPicPr>
                <a:picLocks noChangeAspect="1"/>
              </p:cNvPicPr>
              <p:nvPr/>
            </p:nvPicPr>
            <p:blipFill>
              <a:blip r:embed="rId8"/>
              <a:stretch>
                <a:fillRect/>
              </a:stretch>
            </p:blipFill>
            <p:spPr>
              <a:xfrm>
                <a:off x="4869643" y="1721445"/>
                <a:ext cx="477423" cy="839046"/>
              </a:xfrm>
              <a:prstGeom prst="rect">
                <a:avLst/>
              </a:prstGeom>
            </p:spPr>
          </p:pic>
          <p:pic>
            <p:nvPicPr>
              <p:cNvPr id="48" name="Picture 47"/>
              <p:cNvPicPr>
                <a:picLocks noChangeAspect="1"/>
              </p:cNvPicPr>
              <p:nvPr/>
            </p:nvPicPr>
            <p:blipFill>
              <a:blip r:embed="rId9"/>
              <a:stretch>
                <a:fillRect/>
              </a:stretch>
            </p:blipFill>
            <p:spPr>
              <a:xfrm>
                <a:off x="5153580" y="1902539"/>
                <a:ext cx="882907" cy="862815"/>
              </a:xfrm>
              <a:prstGeom prst="rect">
                <a:avLst/>
              </a:prstGeom>
            </p:spPr>
          </p:pic>
        </p:grpSp>
        <p:grpSp>
          <p:nvGrpSpPr>
            <p:cNvPr id="39" name="Group 38"/>
            <p:cNvGrpSpPr/>
            <p:nvPr/>
          </p:nvGrpSpPr>
          <p:grpSpPr>
            <a:xfrm>
              <a:off x="4880542" y="3820782"/>
              <a:ext cx="944427" cy="972683"/>
              <a:chOff x="3981885" y="2834055"/>
              <a:chExt cx="944427" cy="972683"/>
            </a:xfrm>
          </p:grpSpPr>
          <p:pic>
            <p:nvPicPr>
              <p:cNvPr id="43" name="Picture 42"/>
              <p:cNvPicPr>
                <a:picLocks noChangeAspect="1"/>
              </p:cNvPicPr>
              <p:nvPr/>
            </p:nvPicPr>
            <p:blipFill>
              <a:blip r:embed="rId8"/>
              <a:stretch>
                <a:fillRect/>
              </a:stretch>
            </p:blipFill>
            <p:spPr>
              <a:xfrm>
                <a:off x="3981885" y="2967692"/>
                <a:ext cx="477423" cy="839046"/>
              </a:xfrm>
              <a:prstGeom prst="rect">
                <a:avLst/>
              </a:prstGeom>
            </p:spPr>
          </p:pic>
          <p:pic>
            <p:nvPicPr>
              <p:cNvPr id="44" name="Picture 43"/>
              <p:cNvPicPr>
                <a:picLocks noChangeAspect="1"/>
              </p:cNvPicPr>
              <p:nvPr/>
            </p:nvPicPr>
            <p:blipFill>
              <a:blip r:embed="rId8"/>
              <a:stretch>
                <a:fillRect/>
              </a:stretch>
            </p:blipFill>
            <p:spPr>
              <a:xfrm>
                <a:off x="4269036" y="2834055"/>
                <a:ext cx="477423" cy="839046"/>
              </a:xfrm>
              <a:prstGeom prst="rect">
                <a:avLst/>
              </a:prstGeom>
            </p:spPr>
          </p:pic>
          <p:pic>
            <p:nvPicPr>
              <p:cNvPr id="45" name="Picture 44"/>
              <p:cNvPicPr>
                <a:picLocks noChangeAspect="1"/>
              </p:cNvPicPr>
              <p:nvPr/>
            </p:nvPicPr>
            <p:blipFill>
              <a:blip r:embed="rId10"/>
              <a:stretch>
                <a:fillRect/>
              </a:stretch>
            </p:blipFill>
            <p:spPr>
              <a:xfrm>
                <a:off x="4480085" y="3260431"/>
                <a:ext cx="446227" cy="456212"/>
              </a:xfrm>
              <a:prstGeom prst="rect">
                <a:avLst/>
              </a:prstGeom>
            </p:spPr>
          </p:pic>
        </p:grpSp>
        <p:grpSp>
          <p:nvGrpSpPr>
            <p:cNvPr id="40" name="Group 39"/>
            <p:cNvGrpSpPr/>
            <p:nvPr/>
          </p:nvGrpSpPr>
          <p:grpSpPr>
            <a:xfrm>
              <a:off x="4383758" y="2988031"/>
              <a:ext cx="968998" cy="971748"/>
              <a:chOff x="3601101" y="2714202"/>
              <a:chExt cx="968998" cy="971748"/>
            </a:xfrm>
          </p:grpSpPr>
          <p:pic>
            <p:nvPicPr>
              <p:cNvPr id="41" name="Picture 40"/>
              <p:cNvPicPr>
                <a:picLocks noChangeAspect="1"/>
              </p:cNvPicPr>
              <p:nvPr/>
            </p:nvPicPr>
            <p:blipFill>
              <a:blip r:embed="rId8"/>
              <a:stretch>
                <a:fillRect/>
              </a:stretch>
            </p:blipFill>
            <p:spPr>
              <a:xfrm>
                <a:off x="3601101" y="2846904"/>
                <a:ext cx="477423" cy="839046"/>
              </a:xfrm>
              <a:prstGeom prst="rect">
                <a:avLst/>
              </a:prstGeom>
            </p:spPr>
          </p:pic>
          <p:pic>
            <p:nvPicPr>
              <p:cNvPr id="42" name="Picture 41"/>
              <p:cNvPicPr>
                <a:picLocks noChangeAspect="1"/>
              </p:cNvPicPr>
              <p:nvPr/>
            </p:nvPicPr>
            <p:blipFill>
              <a:blip r:embed="rId11"/>
              <a:stretch>
                <a:fillRect/>
              </a:stretch>
            </p:blipFill>
            <p:spPr>
              <a:xfrm>
                <a:off x="3875612" y="2714202"/>
                <a:ext cx="694487" cy="898458"/>
              </a:xfrm>
              <a:prstGeom prst="rect">
                <a:avLst/>
              </a:prstGeom>
            </p:spPr>
          </p:pic>
        </p:grpSp>
      </p:grpSp>
      <p:grpSp>
        <p:nvGrpSpPr>
          <p:cNvPr id="61" name="Group 60"/>
          <p:cNvGrpSpPr>
            <a:grpSpLocks noChangeAspect="1"/>
          </p:cNvGrpSpPr>
          <p:nvPr/>
        </p:nvGrpSpPr>
        <p:grpSpPr>
          <a:xfrm>
            <a:off x="6630432" y="2974213"/>
            <a:ext cx="1854316" cy="1215000"/>
            <a:chOff x="4395610" y="3071229"/>
            <a:chExt cx="1995195" cy="1307309"/>
          </a:xfrm>
        </p:grpSpPr>
        <p:sp>
          <p:nvSpPr>
            <p:cNvPr id="62" name="Rectangle 61"/>
            <p:cNvSpPr/>
            <p:nvPr/>
          </p:nvSpPr>
          <p:spPr bwMode="auto">
            <a:xfrm>
              <a:off x="4395610" y="3071229"/>
              <a:ext cx="1784947" cy="1118626"/>
            </a:xfrm>
            <a:prstGeom prst="rect">
              <a:avLst/>
            </a:prstGeom>
            <a:solidFill>
              <a:schemeClr val="bg1">
                <a:lumMod val="95000"/>
                <a:alpha val="75000"/>
              </a:schemeClr>
            </a:solidFill>
            <a:ln>
              <a:solidFill>
                <a:schemeClr val="bg1">
                  <a:lumMod val="8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34290" tIns="34290" rIns="34290" bIns="34290" numCol="1" spcCol="0" rtlCol="0" fromWordArt="0" anchor="t" anchorCtr="0" forceAA="0" compatLnSpc="1">
              <a:prstTxWarp prst="textNoShape">
                <a:avLst/>
              </a:prstTxWarp>
              <a:noAutofit/>
            </a:bodyPr>
            <a:lstStyle/>
            <a:p>
              <a:pPr defTabSz="685552"/>
              <a:r>
                <a:rPr lang="en-US" sz="1350" baseline="0" dirty="0">
                  <a:solidFill>
                    <a:schemeClr val="tx1">
                      <a:lumMod val="65000"/>
                      <a:lumOff val="35000"/>
                    </a:schemeClr>
                  </a:solidFill>
                  <a:ea typeface="Segoe UI" pitchFamily="34" charset="0"/>
                  <a:cs typeface="Segoe UI" pitchFamily="34" charset="0"/>
                </a:rPr>
                <a:t>Provider Hosted Apps</a:t>
              </a:r>
            </a:p>
          </p:txBody>
        </p:sp>
        <p:pic>
          <p:nvPicPr>
            <p:cNvPr id="63" name="Picture 62"/>
            <p:cNvPicPr>
              <a:picLocks noChangeAspect="1"/>
            </p:cNvPicPr>
            <p:nvPr/>
          </p:nvPicPr>
          <p:blipFill>
            <a:blip r:embed="rId12"/>
            <a:stretch>
              <a:fillRect/>
            </a:stretch>
          </p:blipFill>
          <p:spPr>
            <a:xfrm>
              <a:off x="5246592" y="3476941"/>
              <a:ext cx="529349" cy="417312"/>
            </a:xfrm>
            <a:prstGeom prst="rect">
              <a:avLst/>
            </a:prstGeom>
          </p:spPr>
        </p:pic>
        <p:pic>
          <p:nvPicPr>
            <p:cNvPr id="64" name="Picture 63"/>
            <p:cNvPicPr>
              <a:picLocks noChangeAspect="1"/>
            </p:cNvPicPr>
            <p:nvPr/>
          </p:nvPicPr>
          <p:blipFill>
            <a:blip r:embed="rId12"/>
            <a:stretch>
              <a:fillRect/>
            </a:stretch>
          </p:blipFill>
          <p:spPr>
            <a:xfrm>
              <a:off x="5581574" y="3585493"/>
              <a:ext cx="556200" cy="438480"/>
            </a:xfrm>
            <a:prstGeom prst="rect">
              <a:avLst/>
            </a:prstGeom>
          </p:spPr>
        </p:pic>
        <p:pic>
          <p:nvPicPr>
            <p:cNvPr id="65" name="Picture 64"/>
            <p:cNvPicPr>
              <a:picLocks noChangeAspect="1"/>
            </p:cNvPicPr>
            <p:nvPr/>
          </p:nvPicPr>
          <p:blipFill>
            <a:blip r:embed="rId13"/>
            <a:stretch>
              <a:fillRect/>
            </a:stretch>
          </p:blipFill>
          <p:spPr>
            <a:xfrm>
              <a:off x="5970309" y="3700199"/>
              <a:ext cx="420496" cy="432326"/>
            </a:xfrm>
            <a:prstGeom prst="rect">
              <a:avLst/>
            </a:prstGeom>
          </p:spPr>
        </p:pic>
        <p:pic>
          <p:nvPicPr>
            <p:cNvPr id="66" name="Picture 65"/>
            <p:cNvPicPr>
              <a:picLocks noChangeAspect="1"/>
            </p:cNvPicPr>
            <p:nvPr/>
          </p:nvPicPr>
          <p:blipFill>
            <a:blip r:embed="rId14"/>
            <a:stretch>
              <a:fillRect/>
            </a:stretch>
          </p:blipFill>
          <p:spPr>
            <a:xfrm>
              <a:off x="4893565" y="3772769"/>
              <a:ext cx="688009" cy="605769"/>
            </a:xfrm>
            <a:prstGeom prst="rect">
              <a:avLst/>
            </a:prstGeom>
          </p:spPr>
        </p:pic>
      </p:grpSp>
      <p:pic>
        <p:nvPicPr>
          <p:cNvPr id="67" name="Picture 66"/>
          <p:cNvPicPr>
            <a:picLocks noChangeAspect="1"/>
          </p:cNvPicPr>
          <p:nvPr/>
        </p:nvPicPr>
        <p:blipFill>
          <a:blip r:embed="rId15"/>
          <a:stretch>
            <a:fillRect/>
          </a:stretch>
        </p:blipFill>
        <p:spPr>
          <a:xfrm>
            <a:off x="2659139" y="3578677"/>
            <a:ext cx="975033" cy="1043060"/>
          </a:xfrm>
          <a:prstGeom prst="rect">
            <a:avLst/>
          </a:prstGeom>
        </p:spPr>
      </p:pic>
    </p:spTree>
    <p:extLst>
      <p:ext uri="{BB962C8B-B14F-4D97-AF65-F5344CB8AC3E}">
        <p14:creationId xmlns:p14="http://schemas.microsoft.com/office/powerpoint/2010/main" val="2732802014"/>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2"/>
                                        </p:tgtEl>
                                        <p:attrNameLst>
                                          <p:attrName>style.visibility</p:attrName>
                                        </p:attrNameLst>
                                      </p:cBhvr>
                                      <p:to>
                                        <p:strVal val="visible"/>
                                      </p:to>
                                    </p:set>
                                    <p:animEffect transition="in" filter="fade">
                                      <p:cBhvr>
                                        <p:cTn id="7" dur="1000"/>
                                        <p:tgtEl>
                                          <p:spTgt spid="212"/>
                                        </p:tgtEl>
                                      </p:cBhvr>
                                    </p:animEffect>
                                    <p:anim calcmode="lin" valueType="num">
                                      <p:cBhvr>
                                        <p:cTn id="8" dur="1000" fill="hold"/>
                                        <p:tgtEl>
                                          <p:spTgt spid="212"/>
                                        </p:tgtEl>
                                        <p:attrNameLst>
                                          <p:attrName>ppt_x</p:attrName>
                                        </p:attrNameLst>
                                      </p:cBhvr>
                                      <p:tavLst>
                                        <p:tav tm="0">
                                          <p:val>
                                            <p:strVal val="#ppt_x"/>
                                          </p:val>
                                        </p:tav>
                                        <p:tav tm="100000">
                                          <p:val>
                                            <p:strVal val="#ppt_x"/>
                                          </p:val>
                                        </p:tav>
                                      </p:tavLst>
                                    </p:anim>
                                    <p:anim calcmode="lin" valueType="num">
                                      <p:cBhvr>
                                        <p:cTn id="9" dur="1000" fill="hold"/>
                                        <p:tgtEl>
                                          <p:spTgt spid="2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48"/>
                                        </p:tgtEl>
                                        <p:attrNameLst>
                                          <p:attrName>style.visibility</p:attrName>
                                        </p:attrNameLst>
                                      </p:cBhvr>
                                      <p:to>
                                        <p:strVal val="visible"/>
                                      </p:to>
                                    </p:set>
                                    <p:animEffect transition="in" filter="fade">
                                      <p:cBhvr>
                                        <p:cTn id="12" dur="1000"/>
                                        <p:tgtEl>
                                          <p:spTgt spid="248"/>
                                        </p:tgtEl>
                                      </p:cBhvr>
                                    </p:animEffect>
                                    <p:anim calcmode="lin" valueType="num">
                                      <p:cBhvr>
                                        <p:cTn id="13" dur="1000" fill="hold"/>
                                        <p:tgtEl>
                                          <p:spTgt spid="248"/>
                                        </p:tgtEl>
                                        <p:attrNameLst>
                                          <p:attrName>ppt_x</p:attrName>
                                        </p:attrNameLst>
                                      </p:cBhvr>
                                      <p:tavLst>
                                        <p:tav tm="0">
                                          <p:val>
                                            <p:strVal val="#ppt_x"/>
                                          </p:val>
                                        </p:tav>
                                        <p:tav tm="100000">
                                          <p:val>
                                            <p:strVal val="#ppt_x"/>
                                          </p:val>
                                        </p:tav>
                                      </p:tavLst>
                                    </p:anim>
                                    <p:anim calcmode="lin" valueType="num">
                                      <p:cBhvr>
                                        <p:cTn id="14" dur="1000" fill="hold"/>
                                        <p:tgtEl>
                                          <p:spTgt spid="24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29"/>
                                        </p:tgtEl>
                                        <p:attrNameLst>
                                          <p:attrName>style.visibility</p:attrName>
                                        </p:attrNameLst>
                                      </p:cBhvr>
                                      <p:to>
                                        <p:strVal val="visible"/>
                                      </p:to>
                                    </p:set>
                                    <p:animEffect transition="in" filter="fade">
                                      <p:cBhvr>
                                        <p:cTn id="19" dur="1000"/>
                                        <p:tgtEl>
                                          <p:spTgt spid="229"/>
                                        </p:tgtEl>
                                      </p:cBhvr>
                                    </p:animEffect>
                                    <p:anim calcmode="lin" valueType="num">
                                      <p:cBhvr>
                                        <p:cTn id="20" dur="1000" fill="hold"/>
                                        <p:tgtEl>
                                          <p:spTgt spid="229"/>
                                        </p:tgtEl>
                                        <p:attrNameLst>
                                          <p:attrName>ppt_x</p:attrName>
                                        </p:attrNameLst>
                                      </p:cBhvr>
                                      <p:tavLst>
                                        <p:tav tm="0">
                                          <p:val>
                                            <p:strVal val="#ppt_x"/>
                                          </p:val>
                                        </p:tav>
                                        <p:tav tm="100000">
                                          <p:val>
                                            <p:strVal val="#ppt_x"/>
                                          </p:val>
                                        </p:tav>
                                      </p:tavLst>
                                    </p:anim>
                                    <p:anim calcmode="lin" valueType="num">
                                      <p:cBhvr>
                                        <p:cTn id="21" dur="1000" fill="hold"/>
                                        <p:tgtEl>
                                          <p:spTgt spid="229"/>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fade">
                                      <p:cBhvr>
                                        <p:cTn id="24" dur="1000"/>
                                        <p:tgtEl>
                                          <p:spTgt spid="53"/>
                                        </p:tgtEl>
                                      </p:cBhvr>
                                    </p:animEffect>
                                    <p:anim calcmode="lin" valueType="num">
                                      <p:cBhvr>
                                        <p:cTn id="25" dur="1000" fill="hold"/>
                                        <p:tgtEl>
                                          <p:spTgt spid="53"/>
                                        </p:tgtEl>
                                        <p:attrNameLst>
                                          <p:attrName>ppt_x</p:attrName>
                                        </p:attrNameLst>
                                      </p:cBhvr>
                                      <p:tavLst>
                                        <p:tav tm="0">
                                          <p:val>
                                            <p:strVal val="#ppt_x"/>
                                          </p:val>
                                        </p:tav>
                                        <p:tav tm="100000">
                                          <p:val>
                                            <p:strVal val="#ppt_x"/>
                                          </p:val>
                                        </p:tav>
                                      </p:tavLst>
                                    </p:anim>
                                    <p:anim calcmode="lin" valueType="num">
                                      <p:cBhvr>
                                        <p:cTn id="26"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32"/>
                                        </p:tgtEl>
                                        <p:attrNameLst>
                                          <p:attrName>style.visibility</p:attrName>
                                        </p:attrNameLst>
                                      </p:cBhvr>
                                      <p:to>
                                        <p:strVal val="visible"/>
                                      </p:to>
                                    </p:set>
                                    <p:animEffect transition="in" filter="fade">
                                      <p:cBhvr>
                                        <p:cTn id="31" dur="1000"/>
                                        <p:tgtEl>
                                          <p:spTgt spid="232"/>
                                        </p:tgtEl>
                                      </p:cBhvr>
                                    </p:animEffect>
                                    <p:anim calcmode="lin" valueType="num">
                                      <p:cBhvr>
                                        <p:cTn id="32" dur="1000" fill="hold"/>
                                        <p:tgtEl>
                                          <p:spTgt spid="232"/>
                                        </p:tgtEl>
                                        <p:attrNameLst>
                                          <p:attrName>ppt_x</p:attrName>
                                        </p:attrNameLst>
                                      </p:cBhvr>
                                      <p:tavLst>
                                        <p:tav tm="0">
                                          <p:val>
                                            <p:strVal val="#ppt_x"/>
                                          </p:val>
                                        </p:tav>
                                        <p:tav tm="100000">
                                          <p:val>
                                            <p:strVal val="#ppt_x"/>
                                          </p:val>
                                        </p:tav>
                                      </p:tavLst>
                                    </p:anim>
                                    <p:anim calcmode="lin" valueType="num">
                                      <p:cBhvr>
                                        <p:cTn id="33" dur="1000" fill="hold"/>
                                        <p:tgtEl>
                                          <p:spTgt spid="232"/>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fade">
                                      <p:cBhvr>
                                        <p:cTn id="36" dur="1000"/>
                                        <p:tgtEl>
                                          <p:spTgt spid="56"/>
                                        </p:tgtEl>
                                      </p:cBhvr>
                                    </p:animEffect>
                                    <p:anim calcmode="lin" valueType="num">
                                      <p:cBhvr>
                                        <p:cTn id="37" dur="1000" fill="hold"/>
                                        <p:tgtEl>
                                          <p:spTgt spid="56"/>
                                        </p:tgtEl>
                                        <p:attrNameLst>
                                          <p:attrName>ppt_x</p:attrName>
                                        </p:attrNameLst>
                                      </p:cBhvr>
                                      <p:tavLst>
                                        <p:tav tm="0">
                                          <p:val>
                                            <p:strVal val="#ppt_x"/>
                                          </p:val>
                                        </p:tav>
                                        <p:tav tm="100000">
                                          <p:val>
                                            <p:strVal val="#ppt_x"/>
                                          </p:val>
                                        </p:tav>
                                      </p:tavLst>
                                    </p:anim>
                                    <p:anim calcmode="lin" valueType="num">
                                      <p:cBhvr>
                                        <p:cTn id="38" dur="1000" fill="hold"/>
                                        <p:tgtEl>
                                          <p:spTgt spid="56"/>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260"/>
                                        </p:tgtEl>
                                        <p:attrNameLst>
                                          <p:attrName>style.visibility</p:attrName>
                                        </p:attrNameLst>
                                      </p:cBhvr>
                                      <p:to>
                                        <p:strVal val="visible"/>
                                      </p:to>
                                    </p:set>
                                    <p:animEffect transition="in" filter="fade">
                                      <p:cBhvr>
                                        <p:cTn id="41" dur="1000"/>
                                        <p:tgtEl>
                                          <p:spTgt spid="260"/>
                                        </p:tgtEl>
                                      </p:cBhvr>
                                    </p:animEffect>
                                    <p:anim calcmode="lin" valueType="num">
                                      <p:cBhvr>
                                        <p:cTn id="42" dur="1000" fill="hold"/>
                                        <p:tgtEl>
                                          <p:spTgt spid="260"/>
                                        </p:tgtEl>
                                        <p:attrNameLst>
                                          <p:attrName>ppt_x</p:attrName>
                                        </p:attrNameLst>
                                      </p:cBhvr>
                                      <p:tavLst>
                                        <p:tav tm="0">
                                          <p:val>
                                            <p:strVal val="#ppt_x"/>
                                          </p:val>
                                        </p:tav>
                                        <p:tav tm="100000">
                                          <p:val>
                                            <p:strVal val="#ppt_x"/>
                                          </p:val>
                                        </p:tav>
                                      </p:tavLst>
                                    </p:anim>
                                    <p:anim calcmode="lin" valueType="num">
                                      <p:cBhvr>
                                        <p:cTn id="43" dur="1000" fill="hold"/>
                                        <p:tgtEl>
                                          <p:spTgt spid="260"/>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67"/>
                                        </p:tgtEl>
                                        <p:attrNameLst>
                                          <p:attrName>style.visibility</p:attrName>
                                        </p:attrNameLst>
                                      </p:cBhvr>
                                      <p:to>
                                        <p:strVal val="visible"/>
                                      </p:to>
                                    </p:set>
                                    <p:animEffect transition="in" filter="fade">
                                      <p:cBhvr>
                                        <p:cTn id="46" dur="1000"/>
                                        <p:tgtEl>
                                          <p:spTgt spid="67"/>
                                        </p:tgtEl>
                                      </p:cBhvr>
                                    </p:animEffect>
                                    <p:anim calcmode="lin" valueType="num">
                                      <p:cBhvr>
                                        <p:cTn id="47" dur="1000" fill="hold"/>
                                        <p:tgtEl>
                                          <p:spTgt spid="67"/>
                                        </p:tgtEl>
                                        <p:attrNameLst>
                                          <p:attrName>ppt_x</p:attrName>
                                        </p:attrNameLst>
                                      </p:cBhvr>
                                      <p:tavLst>
                                        <p:tav tm="0">
                                          <p:val>
                                            <p:strVal val="#ppt_x"/>
                                          </p:val>
                                        </p:tav>
                                        <p:tav tm="100000">
                                          <p:val>
                                            <p:strVal val="#ppt_x"/>
                                          </p:val>
                                        </p:tav>
                                      </p:tavLst>
                                    </p:anim>
                                    <p:anim calcmode="lin" valueType="num">
                                      <p:cBhvr>
                                        <p:cTn id="48" dur="1000" fill="hold"/>
                                        <p:tgtEl>
                                          <p:spTgt spid="67"/>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71"/>
                                        </p:tgtEl>
                                        <p:attrNameLst>
                                          <p:attrName>style.visibility</p:attrName>
                                        </p:attrNameLst>
                                      </p:cBhvr>
                                      <p:to>
                                        <p:strVal val="visible"/>
                                      </p:to>
                                    </p:set>
                                    <p:animEffect transition="in" filter="fade">
                                      <p:cBhvr>
                                        <p:cTn id="51" dur="1000"/>
                                        <p:tgtEl>
                                          <p:spTgt spid="171"/>
                                        </p:tgtEl>
                                      </p:cBhvr>
                                    </p:animEffect>
                                    <p:anim calcmode="lin" valueType="num">
                                      <p:cBhvr>
                                        <p:cTn id="52" dur="1000" fill="hold"/>
                                        <p:tgtEl>
                                          <p:spTgt spid="171"/>
                                        </p:tgtEl>
                                        <p:attrNameLst>
                                          <p:attrName>ppt_x</p:attrName>
                                        </p:attrNameLst>
                                      </p:cBhvr>
                                      <p:tavLst>
                                        <p:tav tm="0">
                                          <p:val>
                                            <p:strVal val="#ppt_x"/>
                                          </p:val>
                                        </p:tav>
                                        <p:tav tm="100000">
                                          <p:val>
                                            <p:strVal val="#ppt_x"/>
                                          </p:val>
                                        </p:tav>
                                      </p:tavLst>
                                    </p:anim>
                                    <p:anim calcmode="lin" valueType="num">
                                      <p:cBhvr>
                                        <p:cTn id="53" dur="1000" fill="hold"/>
                                        <p:tgtEl>
                                          <p:spTgt spid="171"/>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79"/>
                                        </p:tgtEl>
                                        <p:attrNameLst>
                                          <p:attrName>style.visibility</p:attrName>
                                        </p:attrNameLst>
                                      </p:cBhvr>
                                      <p:to>
                                        <p:strVal val="visible"/>
                                      </p:to>
                                    </p:set>
                                    <p:animEffect transition="in" filter="fade">
                                      <p:cBhvr>
                                        <p:cTn id="56" dur="1000"/>
                                        <p:tgtEl>
                                          <p:spTgt spid="179"/>
                                        </p:tgtEl>
                                      </p:cBhvr>
                                    </p:animEffect>
                                    <p:anim calcmode="lin" valueType="num">
                                      <p:cBhvr>
                                        <p:cTn id="57" dur="1000" fill="hold"/>
                                        <p:tgtEl>
                                          <p:spTgt spid="179"/>
                                        </p:tgtEl>
                                        <p:attrNameLst>
                                          <p:attrName>ppt_x</p:attrName>
                                        </p:attrNameLst>
                                      </p:cBhvr>
                                      <p:tavLst>
                                        <p:tav tm="0">
                                          <p:val>
                                            <p:strVal val="#ppt_x"/>
                                          </p:val>
                                        </p:tav>
                                        <p:tav tm="100000">
                                          <p:val>
                                            <p:strVal val="#ppt_x"/>
                                          </p:val>
                                        </p:tav>
                                      </p:tavLst>
                                    </p:anim>
                                    <p:anim calcmode="lin" valueType="num">
                                      <p:cBhvr>
                                        <p:cTn id="58" dur="1000" fill="hold"/>
                                        <p:tgtEl>
                                          <p:spTgt spid="1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6000"/>
            <a:ext cx="8363938" cy="1218795"/>
          </a:xfrm>
        </p:spPr>
        <p:txBody>
          <a:bodyPr>
            <a:noAutofit/>
          </a:bodyPr>
          <a:lstStyle/>
          <a:p>
            <a:r>
              <a:rPr lang="en-US" sz="4500" dirty="0"/>
              <a:t>“No more feature framework?”</a:t>
            </a:r>
            <a:endParaRPr lang="en-GB" sz="4500" dirty="0"/>
          </a:p>
        </p:txBody>
      </p:sp>
      <p:sp>
        <p:nvSpPr>
          <p:cNvPr id="4" name="TextBox 3"/>
          <p:cNvSpPr txBox="1"/>
          <p:nvPr/>
        </p:nvSpPr>
        <p:spPr>
          <a:xfrm>
            <a:off x="3428306" y="3849265"/>
            <a:ext cx="5357829" cy="646331"/>
          </a:xfrm>
          <a:prstGeom prst="rect">
            <a:avLst/>
          </a:prstGeom>
          <a:noFill/>
        </p:spPr>
        <p:txBody>
          <a:bodyPr wrap="square" rtlCol="0">
            <a:spAutoFit/>
          </a:bodyPr>
          <a:lstStyle/>
          <a:p>
            <a:r>
              <a:rPr lang="en-US" sz="1800" baseline="0" dirty="0">
                <a:latin typeface="Segoe UI Light" panose="020B0502040204020203" pitchFamily="34" charset="0"/>
                <a:cs typeface="Segoe UI Light" panose="020B0502040204020203" pitchFamily="34" charset="0"/>
              </a:rPr>
              <a:t>We recommend remote provisioning patterns rather than feature framework usage</a:t>
            </a:r>
            <a:endParaRPr lang="en-GB" sz="1800" baseline="0" dirty="0">
              <a:latin typeface="Segoe UI Light" panose="020B0502040204020203" pitchFamily="34" charset="0"/>
              <a:cs typeface="Segoe UI Light" panose="020B0502040204020203" pitchFamily="34" charset="0"/>
            </a:endParaRPr>
          </a:p>
        </p:txBody>
      </p:sp>
      <p:sp>
        <p:nvSpPr>
          <p:cNvPr id="5" name="TextBox 4"/>
          <p:cNvSpPr txBox="1"/>
          <p:nvPr/>
        </p:nvSpPr>
        <p:spPr>
          <a:xfrm>
            <a:off x="3379467" y="3205429"/>
            <a:ext cx="2223301" cy="854080"/>
          </a:xfrm>
          <a:prstGeom prst="rect">
            <a:avLst/>
          </a:prstGeom>
          <a:noFill/>
        </p:spPr>
        <p:txBody>
          <a:bodyPr wrap="none" rtlCol="0">
            <a:spAutoFit/>
          </a:bodyPr>
          <a:lstStyle/>
          <a:p>
            <a:r>
              <a:rPr lang="en-US" sz="4950" baseline="0" dirty="0">
                <a:latin typeface="Segoe UI" panose="020B0502040204020203" pitchFamily="34" charset="0"/>
                <a:cs typeface="Segoe UI" panose="020B0502040204020203" pitchFamily="34" charset="0"/>
              </a:rPr>
              <a:t>Correct</a:t>
            </a:r>
            <a:endParaRPr lang="en-GB" sz="4950" baseline="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75684986"/>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28491" y="3618366"/>
            <a:ext cx="1019335" cy="353096"/>
          </a:xfrm>
          <a:prstGeom prst="rect">
            <a:avLst/>
          </a:prstGeom>
        </p:spPr>
      </p:pic>
      <p:grpSp>
        <p:nvGrpSpPr>
          <p:cNvPr id="14" name="Group 13"/>
          <p:cNvGrpSpPr/>
          <p:nvPr/>
        </p:nvGrpSpPr>
        <p:grpSpPr>
          <a:xfrm>
            <a:off x="1712609" y="1836178"/>
            <a:ext cx="1162084" cy="1647845"/>
            <a:chOff x="1910561" y="1692190"/>
            <a:chExt cx="1095374" cy="1886775"/>
          </a:xfrm>
        </p:grpSpPr>
        <p:sp>
          <p:nvSpPr>
            <p:cNvPr id="4" name="Freeform 3"/>
            <p:cNvSpPr/>
            <p:nvPr/>
          </p:nvSpPr>
          <p:spPr>
            <a:xfrm>
              <a:off x="1910561" y="1692190"/>
              <a:ext cx="1095374" cy="326306"/>
            </a:xfrm>
            <a:custGeom>
              <a:avLst/>
              <a:gdLst>
                <a:gd name="connsiteX0" fmla="*/ 0 w 1095374"/>
                <a:gd name="connsiteY0" fmla="*/ 0 h 326306"/>
                <a:gd name="connsiteX1" fmla="*/ 1095374 w 1095374"/>
                <a:gd name="connsiteY1" fmla="*/ 0 h 326306"/>
                <a:gd name="connsiteX2" fmla="*/ 1095374 w 1095374"/>
                <a:gd name="connsiteY2" fmla="*/ 326306 h 326306"/>
                <a:gd name="connsiteX3" fmla="*/ 0 w 1095374"/>
                <a:gd name="connsiteY3" fmla="*/ 326306 h 326306"/>
                <a:gd name="connsiteX4" fmla="*/ 0 w 1095374"/>
                <a:gd name="connsiteY4" fmla="*/ 0 h 326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326306">
                  <a:moveTo>
                    <a:pt x="0" y="0"/>
                  </a:moveTo>
                  <a:lnTo>
                    <a:pt x="1095374" y="0"/>
                  </a:lnTo>
                  <a:lnTo>
                    <a:pt x="1095374" y="326306"/>
                  </a:lnTo>
                  <a:lnTo>
                    <a:pt x="0" y="326306"/>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spcFirstLastPara="0" vert="horz" wrap="square" lIns="47999" tIns="27428" rIns="47999" bIns="27428" numCol="1" spcCol="1270" anchor="ctr" anchorCtr="0">
              <a:noAutofit/>
            </a:bodyPr>
            <a:lstStyle/>
            <a:p>
              <a:pPr algn="ctr" defTabSz="299970">
                <a:lnSpc>
                  <a:spcPct val="90000"/>
                </a:lnSpc>
                <a:spcAft>
                  <a:spcPct val="35000"/>
                </a:spcAft>
              </a:pPr>
              <a:r>
                <a:rPr lang="en-US" sz="882" baseline="0" dirty="0"/>
                <a:t>Site Definition</a:t>
              </a:r>
            </a:p>
          </p:txBody>
        </p:sp>
        <p:sp>
          <p:nvSpPr>
            <p:cNvPr id="5" name="Freeform 4"/>
            <p:cNvSpPr/>
            <p:nvPr/>
          </p:nvSpPr>
          <p:spPr>
            <a:xfrm>
              <a:off x="1910561" y="2018497"/>
              <a:ext cx="1095374" cy="1560468"/>
            </a:xfrm>
            <a:custGeom>
              <a:avLst/>
              <a:gdLst>
                <a:gd name="connsiteX0" fmla="*/ 0 w 1095374"/>
                <a:gd name="connsiteY0" fmla="*/ 0 h 1560468"/>
                <a:gd name="connsiteX1" fmla="*/ 1095374 w 1095374"/>
                <a:gd name="connsiteY1" fmla="*/ 0 h 1560468"/>
                <a:gd name="connsiteX2" fmla="*/ 1095374 w 1095374"/>
                <a:gd name="connsiteY2" fmla="*/ 1560468 h 1560468"/>
                <a:gd name="connsiteX3" fmla="*/ 0 w 1095374"/>
                <a:gd name="connsiteY3" fmla="*/ 1560468 h 1560468"/>
                <a:gd name="connsiteX4" fmla="*/ 0 w 1095374"/>
                <a:gd name="connsiteY4" fmla="*/ 0 h 1560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1560468">
                  <a:moveTo>
                    <a:pt x="0" y="0"/>
                  </a:moveTo>
                  <a:lnTo>
                    <a:pt x="1095374" y="0"/>
                  </a:lnTo>
                  <a:lnTo>
                    <a:pt x="1095374" y="1560468"/>
                  </a:lnTo>
                  <a:lnTo>
                    <a:pt x="0" y="1560468"/>
                  </a:lnTo>
                  <a:lnTo>
                    <a:pt x="0" y="0"/>
                  </a:lnTo>
                  <a:close/>
                </a:path>
              </a:pathLst>
            </a:custGeom>
            <a:ln>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spcFirstLastPara="0" vert="horz" wrap="square" lIns="36000" tIns="36000" rIns="47999" bIns="53999" numCol="1" spcCol="1270" anchor="t" anchorCtr="0">
              <a:noAutofit/>
            </a:bodyPr>
            <a:lstStyle/>
            <a:p>
              <a:pPr marL="84532" lvl="1" indent="-84532" defTabSz="299970">
                <a:lnSpc>
                  <a:spcPct val="90000"/>
                </a:lnSpc>
                <a:spcAft>
                  <a:spcPct val="15000"/>
                </a:spcAft>
                <a:buChar char="••"/>
              </a:pPr>
              <a:r>
                <a:rPr lang="en-US" sz="882" baseline="0" dirty="0"/>
                <a:t>No Office365</a:t>
              </a:r>
            </a:p>
            <a:p>
              <a:pPr marL="84532" lvl="1" indent="-84532" defTabSz="299970">
                <a:lnSpc>
                  <a:spcPct val="90000"/>
                </a:lnSpc>
                <a:spcAft>
                  <a:spcPct val="15000"/>
                </a:spcAft>
                <a:buChar char="••"/>
              </a:pPr>
              <a:r>
                <a:rPr lang="en-US" sz="882" baseline="0" dirty="0"/>
                <a:t>Long term impact on costs</a:t>
              </a:r>
            </a:p>
            <a:p>
              <a:pPr marL="84532" lvl="1" indent="-84532" defTabSz="299970">
                <a:lnSpc>
                  <a:spcPct val="90000"/>
                </a:lnSpc>
                <a:spcAft>
                  <a:spcPct val="15000"/>
                </a:spcAft>
                <a:buChar char="••"/>
              </a:pPr>
              <a:r>
                <a:rPr lang="en-US" sz="882" baseline="0" dirty="0"/>
                <a:t>Blocks transition to cloud</a:t>
              </a:r>
            </a:p>
            <a:p>
              <a:pPr marL="84532" lvl="1" indent="-84532" defTabSz="299970">
                <a:lnSpc>
                  <a:spcPct val="90000"/>
                </a:lnSpc>
                <a:spcAft>
                  <a:spcPct val="15000"/>
                </a:spcAft>
                <a:buChar char="••"/>
              </a:pPr>
              <a:r>
                <a:rPr lang="en-US" sz="882" baseline="0" dirty="0"/>
                <a:t>Causes significant issues with future migration and upgrade</a:t>
              </a:r>
            </a:p>
          </p:txBody>
        </p:sp>
      </p:grpSp>
      <p:grpSp>
        <p:nvGrpSpPr>
          <p:cNvPr id="15" name="Group 14"/>
          <p:cNvGrpSpPr/>
          <p:nvPr/>
        </p:nvGrpSpPr>
        <p:grpSpPr>
          <a:xfrm>
            <a:off x="3046624" y="1836178"/>
            <a:ext cx="1162084" cy="1647845"/>
            <a:chOff x="3159289" y="1692190"/>
            <a:chExt cx="1095374" cy="1886775"/>
          </a:xfrm>
        </p:grpSpPr>
        <p:sp>
          <p:nvSpPr>
            <p:cNvPr id="6" name="Freeform 5"/>
            <p:cNvSpPr/>
            <p:nvPr/>
          </p:nvSpPr>
          <p:spPr>
            <a:xfrm>
              <a:off x="3159289" y="1692190"/>
              <a:ext cx="1095374" cy="326306"/>
            </a:xfrm>
            <a:custGeom>
              <a:avLst/>
              <a:gdLst>
                <a:gd name="connsiteX0" fmla="*/ 0 w 1095374"/>
                <a:gd name="connsiteY0" fmla="*/ 0 h 326306"/>
                <a:gd name="connsiteX1" fmla="*/ 1095374 w 1095374"/>
                <a:gd name="connsiteY1" fmla="*/ 0 h 326306"/>
                <a:gd name="connsiteX2" fmla="*/ 1095374 w 1095374"/>
                <a:gd name="connsiteY2" fmla="*/ 326306 h 326306"/>
                <a:gd name="connsiteX3" fmla="*/ 0 w 1095374"/>
                <a:gd name="connsiteY3" fmla="*/ 326306 h 326306"/>
                <a:gd name="connsiteX4" fmla="*/ 0 w 1095374"/>
                <a:gd name="connsiteY4" fmla="*/ 0 h 326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326306">
                  <a:moveTo>
                    <a:pt x="0" y="0"/>
                  </a:moveTo>
                  <a:lnTo>
                    <a:pt x="1095374" y="0"/>
                  </a:lnTo>
                  <a:lnTo>
                    <a:pt x="1095374" y="326306"/>
                  </a:lnTo>
                  <a:lnTo>
                    <a:pt x="0" y="326306"/>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spcFirstLastPara="0" vert="horz" wrap="square" lIns="47999" tIns="27428" rIns="47999" bIns="27428" numCol="1" spcCol="1270" anchor="ctr" anchorCtr="0">
              <a:noAutofit/>
            </a:bodyPr>
            <a:lstStyle/>
            <a:p>
              <a:pPr algn="ctr" defTabSz="299970">
                <a:lnSpc>
                  <a:spcPct val="90000"/>
                </a:lnSpc>
                <a:spcAft>
                  <a:spcPct val="35000"/>
                </a:spcAft>
              </a:pPr>
              <a:r>
                <a:rPr lang="en-US" sz="882" baseline="0" dirty="0"/>
                <a:t>Site Templates</a:t>
              </a:r>
            </a:p>
          </p:txBody>
        </p:sp>
        <p:sp>
          <p:nvSpPr>
            <p:cNvPr id="7" name="Freeform 6"/>
            <p:cNvSpPr/>
            <p:nvPr/>
          </p:nvSpPr>
          <p:spPr>
            <a:xfrm>
              <a:off x="3159289" y="2018497"/>
              <a:ext cx="1095374" cy="1560468"/>
            </a:xfrm>
            <a:custGeom>
              <a:avLst/>
              <a:gdLst>
                <a:gd name="connsiteX0" fmla="*/ 0 w 1095374"/>
                <a:gd name="connsiteY0" fmla="*/ 0 h 1560468"/>
                <a:gd name="connsiteX1" fmla="*/ 1095374 w 1095374"/>
                <a:gd name="connsiteY1" fmla="*/ 0 h 1560468"/>
                <a:gd name="connsiteX2" fmla="*/ 1095374 w 1095374"/>
                <a:gd name="connsiteY2" fmla="*/ 1560468 h 1560468"/>
                <a:gd name="connsiteX3" fmla="*/ 0 w 1095374"/>
                <a:gd name="connsiteY3" fmla="*/ 1560468 h 1560468"/>
                <a:gd name="connsiteX4" fmla="*/ 0 w 1095374"/>
                <a:gd name="connsiteY4" fmla="*/ 0 h 1560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1560468">
                  <a:moveTo>
                    <a:pt x="0" y="0"/>
                  </a:moveTo>
                  <a:lnTo>
                    <a:pt x="1095374" y="0"/>
                  </a:lnTo>
                  <a:lnTo>
                    <a:pt x="1095374" y="1560468"/>
                  </a:lnTo>
                  <a:lnTo>
                    <a:pt x="0" y="1560468"/>
                  </a:lnTo>
                  <a:lnTo>
                    <a:pt x="0" y="0"/>
                  </a:lnTo>
                  <a:close/>
                </a:path>
              </a:pathLst>
            </a:custGeom>
            <a:ln>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spcFirstLastPara="0" vert="horz" wrap="square" lIns="36000" tIns="36000" rIns="47999" bIns="53999" numCol="1" spcCol="1270" anchor="t" anchorCtr="0">
              <a:noAutofit/>
            </a:bodyPr>
            <a:lstStyle/>
            <a:p>
              <a:pPr marL="84532" lvl="1" indent="-84532" defTabSz="299970">
                <a:lnSpc>
                  <a:spcPct val="90000"/>
                </a:lnSpc>
                <a:spcAft>
                  <a:spcPct val="15000"/>
                </a:spcAft>
                <a:buChar char="••"/>
              </a:pPr>
              <a:r>
                <a:rPr lang="en-US" sz="882" baseline="0" dirty="0"/>
                <a:t>Poor site collection creation story</a:t>
              </a:r>
            </a:p>
            <a:p>
              <a:pPr marL="84532" lvl="1" indent="-84532" defTabSz="299970">
                <a:lnSpc>
                  <a:spcPct val="90000"/>
                </a:lnSpc>
                <a:spcAft>
                  <a:spcPct val="15000"/>
                </a:spcAft>
                <a:buChar char="••"/>
              </a:pPr>
              <a:r>
                <a:rPr lang="en-US" sz="882" baseline="0" dirty="0"/>
                <a:t>Negative impact on upgrades</a:t>
              </a:r>
            </a:p>
            <a:p>
              <a:pPr marL="84532" lvl="1" indent="-84532" defTabSz="299970">
                <a:lnSpc>
                  <a:spcPct val="90000"/>
                </a:lnSpc>
                <a:spcAft>
                  <a:spcPct val="15000"/>
                </a:spcAft>
                <a:buChar char="••"/>
              </a:pPr>
              <a:r>
                <a:rPr lang="en-US" sz="882" baseline="0" dirty="0"/>
                <a:t>Causes additional maintenance costs with service updates</a:t>
              </a:r>
            </a:p>
            <a:p>
              <a:pPr marL="84532" lvl="1" indent="-84532" defTabSz="299970">
                <a:lnSpc>
                  <a:spcPct val="90000"/>
                </a:lnSpc>
                <a:spcAft>
                  <a:spcPct val="15000"/>
                </a:spcAft>
                <a:buChar char="••"/>
              </a:pPr>
              <a:r>
                <a:rPr lang="en-US" sz="882" baseline="0" dirty="0"/>
                <a:t>Not with publishing features</a:t>
              </a:r>
            </a:p>
          </p:txBody>
        </p:sp>
      </p:grpSp>
      <p:grpSp>
        <p:nvGrpSpPr>
          <p:cNvPr id="22" name="Group 21"/>
          <p:cNvGrpSpPr/>
          <p:nvPr/>
        </p:nvGrpSpPr>
        <p:grpSpPr>
          <a:xfrm>
            <a:off x="4395538" y="1829846"/>
            <a:ext cx="1162084" cy="1647845"/>
            <a:chOff x="4408016" y="1692190"/>
            <a:chExt cx="1095374" cy="1886775"/>
          </a:xfrm>
        </p:grpSpPr>
        <p:sp>
          <p:nvSpPr>
            <p:cNvPr id="8" name="Freeform 7"/>
            <p:cNvSpPr/>
            <p:nvPr/>
          </p:nvSpPr>
          <p:spPr>
            <a:xfrm>
              <a:off x="4408016" y="1692190"/>
              <a:ext cx="1095374" cy="326306"/>
            </a:xfrm>
            <a:custGeom>
              <a:avLst/>
              <a:gdLst>
                <a:gd name="connsiteX0" fmla="*/ 0 w 1095374"/>
                <a:gd name="connsiteY0" fmla="*/ 0 h 326306"/>
                <a:gd name="connsiteX1" fmla="*/ 1095374 w 1095374"/>
                <a:gd name="connsiteY1" fmla="*/ 0 h 326306"/>
                <a:gd name="connsiteX2" fmla="*/ 1095374 w 1095374"/>
                <a:gd name="connsiteY2" fmla="*/ 326306 h 326306"/>
                <a:gd name="connsiteX3" fmla="*/ 0 w 1095374"/>
                <a:gd name="connsiteY3" fmla="*/ 326306 h 326306"/>
                <a:gd name="connsiteX4" fmla="*/ 0 w 1095374"/>
                <a:gd name="connsiteY4" fmla="*/ 0 h 326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326306">
                  <a:moveTo>
                    <a:pt x="0" y="0"/>
                  </a:moveTo>
                  <a:lnTo>
                    <a:pt x="1095374" y="0"/>
                  </a:lnTo>
                  <a:lnTo>
                    <a:pt x="1095374" y="326306"/>
                  </a:lnTo>
                  <a:lnTo>
                    <a:pt x="0" y="326306"/>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spcFirstLastPara="0" vert="horz" wrap="square" lIns="47999" tIns="27428" rIns="47999" bIns="27428" numCol="1" spcCol="1270" anchor="ctr" anchorCtr="0">
              <a:noAutofit/>
            </a:bodyPr>
            <a:lstStyle/>
            <a:p>
              <a:pPr algn="ctr" defTabSz="299970">
                <a:lnSpc>
                  <a:spcPct val="90000"/>
                </a:lnSpc>
                <a:spcAft>
                  <a:spcPct val="35000"/>
                </a:spcAft>
              </a:pPr>
              <a:r>
                <a:rPr lang="en-US" sz="882" baseline="0" dirty="0"/>
                <a:t>Web Templates</a:t>
              </a:r>
            </a:p>
          </p:txBody>
        </p:sp>
        <p:sp>
          <p:nvSpPr>
            <p:cNvPr id="9" name="Freeform 8"/>
            <p:cNvSpPr/>
            <p:nvPr/>
          </p:nvSpPr>
          <p:spPr>
            <a:xfrm>
              <a:off x="4408016" y="2018497"/>
              <a:ext cx="1095374" cy="1560468"/>
            </a:xfrm>
            <a:custGeom>
              <a:avLst/>
              <a:gdLst>
                <a:gd name="connsiteX0" fmla="*/ 0 w 1095374"/>
                <a:gd name="connsiteY0" fmla="*/ 0 h 1560468"/>
                <a:gd name="connsiteX1" fmla="*/ 1095374 w 1095374"/>
                <a:gd name="connsiteY1" fmla="*/ 0 h 1560468"/>
                <a:gd name="connsiteX2" fmla="*/ 1095374 w 1095374"/>
                <a:gd name="connsiteY2" fmla="*/ 1560468 h 1560468"/>
                <a:gd name="connsiteX3" fmla="*/ 0 w 1095374"/>
                <a:gd name="connsiteY3" fmla="*/ 1560468 h 1560468"/>
                <a:gd name="connsiteX4" fmla="*/ 0 w 1095374"/>
                <a:gd name="connsiteY4" fmla="*/ 0 h 1560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1560468">
                  <a:moveTo>
                    <a:pt x="0" y="0"/>
                  </a:moveTo>
                  <a:lnTo>
                    <a:pt x="1095374" y="0"/>
                  </a:lnTo>
                  <a:lnTo>
                    <a:pt x="1095374" y="1560468"/>
                  </a:lnTo>
                  <a:lnTo>
                    <a:pt x="0" y="1560468"/>
                  </a:lnTo>
                  <a:lnTo>
                    <a:pt x="0" y="0"/>
                  </a:lnTo>
                  <a:close/>
                </a:path>
              </a:pathLst>
            </a:custGeom>
            <a:ln>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spcFirstLastPara="0" vert="horz" wrap="square" lIns="36000" tIns="36000" rIns="47999" bIns="53999" numCol="1" spcCol="1270" anchor="t" anchorCtr="0">
              <a:noAutofit/>
            </a:bodyPr>
            <a:lstStyle/>
            <a:p>
              <a:pPr marL="84532" lvl="1" indent="-84532" defTabSz="299970">
                <a:lnSpc>
                  <a:spcPct val="90000"/>
                </a:lnSpc>
                <a:spcAft>
                  <a:spcPct val="15000"/>
                </a:spcAft>
                <a:buChar char="••"/>
              </a:pPr>
              <a:r>
                <a:rPr lang="en-US" sz="882" baseline="0" dirty="0"/>
                <a:t>Poor site collection creation story</a:t>
              </a:r>
            </a:p>
            <a:p>
              <a:pPr marL="84532" lvl="1" indent="-84532" defTabSz="299970">
                <a:lnSpc>
                  <a:spcPct val="90000"/>
                </a:lnSpc>
                <a:spcAft>
                  <a:spcPct val="15000"/>
                </a:spcAft>
                <a:buChar char="••"/>
              </a:pPr>
              <a:r>
                <a:rPr lang="en-US" sz="882" baseline="0" dirty="0"/>
                <a:t>Causes maintenance costs with service updates</a:t>
              </a:r>
            </a:p>
          </p:txBody>
        </p:sp>
      </p:grpSp>
      <p:grpSp>
        <p:nvGrpSpPr>
          <p:cNvPr id="25" name="Group 24"/>
          <p:cNvGrpSpPr/>
          <p:nvPr/>
        </p:nvGrpSpPr>
        <p:grpSpPr>
          <a:xfrm>
            <a:off x="5725407" y="1839437"/>
            <a:ext cx="1162084" cy="1647845"/>
            <a:chOff x="5656744" y="1692190"/>
            <a:chExt cx="1095374" cy="1886775"/>
          </a:xfrm>
        </p:grpSpPr>
        <p:sp>
          <p:nvSpPr>
            <p:cNvPr id="10" name="Freeform 9"/>
            <p:cNvSpPr/>
            <p:nvPr/>
          </p:nvSpPr>
          <p:spPr>
            <a:xfrm>
              <a:off x="5656744" y="1692190"/>
              <a:ext cx="1095374" cy="326306"/>
            </a:xfrm>
            <a:custGeom>
              <a:avLst/>
              <a:gdLst>
                <a:gd name="connsiteX0" fmla="*/ 0 w 1095374"/>
                <a:gd name="connsiteY0" fmla="*/ 0 h 326306"/>
                <a:gd name="connsiteX1" fmla="*/ 1095374 w 1095374"/>
                <a:gd name="connsiteY1" fmla="*/ 0 h 326306"/>
                <a:gd name="connsiteX2" fmla="*/ 1095374 w 1095374"/>
                <a:gd name="connsiteY2" fmla="*/ 326306 h 326306"/>
                <a:gd name="connsiteX3" fmla="*/ 0 w 1095374"/>
                <a:gd name="connsiteY3" fmla="*/ 326306 h 326306"/>
                <a:gd name="connsiteX4" fmla="*/ 0 w 1095374"/>
                <a:gd name="connsiteY4" fmla="*/ 0 h 326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326306">
                  <a:moveTo>
                    <a:pt x="0" y="0"/>
                  </a:moveTo>
                  <a:lnTo>
                    <a:pt x="1095374" y="0"/>
                  </a:lnTo>
                  <a:lnTo>
                    <a:pt x="1095374" y="326306"/>
                  </a:lnTo>
                  <a:lnTo>
                    <a:pt x="0" y="326306"/>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spcFirstLastPara="0" vert="horz" wrap="square" lIns="47999" tIns="27428" rIns="47999" bIns="27428" numCol="1" spcCol="1270" anchor="ctr" anchorCtr="0">
              <a:noAutofit/>
            </a:bodyPr>
            <a:lstStyle/>
            <a:p>
              <a:pPr algn="ctr" defTabSz="299970">
                <a:lnSpc>
                  <a:spcPct val="90000"/>
                </a:lnSpc>
                <a:spcAft>
                  <a:spcPct val="35000"/>
                </a:spcAft>
              </a:pPr>
              <a:r>
                <a:rPr lang="en-US" sz="882" baseline="0" dirty="0"/>
                <a:t>SP Server side provisioning</a:t>
              </a:r>
            </a:p>
          </p:txBody>
        </p:sp>
        <p:sp>
          <p:nvSpPr>
            <p:cNvPr id="11" name="Freeform 10"/>
            <p:cNvSpPr/>
            <p:nvPr/>
          </p:nvSpPr>
          <p:spPr>
            <a:xfrm>
              <a:off x="5656744" y="2018497"/>
              <a:ext cx="1095374" cy="1560468"/>
            </a:xfrm>
            <a:custGeom>
              <a:avLst/>
              <a:gdLst>
                <a:gd name="connsiteX0" fmla="*/ 0 w 1095374"/>
                <a:gd name="connsiteY0" fmla="*/ 0 h 1560468"/>
                <a:gd name="connsiteX1" fmla="*/ 1095374 w 1095374"/>
                <a:gd name="connsiteY1" fmla="*/ 0 h 1560468"/>
                <a:gd name="connsiteX2" fmla="*/ 1095374 w 1095374"/>
                <a:gd name="connsiteY2" fmla="*/ 1560468 h 1560468"/>
                <a:gd name="connsiteX3" fmla="*/ 0 w 1095374"/>
                <a:gd name="connsiteY3" fmla="*/ 1560468 h 1560468"/>
                <a:gd name="connsiteX4" fmla="*/ 0 w 1095374"/>
                <a:gd name="connsiteY4" fmla="*/ 0 h 1560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1560468">
                  <a:moveTo>
                    <a:pt x="0" y="0"/>
                  </a:moveTo>
                  <a:lnTo>
                    <a:pt x="1095374" y="0"/>
                  </a:lnTo>
                  <a:lnTo>
                    <a:pt x="1095374" y="1560468"/>
                  </a:lnTo>
                  <a:lnTo>
                    <a:pt x="0" y="1560468"/>
                  </a:lnTo>
                  <a:lnTo>
                    <a:pt x="0" y="0"/>
                  </a:lnTo>
                  <a:close/>
                </a:path>
              </a:pathLst>
            </a:custGeom>
            <a:ln>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spcFirstLastPara="0" vert="horz" wrap="square" lIns="36000" tIns="36000" rIns="47999" bIns="53999" numCol="1" spcCol="1270" anchor="t" anchorCtr="0">
              <a:noAutofit/>
            </a:bodyPr>
            <a:lstStyle/>
            <a:p>
              <a:pPr marL="84532" lvl="1" indent="-84532" defTabSz="299970">
                <a:lnSpc>
                  <a:spcPct val="90000"/>
                </a:lnSpc>
                <a:spcAft>
                  <a:spcPct val="15000"/>
                </a:spcAft>
                <a:buChar char="••"/>
              </a:pPr>
              <a:r>
                <a:rPr lang="en-US" sz="882" baseline="0" dirty="0"/>
                <a:t>Provision </a:t>
              </a:r>
              <a:r>
                <a:rPr lang="en-US" sz="882" baseline="0" dirty="0" err="1"/>
                <a:t>oob</a:t>
              </a:r>
              <a:r>
                <a:rPr lang="en-US" sz="882" baseline="0" dirty="0"/>
                <a:t> sites, but modify them based on user selection and requirements</a:t>
              </a:r>
            </a:p>
            <a:p>
              <a:pPr marL="84532" lvl="1" indent="-84532" defTabSz="299970">
                <a:lnSpc>
                  <a:spcPct val="90000"/>
                </a:lnSpc>
                <a:spcAft>
                  <a:spcPct val="15000"/>
                </a:spcAft>
                <a:buChar char="••"/>
              </a:pPr>
              <a:r>
                <a:rPr lang="en-US" sz="882" baseline="0" dirty="0"/>
                <a:t>Standardization of site creation in code</a:t>
              </a:r>
            </a:p>
            <a:p>
              <a:pPr marL="84532" lvl="1" indent="-84532" defTabSz="299970">
                <a:lnSpc>
                  <a:spcPct val="90000"/>
                </a:lnSpc>
                <a:spcAft>
                  <a:spcPct val="15000"/>
                </a:spcAft>
                <a:buChar char="••"/>
              </a:pPr>
              <a:r>
                <a:rPr lang="en-US" sz="882" baseline="0" dirty="0"/>
                <a:t>No Office365</a:t>
              </a:r>
            </a:p>
          </p:txBody>
        </p:sp>
      </p:grpSp>
      <p:grpSp>
        <p:nvGrpSpPr>
          <p:cNvPr id="27" name="Group 26"/>
          <p:cNvGrpSpPr/>
          <p:nvPr/>
        </p:nvGrpSpPr>
        <p:grpSpPr>
          <a:xfrm>
            <a:off x="7069997" y="1846481"/>
            <a:ext cx="1162084" cy="1647845"/>
            <a:chOff x="6905471" y="1692190"/>
            <a:chExt cx="1095374" cy="1886775"/>
          </a:xfrm>
        </p:grpSpPr>
        <p:sp>
          <p:nvSpPr>
            <p:cNvPr id="12" name="Freeform 11"/>
            <p:cNvSpPr/>
            <p:nvPr/>
          </p:nvSpPr>
          <p:spPr>
            <a:xfrm>
              <a:off x="6905471" y="1692190"/>
              <a:ext cx="1095374" cy="326306"/>
            </a:xfrm>
            <a:custGeom>
              <a:avLst/>
              <a:gdLst>
                <a:gd name="connsiteX0" fmla="*/ 0 w 1095374"/>
                <a:gd name="connsiteY0" fmla="*/ 0 h 326306"/>
                <a:gd name="connsiteX1" fmla="*/ 1095374 w 1095374"/>
                <a:gd name="connsiteY1" fmla="*/ 0 h 326306"/>
                <a:gd name="connsiteX2" fmla="*/ 1095374 w 1095374"/>
                <a:gd name="connsiteY2" fmla="*/ 326306 h 326306"/>
                <a:gd name="connsiteX3" fmla="*/ 0 w 1095374"/>
                <a:gd name="connsiteY3" fmla="*/ 326306 h 326306"/>
                <a:gd name="connsiteX4" fmla="*/ 0 w 1095374"/>
                <a:gd name="connsiteY4" fmla="*/ 0 h 326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326306">
                  <a:moveTo>
                    <a:pt x="0" y="0"/>
                  </a:moveTo>
                  <a:lnTo>
                    <a:pt x="1095374" y="0"/>
                  </a:lnTo>
                  <a:lnTo>
                    <a:pt x="1095374" y="326306"/>
                  </a:lnTo>
                  <a:lnTo>
                    <a:pt x="0" y="326306"/>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spcFirstLastPara="0" vert="horz" wrap="square" lIns="47999" tIns="27428" rIns="47999" bIns="27428" numCol="1" spcCol="1270" anchor="ctr" anchorCtr="0">
              <a:noAutofit/>
            </a:bodyPr>
            <a:lstStyle/>
            <a:p>
              <a:pPr algn="ctr" defTabSz="299970">
                <a:lnSpc>
                  <a:spcPct val="90000"/>
                </a:lnSpc>
                <a:spcAft>
                  <a:spcPct val="35000"/>
                </a:spcAft>
              </a:pPr>
              <a:r>
                <a:rPr lang="en-US" sz="882" baseline="0" dirty="0"/>
                <a:t>Remote provisioning</a:t>
              </a:r>
            </a:p>
          </p:txBody>
        </p:sp>
        <p:sp>
          <p:nvSpPr>
            <p:cNvPr id="13" name="Freeform 12"/>
            <p:cNvSpPr/>
            <p:nvPr/>
          </p:nvSpPr>
          <p:spPr>
            <a:xfrm>
              <a:off x="6905471" y="2018497"/>
              <a:ext cx="1095374" cy="1560468"/>
            </a:xfrm>
            <a:custGeom>
              <a:avLst/>
              <a:gdLst>
                <a:gd name="connsiteX0" fmla="*/ 0 w 1095374"/>
                <a:gd name="connsiteY0" fmla="*/ 0 h 1560468"/>
                <a:gd name="connsiteX1" fmla="*/ 1095374 w 1095374"/>
                <a:gd name="connsiteY1" fmla="*/ 0 h 1560468"/>
                <a:gd name="connsiteX2" fmla="*/ 1095374 w 1095374"/>
                <a:gd name="connsiteY2" fmla="*/ 1560468 h 1560468"/>
                <a:gd name="connsiteX3" fmla="*/ 0 w 1095374"/>
                <a:gd name="connsiteY3" fmla="*/ 1560468 h 1560468"/>
                <a:gd name="connsiteX4" fmla="*/ 0 w 1095374"/>
                <a:gd name="connsiteY4" fmla="*/ 0 h 1560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1560468">
                  <a:moveTo>
                    <a:pt x="0" y="0"/>
                  </a:moveTo>
                  <a:lnTo>
                    <a:pt x="1095374" y="0"/>
                  </a:lnTo>
                  <a:lnTo>
                    <a:pt x="1095374" y="1560468"/>
                  </a:lnTo>
                  <a:lnTo>
                    <a:pt x="0" y="1560468"/>
                  </a:lnTo>
                  <a:lnTo>
                    <a:pt x="0" y="0"/>
                  </a:lnTo>
                  <a:close/>
                </a:path>
              </a:pathLst>
            </a:custGeom>
            <a:ln>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spcFirstLastPara="0" vert="horz" wrap="square" lIns="36000" tIns="36000" rIns="47999" bIns="53999" numCol="1" spcCol="1270" anchor="t" anchorCtr="0">
              <a:noAutofit/>
            </a:bodyPr>
            <a:lstStyle/>
            <a:p>
              <a:pPr marL="84532" lvl="1" indent="-84532" defTabSz="299970">
                <a:lnSpc>
                  <a:spcPct val="90000"/>
                </a:lnSpc>
                <a:spcAft>
                  <a:spcPct val="15000"/>
                </a:spcAft>
                <a:buChar char="••"/>
              </a:pPr>
              <a:r>
                <a:rPr lang="en-US" sz="882" baseline="0" dirty="0"/>
                <a:t>CSOM supports creation of site collections for on-premises and cloud</a:t>
              </a:r>
            </a:p>
            <a:p>
              <a:pPr marL="84532" lvl="1" indent="-84532" defTabSz="299970">
                <a:lnSpc>
                  <a:spcPct val="90000"/>
                </a:lnSpc>
                <a:spcAft>
                  <a:spcPct val="15000"/>
                </a:spcAft>
                <a:buChar char="••"/>
              </a:pPr>
              <a:r>
                <a:rPr lang="en-US" sz="882" baseline="0" dirty="0"/>
                <a:t>Standardization of site creation in code</a:t>
              </a:r>
            </a:p>
            <a:p>
              <a:pPr marL="84532" lvl="1" indent="-84532" defTabSz="299970">
                <a:lnSpc>
                  <a:spcPct val="90000"/>
                </a:lnSpc>
                <a:spcAft>
                  <a:spcPct val="15000"/>
                </a:spcAft>
                <a:buChar char="••"/>
              </a:pPr>
              <a:r>
                <a:rPr lang="en-US" sz="882" baseline="0" dirty="0"/>
                <a:t>Can be done from any external system</a:t>
              </a:r>
            </a:p>
          </p:txBody>
        </p:sp>
      </p:grpSp>
      <p:sp>
        <p:nvSpPr>
          <p:cNvPr id="17" name="TextBox 16"/>
          <p:cNvSpPr txBox="1"/>
          <p:nvPr/>
        </p:nvSpPr>
        <p:spPr>
          <a:xfrm>
            <a:off x="442340" y="2609603"/>
            <a:ext cx="744114" cy="273280"/>
          </a:xfrm>
          <a:prstGeom prst="rect">
            <a:avLst/>
          </a:prstGeom>
          <a:noFill/>
        </p:spPr>
        <p:txBody>
          <a:bodyPr wrap="none" rtlCol="0">
            <a:spAutoFit/>
          </a:bodyPr>
          <a:lstStyle/>
          <a:p>
            <a:r>
              <a:rPr lang="en-US" sz="1176" b="1" baseline="0" dirty="0">
                <a:latin typeface="Segoe UI" panose="020B0502040204020203" pitchFamily="34" charset="0"/>
                <a:cs typeface="Segoe UI" panose="020B0502040204020203" pitchFamily="34" charset="0"/>
              </a:rPr>
              <a:t>Options</a:t>
            </a:r>
          </a:p>
        </p:txBody>
      </p:sp>
      <p:sp>
        <p:nvSpPr>
          <p:cNvPr id="18" name="TextBox 17"/>
          <p:cNvSpPr txBox="1"/>
          <p:nvPr/>
        </p:nvSpPr>
        <p:spPr>
          <a:xfrm>
            <a:off x="483134" y="4210278"/>
            <a:ext cx="835934" cy="454227"/>
          </a:xfrm>
          <a:prstGeom prst="rect">
            <a:avLst/>
          </a:prstGeom>
          <a:noFill/>
        </p:spPr>
        <p:txBody>
          <a:bodyPr wrap="square" rtlCol="0">
            <a:spAutoFit/>
          </a:bodyPr>
          <a:lstStyle/>
          <a:p>
            <a:r>
              <a:rPr lang="en-US" sz="1176" b="1" baseline="0" dirty="0">
                <a:latin typeface="Segoe UI" panose="020B0502040204020203" pitchFamily="34" charset="0"/>
                <a:cs typeface="Segoe UI" panose="020B0502040204020203" pitchFamily="34" charset="0"/>
              </a:rPr>
              <a:t>Options available</a:t>
            </a:r>
          </a:p>
        </p:txBody>
      </p:sp>
      <p:sp>
        <p:nvSpPr>
          <p:cNvPr id="19" name="TextBox 18"/>
          <p:cNvSpPr txBox="1"/>
          <p:nvPr/>
        </p:nvSpPr>
        <p:spPr>
          <a:xfrm>
            <a:off x="442340" y="4913185"/>
            <a:ext cx="1009358" cy="816121"/>
          </a:xfrm>
          <a:prstGeom prst="rect">
            <a:avLst/>
          </a:prstGeom>
          <a:noFill/>
        </p:spPr>
        <p:txBody>
          <a:bodyPr wrap="square" rtlCol="0">
            <a:spAutoFit/>
          </a:bodyPr>
          <a:lstStyle/>
          <a:p>
            <a:r>
              <a:rPr lang="en-US" sz="1176" b="1" baseline="0" dirty="0">
                <a:latin typeface="Segoe UI" panose="020B0502040204020203" pitchFamily="34" charset="0"/>
                <a:cs typeface="Segoe UI" panose="020B0502040204020203" pitchFamily="34" charset="0"/>
              </a:rPr>
              <a:t>Cost impact (short and long term)</a:t>
            </a:r>
          </a:p>
        </p:txBody>
      </p:sp>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60982" y="4959230"/>
            <a:ext cx="519420" cy="518906"/>
          </a:xfrm>
          <a:prstGeom prst="rect">
            <a:avLst/>
          </a:prstGeom>
        </p:spPr>
      </p:pic>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17592" y="4974410"/>
            <a:ext cx="519420" cy="519420"/>
          </a:xfrm>
          <a:prstGeom prst="rect">
            <a:avLst/>
          </a:prstGeom>
        </p:spPr>
      </p:pic>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45641" y="4974410"/>
            <a:ext cx="519934" cy="519420"/>
          </a:xfrm>
          <a:prstGeom prst="rect">
            <a:avLst/>
          </a:prstGeom>
        </p:spPr>
      </p:pic>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03311" y="4959230"/>
            <a:ext cx="519420" cy="518906"/>
          </a:xfrm>
          <a:prstGeom prst="rect">
            <a:avLst/>
          </a:prstGeom>
        </p:spPr>
      </p:pic>
      <p:sp>
        <p:nvSpPr>
          <p:cNvPr id="34" name="TextBox 33"/>
          <p:cNvSpPr txBox="1"/>
          <p:nvPr/>
        </p:nvSpPr>
        <p:spPr>
          <a:xfrm>
            <a:off x="474461" y="3578357"/>
            <a:ext cx="844607" cy="454227"/>
          </a:xfrm>
          <a:prstGeom prst="rect">
            <a:avLst/>
          </a:prstGeom>
          <a:noFill/>
        </p:spPr>
        <p:txBody>
          <a:bodyPr wrap="square" rtlCol="0">
            <a:spAutoFit/>
          </a:bodyPr>
          <a:lstStyle/>
          <a:p>
            <a:r>
              <a:rPr lang="en-US" sz="1176" b="1" baseline="0" dirty="0">
                <a:latin typeface="Segoe UI" panose="020B0502040204020203" pitchFamily="34" charset="0"/>
                <a:cs typeface="Segoe UI" panose="020B0502040204020203" pitchFamily="34" charset="0"/>
              </a:rPr>
              <a:t>Support in cloud</a:t>
            </a:r>
          </a:p>
        </p:txBody>
      </p:sp>
      <p:sp>
        <p:nvSpPr>
          <p:cNvPr id="2" name="Title 1"/>
          <p:cNvSpPr>
            <a:spLocks noGrp="1"/>
          </p:cNvSpPr>
          <p:nvPr>
            <p:ph type="title"/>
          </p:nvPr>
        </p:nvSpPr>
        <p:spPr/>
        <p:txBody>
          <a:bodyPr/>
          <a:lstStyle/>
          <a:p>
            <a:r>
              <a:rPr lang="en-US" dirty="0" smtClean="0"/>
              <a:t>Site Provisioning Options/Comparison</a:t>
            </a:r>
            <a:endParaRPr lang="en-US" dirty="0"/>
          </a:p>
        </p:txBody>
      </p:sp>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91328" y="4974410"/>
            <a:ext cx="519420" cy="518906"/>
          </a:xfrm>
          <a:prstGeom prst="rect">
            <a:avLst/>
          </a:prstGeom>
        </p:spPr>
      </p:pic>
      <p:pic>
        <p:nvPicPr>
          <p:cNvPr id="43" name="Picture 4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31165" y="3572706"/>
            <a:ext cx="1017548" cy="352477"/>
          </a:xfrm>
          <a:prstGeom prst="rect">
            <a:avLst/>
          </a:prstGeom>
        </p:spPr>
      </p:pic>
      <p:pic>
        <p:nvPicPr>
          <p:cNvPr id="42" name="Picture 41"/>
          <p:cNvPicPr>
            <a:picLocks noChangeAspect="1"/>
          </p:cNvPicPr>
          <p:nvPr/>
        </p:nvPicPr>
        <p:blipFill>
          <a:blip r:embed="rId8"/>
          <a:stretch>
            <a:fillRect/>
          </a:stretch>
        </p:blipFill>
        <p:spPr>
          <a:xfrm>
            <a:off x="1765629" y="3616789"/>
            <a:ext cx="1022012" cy="353096"/>
          </a:xfrm>
          <a:prstGeom prst="rect">
            <a:avLst/>
          </a:prstGeom>
        </p:spPr>
      </p:pic>
      <p:pic>
        <p:nvPicPr>
          <p:cNvPr id="47" name="Picture 46"/>
          <p:cNvPicPr>
            <a:picLocks noChangeAspect="1"/>
          </p:cNvPicPr>
          <p:nvPr/>
        </p:nvPicPr>
        <p:blipFill>
          <a:blip r:embed="rId8"/>
          <a:stretch>
            <a:fillRect/>
          </a:stretch>
        </p:blipFill>
        <p:spPr>
          <a:xfrm>
            <a:off x="5784404" y="3616788"/>
            <a:ext cx="1022012" cy="353096"/>
          </a:xfrm>
          <a:prstGeom prst="rect">
            <a:avLst/>
          </a:prstGeom>
        </p:spPr>
      </p:pic>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17999" y="3616789"/>
            <a:ext cx="1019335" cy="353096"/>
          </a:xfrm>
          <a:prstGeom prst="rect">
            <a:avLst/>
          </a:prstGeom>
        </p:spPr>
      </p:pic>
      <p:pic>
        <p:nvPicPr>
          <p:cNvPr id="49"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1201" y="3616788"/>
            <a:ext cx="1019335" cy="353096"/>
          </a:xfrm>
          <a:prstGeom prst="rect">
            <a:avLst/>
          </a:prstGeom>
        </p:spPr>
      </p:pic>
      <p:sp>
        <p:nvSpPr>
          <p:cNvPr id="55" name="TextBox 54"/>
          <p:cNvSpPr txBox="1"/>
          <p:nvPr/>
        </p:nvSpPr>
        <p:spPr>
          <a:xfrm>
            <a:off x="3106976" y="4254944"/>
            <a:ext cx="1022012" cy="346249"/>
          </a:xfrm>
          <a:prstGeom prst="rect">
            <a:avLst/>
          </a:prstGeom>
          <a:solidFill>
            <a:srgbClr val="FF0000"/>
          </a:solidFill>
        </p:spPr>
        <p:txBody>
          <a:bodyPr wrap="square" lIns="137160" tIns="68580" rIns="137160" bIns="68580" rtlCol="0">
            <a:spAutoFit/>
          </a:bodyPr>
          <a:lstStyle>
            <a:defPPr>
              <a:defRPr lang="en-US"/>
            </a:defPPr>
            <a:lvl1pPr algn="ctr">
              <a:lnSpc>
                <a:spcPct val="90000"/>
              </a:lnSpc>
              <a:spcAft>
                <a:spcPts val="600"/>
              </a:spcAft>
              <a:defRPr sz="2000">
                <a:solidFill>
                  <a:schemeClr val="bg1"/>
                </a:solidFill>
              </a:defRPr>
            </a:lvl1pPr>
          </a:lstStyle>
          <a:p>
            <a:r>
              <a:rPr lang="en-US" sz="1500" baseline="0" dirty="0"/>
              <a:t>Fair</a:t>
            </a:r>
          </a:p>
        </p:txBody>
      </p:sp>
      <p:sp>
        <p:nvSpPr>
          <p:cNvPr id="56" name="TextBox 55"/>
          <p:cNvSpPr txBox="1"/>
          <p:nvPr/>
        </p:nvSpPr>
        <p:spPr>
          <a:xfrm>
            <a:off x="4395537" y="4254944"/>
            <a:ext cx="1225668" cy="346249"/>
          </a:xfrm>
          <a:prstGeom prst="rect">
            <a:avLst/>
          </a:prstGeom>
          <a:solidFill>
            <a:srgbClr val="FFC000"/>
          </a:solidFill>
        </p:spPr>
        <p:txBody>
          <a:bodyPr wrap="square" lIns="137160" tIns="68580" rIns="137160" bIns="68580" rtlCol="0">
            <a:spAutoFit/>
          </a:bodyPr>
          <a:lstStyle>
            <a:defPPr>
              <a:defRPr lang="en-US"/>
            </a:defPPr>
            <a:lvl1pPr algn="ctr">
              <a:lnSpc>
                <a:spcPct val="90000"/>
              </a:lnSpc>
              <a:spcAft>
                <a:spcPts val="600"/>
              </a:spcAft>
              <a:defRPr sz="2000">
                <a:solidFill>
                  <a:schemeClr val="bg1"/>
                </a:solidFill>
              </a:defRPr>
            </a:lvl1pPr>
          </a:lstStyle>
          <a:p>
            <a:r>
              <a:rPr lang="en-US" sz="1500" baseline="0" dirty="0"/>
              <a:t>Average</a:t>
            </a:r>
          </a:p>
        </p:txBody>
      </p:sp>
      <p:sp>
        <p:nvSpPr>
          <p:cNvPr id="57" name="TextBox 56"/>
          <p:cNvSpPr txBox="1"/>
          <p:nvPr/>
        </p:nvSpPr>
        <p:spPr>
          <a:xfrm>
            <a:off x="5794602" y="4263193"/>
            <a:ext cx="1022012" cy="346249"/>
          </a:xfrm>
          <a:prstGeom prst="rect">
            <a:avLst/>
          </a:prstGeom>
          <a:solidFill>
            <a:srgbClr val="92D050"/>
          </a:solidFill>
        </p:spPr>
        <p:txBody>
          <a:bodyPr wrap="square" lIns="137160" tIns="68580" rIns="137160" bIns="68580" rtlCol="0">
            <a:spAutoFit/>
          </a:bodyPr>
          <a:lstStyle>
            <a:defPPr>
              <a:defRPr lang="en-US"/>
            </a:defPPr>
            <a:lvl1pPr>
              <a:lnSpc>
                <a:spcPct val="90000"/>
              </a:lnSpc>
              <a:spcAft>
                <a:spcPts val="600"/>
              </a:spcAft>
              <a:defRPr sz="2000">
                <a:solidFill>
                  <a:schemeClr val="bg1"/>
                </a:solidFill>
              </a:defRPr>
            </a:lvl1pPr>
          </a:lstStyle>
          <a:p>
            <a:pPr algn="ctr"/>
            <a:r>
              <a:rPr lang="en-US" sz="1500" baseline="0" dirty="0"/>
              <a:t>Good</a:t>
            </a:r>
          </a:p>
        </p:txBody>
      </p:sp>
      <p:sp>
        <p:nvSpPr>
          <p:cNvPr id="58" name="TextBox 57"/>
          <p:cNvSpPr txBox="1"/>
          <p:nvPr/>
        </p:nvSpPr>
        <p:spPr>
          <a:xfrm>
            <a:off x="7069996" y="4262034"/>
            <a:ext cx="1204980" cy="346249"/>
          </a:xfrm>
          <a:prstGeom prst="rect">
            <a:avLst/>
          </a:prstGeom>
          <a:solidFill>
            <a:srgbClr val="009E49"/>
          </a:solidFill>
        </p:spPr>
        <p:txBody>
          <a:bodyPr wrap="square" lIns="137160" tIns="68580" rIns="137160" bIns="68580" rtlCol="0">
            <a:spAutoFit/>
          </a:bodyPr>
          <a:lstStyle>
            <a:defPPr>
              <a:defRPr lang="en-US"/>
            </a:defPPr>
            <a:lvl1pPr algn="ctr">
              <a:lnSpc>
                <a:spcPct val="90000"/>
              </a:lnSpc>
              <a:spcAft>
                <a:spcPts val="600"/>
              </a:spcAft>
              <a:defRPr sz="2000">
                <a:solidFill>
                  <a:schemeClr val="bg1"/>
                </a:solidFill>
              </a:defRPr>
            </a:lvl1pPr>
          </a:lstStyle>
          <a:p>
            <a:r>
              <a:rPr lang="en-US" sz="1500" baseline="0" dirty="0"/>
              <a:t>Excellent</a:t>
            </a:r>
          </a:p>
        </p:txBody>
      </p:sp>
      <p:sp>
        <p:nvSpPr>
          <p:cNvPr id="38" name="TextBox 37"/>
          <p:cNvSpPr txBox="1"/>
          <p:nvPr/>
        </p:nvSpPr>
        <p:spPr>
          <a:xfrm>
            <a:off x="1782645" y="4252740"/>
            <a:ext cx="1022012" cy="346249"/>
          </a:xfrm>
          <a:prstGeom prst="rect">
            <a:avLst/>
          </a:prstGeom>
          <a:solidFill>
            <a:srgbClr val="92D050"/>
          </a:solidFill>
        </p:spPr>
        <p:txBody>
          <a:bodyPr wrap="square" lIns="137160" tIns="68580" rIns="137160" bIns="68580" rtlCol="0">
            <a:spAutoFit/>
          </a:bodyPr>
          <a:lstStyle>
            <a:defPPr>
              <a:defRPr lang="en-US"/>
            </a:defPPr>
            <a:lvl1pPr>
              <a:lnSpc>
                <a:spcPct val="90000"/>
              </a:lnSpc>
              <a:spcAft>
                <a:spcPts val="600"/>
              </a:spcAft>
              <a:defRPr sz="2000">
                <a:solidFill>
                  <a:schemeClr val="bg1"/>
                </a:solidFill>
              </a:defRPr>
            </a:lvl1pPr>
          </a:lstStyle>
          <a:p>
            <a:pPr algn="ctr"/>
            <a:r>
              <a:rPr lang="en-US" sz="1500" baseline="0" dirty="0"/>
              <a:t>Good</a:t>
            </a:r>
          </a:p>
        </p:txBody>
      </p:sp>
    </p:spTree>
    <p:extLst>
      <p:ext uri="{BB962C8B-B14F-4D97-AF65-F5344CB8AC3E}">
        <p14:creationId xmlns:p14="http://schemas.microsoft.com/office/powerpoint/2010/main" val="1301839619"/>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1000"/>
                                        <p:tgtEl>
                                          <p:spTgt spid="42"/>
                                        </p:tgtEl>
                                      </p:cBhvr>
                                    </p:animEffect>
                                    <p:anim calcmode="lin" valueType="num">
                                      <p:cBhvr>
                                        <p:cTn id="13" dur="1000" fill="hold"/>
                                        <p:tgtEl>
                                          <p:spTgt spid="42"/>
                                        </p:tgtEl>
                                        <p:attrNameLst>
                                          <p:attrName>ppt_x</p:attrName>
                                        </p:attrNameLst>
                                      </p:cBhvr>
                                      <p:tavLst>
                                        <p:tav tm="0">
                                          <p:val>
                                            <p:strVal val="#ppt_x"/>
                                          </p:val>
                                        </p:tav>
                                        <p:tav tm="100000">
                                          <p:val>
                                            <p:strVal val="#ppt_x"/>
                                          </p:val>
                                        </p:tav>
                                      </p:tavLst>
                                    </p:anim>
                                    <p:anim calcmode="lin" valueType="num">
                                      <p:cBhvr>
                                        <p:cTn id="14" dur="1000" fill="hold"/>
                                        <p:tgtEl>
                                          <p:spTgt spid="4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anim calcmode="lin" valueType="num">
                                      <p:cBhvr>
                                        <p:cTn id="23" dur="1000" fill="hold"/>
                                        <p:tgtEl>
                                          <p:spTgt spid="38"/>
                                        </p:tgtEl>
                                        <p:attrNameLst>
                                          <p:attrName>ppt_x</p:attrName>
                                        </p:attrNameLst>
                                      </p:cBhvr>
                                      <p:tavLst>
                                        <p:tav tm="0">
                                          <p:val>
                                            <p:strVal val="#ppt_x"/>
                                          </p:val>
                                        </p:tav>
                                        <p:tav tm="100000">
                                          <p:val>
                                            <p:strVal val="#ppt_x"/>
                                          </p:val>
                                        </p:tav>
                                      </p:tavLst>
                                    </p:anim>
                                    <p:anim calcmode="lin" valueType="num">
                                      <p:cBhvr>
                                        <p:cTn id="24"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fade">
                                      <p:cBhvr>
                                        <p:cTn id="34" dur="1000"/>
                                        <p:tgtEl>
                                          <p:spTgt spid="48"/>
                                        </p:tgtEl>
                                      </p:cBhvr>
                                    </p:animEffect>
                                    <p:anim calcmode="lin" valueType="num">
                                      <p:cBhvr>
                                        <p:cTn id="35" dur="1000" fill="hold"/>
                                        <p:tgtEl>
                                          <p:spTgt spid="48"/>
                                        </p:tgtEl>
                                        <p:attrNameLst>
                                          <p:attrName>ppt_x</p:attrName>
                                        </p:attrNameLst>
                                      </p:cBhvr>
                                      <p:tavLst>
                                        <p:tav tm="0">
                                          <p:val>
                                            <p:strVal val="#ppt_x"/>
                                          </p:val>
                                        </p:tav>
                                        <p:tav tm="100000">
                                          <p:val>
                                            <p:strVal val="#ppt_x"/>
                                          </p:val>
                                        </p:tav>
                                      </p:tavLst>
                                    </p:anim>
                                    <p:anim calcmode="lin" valueType="num">
                                      <p:cBhvr>
                                        <p:cTn id="36" dur="1000" fill="hold"/>
                                        <p:tgtEl>
                                          <p:spTgt spid="48"/>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fade">
                                      <p:cBhvr>
                                        <p:cTn id="39" dur="1000"/>
                                        <p:tgtEl>
                                          <p:spTgt spid="55"/>
                                        </p:tgtEl>
                                      </p:cBhvr>
                                    </p:animEffect>
                                    <p:anim calcmode="lin" valueType="num">
                                      <p:cBhvr>
                                        <p:cTn id="40" dur="1000" fill="hold"/>
                                        <p:tgtEl>
                                          <p:spTgt spid="55"/>
                                        </p:tgtEl>
                                        <p:attrNameLst>
                                          <p:attrName>ppt_x</p:attrName>
                                        </p:attrNameLst>
                                      </p:cBhvr>
                                      <p:tavLst>
                                        <p:tav tm="0">
                                          <p:val>
                                            <p:strVal val="#ppt_x"/>
                                          </p:val>
                                        </p:tav>
                                        <p:tav tm="100000">
                                          <p:val>
                                            <p:strVal val="#ppt_x"/>
                                          </p:val>
                                        </p:tav>
                                      </p:tavLst>
                                    </p:anim>
                                    <p:anim calcmode="lin" valueType="num">
                                      <p:cBhvr>
                                        <p:cTn id="41" dur="1000" fill="hold"/>
                                        <p:tgtEl>
                                          <p:spTgt spid="55"/>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1000"/>
                                        <p:tgtEl>
                                          <p:spTgt spid="20"/>
                                        </p:tgtEl>
                                      </p:cBhvr>
                                    </p:animEffect>
                                    <p:anim calcmode="lin" valueType="num">
                                      <p:cBhvr>
                                        <p:cTn id="45" dur="1000" fill="hold"/>
                                        <p:tgtEl>
                                          <p:spTgt spid="20"/>
                                        </p:tgtEl>
                                        <p:attrNameLst>
                                          <p:attrName>ppt_x</p:attrName>
                                        </p:attrNameLst>
                                      </p:cBhvr>
                                      <p:tavLst>
                                        <p:tav tm="0">
                                          <p:val>
                                            <p:strVal val="#ppt_x"/>
                                          </p:val>
                                        </p:tav>
                                        <p:tav tm="100000">
                                          <p:val>
                                            <p:strVal val="#ppt_x"/>
                                          </p:val>
                                        </p:tav>
                                      </p:tavLst>
                                    </p:anim>
                                    <p:anim calcmode="lin" valueType="num">
                                      <p:cBhvr>
                                        <p:cTn id="4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1000"/>
                                        <p:tgtEl>
                                          <p:spTgt spid="22"/>
                                        </p:tgtEl>
                                      </p:cBhvr>
                                    </p:animEffect>
                                    <p:anim calcmode="lin" valueType="num">
                                      <p:cBhvr>
                                        <p:cTn id="52" dur="1000" fill="hold"/>
                                        <p:tgtEl>
                                          <p:spTgt spid="22"/>
                                        </p:tgtEl>
                                        <p:attrNameLst>
                                          <p:attrName>ppt_x</p:attrName>
                                        </p:attrNameLst>
                                      </p:cBhvr>
                                      <p:tavLst>
                                        <p:tav tm="0">
                                          <p:val>
                                            <p:strVal val="#ppt_x"/>
                                          </p:val>
                                        </p:tav>
                                        <p:tav tm="100000">
                                          <p:val>
                                            <p:strVal val="#ppt_x"/>
                                          </p:val>
                                        </p:tav>
                                      </p:tavLst>
                                    </p:anim>
                                    <p:anim calcmode="lin" valueType="num">
                                      <p:cBhvr>
                                        <p:cTn id="53" dur="1000" fill="hold"/>
                                        <p:tgtEl>
                                          <p:spTgt spid="22"/>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49"/>
                                        </p:tgtEl>
                                        <p:attrNameLst>
                                          <p:attrName>style.visibility</p:attrName>
                                        </p:attrNameLst>
                                      </p:cBhvr>
                                      <p:to>
                                        <p:strVal val="visible"/>
                                      </p:to>
                                    </p:set>
                                    <p:animEffect transition="in" filter="fade">
                                      <p:cBhvr>
                                        <p:cTn id="56" dur="1000"/>
                                        <p:tgtEl>
                                          <p:spTgt spid="49"/>
                                        </p:tgtEl>
                                      </p:cBhvr>
                                    </p:animEffect>
                                    <p:anim calcmode="lin" valueType="num">
                                      <p:cBhvr>
                                        <p:cTn id="57" dur="1000" fill="hold"/>
                                        <p:tgtEl>
                                          <p:spTgt spid="49"/>
                                        </p:tgtEl>
                                        <p:attrNameLst>
                                          <p:attrName>ppt_x</p:attrName>
                                        </p:attrNameLst>
                                      </p:cBhvr>
                                      <p:tavLst>
                                        <p:tav tm="0">
                                          <p:val>
                                            <p:strVal val="#ppt_x"/>
                                          </p:val>
                                        </p:tav>
                                        <p:tav tm="100000">
                                          <p:val>
                                            <p:strVal val="#ppt_x"/>
                                          </p:val>
                                        </p:tav>
                                      </p:tavLst>
                                    </p:anim>
                                    <p:anim calcmode="lin" valueType="num">
                                      <p:cBhvr>
                                        <p:cTn id="58" dur="1000" fill="hold"/>
                                        <p:tgtEl>
                                          <p:spTgt spid="49"/>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fade">
                                      <p:cBhvr>
                                        <p:cTn id="61" dur="1000"/>
                                        <p:tgtEl>
                                          <p:spTgt spid="56"/>
                                        </p:tgtEl>
                                      </p:cBhvr>
                                    </p:animEffect>
                                    <p:anim calcmode="lin" valueType="num">
                                      <p:cBhvr>
                                        <p:cTn id="62" dur="1000" fill="hold"/>
                                        <p:tgtEl>
                                          <p:spTgt spid="56"/>
                                        </p:tgtEl>
                                        <p:attrNameLst>
                                          <p:attrName>ppt_x</p:attrName>
                                        </p:attrNameLst>
                                      </p:cBhvr>
                                      <p:tavLst>
                                        <p:tav tm="0">
                                          <p:val>
                                            <p:strVal val="#ppt_x"/>
                                          </p:val>
                                        </p:tav>
                                        <p:tav tm="100000">
                                          <p:val>
                                            <p:strVal val="#ppt_x"/>
                                          </p:val>
                                        </p:tav>
                                      </p:tavLst>
                                    </p:anim>
                                    <p:anim calcmode="lin" valueType="num">
                                      <p:cBhvr>
                                        <p:cTn id="63" dur="1000" fill="hold"/>
                                        <p:tgtEl>
                                          <p:spTgt spid="56"/>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1000"/>
                                        <p:tgtEl>
                                          <p:spTgt spid="26"/>
                                        </p:tgtEl>
                                      </p:cBhvr>
                                    </p:animEffect>
                                    <p:anim calcmode="lin" valueType="num">
                                      <p:cBhvr>
                                        <p:cTn id="67" dur="1000" fill="hold"/>
                                        <p:tgtEl>
                                          <p:spTgt spid="26"/>
                                        </p:tgtEl>
                                        <p:attrNameLst>
                                          <p:attrName>ppt_x</p:attrName>
                                        </p:attrNameLst>
                                      </p:cBhvr>
                                      <p:tavLst>
                                        <p:tav tm="0">
                                          <p:val>
                                            <p:strVal val="#ppt_x"/>
                                          </p:val>
                                        </p:tav>
                                        <p:tav tm="100000">
                                          <p:val>
                                            <p:strVal val="#ppt_x"/>
                                          </p:val>
                                        </p:tav>
                                      </p:tavLst>
                                    </p:anim>
                                    <p:anim calcmode="lin" valueType="num">
                                      <p:cBhvr>
                                        <p:cTn id="6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1000"/>
                                        <p:tgtEl>
                                          <p:spTgt spid="25"/>
                                        </p:tgtEl>
                                      </p:cBhvr>
                                    </p:animEffect>
                                    <p:anim calcmode="lin" valueType="num">
                                      <p:cBhvr>
                                        <p:cTn id="74" dur="1000" fill="hold"/>
                                        <p:tgtEl>
                                          <p:spTgt spid="25"/>
                                        </p:tgtEl>
                                        <p:attrNameLst>
                                          <p:attrName>ppt_x</p:attrName>
                                        </p:attrNameLst>
                                      </p:cBhvr>
                                      <p:tavLst>
                                        <p:tav tm="0">
                                          <p:val>
                                            <p:strVal val="#ppt_x"/>
                                          </p:val>
                                        </p:tav>
                                        <p:tav tm="100000">
                                          <p:val>
                                            <p:strVal val="#ppt_x"/>
                                          </p:val>
                                        </p:tav>
                                      </p:tavLst>
                                    </p:anim>
                                    <p:anim calcmode="lin" valueType="num">
                                      <p:cBhvr>
                                        <p:cTn id="75" dur="1000" fill="hold"/>
                                        <p:tgtEl>
                                          <p:spTgt spid="25"/>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47"/>
                                        </p:tgtEl>
                                        <p:attrNameLst>
                                          <p:attrName>style.visibility</p:attrName>
                                        </p:attrNameLst>
                                      </p:cBhvr>
                                      <p:to>
                                        <p:strVal val="visible"/>
                                      </p:to>
                                    </p:set>
                                    <p:animEffect transition="in" filter="fade">
                                      <p:cBhvr>
                                        <p:cTn id="78" dur="1000"/>
                                        <p:tgtEl>
                                          <p:spTgt spid="47"/>
                                        </p:tgtEl>
                                      </p:cBhvr>
                                    </p:animEffect>
                                    <p:anim calcmode="lin" valueType="num">
                                      <p:cBhvr>
                                        <p:cTn id="79" dur="1000" fill="hold"/>
                                        <p:tgtEl>
                                          <p:spTgt spid="47"/>
                                        </p:tgtEl>
                                        <p:attrNameLst>
                                          <p:attrName>ppt_x</p:attrName>
                                        </p:attrNameLst>
                                      </p:cBhvr>
                                      <p:tavLst>
                                        <p:tav tm="0">
                                          <p:val>
                                            <p:strVal val="#ppt_x"/>
                                          </p:val>
                                        </p:tav>
                                        <p:tav tm="100000">
                                          <p:val>
                                            <p:strVal val="#ppt_x"/>
                                          </p:val>
                                        </p:tav>
                                      </p:tavLst>
                                    </p:anim>
                                    <p:anim calcmode="lin" valueType="num">
                                      <p:cBhvr>
                                        <p:cTn id="80" dur="1000" fill="hold"/>
                                        <p:tgtEl>
                                          <p:spTgt spid="47"/>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57"/>
                                        </p:tgtEl>
                                        <p:attrNameLst>
                                          <p:attrName>style.visibility</p:attrName>
                                        </p:attrNameLst>
                                      </p:cBhvr>
                                      <p:to>
                                        <p:strVal val="visible"/>
                                      </p:to>
                                    </p:set>
                                    <p:animEffect transition="in" filter="fade">
                                      <p:cBhvr>
                                        <p:cTn id="83" dur="1000"/>
                                        <p:tgtEl>
                                          <p:spTgt spid="57"/>
                                        </p:tgtEl>
                                      </p:cBhvr>
                                    </p:animEffect>
                                    <p:anim calcmode="lin" valueType="num">
                                      <p:cBhvr>
                                        <p:cTn id="84" dur="1000" fill="hold"/>
                                        <p:tgtEl>
                                          <p:spTgt spid="57"/>
                                        </p:tgtEl>
                                        <p:attrNameLst>
                                          <p:attrName>ppt_x</p:attrName>
                                        </p:attrNameLst>
                                      </p:cBhvr>
                                      <p:tavLst>
                                        <p:tav tm="0">
                                          <p:val>
                                            <p:strVal val="#ppt_x"/>
                                          </p:val>
                                        </p:tav>
                                        <p:tav tm="100000">
                                          <p:val>
                                            <p:strVal val="#ppt_x"/>
                                          </p:val>
                                        </p:tav>
                                      </p:tavLst>
                                    </p:anim>
                                    <p:anim calcmode="lin" valueType="num">
                                      <p:cBhvr>
                                        <p:cTn id="85" dur="1000" fill="hold"/>
                                        <p:tgtEl>
                                          <p:spTgt spid="57"/>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24"/>
                                        </p:tgtEl>
                                        <p:attrNameLst>
                                          <p:attrName>style.visibility</p:attrName>
                                        </p:attrNameLst>
                                      </p:cBhvr>
                                      <p:to>
                                        <p:strVal val="visible"/>
                                      </p:to>
                                    </p:set>
                                    <p:animEffect transition="in" filter="fade">
                                      <p:cBhvr>
                                        <p:cTn id="88" dur="1000"/>
                                        <p:tgtEl>
                                          <p:spTgt spid="24"/>
                                        </p:tgtEl>
                                      </p:cBhvr>
                                    </p:animEffect>
                                    <p:anim calcmode="lin" valueType="num">
                                      <p:cBhvr>
                                        <p:cTn id="89" dur="1000" fill="hold"/>
                                        <p:tgtEl>
                                          <p:spTgt spid="24"/>
                                        </p:tgtEl>
                                        <p:attrNameLst>
                                          <p:attrName>ppt_x</p:attrName>
                                        </p:attrNameLst>
                                      </p:cBhvr>
                                      <p:tavLst>
                                        <p:tav tm="0">
                                          <p:val>
                                            <p:strVal val="#ppt_x"/>
                                          </p:val>
                                        </p:tav>
                                        <p:tav tm="100000">
                                          <p:val>
                                            <p:strVal val="#ppt_x"/>
                                          </p:val>
                                        </p:tav>
                                      </p:tavLst>
                                    </p:anim>
                                    <p:anim calcmode="lin" valueType="num">
                                      <p:cBhvr>
                                        <p:cTn id="9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nodeType="clickEffect">
                                  <p:stCondLst>
                                    <p:cond delay="0"/>
                                  </p:stCondLst>
                                  <p:childTnLst>
                                    <p:set>
                                      <p:cBhvr>
                                        <p:cTn id="94" dur="1" fill="hold">
                                          <p:stCondLst>
                                            <p:cond delay="0"/>
                                          </p:stCondLst>
                                        </p:cTn>
                                        <p:tgtEl>
                                          <p:spTgt spid="27"/>
                                        </p:tgtEl>
                                        <p:attrNameLst>
                                          <p:attrName>style.visibility</p:attrName>
                                        </p:attrNameLst>
                                      </p:cBhvr>
                                      <p:to>
                                        <p:strVal val="visible"/>
                                      </p:to>
                                    </p:set>
                                    <p:animEffect transition="in" filter="fade">
                                      <p:cBhvr>
                                        <p:cTn id="95" dur="1000"/>
                                        <p:tgtEl>
                                          <p:spTgt spid="27"/>
                                        </p:tgtEl>
                                      </p:cBhvr>
                                    </p:animEffect>
                                    <p:anim calcmode="lin" valueType="num">
                                      <p:cBhvr>
                                        <p:cTn id="96" dur="1000" fill="hold"/>
                                        <p:tgtEl>
                                          <p:spTgt spid="27"/>
                                        </p:tgtEl>
                                        <p:attrNameLst>
                                          <p:attrName>ppt_x</p:attrName>
                                        </p:attrNameLst>
                                      </p:cBhvr>
                                      <p:tavLst>
                                        <p:tav tm="0">
                                          <p:val>
                                            <p:strVal val="#ppt_x"/>
                                          </p:val>
                                        </p:tav>
                                        <p:tav tm="100000">
                                          <p:val>
                                            <p:strVal val="#ppt_x"/>
                                          </p:val>
                                        </p:tav>
                                      </p:tavLst>
                                    </p:anim>
                                    <p:anim calcmode="lin" valueType="num">
                                      <p:cBhvr>
                                        <p:cTn id="97" dur="1000" fill="hold"/>
                                        <p:tgtEl>
                                          <p:spTgt spid="27"/>
                                        </p:tgtEl>
                                        <p:attrNameLst>
                                          <p:attrName>ppt_y</p:attrName>
                                        </p:attrNameLst>
                                      </p:cBhvr>
                                      <p:tavLst>
                                        <p:tav tm="0">
                                          <p:val>
                                            <p:strVal val="#ppt_y+.1"/>
                                          </p:val>
                                        </p:tav>
                                        <p:tav tm="100000">
                                          <p:val>
                                            <p:strVal val="#ppt_y"/>
                                          </p:val>
                                        </p:tav>
                                      </p:tavLst>
                                    </p:anim>
                                  </p:childTnLst>
                                </p:cTn>
                              </p:par>
                              <p:par>
                                <p:cTn id="98" presetID="42" presetClass="entr" presetSubtype="0" fill="hold"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fade">
                                      <p:cBhvr>
                                        <p:cTn id="100" dur="1000"/>
                                        <p:tgtEl>
                                          <p:spTgt spid="50"/>
                                        </p:tgtEl>
                                      </p:cBhvr>
                                    </p:animEffect>
                                    <p:anim calcmode="lin" valueType="num">
                                      <p:cBhvr>
                                        <p:cTn id="101" dur="1000" fill="hold"/>
                                        <p:tgtEl>
                                          <p:spTgt spid="50"/>
                                        </p:tgtEl>
                                        <p:attrNameLst>
                                          <p:attrName>ppt_x</p:attrName>
                                        </p:attrNameLst>
                                      </p:cBhvr>
                                      <p:tavLst>
                                        <p:tav tm="0">
                                          <p:val>
                                            <p:strVal val="#ppt_x"/>
                                          </p:val>
                                        </p:tav>
                                        <p:tav tm="100000">
                                          <p:val>
                                            <p:strVal val="#ppt_x"/>
                                          </p:val>
                                        </p:tav>
                                      </p:tavLst>
                                    </p:anim>
                                    <p:anim calcmode="lin" valueType="num">
                                      <p:cBhvr>
                                        <p:cTn id="102" dur="1000" fill="hold"/>
                                        <p:tgtEl>
                                          <p:spTgt spid="50"/>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58"/>
                                        </p:tgtEl>
                                        <p:attrNameLst>
                                          <p:attrName>style.visibility</p:attrName>
                                        </p:attrNameLst>
                                      </p:cBhvr>
                                      <p:to>
                                        <p:strVal val="visible"/>
                                      </p:to>
                                    </p:set>
                                    <p:animEffect transition="in" filter="fade">
                                      <p:cBhvr>
                                        <p:cTn id="105" dur="1000"/>
                                        <p:tgtEl>
                                          <p:spTgt spid="58"/>
                                        </p:tgtEl>
                                      </p:cBhvr>
                                    </p:animEffect>
                                    <p:anim calcmode="lin" valueType="num">
                                      <p:cBhvr>
                                        <p:cTn id="106" dur="1000" fill="hold"/>
                                        <p:tgtEl>
                                          <p:spTgt spid="58"/>
                                        </p:tgtEl>
                                        <p:attrNameLst>
                                          <p:attrName>ppt_x</p:attrName>
                                        </p:attrNameLst>
                                      </p:cBhvr>
                                      <p:tavLst>
                                        <p:tav tm="0">
                                          <p:val>
                                            <p:strVal val="#ppt_x"/>
                                          </p:val>
                                        </p:tav>
                                        <p:tav tm="100000">
                                          <p:val>
                                            <p:strVal val="#ppt_x"/>
                                          </p:val>
                                        </p:tav>
                                      </p:tavLst>
                                    </p:anim>
                                    <p:anim calcmode="lin" valueType="num">
                                      <p:cBhvr>
                                        <p:cTn id="107" dur="1000" fill="hold"/>
                                        <p:tgtEl>
                                          <p:spTgt spid="58"/>
                                        </p:tgtEl>
                                        <p:attrNameLst>
                                          <p:attrName>ppt_y</p:attrName>
                                        </p:attrNameLst>
                                      </p:cBhvr>
                                      <p:tavLst>
                                        <p:tav tm="0">
                                          <p:val>
                                            <p:strVal val="#ppt_y+.1"/>
                                          </p:val>
                                        </p:tav>
                                        <p:tav tm="100000">
                                          <p:val>
                                            <p:strVal val="#ppt_y"/>
                                          </p:val>
                                        </p:tav>
                                      </p:tavLst>
                                    </p:anim>
                                  </p:childTnLst>
                                </p:cTn>
                              </p:par>
                              <p:par>
                                <p:cTn id="108" presetID="42" presetClass="entr" presetSubtype="0" fill="hold" nodeType="withEffect">
                                  <p:stCondLst>
                                    <p:cond delay="0"/>
                                  </p:stCondLst>
                                  <p:childTnLst>
                                    <p:set>
                                      <p:cBhvr>
                                        <p:cTn id="109" dur="1" fill="hold">
                                          <p:stCondLst>
                                            <p:cond delay="0"/>
                                          </p:stCondLst>
                                        </p:cTn>
                                        <p:tgtEl>
                                          <p:spTgt spid="23"/>
                                        </p:tgtEl>
                                        <p:attrNameLst>
                                          <p:attrName>style.visibility</p:attrName>
                                        </p:attrNameLst>
                                      </p:cBhvr>
                                      <p:to>
                                        <p:strVal val="visible"/>
                                      </p:to>
                                    </p:set>
                                    <p:animEffect transition="in" filter="fade">
                                      <p:cBhvr>
                                        <p:cTn id="110" dur="1000"/>
                                        <p:tgtEl>
                                          <p:spTgt spid="23"/>
                                        </p:tgtEl>
                                      </p:cBhvr>
                                    </p:animEffect>
                                    <p:anim calcmode="lin" valueType="num">
                                      <p:cBhvr>
                                        <p:cTn id="111" dur="1000" fill="hold"/>
                                        <p:tgtEl>
                                          <p:spTgt spid="23"/>
                                        </p:tgtEl>
                                        <p:attrNameLst>
                                          <p:attrName>ppt_x</p:attrName>
                                        </p:attrNameLst>
                                      </p:cBhvr>
                                      <p:tavLst>
                                        <p:tav tm="0">
                                          <p:val>
                                            <p:strVal val="#ppt_x"/>
                                          </p:val>
                                        </p:tav>
                                        <p:tav tm="100000">
                                          <p:val>
                                            <p:strVal val="#ppt_x"/>
                                          </p:val>
                                        </p:tav>
                                      </p:tavLst>
                                    </p:anim>
                                    <p:anim calcmode="lin" valueType="num">
                                      <p:cBhvr>
                                        <p:cTn id="11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57" grpId="0" animBg="1"/>
      <p:bldP spid="58" grpId="0" animBg="1"/>
      <p:bldP spid="38" grpId="0" animBg="1"/>
    </p:bldLst>
  </p:timing>
</p:sld>
</file>

<file path=ppt/theme/theme1.xml><?xml version="1.0" encoding="utf-8"?>
<a:theme xmlns:a="http://schemas.openxmlformats.org/drawingml/2006/main" name="Evolution white content">
  <a:themeElements>
    <a:clrScheme name="bp white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p white conten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80FF"/>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Capitals" pitchFamily="8" charset="0"/>
            <a:ea typeface="ＭＳ Ｐゴシック" pitchFamily="8" charset="-128"/>
          </a:defRPr>
        </a:defPPr>
      </a:lstStyle>
    </a:spDef>
    <a:lnDef>
      <a:spPr bwMode="auto">
        <a:xfrm>
          <a:off x="0" y="0"/>
          <a:ext cx="1" cy="1"/>
        </a:xfrm>
        <a:custGeom>
          <a:avLst/>
          <a:gdLst/>
          <a:ahLst/>
          <a:cxnLst/>
          <a:rect l="0" t="0" r="0" b="0"/>
          <a:pathLst/>
        </a:custGeom>
        <a:solidFill>
          <a:srgbClr val="0080FF"/>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Capitals" pitchFamily="8" charset="0"/>
            <a:ea typeface="ＭＳ Ｐゴシック" pitchFamily="8" charset="-128"/>
          </a:defRPr>
        </a:defPPr>
      </a:lstStyle>
    </a:lnDef>
    <a:txDef>
      <a:spPr>
        <a:noFill/>
      </a:spPr>
      <a:bodyPr wrap="none" rtlCol="0">
        <a:spAutoFit/>
      </a:bodyPr>
      <a:lstStyle>
        <a:defPPr>
          <a:defRPr baseline="0" dirty="0" err="1" smtClean="0">
            <a:latin typeface="Segoe UI" panose="020B0502040204020203" pitchFamily="34" charset="0"/>
            <a:cs typeface="Segoe UI" panose="020B0502040204020203" pitchFamily="34" charset="0"/>
          </a:defRPr>
        </a:defPPr>
      </a:lstStyle>
    </a:txDef>
  </a:objectDefaults>
  <a:extraClrSchemeLst>
    <a:extraClrScheme>
      <a:clrScheme name="bp white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p white conten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p white conten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p white conten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p white conten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p white conten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p white content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p white conten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p white conten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p white conten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p white conten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p white conten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365 Template Orange.potx" id="{A418BC41-9312-4E81-974D-3B62BBA9F7CA}" vid="{DDA9FB17-E5E7-4414-8A13-502BEB78C63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0FB13D1C689144BB5F9CE4432496FCB" ma:contentTypeVersion="3" ma:contentTypeDescription="Create a new document." ma:contentTypeScope="" ma:versionID="761be64895e80ea71828228dd15a4ecc">
  <xsd:schema xmlns:xsd="http://www.w3.org/2001/XMLSchema" xmlns:xs="http://www.w3.org/2001/XMLSchema" xmlns:p="http://schemas.microsoft.com/office/2006/metadata/properties" xmlns:ns2="cf1a6e66-1f70-4758-bffa-fec7fdad6eba" targetNamespace="http://schemas.microsoft.com/office/2006/metadata/properties" ma:root="true" ma:fieldsID="76b6a58bb73524965f38b18877560db2" ns2:_="">
    <xsd:import namespace="cf1a6e66-1f70-4758-bffa-fec7fdad6eba"/>
    <xsd:element name="properties">
      <xsd:complexType>
        <xsd:sequence>
          <xsd:element name="documentManagement">
            <xsd:complexType>
              <xsd:all>
                <xsd:element ref="ns2:SharedWithUsers" minOccurs="0"/>
                <xsd:element ref="ns2:SharedWithDetail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1a6e66-1f70-4758-bffa-fec7fdad6eb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8B3AA2E-FC8F-41B4-97B7-9DE02A4CA2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f1a6e66-1f70-4758-bffa-fec7fdad6e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DDB9F5-E07A-4FE6-9977-782A586E7B07}">
  <ds:schemaRefs>
    <ds:schemaRef ds:uri="http://schemas.microsoft.com/sharepoint/v3/contenttype/forms"/>
  </ds:schemaRefs>
</ds:datastoreItem>
</file>

<file path=customXml/itemProps3.xml><?xml version="1.0" encoding="utf-8"?>
<ds:datastoreItem xmlns:ds="http://schemas.openxmlformats.org/officeDocument/2006/customXml" ds:itemID="{1CCED9F3-CB31-4039-8ED8-877AB4445E8A}">
  <ds:schemaRefs>
    <ds:schemaRef ds:uri="http://schemas.microsoft.com/office/2006/metadata/properties"/>
    <ds:schemaRef ds:uri="http://schemas.microsoft.com/office/2006/documentManagement/types"/>
    <ds:schemaRef ds:uri="cf1a6e66-1f70-4758-bffa-fec7fdad6eba"/>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4230</TotalTime>
  <Words>2037</Words>
  <Application>Microsoft Office PowerPoint</Application>
  <PresentationFormat>On-screen Show (4:3)</PresentationFormat>
  <Paragraphs>288</Paragraphs>
  <Slides>27</Slides>
  <Notes>18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27</vt:i4>
      </vt:variant>
    </vt:vector>
  </HeadingPairs>
  <TitlesOfParts>
    <vt:vector size="38" baseType="lpstr">
      <vt:lpstr>MS PGothic</vt:lpstr>
      <vt:lpstr>MS PGothic</vt:lpstr>
      <vt:lpstr>Arial</vt:lpstr>
      <vt:lpstr>Capitals</vt:lpstr>
      <vt:lpstr>Segoe UI</vt:lpstr>
      <vt:lpstr>Segoe UI Light</vt:lpstr>
      <vt:lpstr>Times</vt:lpstr>
      <vt:lpstr>Wingdings</vt:lpstr>
      <vt:lpstr>Wingdings 3</vt:lpstr>
      <vt:lpstr>Evolution white content</vt:lpstr>
      <vt:lpstr>5-30055_Office365 Template 2012 - 16x9 - Colored Accent Slides</vt:lpstr>
      <vt:lpstr>Site provisioning techniques with SharePoint App Model </vt:lpstr>
      <vt:lpstr>PowerPoint Presentation</vt:lpstr>
      <vt:lpstr>Agenda</vt:lpstr>
      <vt:lpstr>Moving from feature framework based implementation to remote APIs</vt:lpstr>
      <vt:lpstr>“Web templates were the best option in SharePoint 2010, what has changed?”</vt:lpstr>
      <vt:lpstr>Maintenance challenge with web templates</vt:lpstr>
      <vt:lpstr>SharePoint Remote Provisioning</vt:lpstr>
      <vt:lpstr>“No more feature framework?”</vt:lpstr>
      <vt:lpstr>Site Provisioning Options/Comparison</vt:lpstr>
      <vt:lpstr>Site provisioning with  app model</vt:lpstr>
      <vt:lpstr>Site Collection Creation from Apps</vt:lpstr>
      <vt:lpstr>Async provisioning model</vt:lpstr>
      <vt:lpstr>Provisioning time logic</vt:lpstr>
      <vt:lpstr>“So, Now I have to write an entire custom Engine for this?”</vt:lpstr>
      <vt:lpstr>Site collection provisioning </vt:lpstr>
      <vt:lpstr>Remote provisioning sub sites</vt:lpstr>
      <vt:lpstr>Sub site provisioning </vt:lpstr>
      <vt:lpstr>PnP provisioning engine</vt:lpstr>
      <vt:lpstr>Business user driven templates</vt:lpstr>
      <vt:lpstr>Site provisioning framework</vt:lpstr>
      <vt:lpstr>PnP Provisioning engine</vt:lpstr>
      <vt:lpstr>Hybrid patterns for  provisioning</vt:lpstr>
      <vt:lpstr>Hybrid self service pattern – classic</vt:lpstr>
      <vt:lpstr>Cloud driven hybrid</vt:lpstr>
      <vt:lpstr>Provision sites to on-prem from Azure</vt:lpstr>
      <vt:lpstr>PowerPoint Presentation</vt:lpstr>
      <vt:lpstr>Thank you for attending! </vt:lpstr>
    </vt:vector>
  </TitlesOfParts>
  <Company>Tripp Agency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Practices Slide Deck</dc:title>
  <dc:creator>Tom Gooch</dc:creator>
  <cp:lastModifiedBy>Vesa Juvonen</cp:lastModifiedBy>
  <cp:revision>143</cp:revision>
  <cp:lastPrinted>2007-11-08T17:20:20Z</cp:lastPrinted>
  <dcterms:modified xsi:type="dcterms:W3CDTF">2015-04-22T10:40:38Z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0x01010090FB13D1C689144BB5F9CE4432496FCB</vt:lpwstr>
  </property>
</Properties>
</file>