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2"/>
  </p:notesMasterIdLst>
  <p:handoutMasterIdLst>
    <p:handoutMasterId r:id="rId43"/>
  </p:handoutMasterIdLst>
  <p:sldIdLst>
    <p:sldId id="1242" r:id="rId6"/>
    <p:sldId id="1297" r:id="rId7"/>
    <p:sldId id="1298" r:id="rId8"/>
    <p:sldId id="1299" r:id="rId9"/>
    <p:sldId id="1348" r:id="rId10"/>
    <p:sldId id="1349" r:id="rId11"/>
    <p:sldId id="1350" r:id="rId12"/>
    <p:sldId id="1300" r:id="rId13"/>
    <p:sldId id="1319" r:id="rId14"/>
    <p:sldId id="1332" r:id="rId15"/>
    <p:sldId id="1333" r:id="rId16"/>
    <p:sldId id="1339" r:id="rId17"/>
    <p:sldId id="1340" r:id="rId18"/>
    <p:sldId id="1352" r:id="rId19"/>
    <p:sldId id="1353" r:id="rId20"/>
    <p:sldId id="1346" r:id="rId21"/>
    <p:sldId id="1347" r:id="rId22"/>
    <p:sldId id="1335" r:id="rId23"/>
    <p:sldId id="1334" r:id="rId24"/>
    <p:sldId id="1343" r:id="rId25"/>
    <p:sldId id="1336" r:id="rId26"/>
    <p:sldId id="1309" r:id="rId27"/>
    <p:sldId id="1351" r:id="rId28"/>
    <p:sldId id="1311" r:id="rId29"/>
    <p:sldId id="1313" r:id="rId30"/>
    <p:sldId id="1312" r:id="rId31"/>
    <p:sldId id="1314" r:id="rId32"/>
    <p:sldId id="1302" r:id="rId33"/>
    <p:sldId id="1315" r:id="rId34"/>
    <p:sldId id="1321" r:id="rId35"/>
    <p:sldId id="1322" r:id="rId36"/>
    <p:sldId id="1317" r:id="rId37"/>
    <p:sldId id="1316" r:id="rId38"/>
    <p:sldId id="1318" r:id="rId39"/>
    <p:sldId id="1275" r:id="rId40"/>
    <p:sldId id="1184" r:id="rId4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32"/>
            <p14:sldId id="1333"/>
            <p14:sldId id="1339"/>
            <p14:sldId id="1340"/>
            <p14:sldId id="1352"/>
            <p14:sldId id="1353"/>
            <p14:sldId id="1346"/>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84869" autoAdjust="0"/>
  </p:normalViewPr>
  <p:slideViewPr>
    <p:cSldViewPr snapToGrid="0">
      <p:cViewPr>
        <p:scale>
          <a:sx n="90" d="100"/>
          <a:sy n="90" d="100"/>
        </p:scale>
        <p:origin x="-102" y="-63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69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29</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6/3/2015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r>
              <a:rPr lang="en-NZ" dirty="0" smtClean="0"/>
              <a:t>.</a:t>
            </a:r>
          </a:p>
          <a:p>
            <a:r>
              <a:rPr lang="en-NZ" dirty="0" smtClean="0"/>
              <a:t>News Notifications</a:t>
            </a:r>
            <a:r>
              <a:rPr lang="en-NZ" baseline="0" dirty="0" smtClean="0"/>
              <a:t> and Content Migration solutions will be abandoned because they cannot be moved to Office 365</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To be able to:</a:t>
            </a:r>
            <a:endParaRPr lang="en-US" sz="1800" dirty="0"/>
          </a:p>
          <a:p>
            <a:pPr lvl="2"/>
            <a:r>
              <a:rPr lang="en-US" sz="1800" dirty="0"/>
              <a:t>Prevent </a:t>
            </a:r>
            <a:r>
              <a:rPr lang="en-US" sz="1800" dirty="0" smtClean="0"/>
              <a:t>custom user actions</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smtClean="0"/>
          </a:p>
          <a:p>
            <a:r>
              <a:rPr lang="en-US" dirty="0" smtClean="0"/>
              <a:t>Design </a:t>
            </a:r>
            <a:r>
              <a:rPr lang="en-US" dirty="0"/>
              <a:t>and Notes</a:t>
            </a:r>
          </a:p>
          <a:p>
            <a:pPr lvl="1"/>
            <a:r>
              <a:rPr lang="en-US" sz="1800" dirty="0"/>
              <a:t>Business logic could be factored to one or more </a:t>
            </a:r>
            <a:r>
              <a:rPr lang="en-US" sz="1800" b="1" dirty="0" err="1"/>
              <a:t>oData</a:t>
            </a:r>
            <a:r>
              <a:rPr lang="en-US" sz="1800" b="1" dirty="0"/>
              <a:t> Web Services</a:t>
            </a:r>
          </a:p>
          <a:p>
            <a:pPr lvl="1"/>
            <a:r>
              <a:rPr lang="en-US" sz="1800" dirty="0"/>
              <a:t>Scheduled Web Job will be hosted on Azure</a:t>
            </a:r>
          </a:p>
          <a:p>
            <a:pPr lvl="1"/>
            <a:r>
              <a:rPr lang="en-US" sz="1800" dirty="0"/>
              <a:t>A trusted service account may be required because there would be no concept of “Elevated Privileges” in the external hosting environment. </a:t>
            </a:r>
          </a:p>
          <a:p>
            <a:pPr lvl="1"/>
            <a:endParaRPr lang="en-US" dirty="0"/>
          </a:p>
          <a:p>
            <a:pPr lvl="1"/>
            <a:endParaRPr lang="en-US" dirty="0"/>
          </a:p>
          <a:p>
            <a:pPr lvl="2"/>
            <a:endParaRPr lang="en-US" sz="1800" dirty="0" smtClean="0"/>
          </a:p>
          <a:p>
            <a:pPr lvl="2"/>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 xmlns:a16="http://schemas.microsoft.com/office/drawing/2014/main" val="20000"/>
                    </a:ext>
                  </a:extLst>
                </a:gridCol>
              </a:tblGrid>
              <a:tr h="370840">
                <a:tc>
                  <a:txBody>
                    <a:bodyPr/>
                    <a:lstStyle/>
                    <a:p>
                      <a:pPr algn="ctr"/>
                      <a:r>
                        <a:rPr lang="en-US" b="1" i="0" dirty="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dirty="0" smtClean="0"/>
                        <a:t>Records Management</a:t>
                      </a:r>
                      <a:endParaRPr lang="nl-BE" b="1" i="0" dirty="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err="1" smtClean="0">
                <a:solidFill>
                  <a:schemeClr val="accent1"/>
                </a:solidFill>
              </a:rPr>
              <a:t>contoso.sharepoint.eventreceivers.wsp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052637"/>
            <a:ext cx="8494619" cy="4619626"/>
          </a:xfrm>
        </p:spPr>
        <p:txBody>
          <a:bodyPr/>
          <a:lstStyle/>
          <a:p>
            <a:r>
              <a:rPr lang="en-US" dirty="0" smtClean="0"/>
              <a:t>High </a:t>
            </a:r>
            <a:r>
              <a:rPr lang="en-US" dirty="0"/>
              <a:t>level </a:t>
            </a:r>
            <a:r>
              <a:rPr lang="en-US" dirty="0" smtClean="0"/>
              <a:t>requirements</a:t>
            </a:r>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to capture list metadata</a:t>
            </a:r>
            <a:endParaRPr lang="en-NZ" sz="2000" spc="0" dirty="0">
              <a:gradFill>
                <a:gsLst>
                  <a:gs pos="1250">
                    <a:srgbClr val="797A7D"/>
                  </a:gs>
                  <a:gs pos="100000">
                    <a:srgbClr val="797A7D"/>
                  </a:gs>
                </a:gsLst>
                <a:lin ang="5400000" scaled="0"/>
              </a:gradFill>
              <a:latin typeface="+mn-lt"/>
            </a:endParaRPr>
          </a:p>
          <a:p>
            <a:pPr lvl="0"/>
            <a:r>
              <a:rPr lang="en-US" sz="2000" spc="0" dirty="0">
                <a:gradFill>
                  <a:gsLst>
                    <a:gs pos="1250">
                      <a:srgbClr val="797A7D"/>
                    </a:gs>
                    <a:gs pos="100000">
                      <a:srgbClr val="797A7D"/>
                    </a:gs>
                  </a:gsLst>
                  <a:lin ang="5400000" scaled="0"/>
                </a:gradFill>
                <a:latin typeface="+mn-lt"/>
              </a:rPr>
              <a:t>Web creation and deletion </a:t>
            </a:r>
            <a:r>
              <a:rPr lang="en-US" sz="2000" spc="0" dirty="0" smtClean="0">
                <a:gradFill>
                  <a:gsLst>
                    <a:gs pos="1250">
                      <a:srgbClr val="797A7D"/>
                    </a:gs>
                    <a:gs pos="100000">
                      <a:srgbClr val="797A7D"/>
                    </a:gs>
                  </a:gsLst>
                  <a:lin ang="5400000" scaled="0"/>
                </a:gradFill>
                <a:latin typeface="+mn-lt"/>
              </a:rPr>
              <a:t>events as per business rules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creation on </a:t>
            </a:r>
            <a:r>
              <a:rPr lang="en-US" sz="2000" spc="0" dirty="0">
                <a:gradFill>
                  <a:gsLst>
                    <a:gs pos="1250">
                      <a:srgbClr val="797A7D"/>
                    </a:gs>
                    <a:gs pos="100000">
                      <a:srgbClr val="797A7D"/>
                    </a:gs>
                  </a:gsLst>
                  <a:lin ang="5400000" scaled="0"/>
                </a:gradFill>
                <a:latin typeface="+mn-lt"/>
              </a:rPr>
              <a:t>f</a:t>
            </a:r>
            <a:r>
              <a:rPr lang="en-US" sz="2000" spc="0" dirty="0" smtClean="0">
                <a:gradFill>
                  <a:gsLst>
                    <a:gs pos="1250">
                      <a:srgbClr val="797A7D"/>
                    </a:gs>
                    <a:gs pos="100000">
                      <a:srgbClr val="797A7D"/>
                    </a:gs>
                  </a:gsLst>
                  <a:lin ang="5400000" scaled="0"/>
                </a:gradFill>
                <a:latin typeface="+mn-lt"/>
              </a:rPr>
              <a:t>eature activation</a:t>
            </a:r>
            <a:endParaRPr lang="en-US" sz="2000" spc="0" dirty="0">
              <a:gradFill>
                <a:gsLst>
                  <a:gs pos="1250">
                    <a:srgbClr val="797A7D"/>
                  </a:gs>
                  <a:gs pos="100000">
                    <a:srgbClr val="797A7D"/>
                  </a:gs>
                </a:gsLst>
                <a:lin ang="5400000" scaled="0"/>
              </a:gradFill>
              <a:latin typeface="+mn-lt"/>
            </a:endParaRPr>
          </a:p>
          <a:p>
            <a:r>
              <a:rPr lang="en-US" dirty="0"/>
              <a:t>Design and Notes</a:t>
            </a:r>
          </a:p>
          <a:p>
            <a:pPr lvl="1"/>
            <a:r>
              <a:rPr lang="en-US" dirty="0" smtClean="0">
                <a:gradFill>
                  <a:gsLst>
                    <a:gs pos="1250">
                      <a:srgbClr val="797A7D"/>
                    </a:gs>
                    <a:gs pos="100000">
                      <a:srgbClr val="797A7D"/>
                    </a:gs>
                  </a:gsLst>
                  <a:lin ang="5400000" scaled="0"/>
                </a:gradFill>
              </a:rPr>
              <a:t>Remote </a:t>
            </a:r>
            <a:r>
              <a:rPr lang="en-US" dirty="0" smtClean="0">
                <a:gradFill>
                  <a:gsLst>
                    <a:gs pos="1250">
                      <a:srgbClr val="797A7D"/>
                    </a:gs>
                    <a:gs pos="100000">
                      <a:srgbClr val="797A7D"/>
                    </a:gs>
                  </a:gsLst>
                  <a:lin ang="5400000" scaled="0"/>
                </a:gradFill>
              </a:rPr>
              <a:t>event receivers can be used that can be invoked through a provider hosted app.</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027407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735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2"/>
            <a:r>
              <a:rPr lang="en-US" sz="1800" dirty="0" smtClean="0"/>
              <a:t>Displays </a:t>
            </a:r>
            <a:r>
              <a:rPr lang="en-US" sz="1800" dirty="0"/>
              <a:t>news related to safety incidents </a:t>
            </a:r>
          </a:p>
          <a:p>
            <a:pPr lvl="2"/>
            <a:r>
              <a:rPr lang="en-US" sz="1800" dirty="0"/>
              <a:t>Web part can be configured to see safety incidents even from other units/departments</a:t>
            </a:r>
          </a:p>
          <a:p>
            <a:pPr lvl="2"/>
            <a:r>
              <a:rPr lang="en-US" sz="1800" dirty="0"/>
              <a:t>Allow users to view safety news from mobile devices.</a:t>
            </a:r>
          </a:p>
          <a:p>
            <a:pPr lvl="2"/>
            <a:r>
              <a:rPr lang="en-US" sz="1800" dirty="0" smtClean="0"/>
              <a:t>Ability </a:t>
            </a:r>
            <a:r>
              <a:rPr lang="en-US" sz="1800" dirty="0" smtClean="0"/>
              <a:t>to like and share the news article will be a good to have.</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a:t>
            </a:r>
            <a:r>
              <a:rPr lang="en-US" sz="2000" dirty="0" smtClean="0">
                <a:gradFill>
                  <a:gsLst>
                    <a:gs pos="1250">
                      <a:srgbClr val="797A7D"/>
                    </a:gs>
                    <a:gs pos="100000">
                      <a:srgbClr val="797A7D"/>
                    </a:gs>
                  </a:gsLst>
                  <a:lin ang="5400000" scaled="0"/>
                </a:gradFill>
              </a:rPr>
              <a:t>out of the box.</a:t>
            </a:r>
            <a:endParaRPr lang="en-US" sz="2000" dirty="0" smtClean="0">
              <a:gradFill>
                <a:gsLst>
                  <a:gs pos="1250">
                    <a:srgbClr val="797A7D"/>
                  </a:gs>
                  <a:gs pos="100000">
                    <a:srgbClr val="797A7D"/>
                  </a:gs>
                </a:gsLst>
                <a:lin ang="5400000" scaled="0"/>
              </a:gradFill>
            </a:endParaRP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a:t>
            </a:r>
            <a:r>
              <a:rPr lang="en-US" sz="1800" dirty="0" smtClean="0"/>
              <a:t>features:</a:t>
            </a:r>
          </a:p>
          <a:p>
            <a:pPr lvl="2"/>
            <a:r>
              <a:rPr lang="en-US" sz="1800" dirty="0" smtClean="0"/>
              <a:t>To be able to inform users about a major safety incident instantly</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a:t>
            </a:r>
            <a:r>
              <a:rPr lang="en-US" sz="2000" dirty="0" smtClean="0">
                <a:gradFill>
                  <a:gsLst>
                    <a:gs pos="1250">
                      <a:srgbClr val="797A7D"/>
                    </a:gs>
                    <a:gs pos="100000">
                      <a:srgbClr val="797A7D"/>
                    </a:gs>
                  </a:gsLst>
                  <a:lin ang="5400000" scaled="0"/>
                </a:gradFill>
              </a:rPr>
              <a:t>solution will be abandoned. Yammer sends automated emails when an announcement is added.</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smtClean="0"/>
              <a:t>Design </a:t>
            </a:r>
            <a:r>
              <a:rPr lang="en-US" dirty="0" smtClean="0"/>
              <a:t>notes and status</a:t>
            </a:r>
            <a:endParaRPr lang="en-US" dirty="0"/>
          </a:p>
          <a:p>
            <a:pPr lvl="1"/>
            <a:r>
              <a:rPr lang="en-US" dirty="0" smtClean="0"/>
              <a:t>SharePoint search and display templates will be used to achieve the </a:t>
            </a:r>
            <a:r>
              <a:rPr lang="en-US" dirty="0" smtClean="0"/>
              <a:t>same look and feel.</a:t>
            </a:r>
            <a:endParaRPr lang="en-US" dirty="0" smtClean="0"/>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information on popular </a:t>
            </a:r>
            <a:r>
              <a:rPr lang="en-US" dirty="0" smtClean="0"/>
              <a:t>content</a:t>
            </a:r>
          </a:p>
          <a:p>
            <a:pPr lvl="1"/>
            <a:endParaRPr lang="en-US" dirty="0"/>
          </a:p>
          <a:p>
            <a:r>
              <a:rPr lang="en-US" dirty="0" smtClean="0"/>
              <a:t>Design </a:t>
            </a:r>
            <a:r>
              <a:rPr lang="en-US" dirty="0" smtClean="0"/>
              <a:t>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r>
              <a:rPr lang="en-US" dirty="0" smtClean="0"/>
              <a:t>.</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 xmlns:a16="http://schemas.microsoft.com/office/drawing/2014/main"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6" name="Picture 5"/>
          <p:cNvPicPr>
            <a:picLocks noChangeAspect="1"/>
          </p:cNvPicPr>
          <p:nvPr/>
        </p:nvPicPr>
        <p:blipFill>
          <a:blip r:embed="rId2"/>
          <a:stretch>
            <a:fillRect/>
          </a:stretch>
        </p:blipFill>
        <p:spPr>
          <a:xfrm>
            <a:off x="7546095" y="2318334"/>
            <a:ext cx="4122030" cy="2321244"/>
          </a:xfrm>
          <a:prstGeom prst="rect">
            <a:avLst/>
          </a:prstGeom>
          <a:ln>
            <a:solidFill>
              <a:schemeClr val="bg1">
                <a:lumMod val="75000"/>
              </a:schemeClr>
            </a:solidFill>
          </a:ln>
        </p:spPr>
      </p:pic>
      <p:pic>
        <p:nvPicPr>
          <p:cNvPr id="7" name="Picture 6"/>
          <p:cNvPicPr>
            <a:picLocks noChangeAspect="1"/>
          </p:cNvPicPr>
          <p:nvPr/>
        </p:nvPicPr>
        <p:blipFill>
          <a:blip r:embed="rId3"/>
          <a:stretch>
            <a:fillRect/>
          </a:stretch>
        </p:blipFill>
        <p:spPr>
          <a:xfrm>
            <a:off x="765174" y="2267853"/>
            <a:ext cx="4181475" cy="2371725"/>
          </a:xfrm>
          <a:prstGeom prst="rect">
            <a:avLst/>
          </a:prstGeom>
        </p:spPr>
      </p:pic>
      <p:pic>
        <p:nvPicPr>
          <p:cNvPr id="8" name="Picture 7"/>
          <p:cNvPicPr>
            <a:picLocks noChangeAspect="1"/>
          </p:cNvPicPr>
          <p:nvPr/>
        </p:nvPicPr>
        <p:blipFill>
          <a:blip r:embed="rId4"/>
          <a:stretch>
            <a:fillRect/>
          </a:stretch>
        </p:blipFill>
        <p:spPr>
          <a:xfrm>
            <a:off x="4027047" y="4202332"/>
            <a:ext cx="4438650" cy="2514600"/>
          </a:xfrm>
          <a:prstGeom prst="rect">
            <a:avLst/>
          </a:prstGeom>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782957">
                  <a:extLst>
                    <a:ext uri="{9D8B030D-6E8A-4147-A177-3AD203B41FA5}">
                      <a16:colId xmlns="" xmlns:a16="http://schemas.microsoft.com/office/drawing/2014/main" val="20002"/>
                    </a:ext>
                  </a:extLst>
                </a:gridCol>
                <a:gridCol w="2696816">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785813"/>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a:t>
            </a:r>
            <a:r>
              <a:rPr lang="en-US" sz="1600" spc="0" dirty="0" smtClean="0">
                <a:latin typeface="+mn-lt"/>
              </a:rPr>
              <a:t>(Content Migrator, </a:t>
            </a:r>
            <a:r>
              <a:rPr lang="en-US" sz="1600" spc="0" dirty="0">
                <a:latin typeface="+mn-lt"/>
              </a:rPr>
              <a:t>News </a:t>
            </a:r>
            <a:r>
              <a:rPr lang="en-US" sz="1600" spc="0" dirty="0" smtClean="0">
                <a:latin typeface="+mn-lt"/>
              </a:rPr>
              <a:t>Notifications)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3421087571"/>
              </p:ext>
            </p:extLst>
          </p:nvPr>
        </p:nvGraphicFramePr>
        <p:xfrm>
          <a:off x="6019800" y="1447799"/>
          <a:ext cx="4772026" cy="3748739"/>
        </p:xfrm>
        <a:graphic>
          <a:graphicData uri="http://schemas.openxmlformats.org/drawingml/2006/table">
            <a:tbl>
              <a:tblPr firstRow="1">
                <a:tableStyleId>{5C22544A-7EE6-4342-B048-85BDC9FD1C3A}</a:tableStyleId>
              </a:tblPr>
              <a:tblGrid>
                <a:gridCol w="4229100">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 xmlns:a16="http://schemas.microsoft.com/office/drawing/2014/main"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4"/>
                  </a:ext>
                </a:extLst>
              </a:tr>
              <a:tr h="402757">
                <a:tc>
                  <a:txBody>
                    <a:bodyPr/>
                    <a:lstStyle/>
                    <a:p>
                      <a:pPr algn="l" fontAlgn="b"/>
                      <a:r>
                        <a:rPr lang="en-US" sz="2000" b="0" i="0" u="none" strike="noStrike" dirty="0" smtClean="0">
                          <a:solidFill>
                            <a:srgbClr val="000000"/>
                          </a:solidFill>
                          <a:effectLst/>
                          <a:latin typeface="+mn-lt"/>
                        </a:rPr>
                        <a:t>Safety </a:t>
                      </a:r>
                      <a:r>
                        <a:rPr lang="en-US" sz="2000" b="0" i="0" u="none" strike="noStrike" dirty="0" smtClean="0">
                          <a:solidFill>
                            <a:srgbClr val="000000"/>
                          </a:solidFill>
                          <a:effectLst/>
                          <a:latin typeface="+mn-lt"/>
                        </a:rPr>
                        <a:t>News Rollups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ap="flat" cmpd="sng" algn="ctr">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4937</Words>
  <Application>Microsoft Office PowerPoint</Application>
  <PresentationFormat>Custom</PresentationFormat>
  <Paragraphs>578</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Branding</vt:lpstr>
      <vt:lpstr>Branding</vt:lpstr>
      <vt:lpstr>Provisioning  </vt:lpstr>
      <vt:lpstr>Records Management</vt:lpstr>
      <vt:lpstr>Records Management</vt:lpstr>
      <vt:lpstr>Event handlers contoso.sharepoint.eventreceivers.wsp  </vt:lpstr>
      <vt:lpstr>Safety News Rollups contoso.sharepoint.safetynews.wsp  </vt:lpstr>
      <vt:lpstr>News notifications contoso.sharepoint.newsalerts.wsp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2015-06-02T23:20:07Z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