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149" r:id="rId5"/>
  </p:sldMasterIdLst>
  <p:notesMasterIdLst>
    <p:notesMasterId r:id="rId16"/>
  </p:notesMasterIdLst>
  <p:handoutMasterIdLst>
    <p:handoutMasterId r:id="rId17"/>
  </p:handoutMasterIdLst>
  <p:sldIdLst>
    <p:sldId id="1242" r:id="rId6"/>
    <p:sldId id="1297" r:id="rId7"/>
    <p:sldId id="1299" r:id="rId8"/>
    <p:sldId id="1303" r:id="rId9"/>
    <p:sldId id="1305" r:id="rId10"/>
    <p:sldId id="1307" r:id="rId11"/>
    <p:sldId id="1301" r:id="rId12"/>
    <p:sldId id="1296" r:id="rId13"/>
    <p:sldId id="1275" r:id="rId14"/>
    <p:sldId id="1184" r:id="rId15"/>
  </p:sldIdLst>
  <p:sldSz cx="12188825" cy="6858000"/>
  <p:notesSz cx="7086600" cy="93726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387D750-615C-4F0D-BDC4-13D8F2242D3F}">
          <p14:sldIdLst>
            <p14:sldId id="1242"/>
            <p14:sldId id="1297"/>
            <p14:sldId id="1299"/>
            <p14:sldId id="1303"/>
            <p14:sldId id="1305"/>
            <p14:sldId id="1307"/>
            <p14:sldId id="1301"/>
            <p14:sldId id="1296"/>
            <p14:sldId id="1275"/>
            <p14:sldId id="1184"/>
          </p14:sldIdLst>
        </p14:section>
      </p14:sectionLst>
    </p:ext>
    <p:ext uri="{EFAFB233-063F-42B5-8137-9DF3F51BA10A}">
      <p15:sldGuideLst xmlns:p15="http://schemas.microsoft.com/office/powerpoint/2012/main">
        <p15:guide id="1" orient="horz" pos="2328" userDrawn="1">
          <p15:clr>
            <a:srgbClr val="A4A3A4"/>
          </p15:clr>
        </p15:guide>
        <p15:guide id="2" orient="horz" pos="3000" userDrawn="1">
          <p15:clr>
            <a:srgbClr val="A4A3A4"/>
          </p15:clr>
        </p15:guide>
        <p15:guide id="3" orient="horz" pos="4200" userDrawn="1">
          <p15:clr>
            <a:srgbClr val="A4A3A4"/>
          </p15:clr>
        </p15:guide>
        <p15:guide id="8" orient="horz" pos="2376" userDrawn="1">
          <p15:clr>
            <a:srgbClr val="A4A3A4"/>
          </p15:clr>
        </p15:guide>
        <p15:guide id="9" orient="horz" pos="2952" userDrawn="1">
          <p15:clr>
            <a:srgbClr val="A4A3A4"/>
          </p15:clr>
        </p15:guide>
        <p15:guide id="10" pos="311" userDrawn="1">
          <p15:clr>
            <a:srgbClr val="A4A3A4"/>
          </p15:clr>
        </p15:guide>
        <p15:guide id="12" pos="7559" userDrawn="1">
          <p15:clr>
            <a:srgbClr val="A4A3A4"/>
          </p15:clr>
        </p15:guide>
        <p15:guide id="14" pos="3911" userDrawn="1">
          <p15:clr>
            <a:srgbClr val="A4A3A4"/>
          </p15:clr>
        </p15:guide>
        <p15:guide id="15" pos="2111" userDrawn="1">
          <p15:clr>
            <a:srgbClr val="A4A3A4"/>
          </p15:clr>
        </p15:guide>
        <p15:guide id="19" pos="2759" userDrawn="1">
          <p15:clr>
            <a:srgbClr val="A4A3A4"/>
          </p15:clr>
        </p15:guide>
        <p15:guide id="20" orient="horz" pos="2040" userDrawn="1">
          <p15:clr>
            <a:srgbClr val="A4A3A4"/>
          </p15:clr>
        </p15:guide>
        <p15:guide id="21" orient="horz" pos="2880" userDrawn="1">
          <p15:clr>
            <a:srgbClr val="A4A3A4"/>
          </p15:clr>
        </p15:guide>
        <p15:guide id="22" orient="horz" pos="3942">
          <p15:clr>
            <a:srgbClr val="A4A3A4"/>
          </p15:clr>
        </p15:guide>
        <p15:guide id="23" pos="7229">
          <p15:clr>
            <a:srgbClr val="A4A3A4"/>
          </p15:clr>
        </p15:guide>
        <p15:guide id="24" orient="horz" pos="3648" userDrawn="1">
          <p15:clr>
            <a:srgbClr val="A4A3A4"/>
          </p15:clr>
        </p15:guide>
        <p15:guide id="25" orient="horz" pos="4104" userDrawn="1">
          <p15:clr>
            <a:srgbClr val="A4A3A4"/>
          </p15:clr>
        </p15:guide>
        <p15:guide id="26" orient="horz" pos="3696" userDrawn="1">
          <p15:clr>
            <a:srgbClr val="A4A3A4"/>
          </p15:clr>
        </p15:guide>
        <p15:guide id="27" pos="149">
          <p15:clr>
            <a:srgbClr val="A4A3A4"/>
          </p15:clr>
        </p15:guide>
        <p15:guide id="28" pos="1967" userDrawn="1">
          <p15:clr>
            <a:srgbClr val="A4A3A4"/>
          </p15:clr>
        </p15:guide>
        <p15:guide id="29" pos="604">
          <p15:clr>
            <a:srgbClr val="A4A3A4"/>
          </p15:clr>
        </p15:guide>
      </p15:sldGuideLst>
    </p:ext>
    <p:ext uri="{2D200454-40CA-4A62-9FC3-DE9A4176ACB9}">
      <p15:notesGuideLst xmlns:p15="http://schemas.microsoft.com/office/powerpoint/2012/main">
        <p15:guide id="1" orient="horz" pos="2904" userDrawn="1">
          <p15:clr>
            <a:srgbClr val="A4A3A4"/>
          </p15:clr>
        </p15:guide>
        <p15:guide id="2" pos="2183" userDrawn="1">
          <p15:clr>
            <a:srgbClr val="A4A3A4"/>
          </p15:clr>
        </p15:guide>
        <p15:guide id="3" orient="horz" pos="2952" userDrawn="1">
          <p15:clr>
            <a:srgbClr val="A4A3A4"/>
          </p15:clr>
        </p15:guide>
        <p15:guide id="4" pos="223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36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9696"/>
    <a:srgbClr val="EB3C00"/>
    <a:srgbClr val="0072C6"/>
    <a:srgbClr val="0088EE"/>
    <a:srgbClr val="2D82FF"/>
    <a:srgbClr val="FFFF99"/>
    <a:srgbClr val="0042AC"/>
    <a:srgbClr val="D2D2D2"/>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399" autoAdjust="0"/>
    <p:restoredTop sz="65301" autoAdjust="0"/>
  </p:normalViewPr>
  <p:slideViewPr>
    <p:cSldViewPr snapToGrid="0">
      <p:cViewPr varScale="1">
        <p:scale>
          <a:sx n="77" d="100"/>
          <a:sy n="77" d="100"/>
        </p:scale>
        <p:origin x="1374" y="78"/>
      </p:cViewPr>
      <p:guideLst>
        <p:guide orient="horz" pos="2328"/>
        <p:guide orient="horz" pos="3000"/>
        <p:guide orient="horz" pos="4200"/>
        <p:guide orient="horz" pos="2376"/>
        <p:guide orient="horz" pos="2952"/>
        <p:guide pos="311"/>
        <p:guide pos="7559"/>
        <p:guide pos="3911"/>
        <p:guide pos="2111"/>
        <p:guide pos="2759"/>
        <p:guide orient="horz" pos="2040"/>
        <p:guide orient="horz" pos="2880"/>
        <p:guide orient="horz" pos="3942"/>
        <p:guide pos="7229"/>
        <p:guide orient="horz" pos="3648"/>
        <p:guide orient="horz" pos="4104"/>
        <p:guide orient="horz" pos="3696"/>
        <p:guide pos="149"/>
        <p:guide pos="1967"/>
        <p:guide pos="604"/>
      </p:guideLst>
    </p:cSldViewPr>
  </p:slid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7" d="100"/>
          <a:sy n="87" d="100"/>
        </p:scale>
        <p:origin x="3780" y="102"/>
      </p:cViewPr>
      <p:guideLst>
        <p:guide orient="horz" pos="2904"/>
        <p:guide pos="2183"/>
        <p:guide orient="horz" pos="2952"/>
        <p:guide pos="223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4014100" y="0"/>
            <a:ext cx="3070860" cy="468630"/>
          </a:xfrm>
          <a:prstGeom prst="rect">
            <a:avLst/>
          </a:prstGeom>
        </p:spPr>
        <p:txBody>
          <a:bodyPr vert="horz" lIns="94044" tIns="47022" rIns="94044" bIns="47022" rtlCol="0"/>
          <a:lstStyle>
            <a:lvl1pPr algn="r">
              <a:defRPr sz="1200"/>
            </a:lvl1pPr>
          </a:lstStyle>
          <a:p>
            <a:fld id="{DE219B1A-AE41-483B-A766-69B9363DDA6A}" type="datetimeFigureOut">
              <a:rPr lang="en-US" smtClean="0"/>
              <a:t>4/20/2015</a:t>
            </a:fld>
            <a:endParaRPr lang="en-US" dirty="0"/>
          </a:p>
        </p:txBody>
      </p:sp>
      <p:sp>
        <p:nvSpPr>
          <p:cNvPr id="8" name="Footer Placeholder 7"/>
          <p:cNvSpPr>
            <a:spLocks noGrp="1"/>
          </p:cNvSpPr>
          <p:nvPr>
            <p:ph type="ftr" sz="quarter" idx="2"/>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976365" y="8902344"/>
            <a:ext cx="1108594" cy="468630"/>
          </a:xfrm>
          <a:prstGeom prst="rect">
            <a:avLst/>
          </a:prstGeom>
        </p:spPr>
        <p:txBody>
          <a:bodyPr vert="horz" lIns="94044" tIns="47022" rIns="94044" bIns="47022" rtlCol="0" anchor="b"/>
          <a:lstStyle>
            <a:lvl1pPr algn="r">
              <a:defRPr sz="1200"/>
            </a:lvl1pPr>
          </a:lstStyle>
          <a:p>
            <a:fld id="{0EC9E9D6-92A0-482B-A603-C9BA7FFB8190}" type="slidenum">
              <a:rPr lang="en-US" smtClean="0"/>
              <a:t>‹#›</a:t>
            </a:fld>
            <a:endParaRPr lang="en-US" dirty="0"/>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420688" y="703263"/>
            <a:ext cx="6245225" cy="3514725"/>
          </a:xfrm>
          <a:prstGeom prst="rect">
            <a:avLst/>
          </a:prstGeom>
          <a:noFill/>
          <a:ln w="12700">
            <a:solidFill>
              <a:prstClr val="black"/>
            </a:solidFill>
          </a:ln>
        </p:spPr>
        <p:txBody>
          <a:bodyPr vert="horz" lIns="94044" tIns="47022" rIns="94044" bIns="47022" rtlCol="0" anchor="ctr"/>
          <a:lstStyle/>
          <a:p>
            <a:endParaRPr lang="en-US" dirty="0"/>
          </a:p>
        </p:txBody>
      </p:sp>
      <p:sp>
        <p:nvSpPr>
          <p:cNvPr id="11" name="Date Placeholder 10"/>
          <p:cNvSpPr>
            <a:spLocks noGrp="1"/>
          </p:cNvSpPr>
          <p:nvPr>
            <p:ph type="dt" idx="1"/>
          </p:nvPr>
        </p:nvSpPr>
        <p:spPr>
          <a:xfrm>
            <a:off x="4014100" y="0"/>
            <a:ext cx="3070860" cy="468630"/>
          </a:xfrm>
          <a:prstGeom prst="rect">
            <a:avLst/>
          </a:prstGeom>
        </p:spPr>
        <p:txBody>
          <a:bodyPr vert="horz" lIns="94044" tIns="47022" rIns="94044" bIns="47022" rtlCol="0"/>
          <a:lstStyle>
            <a:lvl1pPr algn="r">
              <a:defRPr sz="1200"/>
            </a:lvl1pPr>
          </a:lstStyle>
          <a:p>
            <a:fld id="{D51B1278-D92B-4AF3-A9C1-71DD298190CE}" type="datetimeFigureOut">
              <a:rPr lang="en-US" smtClean="0"/>
              <a:t>4/20/2015</a:t>
            </a:fld>
            <a:endParaRPr lang="en-US" dirty="0"/>
          </a:p>
        </p:txBody>
      </p:sp>
      <p:sp>
        <p:nvSpPr>
          <p:cNvPr id="12" name="Notes Placeholder 11"/>
          <p:cNvSpPr>
            <a:spLocks noGrp="1"/>
          </p:cNvSpPr>
          <p:nvPr>
            <p:ph type="body" sz="quarter" idx="3"/>
          </p:nvPr>
        </p:nvSpPr>
        <p:spPr>
          <a:xfrm>
            <a:off x="708660" y="4451985"/>
            <a:ext cx="5669280" cy="4217670"/>
          </a:xfrm>
          <a:prstGeom prst="rect">
            <a:avLst/>
          </a:prstGeom>
        </p:spPr>
        <p:txBody>
          <a:bodyPr vert="horz" lIns="94044" tIns="47022" rIns="94044" bIns="4702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6106286" y="8902344"/>
            <a:ext cx="978673" cy="468630"/>
          </a:xfrm>
          <a:prstGeom prst="rect">
            <a:avLst/>
          </a:prstGeom>
        </p:spPr>
        <p:txBody>
          <a:bodyPr vert="horz" lIns="94044" tIns="47022" rIns="94044" bIns="47022"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2867">
              <a:spcAft>
                <a:spcPts val="336"/>
              </a:spcAft>
            </a:pPr>
            <a:endParaRPr lang="en-US" dirty="0" smtClean="0">
              <a:solidFill>
                <a:schemeClr val="bg1"/>
              </a:solidFill>
            </a:endParaRPr>
          </a:p>
        </p:txBody>
      </p:sp>
      <p:sp>
        <p:nvSpPr>
          <p:cNvPr id="6" name="Date Placeholder 5"/>
          <p:cNvSpPr>
            <a:spLocks noGrp="1"/>
          </p:cNvSpPr>
          <p:nvPr>
            <p:ph type="dt" idx="12"/>
          </p:nvPr>
        </p:nvSpPr>
        <p:spPr/>
        <p:txBody>
          <a:bodyPr/>
          <a:lstStyle/>
          <a:p>
            <a:fld id="{D4664A66-7F43-48D1-91D2-AE7A931D6495}" type="datetime1">
              <a:rPr lang="en-US" smtClean="0">
                <a:solidFill>
                  <a:prstClr val="black"/>
                </a:solidFill>
              </a:rPr>
              <a:pPr/>
              <a:t>4/20/2015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
        <p:nvSpPr>
          <p:cNvPr id="8"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solidFill>
                  <a:prstClr val="black"/>
                </a:solidFill>
              </a:rPr>
              <a:t>Microsoft Office</a:t>
            </a:r>
            <a:endParaRPr lang="en-US" dirty="0">
              <a:solidFill>
                <a:prstClr val="black"/>
              </a:solidFill>
            </a:endParaRPr>
          </a:p>
        </p:txBody>
      </p:sp>
      <p:sp>
        <p:nvSpPr>
          <p:cNvPr id="9"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588977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Date Placeholder 3"/>
          <p:cNvSpPr>
            <a:spLocks noGrp="1"/>
          </p:cNvSpPr>
          <p:nvPr>
            <p:ph type="dt" idx="10"/>
          </p:nvPr>
        </p:nvSpPr>
        <p:spPr/>
        <p:txBody>
          <a:bodyPr/>
          <a:lstStyle/>
          <a:p>
            <a:fld id="{19F3E603-05B4-41E2-A014-7F3A9742EC69}" type="datetime1">
              <a:rPr lang="en-US" smtClean="0">
                <a:solidFill>
                  <a:prstClr val="black"/>
                </a:solidFill>
              </a:rPr>
              <a:pPr/>
              <a:t>4/20/2015</a:t>
            </a:fld>
            <a:endParaRPr lang="en-US" dirty="0">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dirty="0"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6179" defTabSz="931467"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179" defTabSz="931467"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363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8261">
              <a:spcAft>
                <a:spcPts val="338"/>
              </a:spcAft>
              <a:defRPr/>
            </a:pPr>
            <a:endParaRPr lang="en-US" dirty="0">
              <a:solidFill>
                <a:prstClr val="black"/>
              </a:solidFill>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643863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smtClean="0"/>
          </a:p>
        </p:txBody>
      </p:sp>
      <p:sp>
        <p:nvSpPr>
          <p:cNvPr id="4" name="Date Placeholder 3"/>
          <p:cNvSpPr>
            <a:spLocks noGrp="1"/>
          </p:cNvSpPr>
          <p:nvPr>
            <p:ph type="dt" idx="10"/>
          </p:nvPr>
        </p:nvSpPr>
        <p:spPr>
          <a:xfrm>
            <a:off x="4014100" y="0"/>
            <a:ext cx="3070860" cy="468630"/>
          </a:xfrm>
          <a:prstGeom prst="rect">
            <a:avLst/>
          </a:prstGeom>
        </p:spPr>
        <p:txBody>
          <a:bodyPr/>
          <a:lstStyle/>
          <a:p>
            <a:fld id="{016D4FFF-EA12-4113-A505-A90247173362}" type="datetime1">
              <a:rPr lang="en-US" smtClean="0">
                <a:solidFill>
                  <a:prstClr val="black"/>
                </a:solidFill>
              </a:rPr>
              <a:pPr/>
              <a:t>4/20/2015</a:t>
            </a:fld>
            <a:endParaRPr lang="en-US" dirty="0">
              <a:solidFill>
                <a:prstClr val="black"/>
              </a:solidFill>
            </a:endParaRPr>
          </a:p>
        </p:txBody>
      </p:sp>
      <p:sp>
        <p:nvSpPr>
          <p:cNvPr id="5" name="Slide Number Placeholder 4"/>
          <p:cNvSpPr>
            <a:spLocks noGrp="1"/>
          </p:cNvSpPr>
          <p:nvPr>
            <p:ph type="sldNum" sz="quarter" idx="11"/>
          </p:nvPr>
        </p:nvSpPr>
        <p:spPr>
          <a:xfrm>
            <a:off x="6106286" y="8902344"/>
            <a:ext cx="978673" cy="468630"/>
          </a:xfrm>
          <a:prstGeom prst="rect">
            <a:avLst/>
          </a:prstGeom>
        </p:spPr>
        <p:txBody>
          <a:bodyPr/>
          <a:lstStyle/>
          <a:p>
            <a:fld id="{B4008EB6-D09E-4580-8CD6-DDB14511944F}" type="slidenum">
              <a:rPr lang="en-US" smtClean="0">
                <a:solidFill>
                  <a:prstClr val="black"/>
                </a:solidFill>
              </a:rPr>
              <a:pPr/>
              <a:t>5</a:t>
            </a:fld>
            <a:endParaRPr lang="en-US" dirty="0">
              <a:solidFill>
                <a:prstClr val="black"/>
              </a:solidFill>
            </a:endParaRPr>
          </a:p>
        </p:txBody>
      </p:sp>
      <p:sp>
        <p:nvSpPr>
          <p:cNvPr id="6" name="Header Placeholder 5"/>
          <p:cNvSpPr>
            <a:spLocks noGrp="1"/>
          </p:cNvSpPr>
          <p:nvPr>
            <p:ph type="hdr" sz="quarter" idx="12"/>
          </p:nvPr>
        </p:nvSpPr>
        <p:spPr>
          <a:xfrm>
            <a:off x="0" y="0"/>
            <a:ext cx="3070860" cy="468630"/>
          </a:xfrm>
          <a:prstGeom prst="rect">
            <a:avLst/>
          </a:prstGeom>
        </p:spPr>
        <p:txBody>
          <a:bodyPr/>
          <a:lstStyle/>
          <a:p>
            <a:r>
              <a:rPr lang="en-US" dirty="0"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a:xfrm>
            <a:off x="0" y="8902343"/>
            <a:ext cx="5988177" cy="375346"/>
          </a:xfrm>
          <a:prstGeom prst="rect">
            <a:avLst/>
          </a:prstGeom>
        </p:spPr>
        <p:txBody>
          <a:body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4413883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a:xfrm>
            <a:off x="4014100" y="0"/>
            <a:ext cx="3070860" cy="468630"/>
          </a:xfrm>
          <a:prstGeom prst="rect">
            <a:avLst/>
          </a:prstGeom>
        </p:spPr>
        <p:txBody>
          <a:bodyPr/>
          <a:lstStyle/>
          <a:p>
            <a:fld id="{C8F7DF0B-6DBF-49E1-99D2-6A728468D61E}" type="datetime1">
              <a:rPr lang="en-US" smtClean="0"/>
              <a:t>4/20/2015</a:t>
            </a:fld>
            <a:endParaRPr lang="en-US" dirty="0"/>
          </a:p>
        </p:txBody>
      </p:sp>
      <p:sp>
        <p:nvSpPr>
          <p:cNvPr id="5" name="Slide Number Placeholder 4"/>
          <p:cNvSpPr>
            <a:spLocks noGrp="1"/>
          </p:cNvSpPr>
          <p:nvPr>
            <p:ph type="sldNum" sz="quarter" idx="11"/>
          </p:nvPr>
        </p:nvSpPr>
        <p:spPr>
          <a:xfrm>
            <a:off x="6106286" y="8902344"/>
            <a:ext cx="978673" cy="468630"/>
          </a:xfrm>
          <a:prstGeom prst="rect">
            <a:avLst/>
          </a:prstGeom>
        </p:spPr>
        <p:txBody>
          <a:bodyPr/>
          <a:lstStyle/>
          <a:p>
            <a:fld id="{B4008EB6-D09E-4580-8CD6-DDB14511944F}" type="slidenum">
              <a:rPr lang="en-US" smtClean="0"/>
              <a:t>6</a:t>
            </a:fld>
            <a:endParaRPr lang="en-US" dirty="0"/>
          </a:p>
        </p:txBody>
      </p:sp>
      <p:sp>
        <p:nvSpPr>
          <p:cNvPr id="6" name="Header Placeholder 5"/>
          <p:cNvSpPr>
            <a:spLocks noGrp="1"/>
          </p:cNvSpPr>
          <p:nvPr>
            <p:ph type="hdr" sz="quarter" idx="12"/>
          </p:nvPr>
        </p:nvSpPr>
        <p:spPr>
          <a:xfrm>
            <a:off x="0" y="0"/>
            <a:ext cx="3070860" cy="468630"/>
          </a:xfrm>
          <a:prstGeom prst="rect">
            <a:avLst/>
          </a:prstGeom>
        </p:spPr>
        <p:txBody>
          <a:bodyPr/>
          <a:lstStyle/>
          <a:p>
            <a:r>
              <a:rPr lang="en-US" dirty="0" smtClean="0"/>
              <a:t>Microsoft Office</a:t>
            </a:r>
            <a:endParaRPr lang="en-US" dirty="0"/>
          </a:p>
        </p:txBody>
      </p:sp>
      <p:sp>
        <p:nvSpPr>
          <p:cNvPr id="7" name="Footer Placeholder 6"/>
          <p:cNvSpPr>
            <a:spLocks noGrp="1"/>
          </p:cNvSpPr>
          <p:nvPr>
            <p:ph type="ftr" sz="quarter" idx="13"/>
          </p:nvPr>
        </p:nvSpPr>
        <p:spPr>
          <a:xfrm>
            <a:off x="0" y="8902343"/>
            <a:ext cx="5988177" cy="375346"/>
          </a:xfrm>
          <a:prstGeom prst="rect">
            <a:avLst/>
          </a:prstGeom>
        </p:spPr>
        <p:txBody>
          <a:bodyPr/>
          <a:lstStyle/>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255448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sz="900" kern="1200" dirty="0" smtClean="0">
                <a:solidFill>
                  <a:schemeClr val="tx1"/>
                </a:solidFill>
                <a:effectLst/>
                <a:latin typeface="Segoe UI Light" pitchFamily="34" charset="0"/>
                <a:ea typeface="+mn-ea"/>
                <a:cs typeface="+mn-cs"/>
              </a:rPr>
              <a:t>Are they already on SP 2013, post DB upgrade, preferably post Site Collection Upgrade?</a:t>
            </a:r>
          </a:p>
          <a:p>
            <a:pPr marL="228600" indent="-228600">
              <a:buAutoNum type="arabicParenR"/>
            </a:pPr>
            <a:r>
              <a:rPr lang="en-US" sz="900" kern="1200" dirty="0" smtClean="0">
                <a:solidFill>
                  <a:schemeClr val="tx1"/>
                </a:solidFill>
                <a:effectLst/>
                <a:latin typeface="Segoe UI Light" pitchFamily="34" charset="0"/>
                <a:ea typeface="+mn-ea"/>
                <a:cs typeface="+mn-cs"/>
              </a:rPr>
              <a:t>Do they have committed schedule or plan to move to APP model?</a:t>
            </a:r>
          </a:p>
          <a:p>
            <a:r>
              <a:rPr lang="en-US" sz="900" kern="1200" dirty="0" smtClean="0">
                <a:solidFill>
                  <a:schemeClr val="tx1"/>
                </a:solidFill>
                <a:effectLst/>
                <a:latin typeface="Segoe UI Light" pitchFamily="34" charset="0"/>
                <a:ea typeface="+mn-ea"/>
                <a:cs typeface="+mn-cs"/>
              </a:rPr>
              <a:t>3)   Do They have development resource for APP </a:t>
            </a:r>
          </a:p>
          <a:p>
            <a:r>
              <a:rPr lang="en-US" sz="900" kern="1200" dirty="0" smtClean="0">
                <a:solidFill>
                  <a:schemeClr val="tx1"/>
                </a:solidFill>
                <a:effectLst/>
                <a:latin typeface="Segoe UI Light" pitchFamily="34" charset="0"/>
                <a:ea typeface="+mn-ea"/>
                <a:cs typeface="+mn-cs"/>
              </a:rPr>
              <a:t> </a:t>
            </a:r>
            <a:endParaRPr lang="en-US" sz="900" kern="1200" dirty="0">
              <a:solidFill>
                <a:schemeClr val="tx1"/>
              </a:solidFill>
              <a:effectLst/>
              <a:latin typeface="Segoe UI Light" pitchFamily="34" charset="0"/>
              <a:ea typeface="+mn-ea"/>
              <a:cs typeface="+mn-cs"/>
            </a:endParaRPr>
          </a:p>
        </p:txBody>
      </p:sp>
      <p:sp>
        <p:nvSpPr>
          <p:cNvPr id="4" name="Date Placeholder 3"/>
          <p:cNvSpPr>
            <a:spLocks noGrp="1"/>
          </p:cNvSpPr>
          <p:nvPr>
            <p:ph type="dt" idx="10"/>
          </p:nvPr>
        </p:nvSpPr>
        <p:spPr>
          <a:xfrm>
            <a:off x="4014100" y="0"/>
            <a:ext cx="3070860" cy="468630"/>
          </a:xfrm>
          <a:prstGeom prst="rect">
            <a:avLst/>
          </a:prstGeom>
        </p:spPr>
        <p:txBody>
          <a:bodyPr/>
          <a:lstStyle/>
          <a:p>
            <a:fld id="{C8F7DF0B-6DBF-49E1-99D2-6A728468D61E}" type="datetime1">
              <a:rPr lang="en-US" smtClean="0"/>
              <a:t>4/20/2015</a:t>
            </a:fld>
            <a:endParaRPr lang="en-US" dirty="0"/>
          </a:p>
        </p:txBody>
      </p:sp>
      <p:sp>
        <p:nvSpPr>
          <p:cNvPr id="5" name="Slide Number Placeholder 4"/>
          <p:cNvSpPr>
            <a:spLocks noGrp="1"/>
          </p:cNvSpPr>
          <p:nvPr>
            <p:ph type="sldNum" sz="quarter" idx="11"/>
          </p:nvPr>
        </p:nvSpPr>
        <p:spPr>
          <a:xfrm>
            <a:off x="6106286" y="8902344"/>
            <a:ext cx="978673" cy="468630"/>
          </a:xfrm>
          <a:prstGeom prst="rect">
            <a:avLst/>
          </a:prstGeom>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a:xfrm>
            <a:off x="0" y="0"/>
            <a:ext cx="3070860" cy="468630"/>
          </a:xfrm>
          <a:prstGeom prst="rect">
            <a:avLst/>
          </a:prstGeom>
        </p:spPr>
        <p:txBody>
          <a:bodyPr/>
          <a:lstStyle/>
          <a:p>
            <a:r>
              <a:rPr lang="en-US" dirty="0" smtClean="0"/>
              <a:t>Microsoft Office</a:t>
            </a:r>
            <a:endParaRPr lang="en-US" dirty="0"/>
          </a:p>
        </p:txBody>
      </p:sp>
      <p:sp>
        <p:nvSpPr>
          <p:cNvPr id="7" name="Footer Placeholder 6"/>
          <p:cNvSpPr>
            <a:spLocks noGrp="1"/>
          </p:cNvSpPr>
          <p:nvPr>
            <p:ph type="ftr" sz="quarter" idx="13"/>
          </p:nvPr>
        </p:nvSpPr>
        <p:spPr>
          <a:xfrm>
            <a:off x="0" y="8902343"/>
            <a:ext cx="5988177" cy="375346"/>
          </a:xfrm>
          <a:prstGeom prst="rect">
            <a:avLst/>
          </a:prstGeom>
        </p:spPr>
        <p:txBody>
          <a:bodyPr/>
          <a:lstStyle/>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5989168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5288" y="692150"/>
            <a:ext cx="6142037" cy="3455988"/>
          </a:xfrm>
          <a:prstGeom prst="rect">
            <a:avLst/>
          </a:prstGeom>
        </p:spPr>
      </p:sp>
      <p:sp>
        <p:nvSpPr>
          <p:cNvPr id="3" name="Notes Placeholder 2"/>
          <p:cNvSpPr>
            <a:spLocks noGrp="1"/>
          </p:cNvSpPr>
          <p:nvPr>
            <p:ph type="body" idx="1"/>
          </p:nvPr>
        </p:nvSpPr>
        <p:spPr>
          <a:xfrm>
            <a:off x="693254" y="4379002"/>
            <a:ext cx="5546035" cy="4148528"/>
          </a:xfrm>
          <a:prstGeom prst="rect">
            <a:avLst/>
          </a:prstGeom>
        </p:spPr>
        <p:txBody>
          <a:bodyPr>
            <a:normAutofit/>
          </a:bodyPr>
          <a:lstStyle/>
          <a:p>
            <a:endParaRPr lang="en-US" dirty="0"/>
          </a:p>
        </p:txBody>
      </p:sp>
      <p:sp>
        <p:nvSpPr>
          <p:cNvPr id="6" name="Date Placeholder 5"/>
          <p:cNvSpPr>
            <a:spLocks noGrp="1"/>
          </p:cNvSpPr>
          <p:nvPr>
            <p:ph type="dt" idx="10"/>
          </p:nvPr>
        </p:nvSpPr>
        <p:spPr>
          <a:xfrm>
            <a:off x="3926837" y="0"/>
            <a:ext cx="3004102" cy="460948"/>
          </a:xfrm>
          <a:prstGeom prst="rect">
            <a:avLst/>
          </a:prstGeom>
        </p:spPr>
        <p:txBody>
          <a:bodyPr/>
          <a:lstStyle/>
          <a:p>
            <a:fld id="{CF65DC99-4379-44AE-9BA7-822724421C33}" type="datetime1">
              <a:rPr lang="en-US" smtClean="0">
                <a:solidFill>
                  <a:prstClr val="black"/>
                </a:solidFill>
              </a:rPr>
              <a:pPr/>
              <a:t>4/20/2015</a:t>
            </a:fld>
            <a:endParaRPr lang="en-US" dirty="0">
              <a:solidFill>
                <a:prstClr val="black"/>
              </a:solidFill>
            </a:endParaRPr>
          </a:p>
        </p:txBody>
      </p:sp>
      <p:sp>
        <p:nvSpPr>
          <p:cNvPr id="9" name="Footer Placeholder 8"/>
          <p:cNvSpPr>
            <a:spLocks noGrp="1"/>
          </p:cNvSpPr>
          <p:nvPr>
            <p:ph type="ftr" sz="quarter" idx="11"/>
          </p:nvPr>
        </p:nvSpPr>
        <p:spPr>
          <a:xfrm>
            <a:off x="0" y="8756403"/>
            <a:ext cx="6239289" cy="460948"/>
          </a:xfrm>
          <a:prstGeom prst="rect">
            <a:avLst/>
          </a:prstGeom>
        </p:spPr>
        <p:txBody>
          <a:bodyPr/>
          <a:lstStyle/>
          <a:p>
            <a:r>
              <a:rPr lang="en-US" dirty="0" smtClean="0">
                <a:solidFill>
                  <a:srgbClr val="000000"/>
                </a:solidFill>
                <a:latin typeface="Segoe UI Light" pitchFamily="34" charset="0"/>
              </a:rPr>
              <a:t>© 2012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Light"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Light" pitchFamily="34" charset="0"/>
              </a:rPr>
            </a:br>
            <a:r>
              <a:rPr lang="en-US" dirty="0" smtClean="0">
                <a:solidFill>
                  <a:srgbClr val="000000"/>
                </a:solidFill>
                <a:latin typeface="Segoe UI Light" pitchFamily="34" charset="0"/>
              </a:rPr>
              <a:t>MICROSOFT MAKES NO WARRANTIES, EXPRESS, IMPLIED OR STATUTORY, AS TO THE INFORMATION IN THIS PRESENTATION.</a:t>
            </a:r>
          </a:p>
        </p:txBody>
      </p:sp>
      <p:sp>
        <p:nvSpPr>
          <p:cNvPr id="10" name="Slide Number Placeholder 9"/>
          <p:cNvSpPr>
            <a:spLocks noGrp="1"/>
          </p:cNvSpPr>
          <p:nvPr>
            <p:ph type="sldNum" sz="quarter" idx="12"/>
          </p:nvPr>
        </p:nvSpPr>
        <p:spPr>
          <a:xfrm>
            <a:off x="6239289" y="8756403"/>
            <a:ext cx="691650" cy="460948"/>
          </a:xfrm>
          <a:prstGeom prst="rect">
            <a:avLst/>
          </a:prstGeom>
        </p:spPr>
        <p:txBody>
          <a:bodyPr/>
          <a:lstStyle/>
          <a:p>
            <a:fld id="{8B263312-38AA-4E1E-B2B5-0F8F122B24FE}" type="slidenum">
              <a:rPr lang="en-US" smtClean="0">
                <a:solidFill>
                  <a:prstClr val="black"/>
                </a:solidFill>
              </a:rPr>
              <a:pPr/>
              <a:t>10</a:t>
            </a:fld>
            <a:endParaRPr lang="en-US" dirty="0">
              <a:solidFill>
                <a:prstClr val="black"/>
              </a:solidFill>
            </a:endParaRPr>
          </a:p>
        </p:txBody>
      </p:sp>
      <p:sp>
        <p:nvSpPr>
          <p:cNvPr id="11" name="Header Placeholder 10"/>
          <p:cNvSpPr>
            <a:spLocks noGrp="1"/>
          </p:cNvSpPr>
          <p:nvPr>
            <p:ph type="hdr" sz="quarter" idx="13"/>
          </p:nvPr>
        </p:nvSpPr>
        <p:spPr>
          <a:xfrm>
            <a:off x="0" y="0"/>
            <a:ext cx="3004102" cy="460948"/>
          </a:xfrm>
          <a:prstGeom prst="rect">
            <a:avLst/>
          </a:prstGeom>
        </p:spPr>
        <p:txBody>
          <a:bodyPr/>
          <a:lstStyle/>
          <a:p>
            <a:r>
              <a:rPr lang="en-US" dirty="0" smtClean="0">
                <a:solidFill>
                  <a:prstClr val="black"/>
                </a:solidFill>
              </a:rPr>
              <a:t>Microsoft Consumer Channels and Central Marketing Group</a:t>
            </a:r>
            <a:endParaRPr lang="en-US" dirty="0">
              <a:solidFill>
                <a:prstClr val="black"/>
              </a:solidFill>
            </a:endParaRPr>
          </a:p>
        </p:txBody>
      </p:sp>
    </p:spTree>
    <p:extLst>
      <p:ext uri="{BB962C8B-B14F-4D97-AF65-F5344CB8AC3E}">
        <p14:creationId xmlns:p14="http://schemas.microsoft.com/office/powerpoint/2010/main" val="42292920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1014863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95535494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49392577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3706418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Alternative">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18048" r="2623"/>
          <a:stretch/>
        </p:blipFill>
        <p:spPr>
          <a:xfrm>
            <a:off x="16512" y="-12701"/>
            <a:ext cx="12256428" cy="6871393"/>
          </a:xfrm>
          <a:prstGeom prst="rect">
            <a:avLst/>
          </a:prstGeom>
        </p:spPr>
      </p:pic>
      <p:sp>
        <p:nvSpPr>
          <p:cNvPr id="9" name="Rectangle 1"/>
          <p:cNvSpPr/>
          <p:nvPr userDrawn="1"/>
        </p:nvSpPr>
        <p:spPr bwMode="auto">
          <a:xfrm flipH="1">
            <a:off x="0" y="-16042"/>
            <a:ext cx="12272940" cy="6858000"/>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493713" y="3922721"/>
            <a:ext cx="8822964" cy="1254354"/>
          </a:xfrm>
          <a:solidFill>
            <a:schemeClr val="tx2">
              <a:alpha val="8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45720" rIns="45720" bIns="72000" numCol="1" spcCol="0" rtlCol="0" fromWordArt="0" anchor="ctr" anchorCtr="0" forceAA="0" compatLnSpc="1">
            <a:prstTxWarp prst="textNoShape">
              <a:avLst/>
            </a:prstTxWarp>
            <a:noAutofit/>
          </a:bodyPr>
          <a:lstStyle>
            <a:lvl1pPr>
              <a:defRPr lang="en-US" sz="4000" dirty="0">
                <a:solidFill>
                  <a:srgbClr val="FFFFFF"/>
                </a:solidFill>
                <a:latin typeface="Segoe UI Light"/>
                <a:cs typeface="+mn-cs"/>
              </a:defRPr>
            </a:lvl1pPr>
          </a:lstStyle>
          <a:p>
            <a:pPr marL="0" lvl="0"/>
            <a:r>
              <a:rPr lang="en-US" dirty="0" smtClean="0"/>
              <a:t>Click to edit title style</a:t>
            </a:r>
            <a:endParaRPr lang="en-US" dirty="0"/>
          </a:p>
        </p:txBody>
      </p:sp>
      <p:sp>
        <p:nvSpPr>
          <p:cNvPr id="5" name="Text Placeholder 4"/>
          <p:cNvSpPr>
            <a:spLocks noGrp="1"/>
          </p:cNvSpPr>
          <p:nvPr>
            <p:ph type="body" sz="quarter" idx="12"/>
          </p:nvPr>
        </p:nvSpPr>
        <p:spPr>
          <a:xfrm>
            <a:off x="493713" y="5307324"/>
            <a:ext cx="4212197" cy="498598"/>
          </a:xfrm>
        </p:spPr>
        <p:txBody>
          <a:bodyPr>
            <a:noAutofit/>
          </a:bodyPr>
          <a:lstStyle>
            <a:lvl1pPr marL="0" indent="0">
              <a:spcBef>
                <a:spcPts val="0"/>
              </a:spcBef>
              <a:buNone/>
              <a:defRPr sz="2800" spc="-70" baseline="0">
                <a:gradFill>
                  <a:gsLst>
                    <a:gs pos="0">
                      <a:schemeClr val="bg1"/>
                    </a:gs>
                    <a:gs pos="100000">
                      <a:schemeClr val="bg1"/>
                    </a:gs>
                  </a:gsLst>
                  <a:lin ang="5400000" scaled="0"/>
                </a:gradFill>
                <a:latin typeface="+mj-lt"/>
              </a:defRPr>
            </a:lvl1pPr>
          </a:lstStyle>
          <a:p>
            <a:endParaRPr lang="en-US" sz="2400" spc="-70" dirty="0" smtClean="0">
              <a:solidFill>
                <a:schemeClr val="bg1"/>
              </a:solidFill>
              <a:latin typeface="+mj-lt"/>
            </a:endParaRPr>
          </a:p>
        </p:txBody>
      </p:sp>
    </p:spTree>
    <p:extLst>
      <p:ext uri="{BB962C8B-B14F-4D97-AF65-F5344CB8AC3E}">
        <p14:creationId xmlns:p14="http://schemas.microsoft.com/office/powerpoint/2010/main" val="10104882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2027545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536170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591852"/>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7060803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04117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0972393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1990397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643121024"/>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32942413"/>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924051652"/>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884145257"/>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rgbClr val="EB3C00"/>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227370417"/>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10611565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52337382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1637005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theme" Target="../theme/theme2.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278" r:id="rId2"/>
    <p:sldLayoutId id="2147484084" r:id="rId3"/>
    <p:sldLayoutId id="2147484085" r:id="rId4"/>
    <p:sldLayoutId id="2147484087" r:id="rId5"/>
    <p:sldLayoutId id="2147484088" r:id="rId6"/>
    <p:sldLayoutId id="2147484086" r:id="rId7"/>
    <p:sldLayoutId id="2147484090" r:id="rId8"/>
    <p:sldLayoutId id="2147484091" r:id="rId9"/>
    <p:sldLayoutId id="2147484089" r:id="rId10"/>
    <p:sldLayoutId id="2147484119" r:id="rId11"/>
    <p:sldLayoutId id="2147484116" r:id="rId12"/>
    <p:sldLayoutId id="2147484117" r:id="rId13"/>
    <p:sldLayoutId id="2147484140" r:id="rId14"/>
    <p:sldLayoutId id="2147484193" r:id="rId15"/>
    <p:sldLayoutId id="2147484163" r:id="rId16"/>
    <p:sldLayoutId id="2147484141" r:id="rId17"/>
    <p:sldLayoutId id="2147484164" r:id="rId18"/>
    <p:sldLayoutId id="2147484196" r:id="rId19"/>
    <p:sldLayoutId id="2147484142" r:id="rId20"/>
    <p:sldLayoutId id="2147484143" r:id="rId21"/>
    <p:sldLayoutId id="2147484092" r:id="rId22"/>
    <p:sldLayoutId id="2147484148" r:id="rId23"/>
    <p:sldLayoutId id="2147484093" r:id="rId24"/>
    <p:sldLayoutId id="2147484277" r:id="rId25"/>
    <p:sldLayoutId id="2147484094" r:id="rId26"/>
    <p:sldLayoutId id="2147484096" r:id="rId27"/>
    <p:sldLayoutId id="2147484280" r:id="rId28"/>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5055429"/>
      </p:ext>
    </p:extLst>
  </p:cSld>
  <p:clrMap bg1="dk1" tx1="lt1" bg2="dk2" tx2="lt2" accent1="accent1" accent2="accent2" accent3="accent3" accent4="accent4" accent5="accent5" accent6="accent6" hlink="hlink" folHlink="folHlink"/>
  <p:sldLayoutIdLst>
    <p:sldLayoutId id="2147484150" r:id="rId1"/>
    <p:sldLayoutId id="2147484151" r:id="rId2"/>
    <p:sldLayoutId id="2147484152" r:id="rId3"/>
    <p:sldLayoutId id="2147484153" r:id="rId4"/>
    <p:sldLayoutId id="2147484154" r:id="rId5"/>
    <p:sldLayoutId id="2147484155" r:id="rId6"/>
    <p:sldLayoutId id="2147484156" r:id="rId7"/>
    <p:sldLayoutId id="2147484157" r:id="rId8"/>
    <p:sldLayoutId id="2147484158" r:id="rId9"/>
    <p:sldLayoutId id="2147484159" r:id="rId10"/>
    <p:sldLayoutId id="2147484160" r:id="rId11"/>
    <p:sldLayoutId id="2147484161" r:id="rId12"/>
  </p:sldLayoutIdLst>
  <p:transition>
    <p:fade/>
  </p:transition>
  <p:timing>
    <p:tnLst>
      <p:par>
        <p:cTn id="1" dur="indefinite" restart="never" nodeType="tmRoot"/>
      </p:par>
    </p:tnLst>
  </p:timing>
  <p:hf hdr="0" ftr="0" dt="0"/>
  <p:txStyles>
    <p:titleStyle>
      <a:lvl1pPr algn="l" defTabSz="914156"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648" marR="0" indent="-339648" algn="l" defTabSz="914156"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2958" marR="0" indent="-233310" algn="l" defTabSz="914156"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331"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798331" algn="l"/>
        </a:tabLst>
        <a:defRPr sz="2400" kern="1200" spc="0" baseline="0">
          <a:gradFill>
            <a:gsLst>
              <a:gs pos="1250">
                <a:schemeClr val="tx1"/>
              </a:gs>
              <a:gs pos="100000">
                <a:schemeClr val="tx1"/>
              </a:gs>
            </a:gsLst>
            <a:lin ang="5400000" scaled="0"/>
          </a:gradFill>
          <a:latin typeface="+mn-lt"/>
          <a:ea typeface="+mn-ea"/>
          <a:cs typeface="+mn-cs"/>
        </a:defRPr>
      </a:lvl3pPr>
      <a:lvl4pPr marL="1030054" marR="0" indent="-231722" algn="l" defTabSz="914156"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428"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1255428" algn="l"/>
        </a:tabLst>
        <a:defRPr sz="2000" kern="1200" spc="0" baseline="0">
          <a:gradFill>
            <a:gsLst>
              <a:gs pos="1250">
                <a:schemeClr val="tx1"/>
              </a:gs>
              <a:gs pos="100000">
                <a:schemeClr val="tx1"/>
              </a:gs>
            </a:gsLst>
            <a:lin ang="5400000" scaled="0"/>
          </a:gradFill>
          <a:latin typeface="+mn-lt"/>
          <a:ea typeface="+mn-ea"/>
          <a:cs typeface="+mn-cs"/>
        </a:defRPr>
      </a:lvl5pPr>
      <a:lvl6pPr marL="2513929"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07"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085"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164"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5.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notesSlide" Target="../notesSlides/notesSlide2.xml"/><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t="18048" r="2623"/>
          <a:stretch/>
        </p:blipFill>
        <p:spPr>
          <a:xfrm>
            <a:off x="16512" y="-12701"/>
            <a:ext cx="12256428" cy="6871393"/>
          </a:xfrm>
          <a:prstGeom prst="rect">
            <a:avLst/>
          </a:prstGeom>
        </p:spPr>
      </p:pic>
      <p:sp>
        <p:nvSpPr>
          <p:cNvPr id="21" name="Rectangle 1"/>
          <p:cNvSpPr/>
          <p:nvPr/>
        </p:nvSpPr>
        <p:spPr bwMode="auto">
          <a:xfrm flipH="1">
            <a:off x="0" y="-16042"/>
            <a:ext cx="11790948" cy="6874734"/>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5" name="Title 24"/>
          <p:cNvSpPr>
            <a:spLocks noGrp="1"/>
          </p:cNvSpPr>
          <p:nvPr>
            <p:ph type="title"/>
          </p:nvPr>
        </p:nvSpPr>
        <p:spPr/>
        <p:txBody>
          <a:bodyPr/>
          <a:lstStyle/>
          <a:p>
            <a:r>
              <a:rPr lang="en-US" smtClean="0"/>
              <a:t>PnP </a:t>
            </a:r>
            <a:r>
              <a:rPr lang="en-US" dirty="0" smtClean="0"/>
              <a:t>Transformation </a:t>
            </a:r>
            <a:br>
              <a:rPr lang="en-US" dirty="0" smtClean="0"/>
            </a:br>
            <a:r>
              <a:rPr lang="en-US" dirty="0" smtClean="0"/>
              <a:t>Architecture Design – </a:t>
            </a:r>
            <a:r>
              <a:rPr lang="en-US" smtClean="0"/>
              <a:t>Kick </a:t>
            </a:r>
            <a:r>
              <a:rPr lang="en-US" smtClean="0"/>
              <a:t>off </a:t>
            </a:r>
            <a:endParaRPr lang="en-US" dirty="0"/>
          </a:p>
        </p:txBody>
      </p:sp>
      <p:pic>
        <p:nvPicPr>
          <p:cNvPr id="28" name="Picture 2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316677" y="5805922"/>
            <a:ext cx="2879016" cy="997287"/>
          </a:xfrm>
          <a:prstGeom prst="rect">
            <a:avLst/>
          </a:prstGeom>
        </p:spPr>
      </p:pic>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0"/>
            <a:ext cx="2292824" cy="843401"/>
          </a:xfrm>
          <a:prstGeom prst="rect">
            <a:avLst/>
          </a:prstGeom>
        </p:spPr>
      </p:pic>
      <p:sp>
        <p:nvSpPr>
          <p:cNvPr id="2" name="Text Placeholder 1"/>
          <p:cNvSpPr>
            <a:spLocks noGrp="1"/>
          </p:cNvSpPr>
          <p:nvPr>
            <p:ph type="body" sz="quarter" idx="12"/>
          </p:nvPr>
        </p:nvSpPr>
        <p:spPr/>
        <p:txBody>
          <a:bodyPr/>
          <a:lstStyle/>
          <a:p>
            <a:r>
              <a:rPr lang="fi-FI" dirty="0" smtClean="0"/>
              <a:t>&lt;Consultant Name&gt;</a:t>
            </a:r>
          </a:p>
          <a:p>
            <a:r>
              <a:rPr lang="fi-FI" dirty="0" smtClean="0"/>
              <a:t>&lt;Job Title&gt;</a:t>
            </a:r>
          </a:p>
          <a:p>
            <a:r>
              <a:rPr lang="fi-FI" smtClean="0"/>
              <a:t>&lt;Company Name&gt;</a:t>
            </a:r>
            <a:endParaRPr lang="en-US" dirty="0"/>
          </a:p>
        </p:txBody>
      </p:sp>
    </p:spTree>
    <p:extLst>
      <p:ext uri="{BB962C8B-B14F-4D97-AF65-F5344CB8AC3E}">
        <p14:creationId xmlns:p14="http://schemas.microsoft.com/office/powerpoint/2010/main" val="2850587550"/>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solidFill>
                  <a:srgbClr val="000000">
                    <a:lumMod val="65000"/>
                    <a:lumOff val="35000"/>
                  </a:srgbClr>
                </a:solidFill>
                <a:ea typeface="Segoe UI" pitchFamily="34" charset="0"/>
                <a:cs typeface="Segoe UI" pitchFamily="34" charset="0"/>
              </a:rPr>
              <a:t>© </a:t>
            </a:r>
            <a:r>
              <a:rPr lang="en-US" sz="700" dirty="0" smtClean="0">
                <a:solidFill>
                  <a:srgbClr val="000000">
                    <a:lumMod val="65000"/>
                    <a:lumOff val="35000"/>
                  </a:srgbClr>
                </a:solidFill>
                <a:ea typeface="Segoe UI" pitchFamily="34" charset="0"/>
                <a:cs typeface="Segoe UI" pitchFamily="34" charset="0"/>
              </a:rPr>
              <a:t>2014 Microsoft </a:t>
            </a:r>
            <a:r>
              <a:rPr lang="en-US" sz="700" dirty="0">
                <a:solidFill>
                  <a:srgbClr val="000000">
                    <a:lumMod val="65000"/>
                    <a:lumOff val="35000"/>
                  </a:srgbClr>
                </a:solidFill>
                <a:ea typeface="Segoe UI" pitchFamily="34" charset="0"/>
                <a:cs typeface="Segoe UI" pitchFamily="34" charset="0"/>
              </a:rPr>
              <a:t>Corporation. All rights reserved. Microsoft, Windows, </a:t>
            </a:r>
            <a:r>
              <a:rPr lang="en-US" sz="700" dirty="0" smtClean="0">
                <a:solidFill>
                  <a:srgbClr val="000000">
                    <a:lumMod val="65000"/>
                    <a:lumOff val="35000"/>
                  </a:srgbClr>
                </a:solidFill>
                <a:ea typeface="Segoe UI" pitchFamily="34" charset="0"/>
                <a:cs typeface="Segoe UI" pitchFamily="34" charset="0"/>
              </a:rPr>
              <a:t>and </a:t>
            </a:r>
            <a:r>
              <a:rPr lang="en-US" sz="700" dirty="0">
                <a:solidFill>
                  <a:srgbClr val="000000">
                    <a:lumMod val="65000"/>
                    <a:lumOff val="35000"/>
                  </a:srgbClr>
                </a:solidFill>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solidFill>
                  <a:srgbClr val="000000">
                    <a:lumMod val="65000"/>
                    <a:lumOff val="35000"/>
                  </a:srgbClr>
                </a:solidFill>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solidFill>
                  <a:srgbClr val="000000">
                    <a:lumMod val="65000"/>
                    <a:lumOff val="35000"/>
                  </a:srgbClr>
                </a:solidFill>
                <a:ea typeface="Segoe UI" pitchFamily="34" charset="0"/>
                <a:cs typeface="Segoe UI" pitchFamily="34" charset="0"/>
              </a:rPr>
              <a:t/>
            </a:r>
            <a:br>
              <a:rPr lang="en-US" sz="700" dirty="0" smtClean="0">
                <a:solidFill>
                  <a:srgbClr val="000000">
                    <a:lumMod val="65000"/>
                    <a:lumOff val="35000"/>
                  </a:srgbClr>
                </a:solidFill>
                <a:ea typeface="Segoe UI" pitchFamily="34" charset="0"/>
                <a:cs typeface="Segoe UI" pitchFamily="34" charset="0"/>
              </a:rPr>
            </a:br>
            <a:r>
              <a:rPr lang="en-US" sz="700" dirty="0" smtClean="0">
                <a:solidFill>
                  <a:srgbClr val="000000">
                    <a:lumMod val="65000"/>
                    <a:lumOff val="35000"/>
                  </a:srgbClr>
                </a:solidFill>
                <a:ea typeface="Segoe UI" pitchFamily="34" charset="0"/>
                <a:cs typeface="Segoe UI" pitchFamily="34" charset="0"/>
              </a:rPr>
              <a:t>part </a:t>
            </a:r>
            <a:r>
              <a:rPr lang="en-US" sz="700" dirty="0">
                <a:solidFill>
                  <a:srgbClr val="000000">
                    <a:lumMod val="65000"/>
                    <a:lumOff val="35000"/>
                  </a:srgbClr>
                </a:solidFill>
                <a:ea typeface="Segoe UI" pitchFamily="34" charset="0"/>
                <a:cs typeface="Segoe UI" pitchFamily="34" charset="0"/>
              </a:rPr>
              <a:t>of </a:t>
            </a:r>
            <a:r>
              <a:rPr lang="en-US" sz="700" dirty="0" smtClean="0">
                <a:solidFill>
                  <a:srgbClr val="000000">
                    <a:lumMod val="65000"/>
                    <a:lumOff val="35000"/>
                  </a:srgbClr>
                </a:solidFill>
                <a:ea typeface="Segoe UI" pitchFamily="34" charset="0"/>
                <a:cs typeface="Segoe UI" pitchFamily="34" charset="0"/>
              </a:rPr>
              <a:t>Microsoft</a:t>
            </a:r>
            <a:r>
              <a:rPr lang="en-US" sz="700" dirty="0">
                <a:solidFill>
                  <a:srgbClr val="000000">
                    <a:lumMod val="65000"/>
                    <a:lumOff val="35000"/>
                  </a:srgbClr>
                </a:solidFill>
                <a:ea typeface="Segoe UI" pitchFamily="34" charset="0"/>
                <a:cs typeface="Segoe UI" pitchFamily="34" charset="0"/>
              </a:rPr>
              <a:t>, and Microsoft cannot guarantee the accuracy of any information provided after the date of this presentation</a:t>
            </a:r>
            <a:r>
              <a:rPr lang="en-US" sz="700" dirty="0" smtClean="0">
                <a:solidFill>
                  <a:srgbClr val="000000">
                    <a:lumMod val="65000"/>
                    <a:lumOff val="35000"/>
                  </a:srgbClr>
                </a:solidFill>
                <a:ea typeface="Segoe UI" pitchFamily="34" charset="0"/>
                <a:cs typeface="Segoe UI" pitchFamily="34" charset="0"/>
              </a:rPr>
              <a:t>. MICROSOFT </a:t>
            </a:r>
            <a:r>
              <a:rPr lang="en-US" sz="700" dirty="0">
                <a:solidFill>
                  <a:srgbClr val="000000">
                    <a:lumMod val="65000"/>
                    <a:lumOff val="35000"/>
                  </a:srgbClr>
                </a:solidFill>
                <a:ea typeface="Segoe UI" pitchFamily="34" charset="0"/>
                <a:cs typeface="Segoe UI" pitchFamily="34" charset="0"/>
              </a:rPr>
              <a:t>MAKES NO WARRANTIES, EXPRESS, IMPLIED OR STATUTORY, AS TO THE INFORMATION IN THIS PRESENTATION.</a:t>
            </a:r>
          </a:p>
        </p:txBody>
      </p:sp>
      <p:pic>
        <p:nvPicPr>
          <p:cNvPr id="6" name="Picture 2" descr="W:\Open Engagements\Microsoft\Resources\Design\New Microsoft Logo\MSFT_logo_rgb_W-Wht_D.pn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0" y="2206449"/>
            <a:ext cx="6242050" cy="23495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Sarah\Documents\_SSD_Business\Clients\BuzzBee\1211_AUG_2012\#1649_ProductivityDays\Art_client supplied\Logos_shapes\Microsoft_logo_All_colors\MSFT_logo_rgb_C-Gray.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46050" y="2197100"/>
            <a:ext cx="6388100" cy="234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47132"/>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Agenda</a:t>
            </a:r>
            <a:endParaRPr lang="en-US" dirty="0"/>
          </a:p>
        </p:txBody>
      </p:sp>
      <p:sp>
        <p:nvSpPr>
          <p:cNvPr id="8" name="Text Placeholder 7"/>
          <p:cNvSpPr>
            <a:spLocks noGrp="1"/>
          </p:cNvSpPr>
          <p:nvPr>
            <p:ph type="body" sz="quarter" idx="10"/>
          </p:nvPr>
        </p:nvSpPr>
        <p:spPr/>
        <p:txBody>
          <a:bodyPr/>
          <a:lstStyle/>
          <a:p>
            <a:r>
              <a:rPr lang="en-US" dirty="0" smtClean="0"/>
              <a:t>Introduction to PnP Transformation Design Phase </a:t>
            </a:r>
          </a:p>
          <a:p>
            <a:r>
              <a:rPr lang="en-US" dirty="0" smtClean="0"/>
              <a:t>Your current status in the transition</a:t>
            </a:r>
          </a:p>
          <a:p>
            <a:r>
              <a:rPr lang="en-US" dirty="0" smtClean="0"/>
              <a:t>Your app model solution areas</a:t>
            </a:r>
          </a:p>
          <a:p>
            <a:r>
              <a:rPr lang="en-US" dirty="0" smtClean="0"/>
              <a:t>Solution design discussion</a:t>
            </a:r>
          </a:p>
          <a:p>
            <a:pPr lvl="1"/>
            <a:r>
              <a:rPr lang="en-US" dirty="0" smtClean="0"/>
              <a:t>Free form discussion on the topics</a:t>
            </a:r>
          </a:p>
          <a:p>
            <a:pPr lvl="1"/>
            <a:r>
              <a:rPr lang="en-US" dirty="0" smtClean="0"/>
              <a:t>Feel free to share any of your content during the call</a:t>
            </a:r>
          </a:p>
          <a:p>
            <a:r>
              <a:rPr lang="en-US" dirty="0" smtClean="0"/>
              <a:t>Other expectations</a:t>
            </a:r>
          </a:p>
          <a:p>
            <a:r>
              <a:rPr lang="en-US" dirty="0" smtClean="0"/>
              <a:t>Next steps</a:t>
            </a:r>
            <a:endParaRPr lang="en-US" dirty="0"/>
          </a:p>
        </p:txBody>
      </p:sp>
    </p:spTree>
    <p:extLst>
      <p:ext uri="{BB962C8B-B14F-4D97-AF65-F5344CB8AC3E}">
        <p14:creationId xmlns:p14="http://schemas.microsoft.com/office/powerpoint/2010/main" val="316867941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5"/>
          <p:cNvSpPr txBox="1">
            <a:spLocks/>
          </p:cNvSpPr>
          <p:nvPr/>
        </p:nvSpPr>
        <p:spPr>
          <a:xfrm>
            <a:off x="115490" y="184880"/>
            <a:ext cx="12008833" cy="635115"/>
          </a:xfrm>
          <a:prstGeom prst="rect">
            <a:avLst/>
          </a:prstGeom>
        </p:spPr>
        <p:txBody>
          <a:bodyPr lIns="89609" tIns="44804" rIns="89609" bIns="44804" anchor="ct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dirty="0" smtClean="0">
                <a:solidFill>
                  <a:schemeClr val="tx2"/>
                </a:solidFill>
              </a:rPr>
              <a:t>PnP Transformation Program Overview</a:t>
            </a:r>
            <a:endParaRPr dirty="0">
              <a:solidFill>
                <a:schemeClr val="tx2"/>
              </a:solidFill>
            </a:endParaRPr>
          </a:p>
        </p:txBody>
      </p:sp>
      <p:sp>
        <p:nvSpPr>
          <p:cNvPr id="18" name="Pentagon 17"/>
          <p:cNvSpPr/>
          <p:nvPr>
            <p:custDataLst>
              <p:tags r:id="rId1"/>
            </p:custDataLst>
          </p:nvPr>
        </p:nvSpPr>
        <p:spPr bwMode="auto">
          <a:xfrm>
            <a:off x="553300" y="981972"/>
            <a:ext cx="6785902" cy="247290"/>
          </a:xfrm>
          <a:prstGeom prst="homePlat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0" rIns="91403" bIns="0" numCol="1" spcCol="0" rtlCol="0" fromWordArt="0" anchor="ctr" anchorCtr="0" forceAA="0" compatLnSpc="1">
            <a:prstTxWarp prst="textNoShape">
              <a:avLst/>
            </a:prstTxWarp>
            <a:noAutofit/>
          </a:bodyPr>
          <a:lstStyle/>
          <a:p>
            <a:pPr defTabSz="913951"/>
            <a:r>
              <a:rPr lang="en-US" sz="1400" dirty="0" smtClean="0">
                <a:solidFill>
                  <a:srgbClr val="FFFFFF"/>
                </a:solidFill>
                <a:latin typeface="Segoe UI Semibold" panose="020B0702040204020203" pitchFamily="34" charset="0"/>
                <a:ea typeface="Segoe UI" pitchFamily="34" charset="0"/>
                <a:cs typeface="Segoe UI Semibold" panose="020B0702040204020203" pitchFamily="34" charset="0"/>
              </a:rPr>
              <a:t>Empower and Plan</a:t>
            </a:r>
            <a:endParaRPr lang="en-US" sz="1400" dirty="0">
              <a:solidFill>
                <a:srgbClr val="FFFFFF"/>
              </a:solidFill>
              <a:latin typeface="Segoe UI Semibold" panose="020B0702040204020203" pitchFamily="34" charset="0"/>
              <a:ea typeface="Segoe UI" pitchFamily="34" charset="0"/>
              <a:cs typeface="Segoe UI Semibold" panose="020B0702040204020203" pitchFamily="34" charset="0"/>
            </a:endParaRPr>
          </a:p>
        </p:txBody>
      </p:sp>
      <p:sp>
        <p:nvSpPr>
          <p:cNvPr id="19" name="Rectangle 18"/>
          <p:cNvSpPr/>
          <p:nvPr>
            <p:custDataLst>
              <p:tags r:id="rId2"/>
            </p:custDataLst>
          </p:nvPr>
        </p:nvSpPr>
        <p:spPr bwMode="auto">
          <a:xfrm>
            <a:off x="7441173" y="1323104"/>
            <a:ext cx="2193989" cy="457081"/>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400" b="1" dirty="0" smtClean="0">
                <a:gradFill flip="none" rotWithShape="1">
                  <a:gsLst>
                    <a:gs pos="0">
                      <a:srgbClr val="FFFFFF"/>
                    </a:gs>
                    <a:gs pos="100000">
                      <a:srgbClr val="FFFFFF"/>
                    </a:gs>
                  </a:gsLst>
                  <a:lin ang="5400000" scaled="0"/>
                  <a:tileRect/>
                </a:gradFill>
                <a:latin typeface="Segoe UI Semibold" panose="020B0702040204020203" pitchFamily="34" charset="0"/>
                <a:ea typeface="Segoe UI" pitchFamily="34" charset="0"/>
                <a:cs typeface="Segoe UI Semibold" panose="020B0702040204020203" pitchFamily="34" charset="0"/>
              </a:rPr>
              <a:t>Development/testing</a:t>
            </a:r>
            <a:endParaRPr lang="en-US" sz="1400" b="1" dirty="0">
              <a:gradFill flip="none" rotWithShape="1">
                <a:gsLst>
                  <a:gs pos="0">
                    <a:srgbClr val="FFFFFF"/>
                  </a:gs>
                  <a:gs pos="100000">
                    <a:srgbClr val="FFFFFF"/>
                  </a:gs>
                </a:gsLst>
                <a:lin ang="5400000" scaled="0"/>
                <a:tileRect/>
              </a:gradFill>
              <a:latin typeface="Segoe UI Semibold" panose="020B0702040204020203" pitchFamily="34" charset="0"/>
              <a:ea typeface="Segoe UI" pitchFamily="34" charset="0"/>
              <a:cs typeface="Segoe UI Semibold" panose="020B0702040204020203" pitchFamily="34" charset="0"/>
            </a:endParaRPr>
          </a:p>
        </p:txBody>
      </p:sp>
      <p:sp>
        <p:nvSpPr>
          <p:cNvPr id="20" name="Rectangle 19"/>
          <p:cNvSpPr/>
          <p:nvPr>
            <p:custDataLst>
              <p:tags r:id="rId3"/>
            </p:custDataLst>
          </p:nvPr>
        </p:nvSpPr>
        <p:spPr bwMode="auto">
          <a:xfrm>
            <a:off x="5145215" y="1323104"/>
            <a:ext cx="2193989" cy="457081"/>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400" b="1" dirty="0" smtClean="0">
                <a:gradFill flip="none" rotWithShape="1">
                  <a:gsLst>
                    <a:gs pos="0">
                      <a:srgbClr val="FFFFFF"/>
                    </a:gs>
                    <a:gs pos="100000">
                      <a:srgbClr val="FFFFFF"/>
                    </a:gs>
                  </a:gsLst>
                  <a:lin ang="5400000" scaled="0"/>
                  <a:tileRect/>
                </a:gradFill>
                <a:latin typeface="Segoe UI Semibold" panose="020B0702040204020203" pitchFamily="34" charset="0"/>
                <a:ea typeface="Segoe UI" pitchFamily="34" charset="0"/>
                <a:cs typeface="Segoe UI Semibold" panose="020B0702040204020203" pitchFamily="34" charset="0"/>
              </a:rPr>
              <a:t>Architecture session</a:t>
            </a:r>
            <a:endParaRPr lang="en-US" sz="1400" b="1" dirty="0">
              <a:gradFill flip="none" rotWithShape="1">
                <a:gsLst>
                  <a:gs pos="0">
                    <a:srgbClr val="FFFFFF"/>
                  </a:gs>
                  <a:gs pos="100000">
                    <a:srgbClr val="FFFFFF"/>
                  </a:gs>
                </a:gsLst>
                <a:lin ang="5400000" scaled="0"/>
                <a:tileRect/>
              </a:gradFill>
              <a:latin typeface="Segoe UI Semibold" panose="020B0702040204020203" pitchFamily="34" charset="0"/>
              <a:ea typeface="Segoe UI" pitchFamily="34" charset="0"/>
              <a:cs typeface="Segoe UI Semibold" panose="020B0702040204020203" pitchFamily="34" charset="0"/>
            </a:endParaRPr>
          </a:p>
        </p:txBody>
      </p:sp>
      <p:sp>
        <p:nvSpPr>
          <p:cNvPr id="21" name="Rectangle 20"/>
          <p:cNvSpPr/>
          <p:nvPr>
            <p:custDataLst>
              <p:tags r:id="rId4"/>
            </p:custDataLst>
          </p:nvPr>
        </p:nvSpPr>
        <p:spPr bwMode="auto">
          <a:xfrm>
            <a:off x="553299" y="1323104"/>
            <a:ext cx="2193989" cy="457081"/>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400" b="1" dirty="0" smtClean="0">
                <a:gradFill flip="none" rotWithShape="1">
                  <a:gsLst>
                    <a:gs pos="0">
                      <a:srgbClr val="FFFFFF"/>
                    </a:gs>
                    <a:gs pos="100000">
                      <a:srgbClr val="FFFFFF"/>
                    </a:gs>
                  </a:gsLst>
                  <a:lin ang="5400000" scaled="0"/>
                  <a:tileRect/>
                </a:gradFill>
                <a:latin typeface="Segoe UI Semibold" panose="020B0702040204020203" pitchFamily="34" charset="0"/>
                <a:ea typeface="Segoe UI" pitchFamily="34" charset="0"/>
                <a:cs typeface="Segoe UI Semibold" panose="020B0702040204020203" pitchFamily="34" charset="0"/>
              </a:rPr>
              <a:t>Customer Readiness</a:t>
            </a:r>
            <a:endParaRPr lang="en-US" sz="1400" b="1" dirty="0">
              <a:gradFill flip="none" rotWithShape="1">
                <a:gsLst>
                  <a:gs pos="0">
                    <a:srgbClr val="FFFFFF"/>
                  </a:gs>
                  <a:gs pos="100000">
                    <a:srgbClr val="FFFFFF"/>
                  </a:gs>
                </a:gsLst>
                <a:lin ang="5400000" scaled="0"/>
                <a:tileRect/>
              </a:gradFill>
              <a:latin typeface="Segoe UI Semibold" panose="020B0702040204020203" pitchFamily="34" charset="0"/>
              <a:ea typeface="Segoe UI" pitchFamily="34" charset="0"/>
              <a:cs typeface="Segoe UI Semibold" panose="020B0702040204020203" pitchFamily="34" charset="0"/>
            </a:endParaRPr>
          </a:p>
        </p:txBody>
      </p:sp>
      <p:sp>
        <p:nvSpPr>
          <p:cNvPr id="22" name="Rectangle 21"/>
          <p:cNvSpPr/>
          <p:nvPr>
            <p:custDataLst>
              <p:tags r:id="rId5"/>
            </p:custDataLst>
          </p:nvPr>
        </p:nvSpPr>
        <p:spPr bwMode="auto">
          <a:xfrm>
            <a:off x="2849257" y="1323104"/>
            <a:ext cx="2193989" cy="457081"/>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400" b="1" dirty="0" smtClean="0">
                <a:gradFill flip="none" rotWithShape="1">
                  <a:gsLst>
                    <a:gs pos="0">
                      <a:srgbClr val="FFFFFF"/>
                    </a:gs>
                    <a:gs pos="100000">
                      <a:srgbClr val="FFFFFF"/>
                    </a:gs>
                  </a:gsLst>
                  <a:lin ang="5400000" scaled="0"/>
                  <a:tileRect/>
                </a:gradFill>
                <a:latin typeface="Segoe UI Semibold" panose="020B0702040204020203" pitchFamily="34" charset="0"/>
                <a:ea typeface="Segoe UI" pitchFamily="34" charset="0"/>
                <a:cs typeface="Segoe UI Semibold" panose="020B0702040204020203" pitchFamily="34" charset="0"/>
              </a:rPr>
              <a:t>FTC to App Assessment</a:t>
            </a:r>
            <a:endParaRPr lang="en-US" sz="1400" b="1" dirty="0">
              <a:gradFill flip="none" rotWithShape="1">
                <a:gsLst>
                  <a:gs pos="0">
                    <a:srgbClr val="FFFFFF"/>
                  </a:gs>
                  <a:gs pos="100000">
                    <a:srgbClr val="FFFFFF"/>
                  </a:gs>
                </a:gsLst>
                <a:lin ang="5400000" scaled="0"/>
                <a:tileRect/>
              </a:gradFill>
              <a:latin typeface="Segoe UI Semibold" panose="020B0702040204020203" pitchFamily="34" charset="0"/>
              <a:ea typeface="Segoe UI" pitchFamily="34" charset="0"/>
              <a:cs typeface="Segoe UI Semibold" panose="020B0702040204020203" pitchFamily="34" charset="0"/>
            </a:endParaRPr>
          </a:p>
        </p:txBody>
      </p:sp>
      <p:sp>
        <p:nvSpPr>
          <p:cNvPr id="23" name="TextBox 22"/>
          <p:cNvSpPr txBox="1"/>
          <p:nvPr/>
        </p:nvSpPr>
        <p:spPr>
          <a:xfrm>
            <a:off x="537257" y="1789286"/>
            <a:ext cx="2193989" cy="769241"/>
          </a:xfrm>
          <a:prstGeom prst="rect">
            <a:avLst/>
          </a:prstGeom>
          <a:noFill/>
        </p:spPr>
        <p:txBody>
          <a:bodyPr wrap="square" lIns="91416" tIns="45708" rIns="91416" bIns="45708" rtlCol="0">
            <a:noAutofit/>
          </a:bodyPr>
          <a:lstStyle/>
          <a:p>
            <a:pPr defTabSz="913951"/>
            <a:r>
              <a:rPr lang="en-US" sz="1200" dirty="0" smtClean="0">
                <a:solidFill>
                  <a:schemeClr val="bg2"/>
                </a:solidFill>
                <a:cs typeface="Segoe UI" panose="020B0502040204020203" pitchFamily="34" charset="0"/>
              </a:rPr>
              <a:t>Prepare app hosting options</a:t>
            </a:r>
          </a:p>
          <a:p>
            <a:pPr defTabSz="913951"/>
            <a:r>
              <a:rPr lang="en-US" sz="1200" dirty="0" smtClean="0">
                <a:solidFill>
                  <a:schemeClr val="bg2"/>
                </a:solidFill>
                <a:cs typeface="Segoe UI" panose="020B0502040204020203" pitchFamily="34" charset="0"/>
              </a:rPr>
              <a:t>Leverage available resources to ramp up dev resources</a:t>
            </a:r>
          </a:p>
          <a:p>
            <a:pPr defTabSz="913951"/>
            <a:endParaRPr lang="en-US" sz="1200" dirty="0" smtClean="0">
              <a:solidFill>
                <a:schemeClr val="bg2"/>
              </a:solidFill>
              <a:cs typeface="Segoe UI" panose="020B0502040204020203" pitchFamily="34" charset="0"/>
            </a:endParaRPr>
          </a:p>
          <a:p>
            <a:pPr defTabSz="913951"/>
            <a:endParaRPr lang="en-US" sz="1200" dirty="0">
              <a:solidFill>
                <a:schemeClr val="bg2"/>
              </a:solidFill>
              <a:cs typeface="Segoe UI" panose="020B0502040204020203" pitchFamily="34" charset="0"/>
            </a:endParaRPr>
          </a:p>
        </p:txBody>
      </p:sp>
      <p:sp>
        <p:nvSpPr>
          <p:cNvPr id="24" name="TextBox 23"/>
          <p:cNvSpPr txBox="1"/>
          <p:nvPr/>
        </p:nvSpPr>
        <p:spPr>
          <a:xfrm>
            <a:off x="5129172" y="1789286"/>
            <a:ext cx="2193989" cy="430775"/>
          </a:xfrm>
          <a:prstGeom prst="rect">
            <a:avLst/>
          </a:prstGeom>
          <a:noFill/>
        </p:spPr>
        <p:txBody>
          <a:bodyPr wrap="square" lIns="91416" tIns="45708" rIns="91416" bIns="45708" rtlCol="0">
            <a:noAutofit/>
          </a:bodyPr>
          <a:lstStyle/>
          <a:p>
            <a:pPr defTabSz="913951"/>
            <a:r>
              <a:rPr lang="en-US" sz="1200" dirty="0" smtClean="0">
                <a:solidFill>
                  <a:schemeClr val="bg2"/>
                </a:solidFill>
                <a:cs typeface="Segoe UI" panose="020B0502040204020203" pitchFamily="34" charset="0"/>
              </a:rPr>
              <a:t>For selected scenarios provide architecture design guidance</a:t>
            </a:r>
            <a:endParaRPr lang="en-US" sz="1200" dirty="0">
              <a:solidFill>
                <a:schemeClr val="bg2"/>
              </a:solidFill>
              <a:cs typeface="Segoe UI" panose="020B0502040204020203" pitchFamily="34" charset="0"/>
            </a:endParaRPr>
          </a:p>
        </p:txBody>
      </p:sp>
      <p:sp>
        <p:nvSpPr>
          <p:cNvPr id="25" name="TextBox 24"/>
          <p:cNvSpPr txBox="1"/>
          <p:nvPr/>
        </p:nvSpPr>
        <p:spPr>
          <a:xfrm>
            <a:off x="7425130" y="1789286"/>
            <a:ext cx="2193989" cy="430775"/>
          </a:xfrm>
          <a:prstGeom prst="rect">
            <a:avLst/>
          </a:prstGeom>
          <a:noFill/>
        </p:spPr>
        <p:txBody>
          <a:bodyPr wrap="square" lIns="91416" tIns="45708" rIns="91416" bIns="45708" rtlCol="0">
            <a:noAutofit/>
          </a:bodyPr>
          <a:lstStyle/>
          <a:p>
            <a:pPr defTabSz="913951"/>
            <a:r>
              <a:rPr lang="en-US" sz="1200" dirty="0" smtClean="0">
                <a:solidFill>
                  <a:schemeClr val="bg2"/>
                </a:solidFill>
                <a:cs typeface="Segoe UI" panose="020B0502040204020203" pitchFamily="34" charset="0"/>
              </a:rPr>
              <a:t>Development and testing jointly with an MS partner.</a:t>
            </a:r>
          </a:p>
          <a:p>
            <a:pPr defTabSz="913951"/>
            <a:endParaRPr lang="en-US" sz="1200" dirty="0">
              <a:solidFill>
                <a:schemeClr val="bg2"/>
              </a:solidFill>
              <a:cs typeface="Segoe UI" panose="020B0502040204020203" pitchFamily="34" charset="0"/>
            </a:endParaRPr>
          </a:p>
        </p:txBody>
      </p:sp>
      <p:sp>
        <p:nvSpPr>
          <p:cNvPr id="26" name="TextBox 25"/>
          <p:cNvSpPr txBox="1"/>
          <p:nvPr/>
        </p:nvSpPr>
        <p:spPr>
          <a:xfrm>
            <a:off x="2833214" y="1789286"/>
            <a:ext cx="2193989" cy="600008"/>
          </a:xfrm>
          <a:prstGeom prst="rect">
            <a:avLst/>
          </a:prstGeom>
          <a:noFill/>
        </p:spPr>
        <p:txBody>
          <a:bodyPr wrap="square" lIns="91416" tIns="45708" rIns="91416" bIns="45708" rtlCol="0">
            <a:noAutofit/>
          </a:bodyPr>
          <a:lstStyle/>
          <a:p>
            <a:pPr defTabSz="913951"/>
            <a:r>
              <a:rPr lang="en-US" sz="1200" dirty="0" smtClean="0">
                <a:solidFill>
                  <a:schemeClr val="bg2"/>
                </a:solidFill>
                <a:cs typeface="Segoe UI" panose="020B0502040204020203" pitchFamily="34" charset="0"/>
              </a:rPr>
              <a:t>Analyzing complete inventory and help providing guidance on FTC to app roadmap</a:t>
            </a:r>
            <a:endParaRPr lang="en-US" sz="1200" dirty="0">
              <a:solidFill>
                <a:schemeClr val="bg2"/>
              </a:solidFill>
              <a:cs typeface="Segoe UI" panose="020B0502040204020203" pitchFamily="34" charset="0"/>
            </a:endParaRPr>
          </a:p>
        </p:txBody>
      </p:sp>
      <p:sp>
        <p:nvSpPr>
          <p:cNvPr id="28" name="Rectangle 27"/>
          <p:cNvSpPr/>
          <p:nvPr>
            <p:custDataLst>
              <p:tags r:id="rId6"/>
            </p:custDataLst>
          </p:nvPr>
        </p:nvSpPr>
        <p:spPr bwMode="auto">
          <a:xfrm>
            <a:off x="2841433" y="3193657"/>
            <a:ext cx="2193989" cy="75423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marL="171450" indent="-171450" defTabSz="913650" fontAlgn="base">
              <a:spcBef>
                <a:spcPct val="0"/>
              </a:spcBef>
              <a:spcAft>
                <a:spcPct val="0"/>
              </a:spcAft>
              <a:buFont typeface="Wingdings" panose="05000000000000000000" pitchFamily="2" charset="2"/>
              <a:buChar char="ü"/>
            </a:pPr>
            <a:r>
              <a:rPr lang="en-US" sz="1100" dirty="0" smtClean="0">
                <a:solidFill>
                  <a:schemeClr val="bg2"/>
                </a:solidFill>
                <a:ea typeface="Segoe UI" pitchFamily="34" charset="0"/>
                <a:cs typeface="Segoe UI" pitchFamily="34" charset="0"/>
              </a:rPr>
              <a:t>Requirement document</a:t>
            </a:r>
          </a:p>
          <a:p>
            <a:pPr marL="171450" indent="-171450" defTabSz="913650" fontAlgn="base">
              <a:spcBef>
                <a:spcPct val="0"/>
              </a:spcBef>
              <a:spcAft>
                <a:spcPct val="0"/>
              </a:spcAft>
              <a:buFont typeface="Wingdings" panose="05000000000000000000" pitchFamily="2" charset="2"/>
              <a:buChar char="ü"/>
            </a:pPr>
            <a:r>
              <a:rPr lang="en-US" sz="1100" dirty="0" smtClean="0">
                <a:solidFill>
                  <a:schemeClr val="bg2"/>
                </a:solidFill>
                <a:ea typeface="Segoe UI" pitchFamily="34" charset="0"/>
                <a:cs typeface="Segoe UI" pitchFamily="34" charset="0"/>
              </a:rPr>
              <a:t>FTC inventory</a:t>
            </a:r>
            <a:endParaRPr lang="en-US" sz="1100" dirty="0">
              <a:solidFill>
                <a:schemeClr val="bg2"/>
              </a:solidFill>
              <a:ea typeface="Segoe UI" pitchFamily="34" charset="0"/>
              <a:cs typeface="Segoe UI" pitchFamily="34" charset="0"/>
            </a:endParaRPr>
          </a:p>
        </p:txBody>
      </p:sp>
      <p:sp>
        <p:nvSpPr>
          <p:cNvPr id="32" name="Rectangle 31"/>
          <p:cNvSpPr/>
          <p:nvPr>
            <p:custDataLst>
              <p:tags r:id="rId7"/>
            </p:custDataLst>
          </p:nvPr>
        </p:nvSpPr>
        <p:spPr bwMode="auto">
          <a:xfrm>
            <a:off x="9737129" y="1323104"/>
            <a:ext cx="2177947" cy="45708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400" b="1" dirty="0" smtClean="0">
                <a:gradFill flip="none" rotWithShape="1">
                  <a:gsLst>
                    <a:gs pos="0">
                      <a:srgbClr val="FFFFFF"/>
                    </a:gs>
                    <a:gs pos="100000">
                      <a:srgbClr val="FFFFFF"/>
                    </a:gs>
                  </a:gsLst>
                  <a:lin ang="5400000" scaled="0"/>
                  <a:tileRect/>
                </a:gradFill>
                <a:latin typeface="Segoe UI Semibold" panose="020B0702040204020203" pitchFamily="34" charset="0"/>
                <a:ea typeface="Segoe UI" pitchFamily="34" charset="0"/>
                <a:cs typeface="Segoe UI Semibold" panose="020B0702040204020203" pitchFamily="34" charset="0"/>
              </a:rPr>
              <a:t>Deployment</a:t>
            </a:r>
            <a:endParaRPr lang="en-US" sz="1400" b="1" dirty="0">
              <a:gradFill flip="none" rotWithShape="1">
                <a:gsLst>
                  <a:gs pos="0">
                    <a:srgbClr val="FFFFFF"/>
                  </a:gs>
                  <a:gs pos="100000">
                    <a:srgbClr val="FFFFFF"/>
                  </a:gs>
                </a:gsLst>
                <a:lin ang="5400000" scaled="0"/>
                <a:tileRect/>
              </a:gradFill>
              <a:latin typeface="Segoe UI Semibold" panose="020B0702040204020203" pitchFamily="34" charset="0"/>
              <a:ea typeface="Segoe UI" pitchFamily="34" charset="0"/>
              <a:cs typeface="Segoe UI Semibold" panose="020B0702040204020203" pitchFamily="34" charset="0"/>
            </a:endParaRPr>
          </a:p>
        </p:txBody>
      </p:sp>
      <p:sp>
        <p:nvSpPr>
          <p:cNvPr id="33" name="TextBox 32"/>
          <p:cNvSpPr txBox="1"/>
          <p:nvPr/>
        </p:nvSpPr>
        <p:spPr>
          <a:xfrm>
            <a:off x="9721087" y="1789286"/>
            <a:ext cx="2193989" cy="430775"/>
          </a:xfrm>
          <a:prstGeom prst="rect">
            <a:avLst/>
          </a:prstGeom>
          <a:noFill/>
        </p:spPr>
        <p:txBody>
          <a:bodyPr wrap="square" lIns="91416" tIns="45708" rIns="91416" bIns="45708" rtlCol="0">
            <a:noAutofit/>
          </a:bodyPr>
          <a:lstStyle/>
          <a:p>
            <a:pPr defTabSz="913951"/>
            <a:r>
              <a:rPr lang="en-US" sz="1200" dirty="0" smtClean="0">
                <a:solidFill>
                  <a:schemeClr val="bg2"/>
                </a:solidFill>
                <a:cs typeface="Segoe UI" panose="020B0502040204020203" pitchFamily="34" charset="0"/>
              </a:rPr>
              <a:t>Retract FTC</a:t>
            </a:r>
          </a:p>
          <a:p>
            <a:pPr defTabSz="913951"/>
            <a:r>
              <a:rPr lang="en-US" sz="1200" dirty="0" smtClean="0">
                <a:solidFill>
                  <a:schemeClr val="bg2"/>
                </a:solidFill>
                <a:cs typeface="Segoe UI" panose="020B0502040204020203" pitchFamily="34" charset="0"/>
              </a:rPr>
              <a:t>Deploy App solutions</a:t>
            </a:r>
            <a:endParaRPr lang="en-US" sz="1200" dirty="0">
              <a:solidFill>
                <a:schemeClr val="bg2"/>
              </a:solidFill>
              <a:cs typeface="Segoe UI" panose="020B0502040204020203" pitchFamily="34" charset="0"/>
            </a:endParaRPr>
          </a:p>
        </p:txBody>
      </p:sp>
      <p:sp>
        <p:nvSpPr>
          <p:cNvPr id="35" name="Rectangle 34"/>
          <p:cNvSpPr/>
          <p:nvPr>
            <p:custDataLst>
              <p:tags r:id="rId8"/>
            </p:custDataLst>
          </p:nvPr>
        </p:nvSpPr>
        <p:spPr bwMode="auto">
          <a:xfrm>
            <a:off x="5137390" y="3193658"/>
            <a:ext cx="2193989" cy="33612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marL="171450" indent="-171450" defTabSz="913650" fontAlgn="base">
              <a:spcBef>
                <a:spcPct val="0"/>
              </a:spcBef>
              <a:spcAft>
                <a:spcPct val="0"/>
              </a:spcAft>
              <a:buFont typeface="Wingdings" panose="05000000000000000000" pitchFamily="2" charset="2"/>
              <a:buChar char="ü"/>
            </a:pPr>
            <a:r>
              <a:rPr lang="en-US" sz="1100" dirty="0" smtClean="0">
                <a:solidFill>
                  <a:schemeClr val="bg2"/>
                </a:solidFill>
                <a:ea typeface="Segoe UI" pitchFamily="34" charset="0"/>
                <a:cs typeface="Segoe UI" pitchFamily="34" charset="0"/>
              </a:rPr>
              <a:t>Final requirement document</a:t>
            </a:r>
          </a:p>
          <a:p>
            <a:pPr marL="171450" indent="-171450" defTabSz="913650" fontAlgn="base">
              <a:spcBef>
                <a:spcPct val="0"/>
              </a:spcBef>
              <a:spcAft>
                <a:spcPct val="0"/>
              </a:spcAft>
              <a:buFont typeface="Wingdings" panose="05000000000000000000" pitchFamily="2" charset="2"/>
              <a:buChar char="ü"/>
            </a:pPr>
            <a:r>
              <a:rPr lang="en-US" sz="1100" dirty="0" smtClean="0">
                <a:solidFill>
                  <a:schemeClr val="bg2"/>
                </a:solidFill>
                <a:ea typeface="Segoe UI" pitchFamily="34" charset="0"/>
                <a:cs typeface="Segoe UI" pitchFamily="34" charset="0"/>
              </a:rPr>
              <a:t>Assessment report</a:t>
            </a:r>
            <a:endParaRPr lang="en-US" sz="1100" dirty="0">
              <a:solidFill>
                <a:schemeClr val="bg2"/>
              </a:solidFill>
              <a:ea typeface="Segoe UI" pitchFamily="34" charset="0"/>
              <a:cs typeface="Segoe UI" pitchFamily="34" charset="0"/>
            </a:endParaRPr>
          </a:p>
        </p:txBody>
      </p:sp>
      <p:sp>
        <p:nvSpPr>
          <p:cNvPr id="39" name="Rectangle 38"/>
          <p:cNvSpPr/>
          <p:nvPr>
            <p:custDataLst>
              <p:tags r:id="rId9"/>
            </p:custDataLst>
          </p:nvPr>
        </p:nvSpPr>
        <p:spPr bwMode="auto">
          <a:xfrm>
            <a:off x="9729304" y="3204651"/>
            <a:ext cx="2193989" cy="70001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marL="171450" indent="-171450" defTabSz="913650" fontAlgn="base">
              <a:spcBef>
                <a:spcPct val="0"/>
              </a:spcBef>
              <a:spcAft>
                <a:spcPct val="0"/>
              </a:spcAft>
              <a:buFont typeface="Wingdings" panose="05000000000000000000" pitchFamily="2" charset="2"/>
              <a:buChar char="ü"/>
            </a:pPr>
            <a:r>
              <a:rPr lang="en-US" sz="1100" dirty="0" smtClean="0">
                <a:solidFill>
                  <a:schemeClr val="bg2"/>
                </a:solidFill>
                <a:ea typeface="Segoe UI" pitchFamily="34" charset="0"/>
                <a:cs typeface="Segoe UI" pitchFamily="34" charset="0"/>
              </a:rPr>
              <a:t>Deployment Guide</a:t>
            </a:r>
            <a:endParaRPr lang="en-US" sz="1100" dirty="0">
              <a:solidFill>
                <a:schemeClr val="bg2"/>
              </a:solidFill>
              <a:ea typeface="Segoe UI" pitchFamily="34" charset="0"/>
              <a:cs typeface="Segoe UI" pitchFamily="34" charset="0"/>
            </a:endParaRPr>
          </a:p>
        </p:txBody>
      </p:sp>
      <p:sp>
        <p:nvSpPr>
          <p:cNvPr id="41" name="Pentagon 40"/>
          <p:cNvSpPr/>
          <p:nvPr>
            <p:custDataLst>
              <p:tags r:id="rId10"/>
            </p:custDataLst>
          </p:nvPr>
        </p:nvSpPr>
        <p:spPr bwMode="auto">
          <a:xfrm>
            <a:off x="7441171" y="981972"/>
            <a:ext cx="4489945" cy="249238"/>
          </a:xfrm>
          <a:prstGeom prst="homePlat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0" rIns="91403" bIns="0" numCol="1" spcCol="0" rtlCol="0" fromWordArt="0" anchor="ctr" anchorCtr="0" forceAA="0" compatLnSpc="1">
            <a:prstTxWarp prst="textNoShape">
              <a:avLst/>
            </a:prstTxWarp>
            <a:noAutofit/>
          </a:bodyPr>
          <a:lstStyle/>
          <a:p>
            <a:pPr defTabSz="913951"/>
            <a:r>
              <a:rPr lang="en-US" sz="1400" dirty="0" smtClean="0">
                <a:solidFill>
                  <a:srgbClr val="FFFFFF"/>
                </a:solidFill>
                <a:latin typeface="Segoe UI Semibold" panose="020B0702040204020203" pitchFamily="34" charset="0"/>
                <a:ea typeface="Segoe UI" panose="020B0502040204020203" pitchFamily="34" charset="0"/>
                <a:cs typeface="Segoe UI Semibold" panose="020B0702040204020203" pitchFamily="34" charset="0"/>
              </a:rPr>
              <a:t>Develop and Deploy</a:t>
            </a:r>
            <a:endParaRPr lang="en-US" sz="1400" dirty="0">
              <a:solidFill>
                <a:srgbClr val="FFFFFF"/>
              </a:solidFill>
              <a:latin typeface="Segoe UI Semibold" panose="020B0702040204020203" pitchFamily="34" charset="0"/>
              <a:ea typeface="Segoe UI" panose="020B0502040204020203" pitchFamily="34" charset="0"/>
              <a:cs typeface="Segoe UI Semibold" panose="020B0702040204020203" pitchFamily="34" charset="0"/>
            </a:endParaRPr>
          </a:p>
        </p:txBody>
      </p:sp>
      <p:sp>
        <p:nvSpPr>
          <p:cNvPr id="34" name="Rectangle 33"/>
          <p:cNvSpPr/>
          <p:nvPr>
            <p:custDataLst>
              <p:tags r:id="rId11"/>
            </p:custDataLst>
          </p:nvPr>
        </p:nvSpPr>
        <p:spPr bwMode="auto">
          <a:xfrm>
            <a:off x="545475" y="2482649"/>
            <a:ext cx="2193989" cy="66252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100" dirty="0" smtClean="0">
                <a:solidFill>
                  <a:schemeClr val="bg2"/>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100" dirty="0" smtClean="0">
                <a:solidFill>
                  <a:schemeClr val="bg2"/>
                </a:solidFill>
                <a:ea typeface="Segoe UI" pitchFamily="34" charset="0"/>
                <a:cs typeface="Segoe UI" pitchFamily="34" charset="0"/>
              </a:rPr>
              <a:t>Successful smoke test app to validate configuration</a:t>
            </a:r>
            <a:endParaRPr lang="en-US" sz="1100" dirty="0">
              <a:solidFill>
                <a:schemeClr val="bg2"/>
              </a:solidFill>
              <a:ea typeface="Segoe UI" pitchFamily="34" charset="0"/>
              <a:cs typeface="Segoe UI" pitchFamily="34" charset="0"/>
            </a:endParaRPr>
          </a:p>
        </p:txBody>
      </p:sp>
      <p:sp>
        <p:nvSpPr>
          <p:cNvPr id="36" name="Rectangle 35"/>
          <p:cNvSpPr/>
          <p:nvPr>
            <p:custDataLst>
              <p:tags r:id="rId12"/>
            </p:custDataLst>
          </p:nvPr>
        </p:nvSpPr>
        <p:spPr bwMode="auto">
          <a:xfrm>
            <a:off x="2841432" y="2482649"/>
            <a:ext cx="2193989" cy="6149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100" b="1" dirty="0">
                <a:solidFill>
                  <a:schemeClr val="bg2"/>
                </a:solidFill>
                <a:latin typeface="Segoe UI Semibold" panose="020B0702040204020203" pitchFamily="34" charset="0"/>
                <a:ea typeface="Segoe UI" pitchFamily="34" charset="0"/>
                <a:cs typeface="Segoe UI Semibold" panose="020B0702040204020203" pitchFamily="34" charset="0"/>
              </a:rPr>
              <a:t>Deliverable</a:t>
            </a:r>
            <a:r>
              <a:rPr lang="en-US" sz="1100" b="1" dirty="0" smtClean="0">
                <a:solidFill>
                  <a:schemeClr val="bg2"/>
                </a:solidFill>
                <a:latin typeface="Segoe UI Semibold" panose="020B0702040204020203" pitchFamily="34" charset="0"/>
                <a:ea typeface="Segoe UI" pitchFamily="34" charset="0"/>
                <a:cs typeface="Segoe UI Semibold" panose="020B0702040204020203" pitchFamily="34" charset="0"/>
              </a:rPr>
              <a:t>:</a:t>
            </a:r>
            <a:endParaRPr lang="en-US" sz="1100" dirty="0" smtClean="0">
              <a:solidFill>
                <a:schemeClr val="bg2"/>
              </a:solidFill>
              <a:latin typeface="Segoe UI Semibold" panose="020B0702040204020203" pitchFamily="34" charset="0"/>
              <a:ea typeface="Segoe UI" pitchFamily="34" charset="0"/>
              <a:cs typeface="Segoe UI Semibold" panose="020B0702040204020203" pitchFamily="34" charset="0"/>
            </a:endParaRPr>
          </a:p>
          <a:p>
            <a:pPr marL="171399" indent="-171399" defTabSz="913650" fontAlgn="base">
              <a:spcBef>
                <a:spcPct val="0"/>
              </a:spcBef>
              <a:spcAft>
                <a:spcPct val="0"/>
              </a:spcAft>
              <a:buFont typeface="Arial" panose="020B0604020202020204" pitchFamily="34" charset="0"/>
              <a:buChar char="•"/>
            </a:pPr>
            <a:r>
              <a:rPr lang="en-US" sz="1100" dirty="0" smtClean="0">
                <a:solidFill>
                  <a:schemeClr val="bg2"/>
                </a:solidFill>
                <a:ea typeface="Segoe UI" pitchFamily="34" charset="0"/>
                <a:cs typeface="Segoe UI" pitchFamily="34" charset="0"/>
              </a:rPr>
              <a:t>Assessment report</a:t>
            </a:r>
            <a:endParaRPr lang="en-US" sz="1100" dirty="0">
              <a:solidFill>
                <a:schemeClr val="bg2"/>
              </a:solidFill>
              <a:ea typeface="Segoe UI" pitchFamily="34" charset="0"/>
              <a:cs typeface="Segoe UI" pitchFamily="34" charset="0"/>
            </a:endParaRPr>
          </a:p>
        </p:txBody>
      </p:sp>
      <p:sp>
        <p:nvSpPr>
          <p:cNvPr id="38" name="Rectangle 37"/>
          <p:cNvSpPr/>
          <p:nvPr>
            <p:custDataLst>
              <p:tags r:id="rId13"/>
            </p:custDataLst>
          </p:nvPr>
        </p:nvSpPr>
        <p:spPr bwMode="auto">
          <a:xfrm>
            <a:off x="5137390" y="2482649"/>
            <a:ext cx="2193989" cy="52366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100" b="1" dirty="0">
                <a:solidFill>
                  <a:schemeClr val="bg2"/>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100" dirty="0" smtClean="0">
                <a:solidFill>
                  <a:schemeClr val="bg2"/>
                </a:solidFill>
                <a:ea typeface="Segoe UI" pitchFamily="34" charset="0"/>
                <a:cs typeface="Segoe UI" pitchFamily="34" charset="0"/>
              </a:rPr>
              <a:t>Architecture Design Doc</a:t>
            </a:r>
          </a:p>
        </p:txBody>
      </p:sp>
      <p:sp>
        <p:nvSpPr>
          <p:cNvPr id="44" name="Rectangle 43"/>
          <p:cNvSpPr/>
          <p:nvPr>
            <p:custDataLst>
              <p:tags r:id="rId14"/>
            </p:custDataLst>
          </p:nvPr>
        </p:nvSpPr>
        <p:spPr bwMode="auto">
          <a:xfrm>
            <a:off x="7439334" y="2482649"/>
            <a:ext cx="2193989" cy="46692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951"/>
            <a:r>
              <a:rPr lang="en-US" sz="1100" b="1" dirty="0">
                <a:solidFill>
                  <a:schemeClr val="bg2"/>
                </a:solidFill>
                <a:latin typeface="Segoe UI Semibold" panose="020B0702040204020203" pitchFamily="34" charset="0"/>
                <a:ea typeface="Segoe UI" pitchFamily="34" charset="0"/>
                <a:cs typeface="Segoe UI Semibold" panose="020B0702040204020203" pitchFamily="34" charset="0"/>
              </a:rPr>
              <a:t>Deliverable:</a:t>
            </a:r>
          </a:p>
          <a:p>
            <a:pPr marL="171450" indent="-171450" defTabSz="913951">
              <a:buFont typeface="Arial" panose="020B0604020202020204" pitchFamily="34" charset="0"/>
              <a:buChar char="•"/>
            </a:pPr>
            <a:r>
              <a:rPr lang="en-US" sz="1100" dirty="0" smtClean="0">
                <a:solidFill>
                  <a:schemeClr val="bg2"/>
                </a:solidFill>
                <a:cs typeface="Segoe UI" panose="020B0502040204020203" pitchFamily="34" charset="0"/>
              </a:rPr>
              <a:t>Tested solution artifacts</a:t>
            </a:r>
          </a:p>
          <a:p>
            <a:pPr marL="171450" indent="-171450" defTabSz="913951">
              <a:buFont typeface="Arial" panose="020B0604020202020204" pitchFamily="34" charset="0"/>
              <a:buChar char="•"/>
            </a:pPr>
            <a:r>
              <a:rPr lang="en-US" sz="1100" dirty="0" smtClean="0">
                <a:solidFill>
                  <a:schemeClr val="bg2"/>
                </a:solidFill>
                <a:cs typeface="Segoe UI" panose="020B0502040204020203" pitchFamily="34" charset="0"/>
              </a:rPr>
              <a:t>Deployment Guide</a:t>
            </a:r>
            <a:endParaRPr lang="en-US" sz="1100" dirty="0">
              <a:solidFill>
                <a:schemeClr val="bg2"/>
              </a:solidFill>
              <a:cs typeface="Segoe UI" panose="020B0502040204020203" pitchFamily="34" charset="0"/>
            </a:endParaRPr>
          </a:p>
        </p:txBody>
      </p:sp>
      <p:sp>
        <p:nvSpPr>
          <p:cNvPr id="45" name="Rectangle 44"/>
          <p:cNvSpPr/>
          <p:nvPr>
            <p:custDataLst>
              <p:tags r:id="rId15"/>
            </p:custDataLst>
          </p:nvPr>
        </p:nvSpPr>
        <p:spPr bwMode="auto">
          <a:xfrm>
            <a:off x="9729304" y="2482649"/>
            <a:ext cx="2193989" cy="53624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100" b="1" dirty="0">
                <a:solidFill>
                  <a:schemeClr val="bg2"/>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100" dirty="0" smtClean="0">
                <a:solidFill>
                  <a:schemeClr val="bg2"/>
                </a:solidFill>
                <a:ea typeface="Segoe UI" pitchFamily="34" charset="0"/>
                <a:cs typeface="Segoe UI" pitchFamily="34" charset="0"/>
              </a:rPr>
              <a:t>Replace FTC by APP</a:t>
            </a:r>
          </a:p>
          <a:p>
            <a:pPr marL="171399" indent="-171399" defTabSz="913650" fontAlgn="base">
              <a:spcBef>
                <a:spcPct val="0"/>
              </a:spcBef>
              <a:spcAft>
                <a:spcPct val="0"/>
              </a:spcAft>
              <a:buFont typeface="Arial" panose="020B0604020202020204" pitchFamily="34" charset="0"/>
              <a:buChar char="•"/>
            </a:pPr>
            <a:r>
              <a:rPr lang="en-US" sz="1100" dirty="0" smtClean="0">
                <a:solidFill>
                  <a:schemeClr val="bg2"/>
                </a:solidFill>
                <a:ea typeface="Segoe UI" pitchFamily="34" charset="0"/>
                <a:cs typeface="Segoe UI" pitchFamily="34" charset="0"/>
              </a:rPr>
              <a:t>Project signoff</a:t>
            </a:r>
            <a:endParaRPr lang="en-US" sz="1100" dirty="0">
              <a:solidFill>
                <a:schemeClr val="bg2"/>
              </a:solidFill>
              <a:ea typeface="Segoe UI" pitchFamily="34" charset="0"/>
              <a:cs typeface="Segoe UI" pitchFamily="34" charset="0"/>
            </a:endParaRPr>
          </a:p>
        </p:txBody>
      </p:sp>
      <p:sp>
        <p:nvSpPr>
          <p:cNvPr id="46" name="TextBox 45"/>
          <p:cNvSpPr txBox="1"/>
          <p:nvPr/>
        </p:nvSpPr>
        <p:spPr>
          <a:xfrm rot="16200000">
            <a:off x="-79621" y="3471431"/>
            <a:ext cx="818998" cy="369332"/>
          </a:xfrm>
          <a:prstGeom prst="rect">
            <a:avLst/>
          </a:prstGeom>
          <a:noFill/>
        </p:spPr>
        <p:txBody>
          <a:bodyPr wrap="square" lIns="0" tIns="0" rIns="0" bIns="0" rtlCol="0" anchor="ctr">
            <a:spAutoFit/>
          </a:bodyPr>
          <a:lstStyle/>
          <a:p>
            <a:pPr algn="ctr"/>
            <a:r>
              <a:rPr lang="en-US" sz="1200" spc="-70" dirty="0" smtClean="0">
                <a:solidFill>
                  <a:schemeClr val="bg2"/>
                </a:solidFill>
                <a:latin typeface="Segoe UI Semibold" panose="020B0702040204020203" pitchFamily="34" charset="0"/>
                <a:cs typeface="Segoe UI Semibold" panose="020B0702040204020203" pitchFamily="34" charset="0"/>
              </a:rPr>
              <a:t>Engagement Criteria</a:t>
            </a:r>
          </a:p>
        </p:txBody>
      </p:sp>
      <p:sp>
        <p:nvSpPr>
          <p:cNvPr id="37" name="Rectangle 36"/>
          <p:cNvSpPr/>
          <p:nvPr>
            <p:custDataLst>
              <p:tags r:id="rId16"/>
            </p:custDataLst>
          </p:nvPr>
        </p:nvSpPr>
        <p:spPr bwMode="auto">
          <a:xfrm>
            <a:off x="7439335" y="3193658"/>
            <a:ext cx="2193989" cy="44668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marL="171450" indent="-171450" defTabSz="913951">
              <a:buFont typeface="Wingdings" panose="05000000000000000000" pitchFamily="2" charset="2"/>
              <a:buChar char="ü"/>
            </a:pPr>
            <a:r>
              <a:rPr lang="en-US" sz="1100" dirty="0" smtClean="0">
                <a:solidFill>
                  <a:schemeClr val="bg2"/>
                </a:solidFill>
                <a:cs typeface="Segoe UI" panose="020B0502040204020203" pitchFamily="34" charset="0"/>
              </a:rPr>
              <a:t>Requirement document</a:t>
            </a:r>
          </a:p>
          <a:p>
            <a:pPr marL="171450" indent="-171450" defTabSz="913951">
              <a:buFont typeface="Wingdings" panose="05000000000000000000" pitchFamily="2" charset="2"/>
              <a:buChar char="ü"/>
            </a:pPr>
            <a:r>
              <a:rPr lang="en-US" sz="1100" dirty="0" smtClean="0">
                <a:solidFill>
                  <a:schemeClr val="bg2"/>
                </a:solidFill>
                <a:cs typeface="Segoe UI" panose="020B0502040204020203" pitchFamily="34" charset="0"/>
              </a:rPr>
              <a:t>Architecture Design</a:t>
            </a:r>
          </a:p>
          <a:p>
            <a:pPr defTabSz="913951"/>
            <a:endParaRPr lang="en-US" sz="1100" dirty="0" smtClean="0">
              <a:solidFill>
                <a:schemeClr val="bg2"/>
              </a:solidFill>
              <a:cs typeface="Segoe UI" panose="020B0502040204020203" pitchFamily="34" charset="0"/>
            </a:endParaRPr>
          </a:p>
        </p:txBody>
      </p:sp>
      <p:sp>
        <p:nvSpPr>
          <p:cNvPr id="55" name="Rectangle 54"/>
          <p:cNvSpPr/>
          <p:nvPr>
            <p:custDataLst>
              <p:tags r:id="rId17"/>
            </p:custDataLst>
          </p:nvPr>
        </p:nvSpPr>
        <p:spPr bwMode="auto">
          <a:xfrm>
            <a:off x="548011" y="3193658"/>
            <a:ext cx="2193989" cy="87821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marL="171450" indent="-171450" defTabSz="913650" fontAlgn="base">
              <a:spcBef>
                <a:spcPct val="0"/>
              </a:spcBef>
              <a:spcAft>
                <a:spcPct val="0"/>
              </a:spcAft>
              <a:buFont typeface="Wingdings" panose="05000000000000000000" pitchFamily="2" charset="2"/>
              <a:buChar char="ü"/>
            </a:pPr>
            <a:r>
              <a:rPr lang="en-US" sz="1100" dirty="0" smtClean="0">
                <a:solidFill>
                  <a:schemeClr val="bg2"/>
                </a:solidFill>
                <a:ea typeface="Segoe UI" pitchFamily="34" charset="0"/>
                <a:cs typeface="Segoe UI" pitchFamily="34" charset="0"/>
              </a:rPr>
              <a:t>Post DB upgrade</a:t>
            </a:r>
          </a:p>
          <a:p>
            <a:pPr marL="171450" indent="-171450" defTabSz="913650" fontAlgn="base">
              <a:spcBef>
                <a:spcPct val="0"/>
              </a:spcBef>
              <a:spcAft>
                <a:spcPct val="0"/>
              </a:spcAft>
              <a:buFont typeface="Wingdings" panose="05000000000000000000" pitchFamily="2" charset="2"/>
              <a:buChar char="ü"/>
            </a:pPr>
            <a:r>
              <a:rPr lang="en-US" sz="1100" dirty="0" smtClean="0">
                <a:solidFill>
                  <a:schemeClr val="bg2"/>
                </a:solidFill>
                <a:ea typeface="Segoe UI" pitchFamily="34" charset="0"/>
                <a:cs typeface="Segoe UI" pitchFamily="34" charset="0"/>
              </a:rPr>
              <a:t>Farm max compatibility is 15</a:t>
            </a:r>
          </a:p>
          <a:p>
            <a:pPr marL="171450" indent="-171450" defTabSz="913650" fontAlgn="base">
              <a:spcBef>
                <a:spcPct val="0"/>
              </a:spcBef>
              <a:spcAft>
                <a:spcPct val="0"/>
              </a:spcAft>
              <a:buFont typeface="Wingdings" panose="05000000000000000000" pitchFamily="2" charset="2"/>
              <a:buChar char="ü"/>
            </a:pPr>
            <a:r>
              <a:rPr lang="en-US" sz="1100" dirty="0" smtClean="0">
                <a:solidFill>
                  <a:schemeClr val="bg2"/>
                </a:solidFill>
                <a:ea typeface="Segoe UI" pitchFamily="34" charset="0"/>
                <a:cs typeface="Segoe UI" pitchFamily="34" charset="0"/>
              </a:rPr>
              <a:t>Make hosting choice</a:t>
            </a:r>
          </a:p>
          <a:p>
            <a:pPr marL="171450" indent="-171450" defTabSz="913650" fontAlgn="base">
              <a:spcBef>
                <a:spcPct val="0"/>
              </a:spcBef>
              <a:spcAft>
                <a:spcPct val="0"/>
              </a:spcAft>
              <a:buFont typeface="Wingdings" panose="05000000000000000000" pitchFamily="2" charset="2"/>
              <a:buChar char="ü"/>
            </a:pPr>
            <a:r>
              <a:rPr lang="en-US" sz="1100" dirty="0" smtClean="0">
                <a:solidFill>
                  <a:schemeClr val="bg2"/>
                </a:solidFill>
                <a:ea typeface="Segoe UI" pitchFamily="34" charset="0"/>
                <a:cs typeface="Segoe UI" pitchFamily="34" charset="0"/>
              </a:rPr>
              <a:t>Procure hosting infrastructure</a:t>
            </a:r>
            <a:endParaRPr lang="en-US" sz="1100" dirty="0">
              <a:solidFill>
                <a:schemeClr val="bg2"/>
              </a:solidFill>
              <a:ea typeface="Segoe UI" pitchFamily="34" charset="0"/>
              <a:cs typeface="Segoe UI" pitchFamily="34" charset="0"/>
            </a:endParaRPr>
          </a:p>
        </p:txBody>
      </p:sp>
      <p:sp>
        <p:nvSpPr>
          <p:cNvPr id="79" name="Rectangle 78"/>
          <p:cNvSpPr/>
          <p:nvPr>
            <p:custDataLst>
              <p:tags r:id="rId18"/>
            </p:custDataLst>
          </p:nvPr>
        </p:nvSpPr>
        <p:spPr bwMode="auto">
          <a:xfrm>
            <a:off x="542663" y="4166198"/>
            <a:ext cx="2193989" cy="68465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marL="171399" indent="-171399" defTabSz="913650" fontAlgn="base">
              <a:buFont typeface="Arial" panose="020B0604020202020204" pitchFamily="34" charset="0"/>
              <a:buChar char="•"/>
            </a:pPr>
            <a:r>
              <a:rPr lang="en-US" sz="1100" dirty="0" smtClean="0">
                <a:solidFill>
                  <a:schemeClr val="bg2"/>
                </a:solidFill>
                <a:ea typeface="Segoe UI" pitchFamily="34" charset="0"/>
                <a:cs typeface="Segoe UI" pitchFamily="34" charset="0"/>
              </a:rPr>
              <a:t>Internal resource readiness</a:t>
            </a:r>
          </a:p>
          <a:p>
            <a:pPr marL="171399" indent="-171399" defTabSz="913650" fontAlgn="base">
              <a:buFont typeface="Arial" panose="020B0604020202020204" pitchFamily="34" charset="0"/>
              <a:buChar char="•"/>
            </a:pPr>
            <a:r>
              <a:rPr lang="en-US" sz="1100" dirty="0" smtClean="0">
                <a:solidFill>
                  <a:schemeClr val="bg2"/>
                </a:solidFill>
                <a:ea typeface="Segoe UI" pitchFamily="34" charset="0"/>
                <a:cs typeface="Segoe UI" pitchFamily="34" charset="0"/>
              </a:rPr>
              <a:t>Set up hosting infrastructure</a:t>
            </a:r>
          </a:p>
          <a:p>
            <a:pPr marL="171399" indent="-171399" defTabSz="913650" fontAlgn="base">
              <a:buFont typeface="Arial" panose="020B0604020202020204" pitchFamily="34" charset="0"/>
              <a:buChar char="•"/>
            </a:pPr>
            <a:r>
              <a:rPr lang="en-US" sz="1100" dirty="0" smtClean="0">
                <a:solidFill>
                  <a:schemeClr val="bg2"/>
                </a:solidFill>
                <a:ea typeface="Segoe UI" pitchFamily="34" charset="0"/>
                <a:cs typeface="Segoe UI" pitchFamily="34" charset="0"/>
              </a:rPr>
              <a:t>Complete configuration</a:t>
            </a:r>
            <a:endParaRPr lang="en-US" sz="1100" dirty="0">
              <a:solidFill>
                <a:schemeClr val="bg2"/>
              </a:solidFill>
              <a:ea typeface="Segoe UI" pitchFamily="34" charset="0"/>
              <a:cs typeface="Segoe UI" pitchFamily="34" charset="0"/>
            </a:endParaRPr>
          </a:p>
        </p:txBody>
      </p:sp>
      <p:sp>
        <p:nvSpPr>
          <p:cNvPr id="80" name="Rectangle 79"/>
          <p:cNvSpPr/>
          <p:nvPr>
            <p:custDataLst>
              <p:tags r:id="rId19"/>
            </p:custDataLst>
          </p:nvPr>
        </p:nvSpPr>
        <p:spPr bwMode="auto">
          <a:xfrm>
            <a:off x="2848504" y="4166198"/>
            <a:ext cx="2193989" cy="68465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marL="171399" indent="-171399" defTabSz="913650" fontAlgn="base">
              <a:buFont typeface="Arial" panose="020B0604020202020204" pitchFamily="34" charset="0"/>
              <a:buChar char="•"/>
            </a:pPr>
            <a:r>
              <a:rPr lang="en-US" sz="1100" dirty="0" smtClean="0">
                <a:solidFill>
                  <a:schemeClr val="bg2"/>
                </a:solidFill>
                <a:ea typeface="Segoe UI" pitchFamily="34" charset="0"/>
                <a:cs typeface="Segoe UI" pitchFamily="34" charset="0"/>
              </a:rPr>
              <a:t>Live demo</a:t>
            </a:r>
          </a:p>
          <a:p>
            <a:pPr marL="171399" indent="-171399" defTabSz="913650" fontAlgn="base">
              <a:buFont typeface="Arial" panose="020B0604020202020204" pitchFamily="34" charset="0"/>
              <a:buChar char="•"/>
            </a:pPr>
            <a:r>
              <a:rPr lang="en-US" sz="1100" dirty="0" smtClean="0">
                <a:solidFill>
                  <a:schemeClr val="bg2"/>
                </a:solidFill>
                <a:ea typeface="Segoe UI" pitchFamily="34" charset="0"/>
                <a:cs typeface="Segoe UI" pitchFamily="34" charset="0"/>
              </a:rPr>
              <a:t>Requirement review</a:t>
            </a:r>
          </a:p>
          <a:p>
            <a:pPr marL="171399" indent="-171399" defTabSz="913650" fontAlgn="base">
              <a:buFont typeface="Arial" panose="020B0604020202020204" pitchFamily="34" charset="0"/>
              <a:buChar char="•"/>
            </a:pPr>
            <a:r>
              <a:rPr lang="en-US" sz="1100" dirty="0" smtClean="0">
                <a:solidFill>
                  <a:schemeClr val="bg2"/>
                </a:solidFill>
                <a:ea typeface="Segoe UI" pitchFamily="34" charset="0"/>
                <a:cs typeface="Segoe UI" pitchFamily="34" charset="0"/>
              </a:rPr>
              <a:t>Prioritize requirements</a:t>
            </a:r>
            <a:endParaRPr lang="en-US" sz="1100" dirty="0">
              <a:solidFill>
                <a:schemeClr val="bg2"/>
              </a:solidFill>
              <a:ea typeface="Segoe UI" pitchFamily="34" charset="0"/>
              <a:cs typeface="Segoe UI" pitchFamily="34" charset="0"/>
            </a:endParaRPr>
          </a:p>
        </p:txBody>
      </p:sp>
      <p:sp>
        <p:nvSpPr>
          <p:cNvPr id="84" name="Rectangle 83"/>
          <p:cNvSpPr/>
          <p:nvPr>
            <p:custDataLst>
              <p:tags r:id="rId20"/>
            </p:custDataLst>
          </p:nvPr>
        </p:nvSpPr>
        <p:spPr bwMode="auto">
          <a:xfrm>
            <a:off x="5150448" y="4166198"/>
            <a:ext cx="2193989" cy="68465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marL="171399" indent="-171399" defTabSz="913650" fontAlgn="base">
              <a:buFont typeface="Arial" panose="020B0604020202020204" pitchFamily="34" charset="0"/>
              <a:buChar char="•"/>
            </a:pPr>
            <a:r>
              <a:rPr lang="en-US" sz="1100" dirty="0" smtClean="0">
                <a:solidFill>
                  <a:schemeClr val="bg2"/>
                </a:solidFill>
                <a:ea typeface="Segoe UI" pitchFamily="34" charset="0"/>
                <a:cs typeface="Segoe UI" pitchFamily="34" charset="0"/>
              </a:rPr>
              <a:t>Solution design proposal</a:t>
            </a:r>
            <a:endParaRPr lang="en-US" sz="1100" dirty="0">
              <a:solidFill>
                <a:schemeClr val="bg2"/>
              </a:solidFill>
              <a:ea typeface="Segoe UI" pitchFamily="34" charset="0"/>
              <a:cs typeface="Segoe UI" pitchFamily="34" charset="0"/>
            </a:endParaRPr>
          </a:p>
        </p:txBody>
      </p:sp>
      <p:sp>
        <p:nvSpPr>
          <p:cNvPr id="87" name="TextBox 86"/>
          <p:cNvSpPr txBox="1"/>
          <p:nvPr/>
        </p:nvSpPr>
        <p:spPr>
          <a:xfrm rot="16200000">
            <a:off x="17906" y="4259705"/>
            <a:ext cx="864660" cy="553998"/>
          </a:xfrm>
          <a:prstGeom prst="rect">
            <a:avLst/>
          </a:prstGeom>
          <a:noFill/>
        </p:spPr>
        <p:txBody>
          <a:bodyPr wrap="square" lIns="0" tIns="0" rIns="0" bIns="0" rtlCol="0">
            <a:spAutoFit/>
          </a:bodyPr>
          <a:lstStyle>
            <a:defPPr>
              <a:defRPr lang="en-US"/>
            </a:defPPr>
            <a:lvl1pPr algn="ctr">
              <a:defRPr sz="1000" b="1" spc="-70">
                <a:solidFill>
                  <a:schemeClr val="bg1"/>
                </a:solidFill>
              </a:defRPr>
            </a:lvl1pPr>
          </a:lstStyle>
          <a:p>
            <a:endParaRPr lang="en-US" sz="1200" b="0" dirty="0" smtClean="0">
              <a:solidFill>
                <a:schemeClr val="bg2"/>
              </a:solidFill>
              <a:latin typeface="Segoe UI Semibold" panose="020B0702040204020203" pitchFamily="34" charset="0"/>
              <a:cs typeface="Segoe UI Semibold" panose="020B0702040204020203" pitchFamily="34" charset="0"/>
            </a:endParaRPr>
          </a:p>
          <a:p>
            <a:r>
              <a:rPr lang="en-US" sz="1200" b="0" dirty="0" smtClean="0">
                <a:solidFill>
                  <a:schemeClr val="bg2"/>
                </a:solidFill>
                <a:latin typeface="Segoe UI Semibold" panose="020B0702040204020203" pitchFamily="34" charset="0"/>
                <a:cs typeface="Segoe UI Semibold" panose="020B0702040204020203" pitchFamily="34" charset="0"/>
              </a:rPr>
              <a:t>Customer </a:t>
            </a:r>
            <a:endParaRPr lang="en-US" sz="1200" b="0" dirty="0">
              <a:solidFill>
                <a:schemeClr val="bg2"/>
              </a:solidFill>
              <a:latin typeface="Segoe UI Semibold" panose="020B0702040204020203" pitchFamily="34" charset="0"/>
              <a:cs typeface="Segoe UI Semibold" panose="020B0702040204020203" pitchFamily="34" charset="0"/>
            </a:endParaRPr>
          </a:p>
          <a:p>
            <a:endParaRPr lang="en-US" sz="1200" b="0" dirty="0">
              <a:solidFill>
                <a:schemeClr val="bg2"/>
              </a:solidFill>
              <a:latin typeface="Segoe UI Semibold" panose="020B0702040204020203" pitchFamily="34" charset="0"/>
              <a:cs typeface="Segoe UI Semibold" panose="020B0702040204020203" pitchFamily="34" charset="0"/>
            </a:endParaRPr>
          </a:p>
        </p:txBody>
      </p:sp>
      <p:cxnSp>
        <p:nvCxnSpPr>
          <p:cNvPr id="6" name="Straight Connector 5"/>
          <p:cNvCxnSpPr/>
          <p:nvPr/>
        </p:nvCxnSpPr>
        <p:spPr>
          <a:xfrm>
            <a:off x="141929" y="3157223"/>
            <a:ext cx="11777135" cy="6955"/>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135201" y="4134020"/>
            <a:ext cx="11783863" cy="6373"/>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141378" y="6181426"/>
            <a:ext cx="11789738" cy="4629"/>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7" name="Rectangle 46"/>
          <p:cNvSpPr/>
          <p:nvPr>
            <p:custDataLst>
              <p:tags r:id="rId21"/>
            </p:custDataLst>
          </p:nvPr>
        </p:nvSpPr>
        <p:spPr bwMode="auto">
          <a:xfrm>
            <a:off x="5129171" y="4920886"/>
            <a:ext cx="2193989" cy="68465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marL="171399" indent="-171399" defTabSz="913650" fontAlgn="base">
              <a:spcBef>
                <a:spcPct val="0"/>
              </a:spcBef>
              <a:spcAft>
                <a:spcPct val="0"/>
              </a:spcAft>
              <a:buFont typeface="Arial" panose="020B0604020202020204" pitchFamily="34" charset="0"/>
              <a:buChar char="•"/>
            </a:pPr>
            <a:r>
              <a:rPr lang="en-US" sz="1100" dirty="0" smtClean="0">
                <a:solidFill>
                  <a:schemeClr val="bg2"/>
                </a:solidFill>
                <a:ea typeface="Segoe UI" pitchFamily="34" charset="0"/>
                <a:cs typeface="Segoe UI" pitchFamily="34" charset="0"/>
              </a:rPr>
              <a:t>Architecture Design Workshop</a:t>
            </a:r>
          </a:p>
          <a:p>
            <a:pPr marL="171399" indent="-171399" defTabSz="913650" fontAlgn="base">
              <a:spcBef>
                <a:spcPct val="0"/>
              </a:spcBef>
              <a:spcAft>
                <a:spcPct val="0"/>
              </a:spcAft>
              <a:buFont typeface="Arial" panose="020B0604020202020204" pitchFamily="34" charset="0"/>
              <a:buChar char="•"/>
            </a:pPr>
            <a:r>
              <a:rPr lang="en-US" sz="1100" dirty="0" smtClean="0">
                <a:solidFill>
                  <a:schemeClr val="bg2"/>
                </a:solidFill>
                <a:ea typeface="Segoe UI" pitchFamily="34" charset="0"/>
                <a:cs typeface="Segoe UI" pitchFamily="34" charset="0"/>
              </a:rPr>
              <a:t>Successful Proof of Concepts as needed</a:t>
            </a:r>
          </a:p>
          <a:p>
            <a:pPr marL="171399" indent="-171399" defTabSz="913650" fontAlgn="base">
              <a:spcBef>
                <a:spcPct val="0"/>
              </a:spcBef>
              <a:spcAft>
                <a:spcPct val="0"/>
              </a:spcAft>
              <a:buFont typeface="Arial" panose="020B0604020202020204" pitchFamily="34" charset="0"/>
              <a:buChar char="•"/>
            </a:pPr>
            <a:r>
              <a:rPr lang="en-US" sz="1100" dirty="0" smtClean="0">
                <a:solidFill>
                  <a:schemeClr val="bg2"/>
                </a:solidFill>
                <a:ea typeface="Segoe UI" pitchFamily="34" charset="0"/>
                <a:cs typeface="Segoe UI" pitchFamily="34" charset="0"/>
              </a:rPr>
              <a:t>Review assistance and technical support for the technical team</a:t>
            </a:r>
          </a:p>
          <a:p>
            <a:pPr marL="628581" lvl="1" indent="-171399" defTabSz="913650" fontAlgn="base">
              <a:spcBef>
                <a:spcPct val="0"/>
              </a:spcBef>
              <a:spcAft>
                <a:spcPct val="0"/>
              </a:spcAft>
              <a:buFont typeface="Arial" panose="020B0604020202020204" pitchFamily="34" charset="0"/>
              <a:buChar char="•"/>
            </a:pPr>
            <a:endParaRPr lang="en-US" sz="1100" dirty="0">
              <a:solidFill>
                <a:schemeClr val="bg2"/>
              </a:solidFill>
              <a:ea typeface="Segoe UI" pitchFamily="34" charset="0"/>
              <a:cs typeface="Segoe UI" pitchFamily="34" charset="0"/>
            </a:endParaRPr>
          </a:p>
        </p:txBody>
      </p:sp>
      <p:sp>
        <p:nvSpPr>
          <p:cNvPr id="49" name="TextBox 48"/>
          <p:cNvSpPr txBox="1"/>
          <p:nvPr/>
        </p:nvSpPr>
        <p:spPr>
          <a:xfrm rot="16200000">
            <a:off x="17906" y="5245522"/>
            <a:ext cx="864660" cy="553998"/>
          </a:xfrm>
          <a:prstGeom prst="rect">
            <a:avLst/>
          </a:prstGeom>
          <a:noFill/>
        </p:spPr>
        <p:txBody>
          <a:bodyPr wrap="square" lIns="0" tIns="0" rIns="0" bIns="0" rtlCol="0">
            <a:spAutoFit/>
          </a:bodyPr>
          <a:lstStyle>
            <a:defPPr>
              <a:defRPr lang="en-US"/>
            </a:defPPr>
            <a:lvl1pPr algn="ctr">
              <a:defRPr sz="1000" b="1" spc="-70">
                <a:solidFill>
                  <a:schemeClr val="bg1"/>
                </a:solidFill>
              </a:defRPr>
            </a:lvl1pPr>
          </a:lstStyle>
          <a:p>
            <a:endParaRPr lang="en-US" sz="1200" b="0" dirty="0" smtClean="0">
              <a:solidFill>
                <a:schemeClr val="bg2"/>
              </a:solidFill>
            </a:endParaRPr>
          </a:p>
          <a:p>
            <a:r>
              <a:rPr lang="en-US" sz="1200" b="0" dirty="0" smtClean="0">
                <a:solidFill>
                  <a:schemeClr val="bg2"/>
                </a:solidFill>
              </a:rPr>
              <a:t>MS Partner</a:t>
            </a:r>
            <a:endParaRPr lang="en-US" sz="1200" b="0" dirty="0">
              <a:solidFill>
                <a:schemeClr val="bg2"/>
              </a:solidFill>
            </a:endParaRPr>
          </a:p>
          <a:p>
            <a:endParaRPr lang="en-US" sz="1200" b="0" dirty="0">
              <a:solidFill>
                <a:schemeClr val="bg2"/>
              </a:solidFill>
            </a:endParaRPr>
          </a:p>
        </p:txBody>
      </p:sp>
      <p:sp>
        <p:nvSpPr>
          <p:cNvPr id="50" name="TextBox 49"/>
          <p:cNvSpPr txBox="1"/>
          <p:nvPr/>
        </p:nvSpPr>
        <p:spPr>
          <a:xfrm rot="16200000">
            <a:off x="-768355" y="5066166"/>
            <a:ext cx="2020965" cy="184666"/>
          </a:xfrm>
          <a:prstGeom prst="rect">
            <a:avLst/>
          </a:prstGeom>
          <a:noFill/>
        </p:spPr>
        <p:txBody>
          <a:bodyPr wrap="square" lIns="0" tIns="0" rIns="0" bIns="0" rtlCol="0">
            <a:spAutoFit/>
          </a:bodyPr>
          <a:lstStyle>
            <a:defPPr>
              <a:defRPr lang="en-US"/>
            </a:defPPr>
            <a:lvl1pPr algn="ctr">
              <a:defRPr sz="1000" b="1" spc="-70">
                <a:solidFill>
                  <a:schemeClr val="bg1"/>
                </a:solidFill>
              </a:defRPr>
            </a:lvl1pPr>
          </a:lstStyle>
          <a:p>
            <a:r>
              <a:rPr lang="en-US" sz="1200" b="0" dirty="0" smtClean="0">
                <a:solidFill>
                  <a:schemeClr val="bg2"/>
                </a:solidFill>
                <a:latin typeface="Segoe UI Semibold" panose="020B0702040204020203" pitchFamily="34" charset="0"/>
                <a:cs typeface="Segoe UI Semibold" panose="020B0702040204020203" pitchFamily="34" charset="0"/>
              </a:rPr>
              <a:t> Roles &amp; Responsibilities</a:t>
            </a:r>
            <a:endParaRPr lang="en-US" sz="1200" b="0" dirty="0">
              <a:solidFill>
                <a:schemeClr val="bg2"/>
              </a:solidFill>
              <a:latin typeface="Segoe UI Semibold" panose="020B0702040204020203" pitchFamily="34" charset="0"/>
              <a:cs typeface="Segoe UI Semibold" panose="020B0702040204020203" pitchFamily="34" charset="0"/>
            </a:endParaRPr>
          </a:p>
        </p:txBody>
      </p:sp>
      <p:cxnSp>
        <p:nvCxnSpPr>
          <p:cNvPr id="53" name="Straight Connector 52"/>
          <p:cNvCxnSpPr/>
          <p:nvPr/>
        </p:nvCxnSpPr>
        <p:spPr>
          <a:xfrm>
            <a:off x="357352" y="4907326"/>
            <a:ext cx="11557724" cy="16344"/>
          </a:xfrm>
          <a:prstGeom prst="line">
            <a:avLst/>
          </a:prstGeom>
          <a:ln w="9525">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flipH="1">
            <a:off x="542663" y="3145172"/>
            <a:ext cx="10636" cy="3023809"/>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355976" y="4134697"/>
            <a:ext cx="1833" cy="20520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145836" y="3155275"/>
            <a:ext cx="0" cy="30240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11915076" y="3145171"/>
            <a:ext cx="0" cy="30240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bwMode="auto">
          <a:xfrm>
            <a:off x="540547" y="1276887"/>
            <a:ext cx="4544635" cy="5085813"/>
          </a:xfrm>
          <a:prstGeom prst="rect">
            <a:avLst/>
          </a:prstGeom>
          <a:solidFill>
            <a:schemeClr val="accent1">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2" name="Rectangle 51"/>
          <p:cNvSpPr/>
          <p:nvPr/>
        </p:nvSpPr>
        <p:spPr bwMode="auto">
          <a:xfrm>
            <a:off x="7433348" y="1323104"/>
            <a:ext cx="4544635" cy="5085813"/>
          </a:xfrm>
          <a:prstGeom prst="rect">
            <a:avLst/>
          </a:prstGeom>
          <a:solidFill>
            <a:schemeClr val="accent1">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438345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500"/>
                                        <p:tgtEl>
                                          <p:spTgt spid="2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500"/>
                                        <p:tgtEl>
                                          <p:spTgt spid="2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fade">
                                      <p:cBhvr>
                                        <p:cTn id="28" dur="500"/>
                                        <p:tgtEl>
                                          <p:spTgt spid="2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500"/>
                                        <p:tgtEl>
                                          <p:spTgt spid="2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fade">
                                      <p:cBhvr>
                                        <p:cTn id="34" dur="500"/>
                                        <p:tgtEl>
                                          <p:spTgt spid="3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fade">
                                      <p:cBhvr>
                                        <p:cTn id="37" dur="500"/>
                                        <p:tgtEl>
                                          <p:spTgt spid="3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1"/>
                                        </p:tgtEl>
                                        <p:attrNameLst>
                                          <p:attrName>style.visibility</p:attrName>
                                        </p:attrNameLst>
                                      </p:cBhvr>
                                      <p:to>
                                        <p:strVal val="visible"/>
                                      </p:to>
                                    </p:set>
                                    <p:animEffect transition="in" filter="fade">
                                      <p:cBhvr>
                                        <p:cTn id="40" dur="500"/>
                                        <p:tgtEl>
                                          <p:spTgt spid="4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fade">
                                      <p:cBhvr>
                                        <p:cTn id="43" dur="500"/>
                                        <p:tgtEl>
                                          <p:spTgt spid="3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6"/>
                                        </p:tgtEl>
                                        <p:attrNameLst>
                                          <p:attrName>style.visibility</p:attrName>
                                        </p:attrNameLst>
                                      </p:cBhvr>
                                      <p:to>
                                        <p:strVal val="visible"/>
                                      </p:to>
                                    </p:set>
                                    <p:animEffect transition="in" filter="fade">
                                      <p:cBhvr>
                                        <p:cTn id="46" dur="500"/>
                                        <p:tgtEl>
                                          <p:spTgt spid="36"/>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fade">
                                      <p:cBhvr>
                                        <p:cTn id="49" dur="500"/>
                                        <p:tgtEl>
                                          <p:spTgt spid="3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4"/>
                                        </p:tgtEl>
                                        <p:attrNameLst>
                                          <p:attrName>style.visibility</p:attrName>
                                        </p:attrNameLst>
                                      </p:cBhvr>
                                      <p:to>
                                        <p:strVal val="visible"/>
                                      </p:to>
                                    </p:set>
                                    <p:animEffect transition="in" filter="fade">
                                      <p:cBhvr>
                                        <p:cTn id="52" dur="500"/>
                                        <p:tgtEl>
                                          <p:spTgt spid="44"/>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5"/>
                                        </p:tgtEl>
                                        <p:attrNameLst>
                                          <p:attrName>style.visibility</p:attrName>
                                        </p:attrNameLst>
                                      </p:cBhvr>
                                      <p:to>
                                        <p:strVal val="visible"/>
                                      </p:to>
                                    </p:set>
                                    <p:animEffect transition="in" filter="fade">
                                      <p:cBhvr>
                                        <p:cTn id="55" dur="500"/>
                                        <p:tgtEl>
                                          <p:spTgt spid="45"/>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5"/>
                                        </p:tgtEl>
                                        <p:attrNameLst>
                                          <p:attrName>style.visibility</p:attrName>
                                        </p:attrNameLst>
                                      </p:cBhvr>
                                      <p:to>
                                        <p:strVal val="visible"/>
                                      </p:to>
                                    </p:set>
                                    <p:animEffect transition="in" filter="fade">
                                      <p:cBhvr>
                                        <p:cTn id="58" dur="500"/>
                                        <p:tgtEl>
                                          <p:spTgt spid="5"/>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8"/>
                                        </p:tgtEl>
                                        <p:attrNameLst>
                                          <p:attrName>style.visibility</p:attrName>
                                        </p:attrNameLst>
                                      </p:cBhvr>
                                      <p:to>
                                        <p:strVal val="visible"/>
                                      </p:to>
                                    </p:set>
                                    <p:animEffect transition="in" filter="fade">
                                      <p:cBhvr>
                                        <p:cTn id="61" dur="500"/>
                                        <p:tgtEl>
                                          <p:spTgt spid="28"/>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5"/>
                                        </p:tgtEl>
                                        <p:attrNameLst>
                                          <p:attrName>style.visibility</p:attrName>
                                        </p:attrNameLst>
                                      </p:cBhvr>
                                      <p:to>
                                        <p:strVal val="visible"/>
                                      </p:to>
                                    </p:set>
                                    <p:animEffect transition="in" filter="fade">
                                      <p:cBhvr>
                                        <p:cTn id="64" dur="500"/>
                                        <p:tgtEl>
                                          <p:spTgt spid="35"/>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fade">
                                      <p:cBhvr>
                                        <p:cTn id="67" dur="500"/>
                                        <p:tgtEl>
                                          <p:spTgt spid="39"/>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46"/>
                                        </p:tgtEl>
                                        <p:attrNameLst>
                                          <p:attrName>style.visibility</p:attrName>
                                        </p:attrNameLst>
                                      </p:cBhvr>
                                      <p:to>
                                        <p:strVal val="visible"/>
                                      </p:to>
                                    </p:set>
                                    <p:animEffect transition="in" filter="fade">
                                      <p:cBhvr>
                                        <p:cTn id="70" dur="500"/>
                                        <p:tgtEl>
                                          <p:spTgt spid="46"/>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7"/>
                                        </p:tgtEl>
                                        <p:attrNameLst>
                                          <p:attrName>style.visibility</p:attrName>
                                        </p:attrNameLst>
                                      </p:cBhvr>
                                      <p:to>
                                        <p:strVal val="visible"/>
                                      </p:to>
                                    </p:set>
                                    <p:animEffect transition="in" filter="fade">
                                      <p:cBhvr>
                                        <p:cTn id="73" dur="500"/>
                                        <p:tgtEl>
                                          <p:spTgt spid="37"/>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55"/>
                                        </p:tgtEl>
                                        <p:attrNameLst>
                                          <p:attrName>style.visibility</p:attrName>
                                        </p:attrNameLst>
                                      </p:cBhvr>
                                      <p:to>
                                        <p:strVal val="visible"/>
                                      </p:to>
                                    </p:set>
                                    <p:animEffect transition="in" filter="fade">
                                      <p:cBhvr>
                                        <p:cTn id="76" dur="500"/>
                                        <p:tgtEl>
                                          <p:spTgt spid="55"/>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79"/>
                                        </p:tgtEl>
                                        <p:attrNameLst>
                                          <p:attrName>style.visibility</p:attrName>
                                        </p:attrNameLst>
                                      </p:cBhvr>
                                      <p:to>
                                        <p:strVal val="visible"/>
                                      </p:to>
                                    </p:set>
                                    <p:animEffect transition="in" filter="fade">
                                      <p:cBhvr>
                                        <p:cTn id="79" dur="500"/>
                                        <p:tgtEl>
                                          <p:spTgt spid="79"/>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80"/>
                                        </p:tgtEl>
                                        <p:attrNameLst>
                                          <p:attrName>style.visibility</p:attrName>
                                        </p:attrNameLst>
                                      </p:cBhvr>
                                      <p:to>
                                        <p:strVal val="visible"/>
                                      </p:to>
                                    </p:set>
                                    <p:animEffect transition="in" filter="fade">
                                      <p:cBhvr>
                                        <p:cTn id="82" dur="500"/>
                                        <p:tgtEl>
                                          <p:spTgt spid="80"/>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84"/>
                                        </p:tgtEl>
                                        <p:attrNameLst>
                                          <p:attrName>style.visibility</p:attrName>
                                        </p:attrNameLst>
                                      </p:cBhvr>
                                      <p:to>
                                        <p:strVal val="visible"/>
                                      </p:to>
                                    </p:set>
                                    <p:animEffect transition="in" filter="fade">
                                      <p:cBhvr>
                                        <p:cTn id="85" dur="500"/>
                                        <p:tgtEl>
                                          <p:spTgt spid="84"/>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87"/>
                                        </p:tgtEl>
                                        <p:attrNameLst>
                                          <p:attrName>style.visibility</p:attrName>
                                        </p:attrNameLst>
                                      </p:cBhvr>
                                      <p:to>
                                        <p:strVal val="visible"/>
                                      </p:to>
                                    </p:set>
                                    <p:animEffect transition="in" filter="fade">
                                      <p:cBhvr>
                                        <p:cTn id="88" dur="500"/>
                                        <p:tgtEl>
                                          <p:spTgt spid="87"/>
                                        </p:tgtEl>
                                      </p:cBhvr>
                                    </p:animEffect>
                                  </p:childTnLst>
                                </p:cTn>
                              </p:par>
                              <p:par>
                                <p:cTn id="89" presetID="10" presetClass="entr" presetSubtype="0" fill="hold" nodeType="withEffect">
                                  <p:stCondLst>
                                    <p:cond delay="0"/>
                                  </p:stCondLst>
                                  <p:childTnLst>
                                    <p:set>
                                      <p:cBhvr>
                                        <p:cTn id="90" dur="1" fill="hold">
                                          <p:stCondLst>
                                            <p:cond delay="0"/>
                                          </p:stCondLst>
                                        </p:cTn>
                                        <p:tgtEl>
                                          <p:spTgt spid="6"/>
                                        </p:tgtEl>
                                        <p:attrNameLst>
                                          <p:attrName>style.visibility</p:attrName>
                                        </p:attrNameLst>
                                      </p:cBhvr>
                                      <p:to>
                                        <p:strVal val="visible"/>
                                      </p:to>
                                    </p:set>
                                    <p:animEffect transition="in" filter="fade">
                                      <p:cBhvr>
                                        <p:cTn id="91" dur="500"/>
                                        <p:tgtEl>
                                          <p:spTgt spid="6"/>
                                        </p:tgtEl>
                                      </p:cBhvr>
                                    </p:animEffect>
                                  </p:childTnLst>
                                </p:cTn>
                              </p:par>
                              <p:par>
                                <p:cTn id="92" presetID="10" presetClass="entr" presetSubtype="0" fill="hold" nodeType="withEffect">
                                  <p:stCondLst>
                                    <p:cond delay="0"/>
                                  </p:stCondLst>
                                  <p:childTnLst>
                                    <p:set>
                                      <p:cBhvr>
                                        <p:cTn id="93" dur="1" fill="hold">
                                          <p:stCondLst>
                                            <p:cond delay="0"/>
                                          </p:stCondLst>
                                        </p:cTn>
                                        <p:tgtEl>
                                          <p:spTgt spid="76"/>
                                        </p:tgtEl>
                                        <p:attrNameLst>
                                          <p:attrName>style.visibility</p:attrName>
                                        </p:attrNameLst>
                                      </p:cBhvr>
                                      <p:to>
                                        <p:strVal val="visible"/>
                                      </p:to>
                                    </p:set>
                                    <p:animEffect transition="in" filter="fade">
                                      <p:cBhvr>
                                        <p:cTn id="94" dur="500"/>
                                        <p:tgtEl>
                                          <p:spTgt spid="76"/>
                                        </p:tgtEl>
                                      </p:cBhvr>
                                    </p:animEffect>
                                  </p:childTnLst>
                                </p:cTn>
                              </p:par>
                              <p:par>
                                <p:cTn id="95" presetID="10" presetClass="entr" presetSubtype="0" fill="hold" nodeType="withEffect">
                                  <p:stCondLst>
                                    <p:cond delay="0"/>
                                  </p:stCondLst>
                                  <p:childTnLst>
                                    <p:set>
                                      <p:cBhvr>
                                        <p:cTn id="96" dur="1" fill="hold">
                                          <p:stCondLst>
                                            <p:cond delay="0"/>
                                          </p:stCondLst>
                                        </p:cTn>
                                        <p:tgtEl>
                                          <p:spTgt spid="77"/>
                                        </p:tgtEl>
                                        <p:attrNameLst>
                                          <p:attrName>style.visibility</p:attrName>
                                        </p:attrNameLst>
                                      </p:cBhvr>
                                      <p:to>
                                        <p:strVal val="visible"/>
                                      </p:to>
                                    </p:set>
                                    <p:animEffect transition="in" filter="fade">
                                      <p:cBhvr>
                                        <p:cTn id="97" dur="500"/>
                                        <p:tgtEl>
                                          <p:spTgt spid="77"/>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47"/>
                                        </p:tgtEl>
                                        <p:attrNameLst>
                                          <p:attrName>style.visibility</p:attrName>
                                        </p:attrNameLst>
                                      </p:cBhvr>
                                      <p:to>
                                        <p:strVal val="visible"/>
                                      </p:to>
                                    </p:set>
                                    <p:animEffect transition="in" filter="fade">
                                      <p:cBhvr>
                                        <p:cTn id="100" dur="500"/>
                                        <p:tgtEl>
                                          <p:spTgt spid="47"/>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49"/>
                                        </p:tgtEl>
                                        <p:attrNameLst>
                                          <p:attrName>style.visibility</p:attrName>
                                        </p:attrNameLst>
                                      </p:cBhvr>
                                      <p:to>
                                        <p:strVal val="visible"/>
                                      </p:to>
                                    </p:set>
                                    <p:animEffect transition="in" filter="fade">
                                      <p:cBhvr>
                                        <p:cTn id="103" dur="500"/>
                                        <p:tgtEl>
                                          <p:spTgt spid="49"/>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50"/>
                                        </p:tgtEl>
                                        <p:attrNameLst>
                                          <p:attrName>style.visibility</p:attrName>
                                        </p:attrNameLst>
                                      </p:cBhvr>
                                      <p:to>
                                        <p:strVal val="visible"/>
                                      </p:to>
                                    </p:set>
                                    <p:animEffect transition="in" filter="fade">
                                      <p:cBhvr>
                                        <p:cTn id="106" dur="500"/>
                                        <p:tgtEl>
                                          <p:spTgt spid="50"/>
                                        </p:tgtEl>
                                      </p:cBhvr>
                                    </p:animEffect>
                                  </p:childTnLst>
                                </p:cTn>
                              </p:par>
                              <p:par>
                                <p:cTn id="107" presetID="10" presetClass="entr" presetSubtype="0" fill="hold" nodeType="withEffect">
                                  <p:stCondLst>
                                    <p:cond delay="0"/>
                                  </p:stCondLst>
                                  <p:childTnLst>
                                    <p:set>
                                      <p:cBhvr>
                                        <p:cTn id="108" dur="1" fill="hold">
                                          <p:stCondLst>
                                            <p:cond delay="0"/>
                                          </p:stCondLst>
                                        </p:cTn>
                                        <p:tgtEl>
                                          <p:spTgt spid="53"/>
                                        </p:tgtEl>
                                        <p:attrNameLst>
                                          <p:attrName>style.visibility</p:attrName>
                                        </p:attrNameLst>
                                      </p:cBhvr>
                                      <p:to>
                                        <p:strVal val="visible"/>
                                      </p:to>
                                    </p:set>
                                    <p:animEffect transition="in" filter="fade">
                                      <p:cBhvr>
                                        <p:cTn id="109" dur="500"/>
                                        <p:tgtEl>
                                          <p:spTgt spid="53"/>
                                        </p:tgtEl>
                                      </p:cBhvr>
                                    </p:animEffect>
                                  </p:childTnLst>
                                </p:cTn>
                              </p:par>
                              <p:par>
                                <p:cTn id="110" presetID="10" presetClass="entr" presetSubtype="0" fill="hold" nodeType="withEffect">
                                  <p:stCondLst>
                                    <p:cond delay="0"/>
                                  </p:stCondLst>
                                  <p:childTnLst>
                                    <p:set>
                                      <p:cBhvr>
                                        <p:cTn id="111" dur="1" fill="hold">
                                          <p:stCondLst>
                                            <p:cond delay="0"/>
                                          </p:stCondLst>
                                        </p:cTn>
                                        <p:tgtEl>
                                          <p:spTgt spid="4"/>
                                        </p:tgtEl>
                                        <p:attrNameLst>
                                          <p:attrName>style.visibility</p:attrName>
                                        </p:attrNameLst>
                                      </p:cBhvr>
                                      <p:to>
                                        <p:strVal val="visible"/>
                                      </p:to>
                                    </p:set>
                                    <p:animEffect transition="in" filter="fade">
                                      <p:cBhvr>
                                        <p:cTn id="112" dur="500"/>
                                        <p:tgtEl>
                                          <p:spTgt spid="4"/>
                                        </p:tgtEl>
                                      </p:cBhvr>
                                    </p:animEffect>
                                  </p:childTnLst>
                                </p:cTn>
                              </p:par>
                              <p:par>
                                <p:cTn id="113" presetID="10" presetClass="entr" presetSubtype="0" fill="hold" nodeType="withEffect">
                                  <p:stCondLst>
                                    <p:cond delay="0"/>
                                  </p:stCondLst>
                                  <p:childTnLst>
                                    <p:set>
                                      <p:cBhvr>
                                        <p:cTn id="114" dur="1" fill="hold">
                                          <p:stCondLst>
                                            <p:cond delay="0"/>
                                          </p:stCondLst>
                                        </p:cTn>
                                        <p:tgtEl>
                                          <p:spTgt spid="54"/>
                                        </p:tgtEl>
                                        <p:attrNameLst>
                                          <p:attrName>style.visibility</p:attrName>
                                        </p:attrNameLst>
                                      </p:cBhvr>
                                      <p:to>
                                        <p:strVal val="visible"/>
                                      </p:to>
                                    </p:set>
                                    <p:animEffect transition="in" filter="fade">
                                      <p:cBhvr>
                                        <p:cTn id="115" dur="500"/>
                                        <p:tgtEl>
                                          <p:spTgt spid="54"/>
                                        </p:tgtEl>
                                      </p:cBhvr>
                                    </p:animEffect>
                                  </p:childTnLst>
                                </p:cTn>
                              </p:par>
                              <p:par>
                                <p:cTn id="116" presetID="10" presetClass="entr" presetSubtype="0" fill="hold" nodeType="withEffect">
                                  <p:stCondLst>
                                    <p:cond delay="0"/>
                                  </p:stCondLst>
                                  <p:childTnLst>
                                    <p:set>
                                      <p:cBhvr>
                                        <p:cTn id="117" dur="1" fill="hold">
                                          <p:stCondLst>
                                            <p:cond delay="0"/>
                                          </p:stCondLst>
                                        </p:cTn>
                                        <p:tgtEl>
                                          <p:spTgt spid="56"/>
                                        </p:tgtEl>
                                        <p:attrNameLst>
                                          <p:attrName>style.visibility</p:attrName>
                                        </p:attrNameLst>
                                      </p:cBhvr>
                                      <p:to>
                                        <p:strVal val="visible"/>
                                      </p:to>
                                    </p:set>
                                    <p:animEffect transition="in" filter="fade">
                                      <p:cBhvr>
                                        <p:cTn id="118" dur="500"/>
                                        <p:tgtEl>
                                          <p:spTgt spid="56"/>
                                        </p:tgtEl>
                                      </p:cBhvr>
                                    </p:animEffect>
                                  </p:childTnLst>
                                </p:cTn>
                              </p:par>
                              <p:par>
                                <p:cTn id="119" presetID="10" presetClass="entr" presetSubtype="0" fill="hold" nodeType="withEffect">
                                  <p:stCondLst>
                                    <p:cond delay="0"/>
                                  </p:stCondLst>
                                  <p:childTnLst>
                                    <p:set>
                                      <p:cBhvr>
                                        <p:cTn id="120" dur="1" fill="hold">
                                          <p:stCondLst>
                                            <p:cond delay="0"/>
                                          </p:stCondLst>
                                        </p:cTn>
                                        <p:tgtEl>
                                          <p:spTgt spid="58"/>
                                        </p:tgtEl>
                                        <p:attrNameLst>
                                          <p:attrName>style.visibility</p:attrName>
                                        </p:attrNameLst>
                                      </p:cBhvr>
                                      <p:to>
                                        <p:strVal val="visible"/>
                                      </p:to>
                                    </p:set>
                                    <p:animEffect transition="in" filter="fade">
                                      <p:cBhvr>
                                        <p:cTn id="121"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8" grpId="0" animBg="1"/>
      <p:bldP spid="19" grpId="0" animBg="1"/>
      <p:bldP spid="20" grpId="0" animBg="1"/>
      <p:bldP spid="21" grpId="0" animBg="1"/>
      <p:bldP spid="22" grpId="0" animBg="1"/>
      <p:bldP spid="23" grpId="0"/>
      <p:bldP spid="24" grpId="0"/>
      <p:bldP spid="25" grpId="0"/>
      <p:bldP spid="26" grpId="0"/>
      <p:bldP spid="28" grpId="0" animBg="1"/>
      <p:bldP spid="32" grpId="0" animBg="1"/>
      <p:bldP spid="33" grpId="0"/>
      <p:bldP spid="35" grpId="0" animBg="1"/>
      <p:bldP spid="39" grpId="0" animBg="1"/>
      <p:bldP spid="41" grpId="0" animBg="1"/>
      <p:bldP spid="34" grpId="0"/>
      <p:bldP spid="36" grpId="0" animBg="1"/>
      <p:bldP spid="38" grpId="0" animBg="1"/>
      <p:bldP spid="44" grpId="0" animBg="1"/>
      <p:bldP spid="45" grpId="0" animBg="1"/>
      <p:bldP spid="46" grpId="0"/>
      <p:bldP spid="37" grpId="0" animBg="1"/>
      <p:bldP spid="55" grpId="0"/>
      <p:bldP spid="79" grpId="0"/>
      <p:bldP spid="80" grpId="0" animBg="1"/>
      <p:bldP spid="84" grpId="0" animBg="1"/>
      <p:bldP spid="87" grpId="0"/>
      <p:bldP spid="47" grpId="0" animBg="1"/>
      <p:bldP spid="49" grpId="0"/>
      <p:bldP spid="5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p:cNvPicPr>
            <a:picLocks noChangeAspect="1"/>
          </p:cNvPicPr>
          <p:nvPr/>
        </p:nvPicPr>
        <p:blipFill rotWithShape="1">
          <a:blip r:embed="rId3">
            <a:extLst>
              <a:ext uri="{28A0092B-C50C-407E-A947-70E740481C1C}">
                <a14:useLocalDpi xmlns:a14="http://schemas.microsoft.com/office/drawing/2010/main" val="0"/>
              </a:ext>
            </a:extLst>
          </a:blip>
          <a:srcRect l="42370" t="15701" r="1228"/>
          <a:stretch/>
        </p:blipFill>
        <p:spPr>
          <a:xfrm>
            <a:off x="263188" y="627853"/>
            <a:ext cx="5823753" cy="5773085"/>
          </a:xfrm>
          <a:prstGeom prst="rect">
            <a:avLst/>
          </a:prstGeom>
        </p:spPr>
      </p:pic>
      <p:sp>
        <p:nvSpPr>
          <p:cNvPr id="30" name="Rectangle 29"/>
          <p:cNvSpPr/>
          <p:nvPr/>
        </p:nvSpPr>
        <p:spPr bwMode="auto">
          <a:xfrm rot="16200000" flipH="1" flipV="1">
            <a:off x="250242" y="640798"/>
            <a:ext cx="5773086" cy="5747195"/>
          </a:xfrm>
          <a:prstGeom prst="rect">
            <a:avLst/>
          </a:prstGeom>
          <a:gradFill>
            <a:gsLst>
              <a:gs pos="25000">
                <a:srgbClr val="000000">
                  <a:alpha val="0"/>
                </a:srgbClr>
              </a:gs>
              <a:gs pos="100000">
                <a:srgbClr val="000000"/>
              </a:gs>
            </a:gsLst>
            <a:lin ang="30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18" name="Text Placeholder 12"/>
          <p:cNvSpPr txBox="1">
            <a:spLocks/>
          </p:cNvSpPr>
          <p:nvPr/>
        </p:nvSpPr>
        <p:spPr>
          <a:xfrm>
            <a:off x="6425550" y="5334774"/>
            <a:ext cx="2356826" cy="688159"/>
          </a:xfrm>
          <a:prstGeom prst="rect">
            <a:avLst/>
          </a:prstGeom>
        </p:spPr>
        <p:txBody>
          <a:bodyPr vert="horz" wrap="square" lIns="0" tIns="0" rIns="0" bIns="0" rtlCol="0">
            <a:spAutoFit/>
          </a:bodyPr>
          <a:lstStyle>
            <a:lvl1pPr marL="0" indent="0" algn="l" defTabSz="914363" rtl="0" eaLnBrk="1" latinLnBrk="0" hangingPunct="1">
              <a:lnSpc>
                <a:spcPct val="90000"/>
              </a:lnSpc>
              <a:spcBef>
                <a:spcPts val="0"/>
              </a:spcBef>
              <a:spcAft>
                <a:spcPts val="900"/>
              </a:spcAft>
              <a:buSzPct val="90000"/>
              <a:buFont typeface="Arial" pitchFamily="34" charset="0"/>
              <a:buNone/>
              <a:defRPr sz="4000" kern="1200" spc="-100" baseline="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Segoe UI Light" pitchFamily="34" charset="0"/>
                <a:ea typeface="+mn-ea"/>
                <a:cs typeface="+mn-cs"/>
              </a:defRPr>
            </a:lvl1pPr>
            <a:lvl2pPr marL="0" indent="0" algn="l" defTabSz="914363" rtl="0" eaLnBrk="1" latinLnBrk="0" hangingPunct="1">
              <a:lnSpc>
                <a:spcPct val="90000"/>
              </a:lnSpc>
              <a:spcBef>
                <a:spcPts val="0"/>
              </a:spcBef>
              <a:spcAft>
                <a:spcPts val="400"/>
              </a:spcAft>
              <a:buSzPct val="90000"/>
              <a:buFont typeface="Arial" pitchFamily="34" charset="0"/>
              <a:buNone/>
              <a:tabLst>
                <a:tab pos="630238" algn="l"/>
              </a:tabLst>
              <a:defRPr sz="2000" kern="1200" spc="-50" baseline="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0" indent="0" algn="l" defTabSz="914363" rtl="0" eaLnBrk="1" latinLnBrk="0" hangingPunct="1">
              <a:lnSpc>
                <a:spcPct val="90000"/>
              </a:lnSpc>
              <a:spcBef>
                <a:spcPts val="0"/>
              </a:spcBef>
              <a:spcAft>
                <a:spcPts val="400"/>
              </a:spcAft>
              <a:buSzPct val="90000"/>
              <a:buFont typeface="Arial" pitchFamily="34" charset="0"/>
              <a:buNone/>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0" indent="0" algn="l" defTabSz="914363" rtl="0" eaLnBrk="1" latinLnBrk="0" hangingPunct="1">
              <a:lnSpc>
                <a:spcPct val="90000"/>
              </a:lnSpc>
              <a:spcBef>
                <a:spcPts val="0"/>
              </a:spcBef>
              <a:spcAft>
                <a:spcPts val="400"/>
              </a:spcAft>
              <a:buSzPct val="90000"/>
              <a:buFont typeface="Arial" pitchFamily="34" charset="0"/>
              <a:buNone/>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0" indent="0" algn="l" defTabSz="914363" rtl="0" eaLnBrk="1" latinLnBrk="0" hangingPunct="1">
              <a:lnSpc>
                <a:spcPct val="90000"/>
              </a:lnSpc>
              <a:spcBef>
                <a:spcPts val="0"/>
              </a:spcBef>
              <a:spcAft>
                <a:spcPts val="400"/>
              </a:spcAft>
              <a:buSzPct val="90000"/>
              <a:buFont typeface="Arial" pitchFamily="34" charset="0"/>
              <a:buNone/>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defRPr/>
            </a:pPr>
            <a:r>
              <a:rPr lang="en-US" sz="2399" dirty="0">
                <a:solidFill>
                  <a:srgbClr val="FFFFFF"/>
                </a:solidFill>
              </a:rPr>
              <a:t>Flexibility </a:t>
            </a:r>
            <a:br>
              <a:rPr lang="en-US" sz="2399" dirty="0">
                <a:solidFill>
                  <a:srgbClr val="FFFFFF"/>
                </a:solidFill>
              </a:rPr>
            </a:br>
            <a:r>
              <a:rPr lang="en-US" sz="2399" dirty="0">
                <a:solidFill>
                  <a:srgbClr val="FFFFFF"/>
                </a:solidFill>
              </a:rPr>
              <a:t>and choice</a:t>
            </a:r>
          </a:p>
        </p:txBody>
      </p:sp>
      <p:sp>
        <p:nvSpPr>
          <p:cNvPr id="5" name="Text Placeholder 12"/>
          <p:cNvSpPr txBox="1">
            <a:spLocks/>
          </p:cNvSpPr>
          <p:nvPr/>
        </p:nvSpPr>
        <p:spPr>
          <a:xfrm>
            <a:off x="6339083" y="2156244"/>
            <a:ext cx="2189840" cy="688159"/>
          </a:xfrm>
          <a:prstGeom prst="rect">
            <a:avLst/>
          </a:prstGeom>
        </p:spPr>
        <p:txBody>
          <a:bodyPr vert="horz" wrap="square" lIns="0" tIns="0" rIns="0" bIns="0" rtlCol="0">
            <a:spAutoFit/>
          </a:bodyPr>
          <a:lstStyle>
            <a:lvl1pPr marL="0" indent="0" algn="l" defTabSz="914363" rtl="0" eaLnBrk="1" latinLnBrk="0" hangingPunct="1">
              <a:lnSpc>
                <a:spcPct val="90000"/>
              </a:lnSpc>
              <a:spcBef>
                <a:spcPts val="0"/>
              </a:spcBef>
              <a:spcAft>
                <a:spcPts val="900"/>
              </a:spcAft>
              <a:buSzPct val="90000"/>
              <a:buFont typeface="Arial" pitchFamily="34" charset="0"/>
              <a:buNone/>
              <a:defRPr sz="4000" kern="1200" spc="-100" baseline="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Segoe UI Light" pitchFamily="34" charset="0"/>
                <a:ea typeface="+mn-ea"/>
                <a:cs typeface="+mn-cs"/>
              </a:defRPr>
            </a:lvl1pPr>
            <a:lvl2pPr marL="0" indent="0" algn="l" defTabSz="914363" rtl="0" eaLnBrk="1" latinLnBrk="0" hangingPunct="1">
              <a:lnSpc>
                <a:spcPct val="90000"/>
              </a:lnSpc>
              <a:spcBef>
                <a:spcPts val="0"/>
              </a:spcBef>
              <a:spcAft>
                <a:spcPts val="400"/>
              </a:spcAft>
              <a:buSzPct val="90000"/>
              <a:buFont typeface="Arial" pitchFamily="34" charset="0"/>
              <a:buNone/>
              <a:tabLst>
                <a:tab pos="630238" algn="l"/>
              </a:tabLst>
              <a:defRPr sz="2000" kern="1200" spc="-50" baseline="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0" indent="0" algn="l" defTabSz="914363" rtl="0" eaLnBrk="1" latinLnBrk="0" hangingPunct="1">
              <a:lnSpc>
                <a:spcPct val="90000"/>
              </a:lnSpc>
              <a:spcBef>
                <a:spcPts val="0"/>
              </a:spcBef>
              <a:spcAft>
                <a:spcPts val="400"/>
              </a:spcAft>
              <a:buSzPct val="90000"/>
              <a:buFont typeface="Arial" pitchFamily="34" charset="0"/>
              <a:buNone/>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0" indent="0" algn="l" defTabSz="914363" rtl="0" eaLnBrk="1" latinLnBrk="0" hangingPunct="1">
              <a:lnSpc>
                <a:spcPct val="90000"/>
              </a:lnSpc>
              <a:spcBef>
                <a:spcPts val="0"/>
              </a:spcBef>
              <a:spcAft>
                <a:spcPts val="400"/>
              </a:spcAft>
              <a:buSzPct val="90000"/>
              <a:buFont typeface="Arial" pitchFamily="34" charset="0"/>
              <a:buNone/>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0" indent="0" algn="l" defTabSz="914363" rtl="0" eaLnBrk="1" latinLnBrk="0" hangingPunct="1">
              <a:lnSpc>
                <a:spcPct val="90000"/>
              </a:lnSpc>
              <a:spcBef>
                <a:spcPts val="0"/>
              </a:spcBef>
              <a:spcAft>
                <a:spcPts val="400"/>
              </a:spcAft>
              <a:buSzPct val="90000"/>
              <a:buFont typeface="Arial" pitchFamily="34" charset="0"/>
              <a:buNone/>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sz="2399" dirty="0">
                <a:solidFill>
                  <a:srgbClr val="FFFFFF"/>
                </a:solidFill>
              </a:rPr>
              <a:t>Enterprise-grade cloud</a:t>
            </a:r>
          </a:p>
        </p:txBody>
      </p:sp>
      <p:sp>
        <p:nvSpPr>
          <p:cNvPr id="21" name="Text Placeholder 12"/>
          <p:cNvSpPr txBox="1">
            <a:spLocks/>
          </p:cNvSpPr>
          <p:nvPr/>
        </p:nvSpPr>
        <p:spPr>
          <a:xfrm>
            <a:off x="9158553" y="2156244"/>
            <a:ext cx="2481918" cy="688159"/>
          </a:xfrm>
          <a:prstGeom prst="rect">
            <a:avLst/>
          </a:prstGeom>
        </p:spPr>
        <p:txBody>
          <a:bodyPr vert="horz" wrap="square" lIns="0" tIns="0" rIns="0" bIns="0" rtlCol="0">
            <a:spAutoFit/>
          </a:bodyPr>
          <a:lstStyle>
            <a:lvl1pPr marL="0" indent="0" algn="l" defTabSz="914363" rtl="0" eaLnBrk="1" latinLnBrk="0" hangingPunct="1">
              <a:lnSpc>
                <a:spcPct val="90000"/>
              </a:lnSpc>
              <a:spcBef>
                <a:spcPts val="0"/>
              </a:spcBef>
              <a:spcAft>
                <a:spcPts val="900"/>
              </a:spcAft>
              <a:buSzPct val="90000"/>
              <a:buFont typeface="Arial" pitchFamily="34" charset="0"/>
              <a:buNone/>
              <a:defRPr sz="4000" kern="1200" spc="-100" baseline="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Segoe UI Light" pitchFamily="34" charset="0"/>
                <a:ea typeface="+mn-ea"/>
                <a:cs typeface="+mn-cs"/>
              </a:defRPr>
            </a:lvl1pPr>
            <a:lvl2pPr marL="0" indent="0" algn="l" defTabSz="914363" rtl="0" eaLnBrk="1" latinLnBrk="0" hangingPunct="1">
              <a:lnSpc>
                <a:spcPct val="90000"/>
              </a:lnSpc>
              <a:spcBef>
                <a:spcPts val="0"/>
              </a:spcBef>
              <a:spcAft>
                <a:spcPts val="400"/>
              </a:spcAft>
              <a:buSzPct val="90000"/>
              <a:buFont typeface="Arial" pitchFamily="34" charset="0"/>
              <a:buNone/>
              <a:tabLst>
                <a:tab pos="630238" algn="l"/>
              </a:tabLst>
              <a:defRPr sz="2000" kern="1200" spc="-50" baseline="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0" indent="0" algn="l" defTabSz="914363" rtl="0" eaLnBrk="1" latinLnBrk="0" hangingPunct="1">
              <a:lnSpc>
                <a:spcPct val="90000"/>
              </a:lnSpc>
              <a:spcBef>
                <a:spcPts val="0"/>
              </a:spcBef>
              <a:spcAft>
                <a:spcPts val="400"/>
              </a:spcAft>
              <a:buSzPct val="90000"/>
              <a:buFont typeface="Arial" pitchFamily="34" charset="0"/>
              <a:buNone/>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0" indent="0" algn="l" defTabSz="914363" rtl="0" eaLnBrk="1" latinLnBrk="0" hangingPunct="1">
              <a:lnSpc>
                <a:spcPct val="90000"/>
              </a:lnSpc>
              <a:spcBef>
                <a:spcPts val="0"/>
              </a:spcBef>
              <a:spcAft>
                <a:spcPts val="400"/>
              </a:spcAft>
              <a:buSzPct val="90000"/>
              <a:buFont typeface="Arial" pitchFamily="34" charset="0"/>
              <a:buNone/>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0" indent="0" algn="l" defTabSz="914363" rtl="0" eaLnBrk="1" latinLnBrk="0" hangingPunct="1">
              <a:lnSpc>
                <a:spcPct val="90000"/>
              </a:lnSpc>
              <a:spcBef>
                <a:spcPts val="0"/>
              </a:spcBef>
              <a:spcAft>
                <a:spcPts val="400"/>
              </a:spcAft>
              <a:buSzPct val="90000"/>
              <a:buFont typeface="Arial" pitchFamily="34" charset="0"/>
              <a:buNone/>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defRPr/>
            </a:pPr>
            <a:r>
              <a:rPr lang="en-US" sz="2399" dirty="0">
                <a:solidFill>
                  <a:srgbClr val="FFFFFF"/>
                </a:solidFill>
              </a:rPr>
              <a:t>Essential productivity services</a:t>
            </a:r>
          </a:p>
        </p:txBody>
      </p:sp>
      <p:sp>
        <p:nvSpPr>
          <p:cNvPr id="17" name="Text Placeholder 12"/>
          <p:cNvSpPr txBox="1">
            <a:spLocks/>
          </p:cNvSpPr>
          <p:nvPr/>
        </p:nvSpPr>
        <p:spPr>
          <a:xfrm>
            <a:off x="9221097" y="5334773"/>
            <a:ext cx="2356826" cy="688159"/>
          </a:xfrm>
          <a:prstGeom prst="rect">
            <a:avLst/>
          </a:prstGeom>
        </p:spPr>
        <p:txBody>
          <a:bodyPr vert="horz" wrap="square" lIns="0" tIns="0" rIns="0" bIns="0" rtlCol="0">
            <a:spAutoFit/>
          </a:bodyPr>
          <a:lstStyle>
            <a:lvl1pPr marL="0" indent="0" algn="l" defTabSz="914363" rtl="0" eaLnBrk="1" latinLnBrk="0" hangingPunct="1">
              <a:lnSpc>
                <a:spcPct val="90000"/>
              </a:lnSpc>
              <a:spcBef>
                <a:spcPts val="0"/>
              </a:spcBef>
              <a:spcAft>
                <a:spcPts val="900"/>
              </a:spcAft>
              <a:buSzPct val="90000"/>
              <a:buFont typeface="Arial" pitchFamily="34" charset="0"/>
              <a:buNone/>
              <a:defRPr sz="4000" kern="1200" spc="-100" baseline="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Segoe UI Light" pitchFamily="34" charset="0"/>
                <a:ea typeface="+mn-ea"/>
                <a:cs typeface="+mn-cs"/>
              </a:defRPr>
            </a:lvl1pPr>
            <a:lvl2pPr marL="0" indent="0" algn="l" defTabSz="914363" rtl="0" eaLnBrk="1" latinLnBrk="0" hangingPunct="1">
              <a:lnSpc>
                <a:spcPct val="90000"/>
              </a:lnSpc>
              <a:spcBef>
                <a:spcPts val="0"/>
              </a:spcBef>
              <a:spcAft>
                <a:spcPts val="400"/>
              </a:spcAft>
              <a:buSzPct val="90000"/>
              <a:buFont typeface="Arial" pitchFamily="34" charset="0"/>
              <a:buNone/>
              <a:tabLst>
                <a:tab pos="630238" algn="l"/>
              </a:tabLst>
              <a:defRPr sz="2000" kern="1200" spc="-50" baseline="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0" indent="0" algn="l" defTabSz="914363" rtl="0" eaLnBrk="1" latinLnBrk="0" hangingPunct="1">
              <a:lnSpc>
                <a:spcPct val="90000"/>
              </a:lnSpc>
              <a:spcBef>
                <a:spcPts val="0"/>
              </a:spcBef>
              <a:spcAft>
                <a:spcPts val="400"/>
              </a:spcAft>
              <a:buSzPct val="90000"/>
              <a:buFont typeface="Arial" pitchFamily="34" charset="0"/>
              <a:buNone/>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0" indent="0" algn="l" defTabSz="914363" rtl="0" eaLnBrk="1" latinLnBrk="0" hangingPunct="1">
              <a:lnSpc>
                <a:spcPct val="90000"/>
              </a:lnSpc>
              <a:spcBef>
                <a:spcPts val="0"/>
              </a:spcBef>
              <a:spcAft>
                <a:spcPts val="400"/>
              </a:spcAft>
              <a:buSzPct val="90000"/>
              <a:buFont typeface="Arial" pitchFamily="34" charset="0"/>
              <a:buNone/>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0" indent="0" algn="l" defTabSz="914363" rtl="0" eaLnBrk="1" latinLnBrk="0" hangingPunct="1">
              <a:lnSpc>
                <a:spcPct val="90000"/>
              </a:lnSpc>
              <a:spcBef>
                <a:spcPts val="0"/>
              </a:spcBef>
              <a:spcAft>
                <a:spcPts val="400"/>
              </a:spcAft>
              <a:buSzPct val="90000"/>
              <a:buFont typeface="Arial" pitchFamily="34" charset="0"/>
              <a:buNone/>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defRPr/>
            </a:pPr>
            <a:r>
              <a:rPr lang="en-US" sz="2399" dirty="0">
                <a:solidFill>
                  <a:srgbClr val="FFFFFF"/>
                </a:solidFill>
              </a:rPr>
              <a:t>Familiar</a:t>
            </a:r>
            <a:br>
              <a:rPr lang="en-US" sz="2399" dirty="0">
                <a:solidFill>
                  <a:srgbClr val="FFFFFF"/>
                </a:solidFill>
              </a:rPr>
            </a:br>
            <a:r>
              <a:rPr lang="en-US" sz="2399" dirty="0">
                <a:solidFill>
                  <a:srgbClr val="FFFFFF"/>
                </a:solidFill>
              </a:rPr>
              <a:t> and easy </a:t>
            </a:r>
          </a:p>
        </p:txBody>
      </p:sp>
      <p:sp>
        <p:nvSpPr>
          <p:cNvPr id="50" name="Title 1"/>
          <p:cNvSpPr txBox="1">
            <a:spLocks/>
          </p:cNvSpPr>
          <p:nvPr/>
        </p:nvSpPr>
        <p:spPr>
          <a:xfrm>
            <a:off x="492662" y="3771474"/>
            <a:ext cx="5093054" cy="774179"/>
          </a:xfrm>
          <a:prstGeom prst="rect">
            <a:avLst/>
          </a:prstGeom>
        </p:spPr>
        <p:txBody>
          <a:bodyPr vert="horz" wrap="square" lIns="0" tIns="0" rIns="0" bIns="0" rtlCol="0" anchor="t">
            <a:noAutofit/>
          </a:bodyPr>
          <a:lstStyle>
            <a:lvl1pPr algn="l" defTabSz="914363" rtl="0" eaLnBrk="1" latinLnBrk="0" hangingPunct="1">
              <a:lnSpc>
                <a:spcPct val="90000"/>
              </a:lnSpc>
              <a:spcBef>
                <a:spcPct val="0"/>
              </a:spcBef>
              <a:buNone/>
              <a:defRPr lang="en-US" sz="5400" b="0" kern="1200" cap="none" spc="-100" baseline="0">
                <a:ln w="3175">
                  <a:noFill/>
                </a:ln>
                <a:gradFill>
                  <a:gsLst>
                    <a:gs pos="1250">
                      <a:schemeClr val="tx2"/>
                    </a:gs>
                    <a:gs pos="100000">
                      <a:schemeClr val="tx2"/>
                    </a:gs>
                  </a:gsLst>
                  <a:lin ang="5400000" scaled="0"/>
                </a:gradFill>
                <a:effectLst/>
                <a:latin typeface="+mj-lt"/>
                <a:ea typeface="+mn-ea"/>
                <a:cs typeface="Arial" charset="0"/>
              </a:defRPr>
            </a:lvl1pPr>
          </a:lstStyle>
          <a:p>
            <a:pPr>
              <a:spcBef>
                <a:spcPts val="1200"/>
              </a:spcBef>
            </a:pPr>
            <a:r>
              <a:rPr lang="en-US" sz="5398" dirty="0" smtClean="0">
                <a:solidFill>
                  <a:srgbClr val="FFFFFF"/>
                </a:solidFill>
              </a:rPr>
              <a:t>Your current status?</a:t>
            </a:r>
            <a:endParaRPr sz="1999" dirty="0">
              <a:solidFill>
                <a:srgbClr val="00188F">
                  <a:lumMod val="20000"/>
                  <a:lumOff val="80000"/>
                </a:srgbClr>
              </a:solidFill>
              <a:latin typeface="Segoe UI"/>
            </a:endParaRPr>
          </a:p>
        </p:txBody>
      </p:sp>
      <p:sp>
        <p:nvSpPr>
          <p:cNvPr id="12" name="Rectangle 11"/>
          <p:cNvSpPr/>
          <p:nvPr/>
        </p:nvSpPr>
        <p:spPr bwMode="auto">
          <a:xfrm>
            <a:off x="1587" y="6400938"/>
            <a:ext cx="12185651" cy="45617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grpSp>
        <p:nvGrpSpPr>
          <p:cNvPr id="2" name="Group 1"/>
          <p:cNvGrpSpPr/>
          <p:nvPr/>
        </p:nvGrpSpPr>
        <p:grpSpPr>
          <a:xfrm>
            <a:off x="6158739" y="3553731"/>
            <a:ext cx="2847207" cy="2847207"/>
            <a:chOff x="6158739" y="3553731"/>
            <a:chExt cx="2847207" cy="2847207"/>
          </a:xfrm>
        </p:grpSpPr>
        <p:grpSp>
          <p:nvGrpSpPr>
            <p:cNvPr id="9" name="Group 8"/>
            <p:cNvGrpSpPr/>
            <p:nvPr/>
          </p:nvGrpSpPr>
          <p:grpSpPr>
            <a:xfrm>
              <a:off x="6158739" y="3553731"/>
              <a:ext cx="2847207" cy="2847207"/>
              <a:chOff x="6145307" y="3553762"/>
              <a:chExt cx="2847949" cy="2847949"/>
            </a:xfrm>
          </p:grpSpPr>
          <p:sp>
            <p:nvSpPr>
              <p:cNvPr id="25" name="Rectangle 24"/>
              <p:cNvSpPr/>
              <p:nvPr/>
            </p:nvSpPr>
            <p:spPr bwMode="auto">
              <a:xfrm>
                <a:off x="6145307" y="3553762"/>
                <a:ext cx="2847949" cy="2847949"/>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27" name="Text Placeholder 12"/>
              <p:cNvSpPr txBox="1">
                <a:spLocks/>
              </p:cNvSpPr>
              <p:nvPr/>
            </p:nvSpPr>
            <p:spPr>
              <a:xfrm>
                <a:off x="6351182" y="3771562"/>
                <a:ext cx="2461765" cy="1163314"/>
              </a:xfrm>
              <a:prstGeom prst="rect">
                <a:avLst/>
              </a:prstGeom>
            </p:spPr>
            <p:txBody>
              <a:bodyPr vert="horz" wrap="square" lIns="0" tIns="0" rIns="0" bIns="0" rtlCol="0">
                <a:spAutoFit/>
              </a:bodyPr>
              <a:lstStyle>
                <a:lvl1pPr marL="0" indent="0" algn="l" defTabSz="914363" rtl="0" eaLnBrk="1" latinLnBrk="0" hangingPunct="1">
                  <a:lnSpc>
                    <a:spcPct val="90000"/>
                  </a:lnSpc>
                  <a:spcBef>
                    <a:spcPts val="0"/>
                  </a:spcBef>
                  <a:spcAft>
                    <a:spcPts val="900"/>
                  </a:spcAft>
                  <a:buSzPct val="90000"/>
                  <a:buFont typeface="Arial" pitchFamily="34" charset="0"/>
                  <a:buNone/>
                  <a:defRPr sz="4000" kern="1200" spc="-100" baseline="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Segoe UI Light" pitchFamily="34" charset="0"/>
                    <a:ea typeface="+mn-ea"/>
                    <a:cs typeface="+mn-cs"/>
                  </a:defRPr>
                </a:lvl1pPr>
                <a:lvl2pPr marL="0" indent="0" algn="l" defTabSz="914363" rtl="0" eaLnBrk="1" latinLnBrk="0" hangingPunct="1">
                  <a:lnSpc>
                    <a:spcPct val="90000"/>
                  </a:lnSpc>
                  <a:spcBef>
                    <a:spcPts val="0"/>
                  </a:spcBef>
                  <a:spcAft>
                    <a:spcPts val="400"/>
                  </a:spcAft>
                  <a:buSzPct val="90000"/>
                  <a:buFont typeface="Arial" pitchFamily="34" charset="0"/>
                  <a:buNone/>
                  <a:tabLst>
                    <a:tab pos="630238" algn="l"/>
                  </a:tabLst>
                  <a:defRPr sz="2000" kern="1200" spc="-50" baseline="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0" indent="0" algn="l" defTabSz="914363" rtl="0" eaLnBrk="1" latinLnBrk="0" hangingPunct="1">
                  <a:lnSpc>
                    <a:spcPct val="90000"/>
                  </a:lnSpc>
                  <a:spcBef>
                    <a:spcPts val="0"/>
                  </a:spcBef>
                  <a:spcAft>
                    <a:spcPts val="400"/>
                  </a:spcAft>
                  <a:buSzPct val="90000"/>
                  <a:buFont typeface="Arial" pitchFamily="34" charset="0"/>
                  <a:buNone/>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0" indent="0" algn="l" defTabSz="914363" rtl="0" eaLnBrk="1" latinLnBrk="0" hangingPunct="1">
                  <a:lnSpc>
                    <a:spcPct val="90000"/>
                  </a:lnSpc>
                  <a:spcBef>
                    <a:spcPts val="0"/>
                  </a:spcBef>
                  <a:spcAft>
                    <a:spcPts val="400"/>
                  </a:spcAft>
                  <a:buSzPct val="90000"/>
                  <a:buFont typeface="Arial" pitchFamily="34" charset="0"/>
                  <a:buNone/>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0" indent="0" algn="l" defTabSz="914363" rtl="0" eaLnBrk="1" latinLnBrk="0" hangingPunct="1">
                  <a:lnSpc>
                    <a:spcPct val="90000"/>
                  </a:lnSpc>
                  <a:spcBef>
                    <a:spcPts val="0"/>
                  </a:spcBef>
                  <a:spcAft>
                    <a:spcPts val="400"/>
                  </a:spcAft>
                  <a:buSzPct val="90000"/>
                  <a:buFont typeface="Arial" pitchFamily="34" charset="0"/>
                  <a:buNone/>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defRPr/>
                </a:pPr>
                <a:r>
                  <a:rPr lang="en-US" sz="2799" dirty="0" smtClean="0">
                    <a:solidFill>
                      <a:srgbClr val="FFFFFF"/>
                    </a:solidFill>
                  </a:rPr>
                  <a:t>Business requirements known?</a:t>
                </a:r>
                <a:endParaRPr lang="en-US" sz="2799" dirty="0">
                  <a:solidFill>
                    <a:srgbClr val="FFFFFF"/>
                  </a:solidFill>
                </a:endParaRPr>
              </a:p>
            </p:txBody>
          </p:sp>
        </p:grpSp>
        <p:pic>
          <p:nvPicPr>
            <p:cNvPr id="31"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95122" y="5251756"/>
              <a:ext cx="1235603" cy="1027271"/>
            </a:xfrm>
            <a:prstGeom prst="rect">
              <a:avLst/>
            </a:prstGeom>
          </p:spPr>
        </p:pic>
      </p:grpSp>
      <p:grpSp>
        <p:nvGrpSpPr>
          <p:cNvPr id="4" name="Group 3"/>
          <p:cNvGrpSpPr/>
          <p:nvPr/>
        </p:nvGrpSpPr>
        <p:grpSpPr>
          <a:xfrm>
            <a:off x="6158738" y="632742"/>
            <a:ext cx="2847207" cy="2879480"/>
            <a:chOff x="6158738" y="632742"/>
            <a:chExt cx="2847207" cy="2879480"/>
          </a:xfrm>
        </p:grpSpPr>
        <p:grpSp>
          <p:nvGrpSpPr>
            <p:cNvPr id="7" name="Group 6"/>
            <p:cNvGrpSpPr/>
            <p:nvPr/>
          </p:nvGrpSpPr>
          <p:grpSpPr>
            <a:xfrm>
              <a:off x="6158738" y="632742"/>
              <a:ext cx="2847207" cy="2847207"/>
              <a:chOff x="6145306" y="632012"/>
              <a:chExt cx="2847949" cy="2847949"/>
            </a:xfrm>
          </p:grpSpPr>
          <p:sp>
            <p:nvSpPr>
              <p:cNvPr id="23" name="Rectangle 22"/>
              <p:cNvSpPr/>
              <p:nvPr/>
            </p:nvSpPr>
            <p:spPr bwMode="auto">
              <a:xfrm>
                <a:off x="6145306" y="632012"/>
                <a:ext cx="2847949" cy="2847949"/>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35" name="Text Placeholder 12"/>
              <p:cNvSpPr txBox="1">
                <a:spLocks/>
              </p:cNvSpPr>
              <p:nvPr/>
            </p:nvSpPr>
            <p:spPr>
              <a:xfrm>
                <a:off x="6351182" y="859177"/>
                <a:ext cx="2287343" cy="1163314"/>
              </a:xfrm>
              <a:prstGeom prst="rect">
                <a:avLst/>
              </a:prstGeom>
            </p:spPr>
            <p:txBody>
              <a:bodyPr vert="horz" wrap="square" lIns="0" tIns="0" rIns="0" bIns="0" rtlCol="0">
                <a:spAutoFit/>
              </a:bodyPr>
              <a:lstStyle>
                <a:lvl1pPr marL="0" indent="0" algn="l" defTabSz="914363" rtl="0" eaLnBrk="1" latinLnBrk="0" hangingPunct="1">
                  <a:lnSpc>
                    <a:spcPct val="90000"/>
                  </a:lnSpc>
                  <a:spcBef>
                    <a:spcPts val="0"/>
                  </a:spcBef>
                  <a:spcAft>
                    <a:spcPts val="900"/>
                  </a:spcAft>
                  <a:buSzPct val="90000"/>
                  <a:buFont typeface="Arial" pitchFamily="34" charset="0"/>
                  <a:buNone/>
                  <a:defRPr sz="4000" kern="1200" spc="-100" baseline="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Segoe UI Light" pitchFamily="34" charset="0"/>
                    <a:ea typeface="+mn-ea"/>
                    <a:cs typeface="+mn-cs"/>
                  </a:defRPr>
                </a:lvl1pPr>
                <a:lvl2pPr marL="0" indent="0" algn="l" defTabSz="914363" rtl="0" eaLnBrk="1" latinLnBrk="0" hangingPunct="1">
                  <a:lnSpc>
                    <a:spcPct val="90000"/>
                  </a:lnSpc>
                  <a:spcBef>
                    <a:spcPts val="0"/>
                  </a:spcBef>
                  <a:spcAft>
                    <a:spcPts val="400"/>
                  </a:spcAft>
                  <a:buSzPct val="90000"/>
                  <a:buFont typeface="Arial" pitchFamily="34" charset="0"/>
                  <a:buNone/>
                  <a:tabLst>
                    <a:tab pos="630238" algn="l"/>
                  </a:tabLst>
                  <a:defRPr sz="2000" kern="1200" spc="-50" baseline="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0" indent="0" algn="l" defTabSz="914363" rtl="0" eaLnBrk="1" latinLnBrk="0" hangingPunct="1">
                  <a:lnSpc>
                    <a:spcPct val="90000"/>
                  </a:lnSpc>
                  <a:spcBef>
                    <a:spcPts val="0"/>
                  </a:spcBef>
                  <a:spcAft>
                    <a:spcPts val="400"/>
                  </a:spcAft>
                  <a:buSzPct val="90000"/>
                  <a:buFont typeface="Arial" pitchFamily="34" charset="0"/>
                  <a:buNone/>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0" indent="0" algn="l" defTabSz="914363" rtl="0" eaLnBrk="1" latinLnBrk="0" hangingPunct="1">
                  <a:lnSpc>
                    <a:spcPct val="90000"/>
                  </a:lnSpc>
                  <a:spcBef>
                    <a:spcPts val="0"/>
                  </a:spcBef>
                  <a:spcAft>
                    <a:spcPts val="400"/>
                  </a:spcAft>
                  <a:buSzPct val="90000"/>
                  <a:buFont typeface="Arial" pitchFamily="34" charset="0"/>
                  <a:buNone/>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0" indent="0" algn="l" defTabSz="914363" rtl="0" eaLnBrk="1" latinLnBrk="0" hangingPunct="1">
                  <a:lnSpc>
                    <a:spcPct val="90000"/>
                  </a:lnSpc>
                  <a:spcBef>
                    <a:spcPts val="0"/>
                  </a:spcBef>
                  <a:spcAft>
                    <a:spcPts val="400"/>
                  </a:spcAft>
                  <a:buSzPct val="90000"/>
                  <a:buFont typeface="Arial" pitchFamily="34" charset="0"/>
                  <a:buNone/>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sz="2799" dirty="0" smtClean="0">
                    <a:solidFill>
                      <a:srgbClr val="FFFFFF"/>
                    </a:solidFill>
                  </a:rPr>
                  <a:t>Provider hosted environment status?</a:t>
                </a:r>
                <a:endParaRPr lang="en-US" sz="2799" dirty="0">
                  <a:solidFill>
                    <a:srgbClr val="FFFFFF"/>
                  </a:solidFill>
                </a:endParaRPr>
              </a:p>
            </p:txBody>
          </p:sp>
        </p:grpSp>
        <p:pic>
          <p:nvPicPr>
            <p:cNvPr id="32" name="Picture 5" descr="\\MAGNUM\Projects\Microsoft\Cloud Power FY12\Design\ICONS_PNG\Layer-79.png"/>
            <p:cNvPicPr>
              <a:picLocks noChangeAspect="1" noChangeArrowheads="1"/>
            </p:cNvPicPr>
            <p:nvPr/>
          </p:nvPicPr>
          <p:blipFill>
            <a:blip r:embed="rId5" cstate="print">
              <a:lum bright="100000"/>
            </a:blip>
            <a:srcRect/>
            <a:stretch>
              <a:fillRect/>
            </a:stretch>
          </p:blipFill>
          <p:spPr bwMode="auto">
            <a:xfrm>
              <a:off x="7644958" y="2261118"/>
              <a:ext cx="1251430" cy="1251104"/>
            </a:xfrm>
            <a:prstGeom prst="rect">
              <a:avLst/>
            </a:prstGeom>
            <a:noFill/>
          </p:spPr>
        </p:pic>
      </p:grpSp>
      <p:grpSp>
        <p:nvGrpSpPr>
          <p:cNvPr id="6" name="Group 5"/>
          <p:cNvGrpSpPr/>
          <p:nvPr/>
        </p:nvGrpSpPr>
        <p:grpSpPr>
          <a:xfrm>
            <a:off x="9077742" y="632742"/>
            <a:ext cx="2847207" cy="2860171"/>
            <a:chOff x="9077742" y="632742"/>
            <a:chExt cx="2847207" cy="2860171"/>
          </a:xfrm>
        </p:grpSpPr>
        <p:grpSp>
          <p:nvGrpSpPr>
            <p:cNvPr id="8" name="Group 1"/>
            <p:cNvGrpSpPr/>
            <p:nvPr/>
          </p:nvGrpSpPr>
          <p:grpSpPr>
            <a:xfrm>
              <a:off x="9077742" y="632742"/>
              <a:ext cx="2847207" cy="2847207"/>
              <a:chOff x="9065070" y="632012"/>
              <a:chExt cx="2847949" cy="2847949"/>
            </a:xfrm>
          </p:grpSpPr>
          <p:sp>
            <p:nvSpPr>
              <p:cNvPr id="24" name="Rectangle 3"/>
              <p:cNvSpPr/>
              <p:nvPr/>
            </p:nvSpPr>
            <p:spPr bwMode="auto">
              <a:xfrm>
                <a:off x="9065070" y="632012"/>
                <a:ext cx="2847949" cy="2847949"/>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12"/>
              <p:cNvSpPr txBox="1">
                <a:spLocks/>
              </p:cNvSpPr>
              <p:nvPr/>
            </p:nvSpPr>
            <p:spPr>
              <a:xfrm>
                <a:off x="9260138" y="892591"/>
                <a:ext cx="2394457" cy="775542"/>
              </a:xfrm>
              <a:prstGeom prst="rect">
                <a:avLst/>
              </a:prstGeom>
            </p:spPr>
            <p:txBody>
              <a:bodyPr vert="horz" wrap="square" lIns="0" tIns="0" rIns="0" bIns="0" rtlCol="0">
                <a:spAutoFit/>
              </a:bodyPr>
              <a:lstStyle>
                <a:lvl1pPr marL="0" indent="0" algn="l" defTabSz="914363" rtl="0" eaLnBrk="1" latinLnBrk="0" hangingPunct="1">
                  <a:lnSpc>
                    <a:spcPct val="90000"/>
                  </a:lnSpc>
                  <a:spcBef>
                    <a:spcPts val="0"/>
                  </a:spcBef>
                  <a:spcAft>
                    <a:spcPts val="900"/>
                  </a:spcAft>
                  <a:buSzPct val="90000"/>
                  <a:buFont typeface="Arial" pitchFamily="34" charset="0"/>
                  <a:buNone/>
                  <a:defRPr sz="4000" kern="1200" spc="-100" baseline="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Segoe UI Light" pitchFamily="34" charset="0"/>
                    <a:ea typeface="+mn-ea"/>
                    <a:cs typeface="+mn-cs"/>
                  </a:defRPr>
                </a:lvl1pPr>
                <a:lvl2pPr marL="0" indent="0" algn="l" defTabSz="914363" rtl="0" eaLnBrk="1" latinLnBrk="0" hangingPunct="1">
                  <a:lnSpc>
                    <a:spcPct val="90000"/>
                  </a:lnSpc>
                  <a:spcBef>
                    <a:spcPts val="0"/>
                  </a:spcBef>
                  <a:spcAft>
                    <a:spcPts val="400"/>
                  </a:spcAft>
                  <a:buSzPct val="90000"/>
                  <a:buFont typeface="Arial" pitchFamily="34" charset="0"/>
                  <a:buNone/>
                  <a:tabLst>
                    <a:tab pos="630238" algn="l"/>
                  </a:tabLst>
                  <a:defRPr sz="2000" kern="1200" spc="-50" baseline="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0" indent="0" algn="l" defTabSz="914363" rtl="0" eaLnBrk="1" latinLnBrk="0" hangingPunct="1">
                  <a:lnSpc>
                    <a:spcPct val="90000"/>
                  </a:lnSpc>
                  <a:spcBef>
                    <a:spcPts val="0"/>
                  </a:spcBef>
                  <a:spcAft>
                    <a:spcPts val="400"/>
                  </a:spcAft>
                  <a:buSzPct val="90000"/>
                  <a:buFont typeface="Arial" pitchFamily="34" charset="0"/>
                  <a:buNone/>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0" indent="0" algn="l" defTabSz="914363" rtl="0" eaLnBrk="1" latinLnBrk="0" hangingPunct="1">
                  <a:lnSpc>
                    <a:spcPct val="90000"/>
                  </a:lnSpc>
                  <a:spcBef>
                    <a:spcPts val="0"/>
                  </a:spcBef>
                  <a:spcAft>
                    <a:spcPts val="400"/>
                  </a:spcAft>
                  <a:buSzPct val="90000"/>
                  <a:buFont typeface="Arial" pitchFamily="34" charset="0"/>
                  <a:buNone/>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0" indent="0" algn="l" defTabSz="914363" rtl="0" eaLnBrk="1" latinLnBrk="0" hangingPunct="1">
                  <a:lnSpc>
                    <a:spcPct val="90000"/>
                  </a:lnSpc>
                  <a:spcBef>
                    <a:spcPts val="0"/>
                  </a:spcBef>
                  <a:spcAft>
                    <a:spcPts val="400"/>
                  </a:spcAft>
                  <a:buSzPct val="90000"/>
                  <a:buFont typeface="Arial" pitchFamily="34" charset="0"/>
                  <a:buNone/>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sz="2799" dirty="0" smtClean="0">
                    <a:solidFill>
                      <a:srgbClr val="FFFFFF"/>
                    </a:solidFill>
                  </a:rPr>
                  <a:t>Team and schedule status?</a:t>
                </a:r>
                <a:endParaRPr lang="en-US" sz="2799" dirty="0">
                  <a:solidFill>
                    <a:srgbClr val="FFFFFF"/>
                  </a:solidFill>
                </a:endParaRPr>
              </a:p>
            </p:txBody>
          </p:sp>
          <p:sp>
            <p:nvSpPr>
              <p:cNvPr id="40" name="Freeform 12"/>
              <p:cNvSpPr>
                <a:spLocks noEditPoints="1"/>
              </p:cNvSpPr>
              <p:nvPr/>
            </p:nvSpPr>
            <p:spPr bwMode="black">
              <a:xfrm>
                <a:off x="10841294" y="2414536"/>
                <a:ext cx="868005" cy="913711"/>
              </a:xfrm>
              <a:custGeom>
                <a:avLst/>
                <a:gdLst>
                  <a:gd name="T0" fmla="*/ 466 w 1443"/>
                  <a:gd name="T1" fmla="*/ 0 h 1627"/>
                  <a:gd name="T2" fmla="*/ 466 w 1443"/>
                  <a:gd name="T3" fmla="*/ 294 h 1627"/>
                  <a:gd name="T4" fmla="*/ 0 w 1443"/>
                  <a:gd name="T5" fmla="*/ 1173 h 1627"/>
                  <a:gd name="T6" fmla="*/ 48 w 1443"/>
                  <a:gd name="T7" fmla="*/ 1230 h 1627"/>
                  <a:gd name="T8" fmla="*/ 186 w 1443"/>
                  <a:gd name="T9" fmla="*/ 1363 h 1627"/>
                  <a:gd name="T10" fmla="*/ 210 w 1443"/>
                  <a:gd name="T11" fmla="*/ 1455 h 1627"/>
                  <a:gd name="T12" fmla="*/ 31 w 1443"/>
                  <a:gd name="T13" fmla="*/ 1545 h 1627"/>
                  <a:gd name="T14" fmla="*/ 49 w 1443"/>
                  <a:gd name="T15" fmla="*/ 1554 h 1627"/>
                  <a:gd name="T16" fmla="*/ 61 w 1443"/>
                  <a:gd name="T17" fmla="*/ 1620 h 1627"/>
                  <a:gd name="T18" fmla="*/ 73 w 1443"/>
                  <a:gd name="T19" fmla="*/ 1553 h 1627"/>
                  <a:gd name="T20" fmla="*/ 210 w 1443"/>
                  <a:gd name="T21" fmla="*/ 1525 h 1627"/>
                  <a:gd name="T22" fmla="*/ 215 w 1443"/>
                  <a:gd name="T23" fmla="*/ 1537 h 1627"/>
                  <a:gd name="T24" fmla="*/ 228 w 1443"/>
                  <a:gd name="T25" fmla="*/ 1594 h 1627"/>
                  <a:gd name="T26" fmla="*/ 258 w 1443"/>
                  <a:gd name="T27" fmla="*/ 1627 h 1627"/>
                  <a:gd name="T28" fmla="*/ 271 w 1443"/>
                  <a:gd name="T29" fmla="*/ 1594 h 1627"/>
                  <a:gd name="T30" fmla="*/ 276 w 1443"/>
                  <a:gd name="T31" fmla="*/ 1537 h 1627"/>
                  <a:gd name="T32" fmla="*/ 411 w 1443"/>
                  <a:gd name="T33" fmla="*/ 1541 h 1627"/>
                  <a:gd name="T34" fmla="*/ 388 w 1443"/>
                  <a:gd name="T35" fmla="*/ 1586 h 1627"/>
                  <a:gd name="T36" fmla="*/ 457 w 1443"/>
                  <a:gd name="T37" fmla="*/ 1586 h 1627"/>
                  <a:gd name="T38" fmla="*/ 435 w 1443"/>
                  <a:gd name="T39" fmla="*/ 1543 h 1627"/>
                  <a:gd name="T40" fmla="*/ 452 w 1443"/>
                  <a:gd name="T41" fmla="*/ 1504 h 1627"/>
                  <a:gd name="T42" fmla="*/ 276 w 1443"/>
                  <a:gd name="T43" fmla="*/ 1363 h 1627"/>
                  <a:gd name="T44" fmla="*/ 299 w 1443"/>
                  <a:gd name="T45" fmla="*/ 1230 h 1627"/>
                  <a:gd name="T46" fmla="*/ 514 w 1443"/>
                  <a:gd name="T47" fmla="*/ 1182 h 1627"/>
                  <a:gd name="T48" fmla="*/ 494 w 1443"/>
                  <a:gd name="T49" fmla="*/ 1134 h 1627"/>
                  <a:gd name="T50" fmla="*/ 538 w 1443"/>
                  <a:gd name="T51" fmla="*/ 1491 h 1627"/>
                  <a:gd name="T52" fmla="*/ 722 w 1443"/>
                  <a:gd name="T53" fmla="*/ 1528 h 1627"/>
                  <a:gd name="T54" fmla="*/ 816 w 1443"/>
                  <a:gd name="T55" fmla="*/ 1053 h 1627"/>
                  <a:gd name="T56" fmla="*/ 817 w 1443"/>
                  <a:gd name="T57" fmla="*/ 1052 h 1627"/>
                  <a:gd name="T58" fmla="*/ 818 w 1443"/>
                  <a:gd name="T59" fmla="*/ 1027 h 1627"/>
                  <a:gd name="T60" fmla="*/ 439 w 1443"/>
                  <a:gd name="T61" fmla="*/ 938 h 1627"/>
                  <a:gd name="T62" fmla="*/ 820 w 1443"/>
                  <a:gd name="T63" fmla="*/ 772 h 1627"/>
                  <a:gd name="T64" fmla="*/ 1231 w 1443"/>
                  <a:gd name="T65" fmla="*/ 760 h 1627"/>
                  <a:gd name="T66" fmla="*/ 1245 w 1443"/>
                  <a:gd name="T67" fmla="*/ 707 h 1627"/>
                  <a:gd name="T68" fmla="*/ 1428 w 1443"/>
                  <a:gd name="T69" fmla="*/ 267 h 1627"/>
                  <a:gd name="T70" fmla="*/ 1235 w 1443"/>
                  <a:gd name="T71" fmla="*/ 687 h 1627"/>
                  <a:gd name="T72" fmla="*/ 1215 w 1443"/>
                  <a:gd name="T73" fmla="*/ 700 h 1627"/>
                  <a:gd name="T74" fmla="*/ 898 w 1443"/>
                  <a:gd name="T75" fmla="*/ 693 h 1627"/>
                  <a:gd name="T76" fmla="*/ 507 w 1443"/>
                  <a:gd name="T77" fmla="*/ 615 h 1627"/>
                  <a:gd name="T78" fmla="*/ 415 w 1443"/>
                  <a:gd name="T79" fmla="*/ 354 h 1627"/>
                  <a:gd name="T80" fmla="*/ 196 w 1443"/>
                  <a:gd name="T81" fmla="*/ 456 h 1627"/>
                  <a:gd name="T82" fmla="*/ 138 w 1443"/>
                  <a:gd name="T83" fmla="*/ 730 h 1627"/>
                  <a:gd name="T84" fmla="*/ 90 w 1443"/>
                  <a:gd name="T85" fmla="*/ 530 h 1627"/>
                  <a:gd name="T86" fmla="*/ 6 w 1443"/>
                  <a:gd name="T87" fmla="*/ 578 h 1627"/>
                  <a:gd name="T88" fmla="*/ 49 w 1443"/>
                  <a:gd name="T89" fmla="*/ 966 h 1627"/>
                  <a:gd name="T90" fmla="*/ 48 w 1443"/>
                  <a:gd name="T91" fmla="*/ 1125 h 1627"/>
                  <a:gd name="T92" fmla="*/ 96 w 1443"/>
                  <a:gd name="T93" fmla="*/ 1084 h 1627"/>
                  <a:gd name="T94" fmla="*/ 96 w 1443"/>
                  <a:gd name="T95" fmla="*/ 1125 h 1627"/>
                  <a:gd name="T96" fmla="*/ 1084 w 1443"/>
                  <a:gd name="T97" fmla="*/ 1519 h 1627"/>
                  <a:gd name="T98" fmla="*/ 824 w 1443"/>
                  <a:gd name="T99" fmla="*/ 1618 h 1627"/>
                  <a:gd name="T100" fmla="*/ 1443 w 1443"/>
                  <a:gd name="T101" fmla="*/ 1519 h 1627"/>
                  <a:gd name="T102" fmla="*/ 1293 w 1443"/>
                  <a:gd name="T103" fmla="*/ 870 h 1627"/>
                  <a:gd name="T104" fmla="*/ 1443 w 1443"/>
                  <a:gd name="T105" fmla="*/ 772 h 1627"/>
                  <a:gd name="T106" fmla="*/ 586 w 1443"/>
                  <a:gd name="T107" fmla="*/ 870 h 1627"/>
                  <a:gd name="T108" fmla="*/ 1084 w 1443"/>
                  <a:gd name="T109" fmla="*/ 1519 h 1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43" h="1627">
                    <a:moveTo>
                      <a:pt x="613" y="147"/>
                    </a:moveTo>
                    <a:cubicBezTo>
                      <a:pt x="613" y="65"/>
                      <a:pt x="547" y="0"/>
                      <a:pt x="466" y="0"/>
                    </a:cubicBezTo>
                    <a:cubicBezTo>
                      <a:pt x="385" y="0"/>
                      <a:pt x="319" y="65"/>
                      <a:pt x="319" y="147"/>
                    </a:cubicBezTo>
                    <a:cubicBezTo>
                      <a:pt x="319" y="228"/>
                      <a:pt x="385" y="294"/>
                      <a:pt x="466" y="294"/>
                    </a:cubicBezTo>
                    <a:cubicBezTo>
                      <a:pt x="547" y="294"/>
                      <a:pt x="613" y="228"/>
                      <a:pt x="613" y="147"/>
                    </a:cubicBezTo>
                    <a:close/>
                    <a:moveTo>
                      <a:pt x="0" y="1173"/>
                    </a:moveTo>
                    <a:cubicBezTo>
                      <a:pt x="0" y="1182"/>
                      <a:pt x="0" y="1182"/>
                      <a:pt x="0" y="1182"/>
                    </a:cubicBezTo>
                    <a:cubicBezTo>
                      <a:pt x="0" y="1208"/>
                      <a:pt x="22" y="1230"/>
                      <a:pt x="48" y="1230"/>
                    </a:cubicBezTo>
                    <a:cubicBezTo>
                      <a:pt x="186" y="1230"/>
                      <a:pt x="186" y="1230"/>
                      <a:pt x="186" y="1230"/>
                    </a:cubicBezTo>
                    <a:cubicBezTo>
                      <a:pt x="186" y="1363"/>
                      <a:pt x="186" y="1363"/>
                      <a:pt x="186" y="1363"/>
                    </a:cubicBezTo>
                    <a:cubicBezTo>
                      <a:pt x="210" y="1363"/>
                      <a:pt x="210" y="1363"/>
                      <a:pt x="210" y="1363"/>
                    </a:cubicBezTo>
                    <a:cubicBezTo>
                      <a:pt x="210" y="1455"/>
                      <a:pt x="210" y="1455"/>
                      <a:pt x="210" y="1455"/>
                    </a:cubicBezTo>
                    <a:cubicBezTo>
                      <a:pt x="31" y="1504"/>
                      <a:pt x="31" y="1504"/>
                      <a:pt x="31" y="1504"/>
                    </a:cubicBezTo>
                    <a:cubicBezTo>
                      <a:pt x="31" y="1545"/>
                      <a:pt x="31" y="1545"/>
                      <a:pt x="31" y="1545"/>
                    </a:cubicBezTo>
                    <a:cubicBezTo>
                      <a:pt x="49" y="1543"/>
                      <a:pt x="49" y="1543"/>
                      <a:pt x="49" y="1543"/>
                    </a:cubicBezTo>
                    <a:cubicBezTo>
                      <a:pt x="49" y="1554"/>
                      <a:pt x="49" y="1554"/>
                      <a:pt x="49" y="1554"/>
                    </a:cubicBezTo>
                    <a:cubicBezTo>
                      <a:pt x="36" y="1558"/>
                      <a:pt x="26" y="1571"/>
                      <a:pt x="26" y="1586"/>
                    </a:cubicBezTo>
                    <a:cubicBezTo>
                      <a:pt x="26" y="1605"/>
                      <a:pt x="42" y="1620"/>
                      <a:pt x="61" y="1620"/>
                    </a:cubicBezTo>
                    <a:cubicBezTo>
                      <a:pt x="80" y="1620"/>
                      <a:pt x="95" y="1605"/>
                      <a:pt x="95" y="1586"/>
                    </a:cubicBezTo>
                    <a:cubicBezTo>
                      <a:pt x="95" y="1571"/>
                      <a:pt x="86" y="1558"/>
                      <a:pt x="73" y="1553"/>
                    </a:cubicBezTo>
                    <a:cubicBezTo>
                      <a:pt x="73" y="1541"/>
                      <a:pt x="73" y="1541"/>
                      <a:pt x="73" y="1541"/>
                    </a:cubicBezTo>
                    <a:cubicBezTo>
                      <a:pt x="210" y="1525"/>
                      <a:pt x="210" y="1525"/>
                      <a:pt x="210" y="1525"/>
                    </a:cubicBezTo>
                    <a:cubicBezTo>
                      <a:pt x="210" y="1537"/>
                      <a:pt x="210" y="1537"/>
                      <a:pt x="210" y="1537"/>
                    </a:cubicBezTo>
                    <a:cubicBezTo>
                      <a:pt x="215" y="1537"/>
                      <a:pt x="215" y="1537"/>
                      <a:pt x="215" y="1537"/>
                    </a:cubicBezTo>
                    <a:cubicBezTo>
                      <a:pt x="215" y="1594"/>
                      <a:pt x="215" y="1594"/>
                      <a:pt x="215" y="1594"/>
                    </a:cubicBezTo>
                    <a:cubicBezTo>
                      <a:pt x="228" y="1594"/>
                      <a:pt x="228" y="1594"/>
                      <a:pt x="228" y="1594"/>
                    </a:cubicBezTo>
                    <a:cubicBezTo>
                      <a:pt x="228" y="1627"/>
                      <a:pt x="228" y="1627"/>
                      <a:pt x="228" y="1627"/>
                    </a:cubicBezTo>
                    <a:cubicBezTo>
                      <a:pt x="258" y="1627"/>
                      <a:pt x="258" y="1627"/>
                      <a:pt x="258" y="1627"/>
                    </a:cubicBezTo>
                    <a:cubicBezTo>
                      <a:pt x="258" y="1594"/>
                      <a:pt x="258" y="1594"/>
                      <a:pt x="258" y="1594"/>
                    </a:cubicBezTo>
                    <a:cubicBezTo>
                      <a:pt x="271" y="1594"/>
                      <a:pt x="271" y="1594"/>
                      <a:pt x="271" y="1594"/>
                    </a:cubicBezTo>
                    <a:cubicBezTo>
                      <a:pt x="271" y="1537"/>
                      <a:pt x="271" y="1537"/>
                      <a:pt x="271" y="1537"/>
                    </a:cubicBezTo>
                    <a:cubicBezTo>
                      <a:pt x="276" y="1537"/>
                      <a:pt x="276" y="1537"/>
                      <a:pt x="276" y="1537"/>
                    </a:cubicBezTo>
                    <a:cubicBezTo>
                      <a:pt x="276" y="1525"/>
                      <a:pt x="276" y="1525"/>
                      <a:pt x="276" y="1525"/>
                    </a:cubicBezTo>
                    <a:cubicBezTo>
                      <a:pt x="411" y="1541"/>
                      <a:pt x="411" y="1541"/>
                      <a:pt x="411" y="1541"/>
                    </a:cubicBezTo>
                    <a:cubicBezTo>
                      <a:pt x="411" y="1553"/>
                      <a:pt x="411" y="1553"/>
                      <a:pt x="411" y="1553"/>
                    </a:cubicBezTo>
                    <a:cubicBezTo>
                      <a:pt x="398" y="1558"/>
                      <a:pt x="388" y="1571"/>
                      <a:pt x="388" y="1586"/>
                    </a:cubicBezTo>
                    <a:cubicBezTo>
                      <a:pt x="388" y="1605"/>
                      <a:pt x="404" y="1620"/>
                      <a:pt x="423" y="1620"/>
                    </a:cubicBezTo>
                    <a:cubicBezTo>
                      <a:pt x="442" y="1620"/>
                      <a:pt x="457" y="1605"/>
                      <a:pt x="457" y="1586"/>
                    </a:cubicBezTo>
                    <a:cubicBezTo>
                      <a:pt x="457" y="1571"/>
                      <a:pt x="448" y="1558"/>
                      <a:pt x="435" y="1554"/>
                    </a:cubicBezTo>
                    <a:cubicBezTo>
                      <a:pt x="435" y="1543"/>
                      <a:pt x="435" y="1543"/>
                      <a:pt x="435" y="1543"/>
                    </a:cubicBezTo>
                    <a:cubicBezTo>
                      <a:pt x="452" y="1545"/>
                      <a:pt x="452" y="1545"/>
                      <a:pt x="452" y="1545"/>
                    </a:cubicBezTo>
                    <a:cubicBezTo>
                      <a:pt x="452" y="1504"/>
                      <a:pt x="452" y="1504"/>
                      <a:pt x="452" y="1504"/>
                    </a:cubicBezTo>
                    <a:cubicBezTo>
                      <a:pt x="276" y="1456"/>
                      <a:pt x="276" y="1456"/>
                      <a:pt x="276" y="1456"/>
                    </a:cubicBezTo>
                    <a:cubicBezTo>
                      <a:pt x="276" y="1363"/>
                      <a:pt x="276" y="1363"/>
                      <a:pt x="276" y="1363"/>
                    </a:cubicBezTo>
                    <a:cubicBezTo>
                      <a:pt x="299" y="1363"/>
                      <a:pt x="299" y="1363"/>
                      <a:pt x="299" y="1363"/>
                    </a:cubicBezTo>
                    <a:cubicBezTo>
                      <a:pt x="299" y="1230"/>
                      <a:pt x="299" y="1230"/>
                      <a:pt x="299" y="1230"/>
                    </a:cubicBezTo>
                    <a:cubicBezTo>
                      <a:pt x="466" y="1230"/>
                      <a:pt x="466" y="1230"/>
                      <a:pt x="466" y="1230"/>
                    </a:cubicBezTo>
                    <a:cubicBezTo>
                      <a:pt x="493" y="1230"/>
                      <a:pt x="514" y="1208"/>
                      <a:pt x="514" y="1182"/>
                    </a:cubicBezTo>
                    <a:cubicBezTo>
                      <a:pt x="514" y="1173"/>
                      <a:pt x="514" y="1173"/>
                      <a:pt x="514" y="1173"/>
                    </a:cubicBezTo>
                    <a:cubicBezTo>
                      <a:pt x="514" y="1157"/>
                      <a:pt x="506" y="1143"/>
                      <a:pt x="494" y="1134"/>
                    </a:cubicBezTo>
                    <a:cubicBezTo>
                      <a:pt x="609" y="1134"/>
                      <a:pt x="609" y="1134"/>
                      <a:pt x="609" y="1134"/>
                    </a:cubicBezTo>
                    <a:cubicBezTo>
                      <a:pt x="538" y="1491"/>
                      <a:pt x="538" y="1491"/>
                      <a:pt x="538" y="1491"/>
                    </a:cubicBezTo>
                    <a:cubicBezTo>
                      <a:pt x="528" y="1539"/>
                      <a:pt x="562" y="1586"/>
                      <a:pt x="613" y="1596"/>
                    </a:cubicBezTo>
                    <a:cubicBezTo>
                      <a:pt x="664" y="1606"/>
                      <a:pt x="713" y="1576"/>
                      <a:pt x="722" y="1528"/>
                    </a:cubicBezTo>
                    <a:cubicBezTo>
                      <a:pt x="816" y="1057"/>
                      <a:pt x="816" y="1057"/>
                      <a:pt x="816" y="1057"/>
                    </a:cubicBezTo>
                    <a:cubicBezTo>
                      <a:pt x="816" y="1056"/>
                      <a:pt x="816" y="1054"/>
                      <a:pt x="816" y="1053"/>
                    </a:cubicBezTo>
                    <a:cubicBezTo>
                      <a:pt x="816" y="1053"/>
                      <a:pt x="816" y="1053"/>
                      <a:pt x="816" y="1053"/>
                    </a:cubicBezTo>
                    <a:cubicBezTo>
                      <a:pt x="817" y="1053"/>
                      <a:pt x="817" y="1052"/>
                      <a:pt x="817" y="1052"/>
                    </a:cubicBezTo>
                    <a:cubicBezTo>
                      <a:pt x="817" y="1051"/>
                      <a:pt x="817" y="1051"/>
                      <a:pt x="817" y="1051"/>
                    </a:cubicBezTo>
                    <a:cubicBezTo>
                      <a:pt x="818" y="1043"/>
                      <a:pt x="818" y="1035"/>
                      <a:pt x="818" y="1027"/>
                    </a:cubicBezTo>
                    <a:cubicBezTo>
                      <a:pt x="813" y="977"/>
                      <a:pt x="771" y="938"/>
                      <a:pt x="720" y="938"/>
                    </a:cubicBezTo>
                    <a:cubicBezTo>
                      <a:pt x="439" y="938"/>
                      <a:pt x="439" y="938"/>
                      <a:pt x="439" y="938"/>
                    </a:cubicBezTo>
                    <a:cubicBezTo>
                      <a:pt x="474" y="772"/>
                      <a:pt x="474" y="772"/>
                      <a:pt x="474" y="772"/>
                    </a:cubicBezTo>
                    <a:cubicBezTo>
                      <a:pt x="820" y="772"/>
                      <a:pt x="820" y="772"/>
                      <a:pt x="820" y="772"/>
                    </a:cubicBezTo>
                    <a:cubicBezTo>
                      <a:pt x="835" y="772"/>
                      <a:pt x="849" y="767"/>
                      <a:pt x="861" y="760"/>
                    </a:cubicBezTo>
                    <a:cubicBezTo>
                      <a:pt x="1231" y="760"/>
                      <a:pt x="1231" y="760"/>
                      <a:pt x="1231" y="760"/>
                    </a:cubicBezTo>
                    <a:cubicBezTo>
                      <a:pt x="1231" y="717"/>
                      <a:pt x="1231" y="717"/>
                      <a:pt x="1231" y="717"/>
                    </a:cubicBezTo>
                    <a:cubicBezTo>
                      <a:pt x="1238" y="717"/>
                      <a:pt x="1251" y="709"/>
                      <a:pt x="1245" y="707"/>
                    </a:cubicBezTo>
                    <a:cubicBezTo>
                      <a:pt x="1258" y="712"/>
                      <a:pt x="1258" y="712"/>
                      <a:pt x="1258" y="712"/>
                    </a:cubicBezTo>
                    <a:cubicBezTo>
                      <a:pt x="1427" y="272"/>
                      <a:pt x="1255" y="721"/>
                      <a:pt x="1428" y="267"/>
                    </a:cubicBezTo>
                    <a:cubicBezTo>
                      <a:pt x="1372" y="246"/>
                      <a:pt x="1400" y="256"/>
                      <a:pt x="1400" y="256"/>
                    </a:cubicBezTo>
                    <a:cubicBezTo>
                      <a:pt x="1235" y="687"/>
                      <a:pt x="1235" y="687"/>
                      <a:pt x="1235" y="687"/>
                    </a:cubicBezTo>
                    <a:cubicBezTo>
                      <a:pt x="1234" y="686"/>
                      <a:pt x="1232" y="686"/>
                      <a:pt x="1231" y="686"/>
                    </a:cubicBezTo>
                    <a:cubicBezTo>
                      <a:pt x="1223" y="686"/>
                      <a:pt x="1216" y="692"/>
                      <a:pt x="1215" y="700"/>
                    </a:cubicBezTo>
                    <a:cubicBezTo>
                      <a:pt x="898" y="700"/>
                      <a:pt x="898" y="700"/>
                      <a:pt x="898" y="700"/>
                    </a:cubicBezTo>
                    <a:cubicBezTo>
                      <a:pt x="898" y="698"/>
                      <a:pt x="898" y="695"/>
                      <a:pt x="898" y="693"/>
                    </a:cubicBezTo>
                    <a:cubicBezTo>
                      <a:pt x="898" y="650"/>
                      <a:pt x="863" y="615"/>
                      <a:pt x="820" y="615"/>
                    </a:cubicBezTo>
                    <a:cubicBezTo>
                      <a:pt x="507" y="615"/>
                      <a:pt x="507" y="615"/>
                      <a:pt x="507" y="615"/>
                    </a:cubicBezTo>
                    <a:cubicBezTo>
                      <a:pt x="526" y="525"/>
                      <a:pt x="526" y="525"/>
                      <a:pt x="526" y="525"/>
                    </a:cubicBezTo>
                    <a:cubicBezTo>
                      <a:pt x="542" y="447"/>
                      <a:pt x="492" y="371"/>
                      <a:pt x="415" y="354"/>
                    </a:cubicBezTo>
                    <a:cubicBezTo>
                      <a:pt x="367" y="344"/>
                      <a:pt x="367" y="344"/>
                      <a:pt x="367" y="344"/>
                    </a:cubicBezTo>
                    <a:cubicBezTo>
                      <a:pt x="289" y="328"/>
                      <a:pt x="213" y="378"/>
                      <a:pt x="196" y="456"/>
                    </a:cubicBezTo>
                    <a:cubicBezTo>
                      <a:pt x="151" y="670"/>
                      <a:pt x="151" y="670"/>
                      <a:pt x="151" y="670"/>
                    </a:cubicBezTo>
                    <a:cubicBezTo>
                      <a:pt x="138" y="730"/>
                      <a:pt x="138" y="730"/>
                      <a:pt x="138" y="730"/>
                    </a:cubicBezTo>
                    <a:cubicBezTo>
                      <a:pt x="138" y="578"/>
                      <a:pt x="138" y="578"/>
                      <a:pt x="138" y="578"/>
                    </a:cubicBezTo>
                    <a:cubicBezTo>
                      <a:pt x="138" y="552"/>
                      <a:pt x="117" y="530"/>
                      <a:pt x="90" y="530"/>
                    </a:cubicBezTo>
                    <a:cubicBezTo>
                      <a:pt x="54" y="530"/>
                      <a:pt x="54" y="530"/>
                      <a:pt x="54" y="530"/>
                    </a:cubicBezTo>
                    <a:cubicBezTo>
                      <a:pt x="28" y="530"/>
                      <a:pt x="6" y="552"/>
                      <a:pt x="6" y="578"/>
                    </a:cubicBezTo>
                    <a:cubicBezTo>
                      <a:pt x="6" y="918"/>
                      <a:pt x="6" y="918"/>
                      <a:pt x="6" y="918"/>
                    </a:cubicBezTo>
                    <a:cubicBezTo>
                      <a:pt x="6" y="943"/>
                      <a:pt x="25" y="964"/>
                      <a:pt x="49" y="966"/>
                    </a:cubicBezTo>
                    <a:cubicBezTo>
                      <a:pt x="49" y="1125"/>
                      <a:pt x="49" y="1125"/>
                      <a:pt x="49" y="1125"/>
                    </a:cubicBezTo>
                    <a:cubicBezTo>
                      <a:pt x="48" y="1125"/>
                      <a:pt x="48" y="1125"/>
                      <a:pt x="48" y="1125"/>
                    </a:cubicBezTo>
                    <a:cubicBezTo>
                      <a:pt x="22" y="1125"/>
                      <a:pt x="0" y="1146"/>
                      <a:pt x="0" y="1173"/>
                    </a:cubicBezTo>
                    <a:close/>
                    <a:moveTo>
                      <a:pt x="96" y="1084"/>
                    </a:moveTo>
                    <a:cubicBezTo>
                      <a:pt x="106" y="1101"/>
                      <a:pt x="121" y="1116"/>
                      <a:pt x="140" y="1125"/>
                    </a:cubicBezTo>
                    <a:cubicBezTo>
                      <a:pt x="96" y="1125"/>
                      <a:pt x="96" y="1125"/>
                      <a:pt x="96" y="1125"/>
                    </a:cubicBezTo>
                    <a:lnTo>
                      <a:pt x="96" y="1084"/>
                    </a:lnTo>
                    <a:close/>
                    <a:moveTo>
                      <a:pt x="1084" y="1519"/>
                    </a:moveTo>
                    <a:cubicBezTo>
                      <a:pt x="824" y="1519"/>
                      <a:pt x="824" y="1519"/>
                      <a:pt x="824" y="1519"/>
                    </a:cubicBezTo>
                    <a:cubicBezTo>
                      <a:pt x="824" y="1618"/>
                      <a:pt x="824" y="1618"/>
                      <a:pt x="824" y="1618"/>
                    </a:cubicBezTo>
                    <a:cubicBezTo>
                      <a:pt x="1443" y="1618"/>
                      <a:pt x="1443" y="1618"/>
                      <a:pt x="1443" y="1618"/>
                    </a:cubicBezTo>
                    <a:cubicBezTo>
                      <a:pt x="1443" y="1519"/>
                      <a:pt x="1443" y="1519"/>
                      <a:pt x="1443" y="1519"/>
                    </a:cubicBezTo>
                    <a:cubicBezTo>
                      <a:pt x="1293" y="1519"/>
                      <a:pt x="1293" y="1519"/>
                      <a:pt x="1293" y="1519"/>
                    </a:cubicBezTo>
                    <a:cubicBezTo>
                      <a:pt x="1293" y="870"/>
                      <a:pt x="1293" y="870"/>
                      <a:pt x="1293" y="870"/>
                    </a:cubicBezTo>
                    <a:cubicBezTo>
                      <a:pt x="1443" y="870"/>
                      <a:pt x="1443" y="870"/>
                      <a:pt x="1443" y="870"/>
                    </a:cubicBezTo>
                    <a:cubicBezTo>
                      <a:pt x="1443" y="772"/>
                      <a:pt x="1443" y="772"/>
                      <a:pt x="1443" y="772"/>
                    </a:cubicBezTo>
                    <a:cubicBezTo>
                      <a:pt x="586" y="772"/>
                      <a:pt x="586" y="772"/>
                      <a:pt x="586" y="772"/>
                    </a:cubicBezTo>
                    <a:cubicBezTo>
                      <a:pt x="586" y="870"/>
                      <a:pt x="586" y="870"/>
                      <a:pt x="586" y="870"/>
                    </a:cubicBezTo>
                    <a:cubicBezTo>
                      <a:pt x="1084" y="870"/>
                      <a:pt x="1084" y="870"/>
                      <a:pt x="1084" y="870"/>
                    </a:cubicBezTo>
                    <a:lnTo>
                      <a:pt x="1084" y="1519"/>
                    </a:lnTo>
                    <a:close/>
                  </a:path>
                </a:pathLst>
              </a:custGeom>
              <a:solidFill>
                <a:schemeClr val="bg1"/>
              </a:solidFill>
              <a:ln>
                <a:noFill/>
              </a:ln>
              <a:extLst/>
            </p:spPr>
            <p:txBody>
              <a:bodyPr vert="horz" wrap="square" lIns="89596" tIns="44797" rIns="89596" bIns="44797"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63" dirty="0">
                  <a:noFill/>
                </a:endParaRPr>
              </a:p>
            </p:txBody>
          </p:sp>
        </p:grpSp>
        <p:pic>
          <p:nvPicPr>
            <p:cNvPr id="38" name="Picture 3" descr="\\MAGNUM\Projects\Microsoft\Cloud Power FY12\Design\ICONS_PNG\Calendar.png"/>
            <p:cNvPicPr>
              <a:picLocks noChangeAspect="1" noChangeArrowheads="1"/>
            </p:cNvPicPr>
            <p:nvPr/>
          </p:nvPicPr>
          <p:blipFill>
            <a:blip r:embed="rId6" cstate="print">
              <a:lum bright="100000"/>
            </a:blip>
            <a:srcRect/>
            <a:stretch>
              <a:fillRect/>
            </a:stretch>
          </p:blipFill>
          <p:spPr bwMode="auto">
            <a:xfrm>
              <a:off x="9664150" y="2344265"/>
              <a:ext cx="1148947" cy="1148648"/>
            </a:xfrm>
            <a:prstGeom prst="rect">
              <a:avLst/>
            </a:prstGeom>
            <a:noFill/>
          </p:spPr>
        </p:pic>
      </p:grpSp>
      <p:grpSp>
        <p:nvGrpSpPr>
          <p:cNvPr id="13" name="Group 12"/>
          <p:cNvGrpSpPr/>
          <p:nvPr/>
        </p:nvGrpSpPr>
        <p:grpSpPr>
          <a:xfrm>
            <a:off x="9077742" y="3553731"/>
            <a:ext cx="2847207" cy="2847207"/>
            <a:chOff x="9077742" y="3553731"/>
            <a:chExt cx="2847207" cy="2847207"/>
          </a:xfrm>
        </p:grpSpPr>
        <p:grpSp>
          <p:nvGrpSpPr>
            <p:cNvPr id="10" name="Group 9"/>
            <p:cNvGrpSpPr/>
            <p:nvPr/>
          </p:nvGrpSpPr>
          <p:grpSpPr>
            <a:xfrm>
              <a:off x="9077742" y="3553731"/>
              <a:ext cx="2847207" cy="2847207"/>
              <a:chOff x="9065070" y="3553762"/>
              <a:chExt cx="2847949" cy="2847949"/>
            </a:xfrm>
          </p:grpSpPr>
          <p:sp>
            <p:nvSpPr>
              <p:cNvPr id="26" name="Rectangle 25"/>
              <p:cNvSpPr/>
              <p:nvPr/>
            </p:nvSpPr>
            <p:spPr bwMode="auto">
              <a:xfrm>
                <a:off x="9065070" y="3553762"/>
                <a:ext cx="2847949" cy="2847949"/>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41" name="Text Placeholder 12"/>
              <p:cNvSpPr txBox="1">
                <a:spLocks/>
              </p:cNvSpPr>
              <p:nvPr/>
            </p:nvSpPr>
            <p:spPr>
              <a:xfrm>
                <a:off x="9260138" y="3771562"/>
                <a:ext cx="2394457" cy="775542"/>
              </a:xfrm>
              <a:prstGeom prst="rect">
                <a:avLst/>
              </a:prstGeom>
            </p:spPr>
            <p:txBody>
              <a:bodyPr vert="horz" wrap="square" lIns="0" tIns="0" rIns="0" bIns="0" rtlCol="0">
                <a:spAutoFit/>
              </a:bodyPr>
              <a:lstStyle>
                <a:lvl1pPr marL="0" indent="0" algn="l" defTabSz="914363" rtl="0" eaLnBrk="1" latinLnBrk="0" hangingPunct="1">
                  <a:lnSpc>
                    <a:spcPct val="90000"/>
                  </a:lnSpc>
                  <a:spcBef>
                    <a:spcPts val="0"/>
                  </a:spcBef>
                  <a:spcAft>
                    <a:spcPts val="900"/>
                  </a:spcAft>
                  <a:buSzPct val="90000"/>
                  <a:buFont typeface="Arial" pitchFamily="34" charset="0"/>
                  <a:buNone/>
                  <a:defRPr sz="4000" kern="1200" spc="-100" baseline="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Segoe UI Light" pitchFamily="34" charset="0"/>
                    <a:ea typeface="+mn-ea"/>
                    <a:cs typeface="+mn-cs"/>
                  </a:defRPr>
                </a:lvl1pPr>
                <a:lvl2pPr marL="0" indent="0" algn="l" defTabSz="914363" rtl="0" eaLnBrk="1" latinLnBrk="0" hangingPunct="1">
                  <a:lnSpc>
                    <a:spcPct val="90000"/>
                  </a:lnSpc>
                  <a:spcBef>
                    <a:spcPts val="0"/>
                  </a:spcBef>
                  <a:spcAft>
                    <a:spcPts val="400"/>
                  </a:spcAft>
                  <a:buSzPct val="90000"/>
                  <a:buFont typeface="Arial" pitchFamily="34" charset="0"/>
                  <a:buNone/>
                  <a:tabLst>
                    <a:tab pos="630238" algn="l"/>
                  </a:tabLst>
                  <a:defRPr sz="2000" kern="1200" spc="-50" baseline="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0" indent="0" algn="l" defTabSz="914363" rtl="0" eaLnBrk="1" latinLnBrk="0" hangingPunct="1">
                  <a:lnSpc>
                    <a:spcPct val="90000"/>
                  </a:lnSpc>
                  <a:spcBef>
                    <a:spcPts val="0"/>
                  </a:spcBef>
                  <a:spcAft>
                    <a:spcPts val="400"/>
                  </a:spcAft>
                  <a:buSzPct val="90000"/>
                  <a:buFont typeface="Arial" pitchFamily="34" charset="0"/>
                  <a:buNone/>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0" indent="0" algn="l" defTabSz="914363" rtl="0" eaLnBrk="1" latinLnBrk="0" hangingPunct="1">
                  <a:lnSpc>
                    <a:spcPct val="90000"/>
                  </a:lnSpc>
                  <a:spcBef>
                    <a:spcPts val="0"/>
                  </a:spcBef>
                  <a:spcAft>
                    <a:spcPts val="400"/>
                  </a:spcAft>
                  <a:buSzPct val="90000"/>
                  <a:buFont typeface="Arial" pitchFamily="34" charset="0"/>
                  <a:buNone/>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0" indent="0" algn="l" defTabSz="914363" rtl="0" eaLnBrk="1" latinLnBrk="0" hangingPunct="1">
                  <a:lnSpc>
                    <a:spcPct val="90000"/>
                  </a:lnSpc>
                  <a:spcBef>
                    <a:spcPts val="0"/>
                  </a:spcBef>
                  <a:spcAft>
                    <a:spcPts val="400"/>
                  </a:spcAft>
                  <a:buSzPct val="90000"/>
                  <a:buFont typeface="Arial" pitchFamily="34" charset="0"/>
                  <a:buNone/>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sz="2799" dirty="0" smtClean="0">
                    <a:solidFill>
                      <a:srgbClr val="FFFFFF"/>
                    </a:solidFill>
                  </a:rPr>
                  <a:t>Solution design status?</a:t>
                </a:r>
                <a:endParaRPr lang="en-US" sz="2799" dirty="0">
                  <a:solidFill>
                    <a:srgbClr val="FFFFFF"/>
                  </a:solidFill>
                </a:endParaRPr>
              </a:p>
            </p:txBody>
          </p:sp>
        </p:grpSp>
        <p:sp>
          <p:nvSpPr>
            <p:cNvPr id="39" name="Freeform 21"/>
            <p:cNvSpPr>
              <a:spLocks noChangeAspect="1" noEditPoints="1"/>
            </p:cNvSpPr>
            <p:nvPr/>
          </p:nvSpPr>
          <p:spPr bwMode="black">
            <a:xfrm>
              <a:off x="10853503" y="5329456"/>
              <a:ext cx="919774" cy="919535"/>
            </a:xfrm>
            <a:custGeom>
              <a:avLst/>
              <a:gdLst>
                <a:gd name="T0" fmla="*/ 75 w 300"/>
                <a:gd name="T1" fmla="*/ 60 h 300"/>
                <a:gd name="T2" fmla="*/ 37 w 300"/>
                <a:gd name="T3" fmla="*/ 52 h 300"/>
                <a:gd name="T4" fmla="*/ 0 w 300"/>
                <a:gd name="T5" fmla="*/ 60 h 300"/>
                <a:gd name="T6" fmla="*/ 0 w 300"/>
                <a:gd name="T7" fmla="*/ 15 h 300"/>
                <a:gd name="T8" fmla="*/ 37 w 300"/>
                <a:gd name="T9" fmla="*/ 22 h 300"/>
                <a:gd name="T10" fmla="*/ 75 w 300"/>
                <a:gd name="T11" fmla="*/ 15 h 300"/>
                <a:gd name="T12" fmla="*/ 300 w 300"/>
                <a:gd name="T13" fmla="*/ 15 h 300"/>
                <a:gd name="T14" fmla="*/ 262 w 300"/>
                <a:gd name="T15" fmla="*/ 22 h 300"/>
                <a:gd name="T16" fmla="*/ 225 w 300"/>
                <a:gd name="T17" fmla="*/ 15 h 300"/>
                <a:gd name="T18" fmla="*/ 225 w 300"/>
                <a:gd name="T19" fmla="*/ 60 h 300"/>
                <a:gd name="T20" fmla="*/ 262 w 300"/>
                <a:gd name="T21" fmla="*/ 52 h 300"/>
                <a:gd name="T22" fmla="*/ 300 w 300"/>
                <a:gd name="T23" fmla="*/ 60 h 300"/>
                <a:gd name="T24" fmla="*/ 300 w 300"/>
                <a:gd name="T25" fmla="*/ 15 h 300"/>
                <a:gd name="T26" fmla="*/ 173 w 300"/>
                <a:gd name="T27" fmla="*/ 0 h 300"/>
                <a:gd name="T28" fmla="*/ 128 w 300"/>
                <a:gd name="T29" fmla="*/ 0 h 300"/>
                <a:gd name="T30" fmla="*/ 135 w 300"/>
                <a:gd name="T31" fmla="*/ 37 h 300"/>
                <a:gd name="T32" fmla="*/ 128 w 300"/>
                <a:gd name="T33" fmla="*/ 75 h 300"/>
                <a:gd name="T34" fmla="*/ 173 w 300"/>
                <a:gd name="T35" fmla="*/ 75 h 300"/>
                <a:gd name="T36" fmla="*/ 165 w 300"/>
                <a:gd name="T37" fmla="*/ 37 h 300"/>
                <a:gd name="T38" fmla="*/ 38 w 300"/>
                <a:gd name="T39" fmla="*/ 225 h 300"/>
                <a:gd name="T40" fmla="*/ 38 w 300"/>
                <a:gd name="T41" fmla="*/ 300 h 300"/>
                <a:gd name="T42" fmla="*/ 38 w 300"/>
                <a:gd name="T43" fmla="*/ 225 h 300"/>
                <a:gd name="T44" fmla="*/ 38 w 300"/>
                <a:gd name="T45" fmla="*/ 277 h 300"/>
                <a:gd name="T46" fmla="*/ 38 w 300"/>
                <a:gd name="T47" fmla="*/ 247 h 300"/>
                <a:gd name="T48" fmla="*/ 150 w 300"/>
                <a:gd name="T49" fmla="*/ 225 h 300"/>
                <a:gd name="T50" fmla="*/ 150 w 300"/>
                <a:gd name="T51" fmla="*/ 300 h 300"/>
                <a:gd name="T52" fmla="*/ 150 w 300"/>
                <a:gd name="T53" fmla="*/ 225 h 300"/>
                <a:gd name="T54" fmla="*/ 150 w 300"/>
                <a:gd name="T55" fmla="*/ 277 h 300"/>
                <a:gd name="T56" fmla="*/ 150 w 300"/>
                <a:gd name="T57" fmla="*/ 247 h 300"/>
                <a:gd name="T58" fmla="*/ 263 w 300"/>
                <a:gd name="T59" fmla="*/ 225 h 300"/>
                <a:gd name="T60" fmla="*/ 263 w 300"/>
                <a:gd name="T61" fmla="*/ 300 h 300"/>
                <a:gd name="T62" fmla="*/ 263 w 300"/>
                <a:gd name="T63" fmla="*/ 225 h 300"/>
                <a:gd name="T64" fmla="*/ 263 w 300"/>
                <a:gd name="T65" fmla="*/ 277 h 300"/>
                <a:gd name="T66" fmla="*/ 263 w 300"/>
                <a:gd name="T67" fmla="*/ 247 h 300"/>
                <a:gd name="T68" fmla="*/ 162 w 300"/>
                <a:gd name="T69" fmla="*/ 162 h 300"/>
                <a:gd name="T70" fmla="*/ 257 w 300"/>
                <a:gd name="T71" fmla="*/ 174 h 300"/>
                <a:gd name="T72" fmla="*/ 269 w 300"/>
                <a:gd name="T73" fmla="*/ 207 h 300"/>
                <a:gd name="T74" fmla="*/ 162 w 300"/>
                <a:gd name="T75" fmla="*/ 162 h 300"/>
                <a:gd name="T76" fmla="*/ 60 w 300"/>
                <a:gd name="T77" fmla="*/ 166 h 300"/>
                <a:gd name="T78" fmla="*/ 138 w 300"/>
                <a:gd name="T79" fmla="*/ 174 h 300"/>
                <a:gd name="T80" fmla="*/ 65 w 300"/>
                <a:gd name="T81" fmla="*/ 162 h 300"/>
                <a:gd name="T82" fmla="*/ 9 w 300"/>
                <a:gd name="T83" fmla="*/ 105 h 300"/>
                <a:gd name="T84" fmla="*/ 32 w 300"/>
                <a:gd name="T85" fmla="*/ 167 h 300"/>
                <a:gd name="T86" fmla="*/ 44 w 300"/>
                <a:gd name="T87" fmla="*/ 148 h 300"/>
                <a:gd name="T88" fmla="*/ 66 w 300"/>
                <a:gd name="T89" fmla="*/ 105 h 300"/>
                <a:gd name="T90" fmla="*/ 215 w 300"/>
                <a:gd name="T91" fmla="*/ 85 h 300"/>
                <a:gd name="T92" fmla="*/ 231 w 300"/>
                <a:gd name="T93" fmla="*/ 101 h 300"/>
                <a:gd name="T94" fmla="*/ 162 w 300"/>
                <a:gd name="T95" fmla="*/ 149 h 300"/>
                <a:gd name="T96" fmla="*/ 255 w 300"/>
                <a:gd name="T97" fmla="*/ 125 h 300"/>
                <a:gd name="T98" fmla="*/ 215 w 300"/>
                <a:gd name="T99" fmla="*/ 85 h 300"/>
                <a:gd name="T100" fmla="*/ 47 w 300"/>
                <a:gd name="T101" fmla="*/ 153 h 300"/>
                <a:gd name="T102" fmla="*/ 35 w 300"/>
                <a:gd name="T103" fmla="*/ 174 h 300"/>
                <a:gd name="T104" fmla="*/ 44 w 300"/>
                <a:gd name="T105" fmla="*/ 207 h 300"/>
                <a:gd name="T106" fmla="*/ 55 w 300"/>
                <a:gd name="T107" fmla="*/ 162 h 300"/>
                <a:gd name="T108" fmla="*/ 110 w 300"/>
                <a:gd name="T109" fmla="*/ 151 h 300"/>
                <a:gd name="T110" fmla="*/ 138 w 300"/>
                <a:gd name="T111" fmla="*/ 139 h 300"/>
                <a:gd name="T112" fmla="*/ 179 w 300"/>
                <a:gd name="T113" fmla="*/ 105 h 300"/>
                <a:gd name="T114" fmla="*/ 122 w 300"/>
                <a:gd name="T115" fmla="*/ 105 h 300"/>
                <a:gd name="T116" fmla="*/ 144 w 300"/>
                <a:gd name="T117" fmla="*/ 207 h 300"/>
                <a:gd name="T118" fmla="*/ 156 w 300"/>
                <a:gd name="T119" fmla="*/ 10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0" h="300">
                  <a:moveTo>
                    <a:pt x="52" y="37"/>
                  </a:moveTo>
                  <a:cubicBezTo>
                    <a:pt x="75" y="60"/>
                    <a:pt x="75" y="60"/>
                    <a:pt x="75" y="60"/>
                  </a:cubicBezTo>
                  <a:cubicBezTo>
                    <a:pt x="60" y="75"/>
                    <a:pt x="60" y="75"/>
                    <a:pt x="60" y="75"/>
                  </a:cubicBezTo>
                  <a:cubicBezTo>
                    <a:pt x="37" y="52"/>
                    <a:pt x="37" y="52"/>
                    <a:pt x="37" y="52"/>
                  </a:cubicBezTo>
                  <a:cubicBezTo>
                    <a:pt x="15" y="75"/>
                    <a:pt x="15" y="75"/>
                    <a:pt x="15" y="75"/>
                  </a:cubicBezTo>
                  <a:cubicBezTo>
                    <a:pt x="0" y="60"/>
                    <a:pt x="0" y="60"/>
                    <a:pt x="0" y="60"/>
                  </a:cubicBezTo>
                  <a:cubicBezTo>
                    <a:pt x="23" y="37"/>
                    <a:pt x="23" y="37"/>
                    <a:pt x="23" y="37"/>
                  </a:cubicBezTo>
                  <a:cubicBezTo>
                    <a:pt x="0" y="15"/>
                    <a:pt x="0" y="15"/>
                    <a:pt x="0" y="15"/>
                  </a:cubicBezTo>
                  <a:cubicBezTo>
                    <a:pt x="15" y="0"/>
                    <a:pt x="15" y="0"/>
                    <a:pt x="15" y="0"/>
                  </a:cubicBezTo>
                  <a:cubicBezTo>
                    <a:pt x="37" y="22"/>
                    <a:pt x="37" y="22"/>
                    <a:pt x="37" y="22"/>
                  </a:cubicBezTo>
                  <a:cubicBezTo>
                    <a:pt x="60" y="0"/>
                    <a:pt x="60" y="0"/>
                    <a:pt x="60" y="0"/>
                  </a:cubicBezTo>
                  <a:cubicBezTo>
                    <a:pt x="75" y="15"/>
                    <a:pt x="75" y="15"/>
                    <a:pt x="75" y="15"/>
                  </a:cubicBezTo>
                  <a:lnTo>
                    <a:pt x="52" y="37"/>
                  </a:lnTo>
                  <a:close/>
                  <a:moveTo>
                    <a:pt x="300" y="15"/>
                  </a:moveTo>
                  <a:cubicBezTo>
                    <a:pt x="285" y="0"/>
                    <a:pt x="285" y="0"/>
                    <a:pt x="285" y="0"/>
                  </a:cubicBezTo>
                  <a:cubicBezTo>
                    <a:pt x="262" y="22"/>
                    <a:pt x="262" y="22"/>
                    <a:pt x="262" y="22"/>
                  </a:cubicBezTo>
                  <a:cubicBezTo>
                    <a:pt x="240" y="0"/>
                    <a:pt x="240" y="0"/>
                    <a:pt x="240" y="0"/>
                  </a:cubicBezTo>
                  <a:cubicBezTo>
                    <a:pt x="225" y="15"/>
                    <a:pt x="225" y="15"/>
                    <a:pt x="225" y="15"/>
                  </a:cubicBezTo>
                  <a:cubicBezTo>
                    <a:pt x="248" y="37"/>
                    <a:pt x="248" y="37"/>
                    <a:pt x="248" y="37"/>
                  </a:cubicBezTo>
                  <a:cubicBezTo>
                    <a:pt x="225" y="60"/>
                    <a:pt x="225" y="60"/>
                    <a:pt x="225" y="60"/>
                  </a:cubicBezTo>
                  <a:cubicBezTo>
                    <a:pt x="240" y="75"/>
                    <a:pt x="240" y="75"/>
                    <a:pt x="240" y="75"/>
                  </a:cubicBezTo>
                  <a:cubicBezTo>
                    <a:pt x="262" y="52"/>
                    <a:pt x="262" y="52"/>
                    <a:pt x="262" y="52"/>
                  </a:cubicBezTo>
                  <a:cubicBezTo>
                    <a:pt x="285" y="75"/>
                    <a:pt x="285" y="75"/>
                    <a:pt x="285" y="75"/>
                  </a:cubicBezTo>
                  <a:cubicBezTo>
                    <a:pt x="300" y="60"/>
                    <a:pt x="300" y="60"/>
                    <a:pt x="300" y="60"/>
                  </a:cubicBezTo>
                  <a:cubicBezTo>
                    <a:pt x="277" y="37"/>
                    <a:pt x="277" y="37"/>
                    <a:pt x="277" y="37"/>
                  </a:cubicBezTo>
                  <a:lnTo>
                    <a:pt x="300" y="15"/>
                  </a:lnTo>
                  <a:close/>
                  <a:moveTo>
                    <a:pt x="188" y="15"/>
                  </a:moveTo>
                  <a:cubicBezTo>
                    <a:pt x="173" y="0"/>
                    <a:pt x="173" y="0"/>
                    <a:pt x="173" y="0"/>
                  </a:cubicBezTo>
                  <a:cubicBezTo>
                    <a:pt x="150" y="22"/>
                    <a:pt x="150" y="22"/>
                    <a:pt x="150" y="22"/>
                  </a:cubicBezTo>
                  <a:cubicBezTo>
                    <a:pt x="128" y="0"/>
                    <a:pt x="128" y="0"/>
                    <a:pt x="128" y="0"/>
                  </a:cubicBezTo>
                  <a:cubicBezTo>
                    <a:pt x="113" y="15"/>
                    <a:pt x="113" y="15"/>
                    <a:pt x="113" y="15"/>
                  </a:cubicBezTo>
                  <a:cubicBezTo>
                    <a:pt x="135" y="37"/>
                    <a:pt x="135" y="37"/>
                    <a:pt x="135" y="37"/>
                  </a:cubicBezTo>
                  <a:cubicBezTo>
                    <a:pt x="113" y="60"/>
                    <a:pt x="113" y="60"/>
                    <a:pt x="113" y="60"/>
                  </a:cubicBezTo>
                  <a:cubicBezTo>
                    <a:pt x="128" y="75"/>
                    <a:pt x="128" y="75"/>
                    <a:pt x="128" y="75"/>
                  </a:cubicBezTo>
                  <a:cubicBezTo>
                    <a:pt x="150" y="52"/>
                    <a:pt x="150" y="52"/>
                    <a:pt x="150" y="52"/>
                  </a:cubicBezTo>
                  <a:cubicBezTo>
                    <a:pt x="173" y="75"/>
                    <a:pt x="173" y="75"/>
                    <a:pt x="173" y="75"/>
                  </a:cubicBezTo>
                  <a:cubicBezTo>
                    <a:pt x="188" y="60"/>
                    <a:pt x="188" y="60"/>
                    <a:pt x="188" y="60"/>
                  </a:cubicBezTo>
                  <a:cubicBezTo>
                    <a:pt x="165" y="37"/>
                    <a:pt x="165" y="37"/>
                    <a:pt x="165" y="37"/>
                  </a:cubicBezTo>
                  <a:lnTo>
                    <a:pt x="188" y="15"/>
                  </a:lnTo>
                  <a:close/>
                  <a:moveTo>
                    <a:pt x="38" y="225"/>
                  </a:moveTo>
                  <a:cubicBezTo>
                    <a:pt x="17" y="225"/>
                    <a:pt x="0" y="242"/>
                    <a:pt x="0" y="262"/>
                  </a:cubicBezTo>
                  <a:cubicBezTo>
                    <a:pt x="0" y="283"/>
                    <a:pt x="17" y="300"/>
                    <a:pt x="38" y="300"/>
                  </a:cubicBezTo>
                  <a:cubicBezTo>
                    <a:pt x="58" y="300"/>
                    <a:pt x="75" y="283"/>
                    <a:pt x="75" y="262"/>
                  </a:cubicBezTo>
                  <a:cubicBezTo>
                    <a:pt x="75" y="242"/>
                    <a:pt x="58" y="225"/>
                    <a:pt x="38" y="225"/>
                  </a:cubicBezTo>
                  <a:close/>
                  <a:moveTo>
                    <a:pt x="53" y="262"/>
                  </a:moveTo>
                  <a:cubicBezTo>
                    <a:pt x="53" y="271"/>
                    <a:pt x="46" y="277"/>
                    <a:pt x="38" y="277"/>
                  </a:cubicBezTo>
                  <a:cubicBezTo>
                    <a:pt x="29" y="277"/>
                    <a:pt x="23" y="271"/>
                    <a:pt x="23" y="262"/>
                  </a:cubicBezTo>
                  <a:cubicBezTo>
                    <a:pt x="23" y="254"/>
                    <a:pt x="29" y="247"/>
                    <a:pt x="38" y="247"/>
                  </a:cubicBezTo>
                  <a:cubicBezTo>
                    <a:pt x="46" y="247"/>
                    <a:pt x="53" y="254"/>
                    <a:pt x="53" y="262"/>
                  </a:cubicBezTo>
                  <a:close/>
                  <a:moveTo>
                    <a:pt x="150" y="225"/>
                  </a:moveTo>
                  <a:cubicBezTo>
                    <a:pt x="129" y="225"/>
                    <a:pt x="113" y="242"/>
                    <a:pt x="113" y="262"/>
                  </a:cubicBezTo>
                  <a:cubicBezTo>
                    <a:pt x="113" y="283"/>
                    <a:pt x="129" y="300"/>
                    <a:pt x="150" y="300"/>
                  </a:cubicBezTo>
                  <a:cubicBezTo>
                    <a:pt x="171" y="300"/>
                    <a:pt x="188" y="283"/>
                    <a:pt x="188" y="262"/>
                  </a:cubicBezTo>
                  <a:cubicBezTo>
                    <a:pt x="188" y="242"/>
                    <a:pt x="171" y="225"/>
                    <a:pt x="150" y="225"/>
                  </a:cubicBezTo>
                  <a:close/>
                  <a:moveTo>
                    <a:pt x="165" y="262"/>
                  </a:moveTo>
                  <a:cubicBezTo>
                    <a:pt x="165" y="271"/>
                    <a:pt x="158" y="277"/>
                    <a:pt x="150" y="277"/>
                  </a:cubicBezTo>
                  <a:cubicBezTo>
                    <a:pt x="142" y="277"/>
                    <a:pt x="135" y="271"/>
                    <a:pt x="135" y="262"/>
                  </a:cubicBezTo>
                  <a:cubicBezTo>
                    <a:pt x="135" y="254"/>
                    <a:pt x="142" y="247"/>
                    <a:pt x="150" y="247"/>
                  </a:cubicBezTo>
                  <a:cubicBezTo>
                    <a:pt x="158" y="247"/>
                    <a:pt x="165" y="254"/>
                    <a:pt x="165" y="262"/>
                  </a:cubicBezTo>
                  <a:close/>
                  <a:moveTo>
                    <a:pt x="263" y="225"/>
                  </a:moveTo>
                  <a:cubicBezTo>
                    <a:pt x="242" y="225"/>
                    <a:pt x="225" y="242"/>
                    <a:pt x="225" y="262"/>
                  </a:cubicBezTo>
                  <a:cubicBezTo>
                    <a:pt x="225" y="283"/>
                    <a:pt x="242" y="300"/>
                    <a:pt x="263" y="300"/>
                  </a:cubicBezTo>
                  <a:cubicBezTo>
                    <a:pt x="283" y="300"/>
                    <a:pt x="300" y="283"/>
                    <a:pt x="300" y="262"/>
                  </a:cubicBezTo>
                  <a:cubicBezTo>
                    <a:pt x="300" y="242"/>
                    <a:pt x="283" y="225"/>
                    <a:pt x="263" y="225"/>
                  </a:cubicBezTo>
                  <a:close/>
                  <a:moveTo>
                    <a:pt x="278" y="262"/>
                  </a:moveTo>
                  <a:cubicBezTo>
                    <a:pt x="278" y="271"/>
                    <a:pt x="271" y="277"/>
                    <a:pt x="263" y="277"/>
                  </a:cubicBezTo>
                  <a:cubicBezTo>
                    <a:pt x="254" y="277"/>
                    <a:pt x="248" y="271"/>
                    <a:pt x="248" y="262"/>
                  </a:cubicBezTo>
                  <a:cubicBezTo>
                    <a:pt x="248" y="254"/>
                    <a:pt x="254" y="247"/>
                    <a:pt x="263" y="247"/>
                  </a:cubicBezTo>
                  <a:cubicBezTo>
                    <a:pt x="271" y="247"/>
                    <a:pt x="278" y="254"/>
                    <a:pt x="278" y="262"/>
                  </a:cubicBezTo>
                  <a:close/>
                  <a:moveTo>
                    <a:pt x="162" y="162"/>
                  </a:moveTo>
                  <a:cubicBezTo>
                    <a:pt x="162" y="174"/>
                    <a:pt x="162" y="174"/>
                    <a:pt x="162" y="174"/>
                  </a:cubicBezTo>
                  <a:cubicBezTo>
                    <a:pt x="257" y="174"/>
                    <a:pt x="257" y="174"/>
                    <a:pt x="257" y="174"/>
                  </a:cubicBezTo>
                  <a:cubicBezTo>
                    <a:pt x="257" y="207"/>
                    <a:pt x="257" y="207"/>
                    <a:pt x="257" y="207"/>
                  </a:cubicBezTo>
                  <a:cubicBezTo>
                    <a:pt x="269" y="207"/>
                    <a:pt x="269" y="207"/>
                    <a:pt x="269" y="207"/>
                  </a:cubicBezTo>
                  <a:cubicBezTo>
                    <a:pt x="269" y="162"/>
                    <a:pt x="269" y="162"/>
                    <a:pt x="269" y="162"/>
                  </a:cubicBezTo>
                  <a:lnTo>
                    <a:pt x="162" y="162"/>
                  </a:lnTo>
                  <a:close/>
                  <a:moveTo>
                    <a:pt x="65" y="162"/>
                  </a:moveTo>
                  <a:cubicBezTo>
                    <a:pt x="63" y="163"/>
                    <a:pt x="62" y="164"/>
                    <a:pt x="60" y="166"/>
                  </a:cubicBezTo>
                  <a:cubicBezTo>
                    <a:pt x="58" y="168"/>
                    <a:pt x="56" y="171"/>
                    <a:pt x="55" y="174"/>
                  </a:cubicBezTo>
                  <a:cubicBezTo>
                    <a:pt x="138" y="174"/>
                    <a:pt x="138" y="174"/>
                    <a:pt x="138" y="174"/>
                  </a:cubicBezTo>
                  <a:cubicBezTo>
                    <a:pt x="138" y="162"/>
                    <a:pt x="138" y="162"/>
                    <a:pt x="138" y="162"/>
                  </a:cubicBezTo>
                  <a:lnTo>
                    <a:pt x="65" y="162"/>
                  </a:lnTo>
                  <a:close/>
                  <a:moveTo>
                    <a:pt x="38" y="76"/>
                  </a:moveTo>
                  <a:cubicBezTo>
                    <a:pt x="9" y="105"/>
                    <a:pt x="9" y="105"/>
                    <a:pt x="9" y="105"/>
                  </a:cubicBezTo>
                  <a:cubicBezTo>
                    <a:pt x="32" y="105"/>
                    <a:pt x="32" y="105"/>
                    <a:pt x="32" y="105"/>
                  </a:cubicBezTo>
                  <a:cubicBezTo>
                    <a:pt x="32" y="167"/>
                    <a:pt x="32" y="167"/>
                    <a:pt x="32" y="167"/>
                  </a:cubicBezTo>
                  <a:cubicBezTo>
                    <a:pt x="34" y="160"/>
                    <a:pt x="38" y="154"/>
                    <a:pt x="43" y="149"/>
                  </a:cubicBezTo>
                  <a:cubicBezTo>
                    <a:pt x="43" y="149"/>
                    <a:pt x="43" y="148"/>
                    <a:pt x="44" y="148"/>
                  </a:cubicBezTo>
                  <a:cubicBezTo>
                    <a:pt x="44" y="105"/>
                    <a:pt x="44" y="105"/>
                    <a:pt x="44" y="105"/>
                  </a:cubicBezTo>
                  <a:cubicBezTo>
                    <a:pt x="66" y="105"/>
                    <a:pt x="66" y="105"/>
                    <a:pt x="66" y="105"/>
                  </a:cubicBezTo>
                  <a:lnTo>
                    <a:pt x="38" y="76"/>
                  </a:lnTo>
                  <a:close/>
                  <a:moveTo>
                    <a:pt x="215" y="85"/>
                  </a:moveTo>
                  <a:cubicBezTo>
                    <a:pt x="235" y="105"/>
                    <a:pt x="235" y="105"/>
                    <a:pt x="235" y="105"/>
                  </a:cubicBezTo>
                  <a:cubicBezTo>
                    <a:pt x="231" y="101"/>
                    <a:pt x="231" y="101"/>
                    <a:pt x="231" y="101"/>
                  </a:cubicBezTo>
                  <a:cubicBezTo>
                    <a:pt x="208" y="123"/>
                    <a:pt x="185" y="133"/>
                    <a:pt x="162" y="137"/>
                  </a:cubicBezTo>
                  <a:cubicBezTo>
                    <a:pt x="162" y="149"/>
                    <a:pt x="162" y="149"/>
                    <a:pt x="162" y="149"/>
                  </a:cubicBezTo>
                  <a:cubicBezTo>
                    <a:pt x="187" y="145"/>
                    <a:pt x="214" y="135"/>
                    <a:pt x="239" y="109"/>
                  </a:cubicBezTo>
                  <a:cubicBezTo>
                    <a:pt x="255" y="125"/>
                    <a:pt x="255" y="125"/>
                    <a:pt x="255" y="125"/>
                  </a:cubicBezTo>
                  <a:cubicBezTo>
                    <a:pt x="255" y="85"/>
                    <a:pt x="255" y="85"/>
                    <a:pt x="255" y="85"/>
                  </a:cubicBezTo>
                  <a:lnTo>
                    <a:pt x="215" y="85"/>
                  </a:lnTo>
                  <a:close/>
                  <a:moveTo>
                    <a:pt x="111" y="139"/>
                  </a:moveTo>
                  <a:cubicBezTo>
                    <a:pt x="85" y="139"/>
                    <a:pt x="62" y="138"/>
                    <a:pt x="47" y="153"/>
                  </a:cubicBezTo>
                  <a:cubicBezTo>
                    <a:pt x="46" y="154"/>
                    <a:pt x="45" y="156"/>
                    <a:pt x="44" y="157"/>
                  </a:cubicBezTo>
                  <a:cubicBezTo>
                    <a:pt x="40" y="162"/>
                    <a:pt x="37" y="167"/>
                    <a:pt x="35" y="174"/>
                  </a:cubicBezTo>
                  <a:cubicBezTo>
                    <a:pt x="33" y="183"/>
                    <a:pt x="32" y="194"/>
                    <a:pt x="32" y="207"/>
                  </a:cubicBezTo>
                  <a:cubicBezTo>
                    <a:pt x="44" y="207"/>
                    <a:pt x="44" y="207"/>
                    <a:pt x="44" y="207"/>
                  </a:cubicBezTo>
                  <a:cubicBezTo>
                    <a:pt x="44" y="193"/>
                    <a:pt x="45" y="182"/>
                    <a:pt x="48" y="174"/>
                  </a:cubicBezTo>
                  <a:cubicBezTo>
                    <a:pt x="50" y="169"/>
                    <a:pt x="52" y="165"/>
                    <a:pt x="55" y="162"/>
                  </a:cubicBezTo>
                  <a:cubicBezTo>
                    <a:pt x="56" y="162"/>
                    <a:pt x="56" y="162"/>
                    <a:pt x="56" y="161"/>
                  </a:cubicBezTo>
                  <a:cubicBezTo>
                    <a:pt x="67" y="150"/>
                    <a:pt x="86" y="151"/>
                    <a:pt x="110" y="151"/>
                  </a:cubicBezTo>
                  <a:cubicBezTo>
                    <a:pt x="119" y="151"/>
                    <a:pt x="128" y="152"/>
                    <a:pt x="138" y="151"/>
                  </a:cubicBezTo>
                  <a:cubicBezTo>
                    <a:pt x="138" y="139"/>
                    <a:pt x="138" y="139"/>
                    <a:pt x="138" y="139"/>
                  </a:cubicBezTo>
                  <a:cubicBezTo>
                    <a:pt x="128" y="140"/>
                    <a:pt x="119" y="139"/>
                    <a:pt x="111" y="139"/>
                  </a:cubicBezTo>
                  <a:close/>
                  <a:moveTo>
                    <a:pt x="179" y="105"/>
                  </a:moveTo>
                  <a:cubicBezTo>
                    <a:pt x="150" y="76"/>
                    <a:pt x="150" y="76"/>
                    <a:pt x="150" y="76"/>
                  </a:cubicBezTo>
                  <a:cubicBezTo>
                    <a:pt x="122" y="105"/>
                    <a:pt x="122" y="105"/>
                    <a:pt x="122" y="105"/>
                  </a:cubicBezTo>
                  <a:cubicBezTo>
                    <a:pt x="144" y="105"/>
                    <a:pt x="144" y="105"/>
                    <a:pt x="144" y="105"/>
                  </a:cubicBezTo>
                  <a:cubicBezTo>
                    <a:pt x="144" y="207"/>
                    <a:pt x="144" y="207"/>
                    <a:pt x="144" y="207"/>
                  </a:cubicBezTo>
                  <a:cubicBezTo>
                    <a:pt x="156" y="207"/>
                    <a:pt x="156" y="207"/>
                    <a:pt x="156" y="207"/>
                  </a:cubicBezTo>
                  <a:cubicBezTo>
                    <a:pt x="156" y="105"/>
                    <a:pt x="156" y="105"/>
                    <a:pt x="156" y="105"/>
                  </a:cubicBezTo>
                  <a:lnTo>
                    <a:pt x="179" y="10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050" dirty="0"/>
            </a:p>
          </p:txBody>
        </p:sp>
      </p:grpSp>
    </p:spTree>
    <p:extLst>
      <p:ext uri="{BB962C8B-B14F-4D97-AF65-F5344CB8AC3E}">
        <p14:creationId xmlns:p14="http://schemas.microsoft.com/office/powerpoint/2010/main" val="3483468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t="8294" b="7199"/>
          <a:stretch/>
        </p:blipFill>
        <p:spPr>
          <a:xfrm>
            <a:off x="-1" y="-12699"/>
            <a:ext cx="12188825" cy="6891724"/>
          </a:xfrm>
          <a:prstGeom prst="rect">
            <a:avLst/>
          </a:prstGeom>
        </p:spPr>
      </p:pic>
      <p:sp>
        <p:nvSpPr>
          <p:cNvPr id="12" name="Rectangle 11"/>
          <p:cNvSpPr/>
          <p:nvPr/>
        </p:nvSpPr>
        <p:spPr bwMode="auto">
          <a:xfrm rot="16200000" flipH="1" flipV="1">
            <a:off x="2652877" y="-2652872"/>
            <a:ext cx="6879021" cy="12184774"/>
          </a:xfrm>
          <a:prstGeom prst="rect">
            <a:avLst/>
          </a:prstGeom>
          <a:gradFill>
            <a:gsLst>
              <a:gs pos="30000">
                <a:srgbClr val="000000">
                  <a:alpha val="0"/>
                </a:srgbClr>
              </a:gs>
              <a:gs pos="100000">
                <a:srgbClr val="000000">
                  <a:alpha val="90000"/>
                </a:srgbClr>
              </a:gs>
            </a:gsLst>
            <a:lin ang="36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sz="7200" dirty="0" smtClean="0">
                <a:solidFill>
                  <a:schemeClr val="bg1"/>
                </a:solidFill>
              </a:rPr>
              <a:t>Your solution areas</a:t>
            </a:r>
            <a:br>
              <a:rPr lang="en-US" sz="7200" dirty="0" smtClean="0">
                <a:solidFill>
                  <a:schemeClr val="bg1"/>
                </a:solidFill>
              </a:rPr>
            </a:br>
            <a:r>
              <a:rPr lang="en-US" sz="3600" dirty="0" smtClean="0">
                <a:solidFill>
                  <a:schemeClr val="bg1"/>
                </a:solidFill>
              </a:rPr>
              <a:t>Based on previous discussions…</a:t>
            </a:r>
            <a:endParaRPr lang="en-US" sz="7200" dirty="0">
              <a:solidFill>
                <a:schemeClr val="bg1"/>
              </a:solidFill>
            </a:endParaRPr>
          </a:p>
        </p:txBody>
      </p:sp>
      <p:grpSp>
        <p:nvGrpSpPr>
          <p:cNvPr id="8" name="Group 4"/>
          <p:cNvGrpSpPr/>
          <p:nvPr/>
        </p:nvGrpSpPr>
        <p:grpSpPr>
          <a:xfrm>
            <a:off x="3741680" y="2629477"/>
            <a:ext cx="2160000" cy="2160000"/>
            <a:chOff x="9588426" y="4301714"/>
            <a:chExt cx="2374900" cy="2376000"/>
          </a:xfrm>
        </p:grpSpPr>
        <p:sp>
          <p:nvSpPr>
            <p:cNvPr id="9" name="Rectangle 8"/>
            <p:cNvSpPr/>
            <p:nvPr/>
          </p:nvSpPr>
          <p:spPr bwMode="auto">
            <a:xfrm>
              <a:off x="9588426" y="4301714"/>
              <a:ext cx="2374900" cy="2376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72000" bIns="7200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Provisioning to host web</a:t>
              </a:r>
            </a:p>
          </p:txBody>
        </p:sp>
        <p:pic>
          <p:nvPicPr>
            <p:cNvPr id="10" name="Picture 7" descr="\\MAGNUM\Projects\Microsoft\Cloud Power FY12\Design\Icons\PNGs\Pooled.png"/>
            <p:cNvPicPr>
              <a:picLocks noChangeAspect="1" noChangeArrowheads="1"/>
            </p:cNvPicPr>
            <p:nvPr/>
          </p:nvPicPr>
          <p:blipFill>
            <a:blip r:embed="rId4" cstate="print">
              <a:lum bright="100000"/>
            </a:blip>
            <a:stretch>
              <a:fillRect/>
            </a:stretch>
          </p:blipFill>
          <p:spPr bwMode="auto">
            <a:xfrm>
              <a:off x="10089897" y="4583123"/>
              <a:ext cx="1371957" cy="1371600"/>
            </a:xfrm>
            <a:prstGeom prst="rect">
              <a:avLst/>
            </a:prstGeom>
            <a:noFill/>
          </p:spPr>
        </p:pic>
      </p:grpSp>
      <p:grpSp>
        <p:nvGrpSpPr>
          <p:cNvPr id="11" name="Group 10"/>
          <p:cNvGrpSpPr/>
          <p:nvPr/>
        </p:nvGrpSpPr>
        <p:grpSpPr>
          <a:xfrm>
            <a:off x="6235636" y="2623142"/>
            <a:ext cx="2160000" cy="2160000"/>
            <a:chOff x="6043317" y="3828517"/>
            <a:chExt cx="2374900" cy="2376000"/>
          </a:xfrm>
        </p:grpSpPr>
        <p:sp>
          <p:nvSpPr>
            <p:cNvPr id="13" name="Rectangle 12"/>
            <p:cNvSpPr/>
            <p:nvPr/>
          </p:nvSpPr>
          <p:spPr bwMode="auto">
            <a:xfrm>
              <a:off x="6043317" y="3828517"/>
              <a:ext cx="2374900" cy="2376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72000" bIns="7200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Customize OneDrive 4B</a:t>
              </a:r>
            </a:p>
          </p:txBody>
        </p:sp>
        <p:pic>
          <p:nvPicPr>
            <p:cNvPr id="1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3618" y="4391930"/>
              <a:ext cx="2266440" cy="885775"/>
            </a:xfrm>
            <a:prstGeom prst="rect">
              <a:avLst/>
            </a:prstGeom>
          </p:spPr>
        </p:pic>
      </p:grpSp>
      <p:grpSp>
        <p:nvGrpSpPr>
          <p:cNvPr id="18" name="Group 17"/>
          <p:cNvGrpSpPr/>
          <p:nvPr/>
        </p:nvGrpSpPr>
        <p:grpSpPr>
          <a:xfrm>
            <a:off x="1247724" y="2623142"/>
            <a:ext cx="2160000" cy="2160000"/>
            <a:chOff x="9588426" y="4301714"/>
            <a:chExt cx="2374900" cy="2376000"/>
          </a:xfrm>
        </p:grpSpPr>
        <p:sp>
          <p:nvSpPr>
            <p:cNvPr id="19" name="Rectangle 18"/>
            <p:cNvSpPr/>
            <p:nvPr/>
          </p:nvSpPr>
          <p:spPr bwMode="auto">
            <a:xfrm>
              <a:off x="9588426" y="4301714"/>
              <a:ext cx="2374900" cy="2376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72000" bIns="7200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dirty="0"/>
                <a:t>Site collection </a:t>
              </a:r>
              <a:r>
                <a:rPr lang="en-US" dirty="0" smtClean="0"/>
                <a:t>provisioning</a:t>
              </a: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20" name="Picture 4" descr="\\MAGNUM\Projects\Microsoft\Cloud Power FY12\Design\Icons\PNGs\IT_guy.png"/>
            <p:cNvPicPr>
              <a:picLocks noChangeAspect="1" noChangeArrowheads="1"/>
            </p:cNvPicPr>
            <p:nvPr/>
          </p:nvPicPr>
          <p:blipFill>
            <a:blip r:embed="rId6" cstate="print">
              <a:lum bright="100000"/>
            </a:blip>
            <a:stretch>
              <a:fillRect/>
            </a:stretch>
          </p:blipFill>
          <p:spPr bwMode="auto">
            <a:xfrm>
              <a:off x="10046438" y="4515585"/>
              <a:ext cx="1458875" cy="1458495"/>
            </a:xfrm>
            <a:prstGeom prst="rect">
              <a:avLst/>
            </a:prstGeom>
            <a:noFill/>
          </p:spPr>
        </p:pic>
      </p:grpSp>
      <p:grpSp>
        <p:nvGrpSpPr>
          <p:cNvPr id="3" name="Group 2"/>
          <p:cNvGrpSpPr/>
          <p:nvPr/>
        </p:nvGrpSpPr>
        <p:grpSpPr>
          <a:xfrm>
            <a:off x="8729592" y="2623142"/>
            <a:ext cx="2160000" cy="2160000"/>
            <a:chOff x="8729592" y="2623142"/>
            <a:chExt cx="2160000" cy="2160000"/>
          </a:xfrm>
        </p:grpSpPr>
        <p:sp>
          <p:nvSpPr>
            <p:cNvPr id="22" name="Rectangle 21"/>
            <p:cNvSpPr/>
            <p:nvPr/>
          </p:nvSpPr>
          <p:spPr bwMode="auto">
            <a:xfrm>
              <a:off x="8729592" y="2623142"/>
              <a:ext cx="2160000" cy="2160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72000" bIns="7200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Branding with app model</a:t>
              </a:r>
            </a:p>
          </p:txBody>
        </p:sp>
        <p:pic>
          <p:nvPicPr>
            <p:cNvPr id="24" name="Picture 7" descr="\\MAGNUM\Projects\Microsoft\Cloud Power FY12\Design\Icons\PNGs\Pooled.png"/>
            <p:cNvPicPr>
              <a:picLocks noChangeAspect="1" noChangeArrowheads="1"/>
            </p:cNvPicPr>
            <p:nvPr/>
          </p:nvPicPr>
          <p:blipFill>
            <a:blip r:embed="rId7" cstate="print">
              <a:lum bright="100000"/>
            </a:blip>
            <a:stretch>
              <a:fillRect/>
            </a:stretch>
          </p:blipFill>
          <p:spPr bwMode="auto">
            <a:xfrm>
              <a:off x="9215919" y="3013628"/>
              <a:ext cx="1191802" cy="1191492"/>
            </a:xfrm>
            <a:prstGeom prst="rect">
              <a:avLst/>
            </a:prstGeom>
            <a:noFill/>
          </p:spPr>
        </p:pic>
      </p:grpSp>
    </p:spTree>
    <p:extLst>
      <p:ext uri="{BB962C8B-B14F-4D97-AF65-F5344CB8AC3E}">
        <p14:creationId xmlns:p14="http://schemas.microsoft.com/office/powerpoint/2010/main" val="2679196963"/>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2313" b="13774"/>
          <a:stretch/>
        </p:blipFill>
        <p:spPr>
          <a:xfrm>
            <a:off x="-38282" y="-1"/>
            <a:ext cx="12247149" cy="6845969"/>
          </a:xfrm>
          <a:prstGeom prst="rect">
            <a:avLst/>
          </a:prstGeom>
        </p:spPr>
      </p:pic>
      <p:sp>
        <p:nvSpPr>
          <p:cNvPr id="6" name="Rectangle 5"/>
          <p:cNvSpPr/>
          <p:nvPr/>
        </p:nvSpPr>
        <p:spPr bwMode="auto">
          <a:xfrm rot="16200000" flipH="1" flipV="1">
            <a:off x="2656293" y="-2694574"/>
            <a:ext cx="6858002" cy="12247149"/>
          </a:xfrm>
          <a:prstGeom prst="rect">
            <a:avLst/>
          </a:prstGeom>
          <a:gradFill>
            <a:gsLst>
              <a:gs pos="24000">
                <a:srgbClr val="000000">
                  <a:alpha val="0"/>
                </a:srgbClr>
              </a:gs>
              <a:gs pos="100000">
                <a:srgbClr val="000000"/>
              </a:gs>
            </a:gsLst>
            <a:lin ang="30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510785" y="2920429"/>
            <a:ext cx="11149013" cy="747897"/>
          </a:xfrm>
        </p:spPr>
        <p:txBody>
          <a:bodyPr/>
          <a:lstStyle/>
          <a:p>
            <a:r>
              <a:rPr lang="en-US" dirty="0" smtClean="0">
                <a:solidFill>
                  <a:schemeClr val="bg1"/>
                </a:solidFill>
              </a:rPr>
              <a:t>App model </a:t>
            </a:r>
            <a:br>
              <a:rPr lang="en-US" dirty="0" smtClean="0">
                <a:solidFill>
                  <a:schemeClr val="bg1"/>
                </a:solidFill>
              </a:rPr>
            </a:br>
            <a:r>
              <a:rPr lang="en-US" dirty="0" smtClean="0">
                <a:solidFill>
                  <a:schemeClr val="bg1"/>
                </a:solidFill>
              </a:rPr>
              <a:t>Solution </a:t>
            </a:r>
            <a:r>
              <a:rPr lang="en-US" dirty="0">
                <a:solidFill>
                  <a:schemeClr val="bg1"/>
                </a:solidFill>
              </a:rPr>
              <a:t>design </a:t>
            </a:r>
            <a:r>
              <a:rPr lang="en-US" dirty="0" smtClean="0">
                <a:solidFill>
                  <a:schemeClr val="bg1"/>
                </a:solidFill>
              </a:rPr>
              <a:t>discussion…</a:t>
            </a:r>
            <a:endParaRPr lang="en-US" dirty="0">
              <a:solidFill>
                <a:schemeClr val="bg1"/>
              </a:solidFill>
            </a:endParaRPr>
          </a:p>
        </p:txBody>
      </p:sp>
    </p:spTree>
    <p:extLst>
      <p:ext uri="{BB962C8B-B14F-4D97-AF65-F5344CB8AC3E}">
        <p14:creationId xmlns:p14="http://schemas.microsoft.com/office/powerpoint/2010/main" val="3861323556"/>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p:cNvPicPr>
            <a:picLocks noChangeAspect="1"/>
          </p:cNvPicPr>
          <p:nvPr/>
        </p:nvPicPr>
        <p:blipFill rotWithShape="1">
          <a:blip r:embed="rId3">
            <a:extLst>
              <a:ext uri="{28A0092B-C50C-407E-A947-70E740481C1C}">
                <a14:useLocalDpi xmlns:a14="http://schemas.microsoft.com/office/drawing/2010/main" val="0"/>
              </a:ext>
            </a:extLst>
          </a:blip>
          <a:srcRect t="10931" b="4577"/>
          <a:stretch/>
        </p:blipFill>
        <p:spPr>
          <a:xfrm>
            <a:off x="-38280" y="-14548"/>
            <a:ext cx="12248482" cy="6872548"/>
          </a:xfrm>
          <a:prstGeom prst="rect">
            <a:avLst/>
          </a:prstGeom>
        </p:spPr>
      </p:pic>
      <p:sp>
        <p:nvSpPr>
          <p:cNvPr id="6" name="Rectangle 5"/>
          <p:cNvSpPr/>
          <p:nvPr/>
        </p:nvSpPr>
        <p:spPr bwMode="auto">
          <a:xfrm rot="16200000" flipH="1" flipV="1">
            <a:off x="2555043" y="-2593324"/>
            <a:ext cx="6858002" cy="12044649"/>
          </a:xfrm>
          <a:prstGeom prst="rect">
            <a:avLst/>
          </a:prstGeom>
          <a:gradFill>
            <a:gsLst>
              <a:gs pos="25000">
                <a:srgbClr val="000000">
                  <a:alpha val="0"/>
                </a:srgbClr>
              </a:gs>
              <a:gs pos="100000">
                <a:srgbClr val="000000"/>
              </a:gs>
            </a:gsLst>
            <a:lin ang="30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marL="342900" indent="-342900" algn="ctr" defTabSz="913513" fontAlgn="base">
              <a:spcBef>
                <a:spcPct val="0"/>
              </a:spcBef>
              <a:spcAft>
                <a:spcPct val="0"/>
              </a:spcAft>
              <a:buFont typeface="Arial" panose="020B0604020202020204" pitchFamily="34" charset="0"/>
              <a:buChar char="•"/>
            </a:pPr>
            <a:endParaRPr lang="en-US" sz="2298" dirty="0">
              <a:gradFill>
                <a:gsLst>
                  <a:gs pos="0">
                    <a:srgbClr val="FFFFFF"/>
                  </a:gs>
                  <a:gs pos="100000">
                    <a:srgbClr val="FFFFFF"/>
                  </a:gs>
                </a:gsLst>
                <a:lin ang="5400000" scaled="0"/>
              </a:gradFill>
            </a:endParaRPr>
          </a:p>
        </p:txBody>
      </p:sp>
      <p:sp>
        <p:nvSpPr>
          <p:cNvPr id="20" name="Title 1"/>
          <p:cNvSpPr txBox="1">
            <a:spLocks/>
          </p:cNvSpPr>
          <p:nvPr/>
        </p:nvSpPr>
        <p:spPr>
          <a:xfrm>
            <a:off x="425133" y="2781648"/>
            <a:ext cx="6441267" cy="1218478"/>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pPr>
              <a:lnSpc>
                <a:spcPct val="80000"/>
              </a:lnSpc>
            </a:pPr>
            <a:endParaRPr lang="en-US" sz="7200" dirty="0">
              <a:solidFill>
                <a:schemeClr val="bg1"/>
              </a:solidFill>
            </a:endParaRPr>
          </a:p>
        </p:txBody>
      </p:sp>
      <p:sp>
        <p:nvSpPr>
          <p:cNvPr id="2" name="Title 1"/>
          <p:cNvSpPr>
            <a:spLocks noGrp="1"/>
          </p:cNvSpPr>
          <p:nvPr>
            <p:ph type="title"/>
          </p:nvPr>
        </p:nvSpPr>
        <p:spPr/>
        <p:txBody>
          <a:bodyPr/>
          <a:lstStyle/>
          <a:p>
            <a:r>
              <a:rPr lang="en-US" dirty="0" smtClean="0">
                <a:solidFill>
                  <a:schemeClr val="bg1"/>
                </a:solidFill>
              </a:rPr>
              <a:t>Your expectations?</a:t>
            </a:r>
            <a:endParaRPr lang="en-US" dirty="0">
              <a:solidFill>
                <a:schemeClr val="bg1"/>
              </a:solidFill>
            </a:endParaRPr>
          </a:p>
        </p:txBody>
      </p:sp>
      <p:sp>
        <p:nvSpPr>
          <p:cNvPr id="3" name="TextBox 2"/>
          <p:cNvSpPr txBox="1"/>
          <p:nvPr/>
        </p:nvSpPr>
        <p:spPr>
          <a:xfrm>
            <a:off x="519113" y="1509740"/>
            <a:ext cx="5436520" cy="3877985"/>
          </a:xfrm>
          <a:prstGeom prst="rect">
            <a:avLst/>
          </a:prstGeom>
          <a:noFill/>
        </p:spPr>
        <p:txBody>
          <a:bodyPr wrap="square" lIns="0" tIns="0" rIns="0" bIns="0" rtlCol="0">
            <a:spAutoFit/>
          </a:bodyPr>
          <a:lstStyle/>
          <a:p>
            <a:pPr marL="342900" indent="-342900">
              <a:buFont typeface="Arial" panose="020B0604020202020204" pitchFamily="34" charset="0"/>
              <a:buChar char="•"/>
            </a:pPr>
            <a:r>
              <a:rPr lang="en-US" sz="2800" spc="-70" dirty="0" smtClean="0">
                <a:solidFill>
                  <a:schemeClr val="bg1"/>
                </a:solidFill>
                <a:latin typeface="+mj-lt"/>
              </a:rPr>
              <a:t>What are your expectations right now?</a:t>
            </a:r>
          </a:p>
          <a:p>
            <a:pPr marL="342900" indent="-342900">
              <a:buFont typeface="Arial" panose="020B0604020202020204" pitchFamily="34" charset="0"/>
              <a:buChar char="•"/>
            </a:pPr>
            <a:r>
              <a:rPr lang="en-US" sz="2800" spc="-70" dirty="0" smtClean="0">
                <a:solidFill>
                  <a:schemeClr val="bg1"/>
                </a:solidFill>
                <a:latin typeface="+mj-lt"/>
              </a:rPr>
              <a:t>What kind of input you’d need now to help you transition to the APP model?</a:t>
            </a:r>
          </a:p>
          <a:p>
            <a:pPr marL="342900" indent="-342900">
              <a:buFont typeface="Arial" panose="020B0604020202020204" pitchFamily="34" charset="0"/>
              <a:buChar char="•"/>
            </a:pPr>
            <a:r>
              <a:rPr lang="en-US" sz="2800" spc="-70" dirty="0" smtClean="0">
                <a:solidFill>
                  <a:schemeClr val="bg1"/>
                </a:solidFill>
                <a:latin typeface="+mj-lt"/>
              </a:rPr>
              <a:t>Some other challenges which you’d like to be addressed?</a:t>
            </a:r>
          </a:p>
          <a:p>
            <a:pPr marL="342900" indent="-342900">
              <a:buFont typeface="Arial" panose="020B0604020202020204" pitchFamily="34" charset="0"/>
              <a:buChar char="•"/>
            </a:pPr>
            <a:r>
              <a:rPr lang="en-US" sz="2800" spc="-70" dirty="0" smtClean="0">
                <a:solidFill>
                  <a:schemeClr val="bg1"/>
                </a:solidFill>
                <a:latin typeface="+mj-lt"/>
              </a:rPr>
              <a:t>Any immediate inputs on the code and approaches?</a:t>
            </a:r>
            <a:endParaRPr lang="en-US" sz="2800" spc="-70" dirty="0">
              <a:solidFill>
                <a:schemeClr val="bg1"/>
              </a:solidFill>
              <a:latin typeface="+mj-lt"/>
            </a:endParaRPr>
          </a:p>
        </p:txBody>
      </p:sp>
    </p:spTree>
    <p:extLst>
      <p:ext uri="{BB962C8B-B14F-4D97-AF65-F5344CB8AC3E}">
        <p14:creationId xmlns:p14="http://schemas.microsoft.com/office/powerpoint/2010/main" val="3476630562"/>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extBox 3"/>
          <p:cNvSpPr txBox="1"/>
          <p:nvPr/>
        </p:nvSpPr>
        <p:spPr>
          <a:xfrm>
            <a:off x="6393143" y="325619"/>
            <a:ext cx="6193672" cy="5549223"/>
          </a:xfrm>
          <a:prstGeom prst="rect">
            <a:avLst/>
          </a:prstGeom>
          <a:noFill/>
        </p:spPr>
        <p:txBody>
          <a:bodyPr wrap="square" lIns="179114" tIns="143293" rIns="179114" bIns="143293" rtlCol="0">
            <a:spAutoFit/>
          </a:bodyPr>
          <a:lstStyle/>
          <a:p>
            <a:pPr marL="0" lvl="1" defTabSz="565990">
              <a:lnSpc>
                <a:spcPct val="90000"/>
              </a:lnSpc>
              <a:spcBef>
                <a:spcPts val="588"/>
              </a:spcBef>
              <a:spcAft>
                <a:spcPts val="980"/>
              </a:spcAft>
            </a:pPr>
            <a: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Transform your code</a:t>
            </a:r>
            <a:r>
              <a:rPr lang="en-US" sz="1958" dirty="0">
                <a:gradFill>
                  <a:gsLst>
                    <a:gs pos="0">
                      <a:srgbClr val="FFFFFF"/>
                    </a:gs>
                    <a:gs pos="100000">
                      <a:srgbClr val="FFFFFF"/>
                    </a:gs>
                  </a:gsLst>
                  <a:lin ang="5400000" scaled="1"/>
                </a:gradFill>
                <a:cs typeface="Segoe UI" panose="020B0502040204020203" pitchFamily="34" charset="0"/>
              </a:rPr>
              <a:t/>
            </a:r>
            <a:br>
              <a:rPr lang="en-US" sz="1958" dirty="0">
                <a:gradFill>
                  <a:gsLst>
                    <a:gs pos="0">
                      <a:srgbClr val="FFFFFF"/>
                    </a:gs>
                    <a:gs pos="100000">
                      <a:srgbClr val="FFFFFF"/>
                    </a:gs>
                  </a:gsLst>
                  <a:lin ang="5400000" scaled="1"/>
                </a:gradFill>
                <a:cs typeface="Segoe UI" panose="020B0502040204020203" pitchFamily="34" charset="0"/>
              </a:rPr>
            </a:br>
            <a:r>
              <a:rPr lang="en-US" sz="1958" dirty="0">
                <a:gradFill>
                  <a:gsLst>
                    <a:gs pos="0">
                      <a:srgbClr val="FFFFFF"/>
                    </a:gs>
                    <a:gs pos="100000">
                      <a:srgbClr val="FFFFFF"/>
                    </a:gs>
                  </a:gsLst>
                  <a:lin ang="5400000" scaled="1"/>
                </a:gradFill>
                <a:cs typeface="Segoe UI" panose="020B0502040204020203" pitchFamily="34" charset="0"/>
              </a:rPr>
              <a:t>Providing App Model Patterns for common </a:t>
            </a:r>
            <a:br>
              <a:rPr lang="en-US" sz="1958" dirty="0">
                <a:gradFill>
                  <a:gsLst>
                    <a:gs pos="0">
                      <a:srgbClr val="FFFFFF"/>
                    </a:gs>
                    <a:gs pos="100000">
                      <a:srgbClr val="FFFFFF"/>
                    </a:gs>
                  </a:gsLst>
                  <a:lin ang="5400000" scaled="1"/>
                </a:gradFill>
                <a:cs typeface="Segoe UI" panose="020B0502040204020203" pitchFamily="34" charset="0"/>
              </a:rPr>
            </a:br>
            <a:r>
              <a:rPr lang="en-US" sz="1958" dirty="0">
                <a:gradFill>
                  <a:gsLst>
                    <a:gs pos="0">
                      <a:srgbClr val="FFFFFF"/>
                    </a:gs>
                    <a:gs pos="100000">
                      <a:srgbClr val="FFFFFF"/>
                    </a:gs>
                  </a:gsLst>
                  <a:lin ang="5400000" scaled="1"/>
                </a:gradFill>
                <a:cs typeface="Segoe UI" panose="020B0502040204020203" pitchFamily="34" charset="0"/>
              </a:rPr>
              <a:t>Full Trust Code scenarios</a:t>
            </a:r>
            <a:endParaRPr lang="en-US" sz="2350" b="1" dirty="0">
              <a:gradFill>
                <a:gsLst>
                  <a:gs pos="0">
                    <a:srgbClr val="FFFFFF"/>
                  </a:gs>
                  <a:gs pos="100000">
                    <a:srgbClr val="FFFFFF"/>
                  </a:gs>
                </a:gsLst>
                <a:lin ang="5400000" scaled="1"/>
              </a:gradFill>
            </a:endParaRPr>
          </a:p>
          <a:p>
            <a:pPr defTabSz="913549">
              <a:lnSpc>
                <a:spcPct val="90000"/>
              </a:lnSpc>
            </a:pPr>
            <a: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5</a:t>
            </a:r>
            <a:r>
              <a:rPr lang="en-US" sz="3916" dirty="0" smtClean="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0</a:t>
            </a:r>
            <a: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 Visual Studio projects</a:t>
            </a:r>
            <a:b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3133"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Common scenarios</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Branding</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Site provisioning</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Remote event receivers </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Large file support</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Taxonomy driven navigation</a:t>
            </a:r>
          </a:p>
          <a:p>
            <a:pPr marL="230115" lvl="1" indent="-230115" defTabSz="565990">
              <a:lnSpc>
                <a:spcPct val="90000"/>
              </a:lnSpc>
              <a:spcBef>
                <a:spcPts val="294"/>
              </a:spcBef>
              <a:spcAft>
                <a:spcPts val="980"/>
              </a:spcAft>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And much more…</a:t>
            </a:r>
            <a:endParaRPr lang="en-US" sz="2350" dirty="0">
              <a:gradFill>
                <a:gsLst>
                  <a:gs pos="0">
                    <a:srgbClr val="FFFFFF"/>
                  </a:gs>
                  <a:gs pos="100000">
                    <a:srgbClr val="FFFFFF"/>
                  </a:gs>
                </a:gsLst>
                <a:lin ang="5400000" scaled="1"/>
              </a:gradFill>
            </a:endParaRPr>
          </a:p>
          <a:p>
            <a:pPr defTabSz="913549">
              <a:lnSpc>
                <a:spcPct val="90000"/>
              </a:lnSpc>
            </a:pPr>
            <a: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Contribute</a:t>
            </a:r>
          </a:p>
          <a:p>
            <a:pPr marL="0" lvl="1" defTabSz="565990">
              <a:lnSpc>
                <a:spcPct val="90000"/>
              </a:lnSpc>
            </a:pPr>
            <a:r>
              <a:rPr lang="en-US" sz="1958" dirty="0" smtClean="0">
                <a:gradFill>
                  <a:gsLst>
                    <a:gs pos="0">
                      <a:srgbClr val="FFFFFF"/>
                    </a:gs>
                    <a:gs pos="100000">
                      <a:srgbClr val="FFFFFF"/>
                    </a:gs>
                  </a:gsLst>
                  <a:lin ang="5400000" scaled="1"/>
                </a:gradFill>
                <a:cs typeface="Segoe UI" panose="020B0502040204020203" pitchFamily="34" charset="0"/>
              </a:rPr>
              <a:t>This is open source project and open for contributions</a:t>
            </a:r>
            <a:endParaRPr lang="en-US" sz="1958" dirty="0">
              <a:gradFill>
                <a:gsLst>
                  <a:gs pos="0">
                    <a:srgbClr val="FFFFFF"/>
                  </a:gs>
                  <a:gs pos="100000">
                    <a:srgbClr val="FFFFFF"/>
                  </a:gs>
                </a:gsLst>
                <a:lin ang="5400000" scaled="1"/>
              </a:gradFill>
              <a:cs typeface="Segoe UI" panose="020B0502040204020203" pitchFamily="34" charset="0"/>
            </a:endParaRPr>
          </a:p>
        </p:txBody>
      </p:sp>
      <p:sp>
        <p:nvSpPr>
          <p:cNvPr id="10" name="Rectangle 9" hidden="1"/>
          <p:cNvSpPr/>
          <p:nvPr/>
        </p:nvSpPr>
        <p:spPr bwMode="auto">
          <a:xfrm>
            <a:off x="4902" y="1336106"/>
            <a:ext cx="6171906" cy="551914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14" tIns="143293" rIns="179114" bIns="143293" numCol="1" spcCol="0" rtlCol="0" fromWordArt="0" anchor="t" anchorCtr="0" forceAA="0" compatLnSpc="1">
            <a:prstTxWarp prst="textNoShape">
              <a:avLst/>
            </a:prstTxWarp>
            <a:noAutofit/>
          </a:bodyPr>
          <a:lstStyle/>
          <a:p>
            <a:pPr algn="ctr" defTabSz="913286" fontAlgn="base">
              <a:lnSpc>
                <a:spcPct val="90000"/>
              </a:lnSpc>
              <a:spcBef>
                <a:spcPct val="0"/>
              </a:spcBef>
              <a:spcAft>
                <a:spcPct val="0"/>
              </a:spcAft>
            </a:pPr>
            <a:endParaRPr lang="en-US" sz="235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p:cNvSpPr txBox="1"/>
          <p:nvPr/>
        </p:nvSpPr>
        <p:spPr>
          <a:xfrm>
            <a:off x="6207386" y="5595458"/>
            <a:ext cx="5981439" cy="967797"/>
          </a:xfrm>
          <a:prstGeom prst="rect">
            <a:avLst/>
          </a:prstGeom>
          <a:noFill/>
        </p:spPr>
        <p:txBody>
          <a:bodyPr wrap="none" lIns="179090" tIns="143271" rIns="179090" bIns="143271" rtlCol="0">
            <a:spAutoFit/>
          </a:bodyPr>
          <a:lstStyle/>
          <a:p>
            <a:pPr defTabSz="913375">
              <a:lnSpc>
                <a:spcPct val="90000"/>
              </a:lnSpc>
              <a:spcAft>
                <a:spcPts val="588"/>
              </a:spcAft>
            </a:pPr>
            <a:r>
              <a:rPr lang="en-US" sz="4899" u="sng" dirty="0">
                <a:gradFill>
                  <a:gsLst>
                    <a:gs pos="2917">
                      <a:srgbClr val="FFFFFF"/>
                    </a:gs>
                    <a:gs pos="30000">
                      <a:srgbClr val="FFFFFF"/>
                    </a:gs>
                  </a:gsLst>
                  <a:lin ang="5400000" scaled="0"/>
                </a:gradFill>
                <a:latin typeface="Segoe UI Light"/>
              </a:rPr>
              <a:t>aka.ms/OfficeDevPnP</a:t>
            </a:r>
          </a:p>
        </p:txBody>
      </p:sp>
      <p:grpSp>
        <p:nvGrpSpPr>
          <p:cNvPr id="13" name="Group 12"/>
          <p:cNvGrpSpPr/>
          <p:nvPr/>
        </p:nvGrpSpPr>
        <p:grpSpPr>
          <a:xfrm>
            <a:off x="343851" y="-220605"/>
            <a:ext cx="5643508" cy="2295452"/>
            <a:chOff x="477350" y="330556"/>
            <a:chExt cx="5758172" cy="2342091"/>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350" y="330556"/>
              <a:ext cx="5758172" cy="1993396"/>
            </a:xfrm>
            <a:prstGeom prst="rect">
              <a:avLst/>
            </a:prstGeom>
          </p:spPr>
        </p:pic>
        <p:sp>
          <p:nvSpPr>
            <p:cNvPr id="15" name="TextBox 14"/>
            <p:cNvSpPr txBox="1"/>
            <p:nvPr/>
          </p:nvSpPr>
          <p:spPr>
            <a:xfrm>
              <a:off x="2159093" y="1810873"/>
              <a:ext cx="2958246" cy="861774"/>
            </a:xfrm>
            <a:prstGeom prst="rect">
              <a:avLst/>
            </a:prstGeom>
            <a:noFill/>
          </p:spPr>
          <p:txBody>
            <a:bodyPr wrap="none" lIns="0" tIns="0" rIns="0" bIns="0" rtlCol="0">
              <a:spAutoFit/>
            </a:bodyPr>
            <a:lstStyle/>
            <a:p>
              <a:r>
                <a:rPr lang="en-US" sz="2744" dirty="0">
                  <a:solidFill>
                    <a:srgbClr val="FFFFFF"/>
                  </a:solidFill>
                  <a:latin typeface="Segoe UI Light"/>
                </a:rPr>
                <a:t>Developer</a:t>
              </a:r>
            </a:p>
            <a:p>
              <a:r>
                <a:rPr lang="en-US" sz="2744" dirty="0">
                  <a:solidFill>
                    <a:srgbClr val="FFFFFF"/>
                  </a:solidFill>
                  <a:latin typeface="Segoe UI Light"/>
                </a:rPr>
                <a:t>Patterns &amp; Practices</a:t>
              </a:r>
            </a:p>
          </p:txBody>
        </p:sp>
      </p:grpSp>
      <p:pic>
        <p:nvPicPr>
          <p:cNvPr id="1026" name="Picture 2" descr="http://officedevcenter-msprod.azurewebsites.net/Media/Default/Slider/image3.jpg"/>
          <p:cNvPicPr>
            <a:picLocks noChangeAspect="1" noChangeArrowheads="1"/>
          </p:cNvPicPr>
          <p:nvPr/>
        </p:nvPicPr>
        <p:blipFill rotWithShape="1">
          <a:blip r:embed="rId3">
            <a:extLst>
              <a:ext uri="{28A0092B-C50C-407E-A947-70E740481C1C}">
                <a14:useLocalDpi xmlns:a14="http://schemas.microsoft.com/office/drawing/2010/main" val="0"/>
              </a:ext>
            </a:extLst>
          </a:blip>
          <a:srcRect l="39476" r="10518"/>
          <a:stretch/>
        </p:blipFill>
        <p:spPr bwMode="auto">
          <a:xfrm>
            <a:off x="112734" y="2248732"/>
            <a:ext cx="6176808" cy="4117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77628114"/>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randombar(horizontal)">
                                      <p:cBhvr>
                                        <p:cTn id="11" dur="500"/>
                                        <p:tgtEl>
                                          <p:spTgt spid="1026"/>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randombar(horizontal)">
                                      <p:cBhvr>
                                        <p:cTn id="15" dur="500"/>
                                        <p:tgtEl>
                                          <p:spTgt spid="4"/>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randombar(horizontal)">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6882" b="8477"/>
          <a:stretch/>
        </p:blipFill>
        <p:spPr>
          <a:xfrm>
            <a:off x="0" y="-14514"/>
            <a:ext cx="12188825" cy="6872514"/>
          </a:xfrm>
          <a:prstGeom prst="rect">
            <a:avLst/>
          </a:prstGeom>
        </p:spPr>
      </p:pic>
      <p:sp>
        <p:nvSpPr>
          <p:cNvPr id="6" name="Rectangle 5"/>
          <p:cNvSpPr/>
          <p:nvPr/>
        </p:nvSpPr>
        <p:spPr bwMode="auto">
          <a:xfrm rot="16200000" flipH="1" flipV="1">
            <a:off x="2637992" y="-2689919"/>
            <a:ext cx="6871646" cy="12224192"/>
          </a:xfrm>
          <a:prstGeom prst="rect">
            <a:avLst/>
          </a:prstGeom>
          <a:gradFill>
            <a:gsLst>
              <a:gs pos="40000">
                <a:srgbClr val="000000">
                  <a:alpha val="0"/>
                </a:srgbClr>
              </a:gs>
              <a:gs pos="100000">
                <a:srgbClr val="000000"/>
              </a:gs>
            </a:gsLst>
            <a:lin ang="30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7" name="Title 1"/>
          <p:cNvSpPr txBox="1">
            <a:spLocks/>
          </p:cNvSpPr>
          <p:nvPr/>
        </p:nvSpPr>
        <p:spPr>
          <a:xfrm>
            <a:off x="425133" y="2781648"/>
            <a:ext cx="6441267" cy="1218478"/>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pPr>
              <a:lnSpc>
                <a:spcPct val="80000"/>
              </a:lnSpc>
            </a:pPr>
            <a:r>
              <a:rPr lang="en-US" sz="7200" dirty="0" smtClean="0">
                <a:solidFill>
                  <a:schemeClr val="bg1"/>
                </a:solidFill>
              </a:rPr>
              <a:t>Questions?</a:t>
            </a:r>
            <a:endParaRPr lang="en-US" sz="7200" dirty="0">
              <a:solidFill>
                <a:schemeClr val="bg1"/>
              </a:solidFill>
            </a:endParaRPr>
          </a:p>
        </p:txBody>
      </p:sp>
    </p:spTree>
    <p:extLst>
      <p:ext uri="{BB962C8B-B14F-4D97-AF65-F5344CB8AC3E}">
        <p14:creationId xmlns:p14="http://schemas.microsoft.com/office/powerpoint/2010/main" val="2266294191"/>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T_TILE" val="YES"/>
</p:tagLst>
</file>

<file path=ppt/tags/tag10.xml><?xml version="1.0" encoding="utf-8"?>
<p:tagLst xmlns:a="http://schemas.openxmlformats.org/drawingml/2006/main" xmlns:r="http://schemas.openxmlformats.org/officeDocument/2006/relationships" xmlns:p="http://schemas.openxmlformats.org/presentationml/2006/main">
  <p:tag name="MT_TILE" val="YES"/>
</p:tagLst>
</file>

<file path=ppt/tags/tag11.xml><?xml version="1.0" encoding="utf-8"?>
<p:tagLst xmlns:a="http://schemas.openxmlformats.org/drawingml/2006/main" xmlns:r="http://schemas.openxmlformats.org/officeDocument/2006/relationships" xmlns:p="http://schemas.openxmlformats.org/presentationml/2006/main">
  <p:tag name="MT_TILE" val="YES"/>
</p:tagLst>
</file>

<file path=ppt/tags/tag12.xml><?xml version="1.0" encoding="utf-8"?>
<p:tagLst xmlns:a="http://schemas.openxmlformats.org/drawingml/2006/main" xmlns:r="http://schemas.openxmlformats.org/officeDocument/2006/relationships" xmlns:p="http://schemas.openxmlformats.org/presentationml/2006/main">
  <p:tag name="MT_TILE" val="YES"/>
</p:tagLst>
</file>

<file path=ppt/tags/tag13.xml><?xml version="1.0" encoding="utf-8"?>
<p:tagLst xmlns:a="http://schemas.openxmlformats.org/drawingml/2006/main" xmlns:r="http://schemas.openxmlformats.org/officeDocument/2006/relationships" xmlns:p="http://schemas.openxmlformats.org/presentationml/2006/main">
  <p:tag name="MT_TILE" val="YES"/>
</p:tagLst>
</file>

<file path=ppt/tags/tag14.xml><?xml version="1.0" encoding="utf-8"?>
<p:tagLst xmlns:a="http://schemas.openxmlformats.org/drawingml/2006/main" xmlns:r="http://schemas.openxmlformats.org/officeDocument/2006/relationships" xmlns:p="http://schemas.openxmlformats.org/presentationml/2006/main">
  <p:tag name="MT_TILE" val="YES"/>
</p:tagLst>
</file>

<file path=ppt/tags/tag15.xml><?xml version="1.0" encoding="utf-8"?>
<p:tagLst xmlns:a="http://schemas.openxmlformats.org/drawingml/2006/main" xmlns:r="http://schemas.openxmlformats.org/officeDocument/2006/relationships" xmlns:p="http://schemas.openxmlformats.org/presentationml/2006/main">
  <p:tag name="MT_TILE" val="YES"/>
</p:tagLst>
</file>

<file path=ppt/tags/tag16.xml><?xml version="1.0" encoding="utf-8"?>
<p:tagLst xmlns:a="http://schemas.openxmlformats.org/drawingml/2006/main" xmlns:r="http://schemas.openxmlformats.org/officeDocument/2006/relationships" xmlns:p="http://schemas.openxmlformats.org/presentationml/2006/main">
  <p:tag name="MT_TILE" val="YES"/>
</p:tagLst>
</file>

<file path=ppt/tags/tag17.xml><?xml version="1.0" encoding="utf-8"?>
<p:tagLst xmlns:a="http://schemas.openxmlformats.org/drawingml/2006/main" xmlns:r="http://schemas.openxmlformats.org/officeDocument/2006/relationships" xmlns:p="http://schemas.openxmlformats.org/presentationml/2006/main">
  <p:tag name="MT_TILE" val="YES"/>
</p:tagLst>
</file>

<file path=ppt/tags/tag18.xml><?xml version="1.0" encoding="utf-8"?>
<p:tagLst xmlns:a="http://schemas.openxmlformats.org/drawingml/2006/main" xmlns:r="http://schemas.openxmlformats.org/officeDocument/2006/relationships" xmlns:p="http://schemas.openxmlformats.org/presentationml/2006/main">
  <p:tag name="MT_TILE" val="YES"/>
</p:tagLst>
</file>

<file path=ppt/tags/tag19.xml><?xml version="1.0" encoding="utf-8"?>
<p:tagLst xmlns:a="http://schemas.openxmlformats.org/drawingml/2006/main" xmlns:r="http://schemas.openxmlformats.org/officeDocument/2006/relationships" xmlns:p="http://schemas.openxmlformats.org/presentationml/2006/main">
  <p:tag name="MT_TILE" val="YES"/>
</p:tagLst>
</file>

<file path=ppt/tags/tag2.xml><?xml version="1.0" encoding="utf-8"?>
<p:tagLst xmlns:a="http://schemas.openxmlformats.org/drawingml/2006/main" xmlns:r="http://schemas.openxmlformats.org/officeDocument/2006/relationships" xmlns:p="http://schemas.openxmlformats.org/presentationml/2006/main">
  <p:tag name="MT_TILE" val="YES"/>
</p:tagLst>
</file>

<file path=ppt/tags/tag20.xml><?xml version="1.0" encoding="utf-8"?>
<p:tagLst xmlns:a="http://schemas.openxmlformats.org/drawingml/2006/main" xmlns:r="http://schemas.openxmlformats.org/officeDocument/2006/relationships" xmlns:p="http://schemas.openxmlformats.org/presentationml/2006/main">
  <p:tag name="MT_TILE" val="YES"/>
</p:tagLst>
</file>

<file path=ppt/tags/tag21.xml><?xml version="1.0" encoding="utf-8"?>
<p:tagLst xmlns:a="http://schemas.openxmlformats.org/drawingml/2006/main" xmlns:r="http://schemas.openxmlformats.org/officeDocument/2006/relationships" xmlns:p="http://schemas.openxmlformats.org/presentationml/2006/main">
  <p:tag name="MT_TILE" val="YES"/>
</p:tagLst>
</file>

<file path=ppt/tags/tag3.xml><?xml version="1.0" encoding="utf-8"?>
<p:tagLst xmlns:a="http://schemas.openxmlformats.org/drawingml/2006/main" xmlns:r="http://schemas.openxmlformats.org/officeDocument/2006/relationships" xmlns:p="http://schemas.openxmlformats.org/presentationml/2006/main">
  <p:tag name="MT_TILE" val="YES"/>
</p:tagLst>
</file>

<file path=ppt/tags/tag4.xml><?xml version="1.0" encoding="utf-8"?>
<p:tagLst xmlns:a="http://schemas.openxmlformats.org/drawingml/2006/main" xmlns:r="http://schemas.openxmlformats.org/officeDocument/2006/relationships" xmlns:p="http://schemas.openxmlformats.org/presentationml/2006/main">
  <p:tag name="MT_TILE" val="YES"/>
</p:tagLst>
</file>

<file path=ppt/tags/tag5.xml><?xml version="1.0" encoding="utf-8"?>
<p:tagLst xmlns:a="http://schemas.openxmlformats.org/drawingml/2006/main" xmlns:r="http://schemas.openxmlformats.org/officeDocument/2006/relationships" xmlns:p="http://schemas.openxmlformats.org/presentationml/2006/main">
  <p:tag name="MT_TILE" val="YES"/>
</p:tagLst>
</file>

<file path=ppt/tags/tag6.xml><?xml version="1.0" encoding="utf-8"?>
<p:tagLst xmlns:a="http://schemas.openxmlformats.org/drawingml/2006/main" xmlns:r="http://schemas.openxmlformats.org/officeDocument/2006/relationships" xmlns:p="http://schemas.openxmlformats.org/presentationml/2006/main">
  <p:tag name="MT_TILE" val="YES"/>
</p:tagLst>
</file>

<file path=ppt/tags/tag7.xml><?xml version="1.0" encoding="utf-8"?>
<p:tagLst xmlns:a="http://schemas.openxmlformats.org/drawingml/2006/main" xmlns:r="http://schemas.openxmlformats.org/officeDocument/2006/relationships" xmlns:p="http://schemas.openxmlformats.org/presentationml/2006/main">
  <p:tag name="MT_TILE" val="YES"/>
</p:tagLst>
</file>

<file path=ppt/tags/tag8.xml><?xml version="1.0" encoding="utf-8"?>
<p:tagLst xmlns:a="http://schemas.openxmlformats.org/drawingml/2006/main" xmlns:r="http://schemas.openxmlformats.org/officeDocument/2006/relationships" xmlns:p="http://schemas.openxmlformats.org/presentationml/2006/main">
  <p:tag name="MT_TILE" val="YES"/>
</p:tagLst>
</file>

<file path=ppt/tags/tag9.xml><?xml version="1.0" encoding="utf-8"?>
<p:tagLst xmlns:a="http://schemas.openxmlformats.org/drawingml/2006/main" xmlns:r="http://schemas.openxmlformats.org/officeDocument/2006/relationships" xmlns:p="http://schemas.openxmlformats.org/presentationml/2006/main">
  <p:tag name="MT_TILE" val="YES"/>
</p:tagLst>
</file>

<file path=ppt/theme/theme1.xml><?xml version="1.0" encoding="utf-8"?>
<a:theme xmlns:a="http://schemas.openxmlformats.org/drawingml/2006/main" name="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2.xml><?xml version="1.0" encoding="utf-8"?>
<a:theme xmlns:a="http://schemas.openxmlformats.org/drawingml/2006/main" name="5-30055_Office365 Template 2012 - 16x9 - Colored Accent Slides">
  <a:themeElements>
    <a:clrScheme name="Office_Template_2012_Accent_Slides">
      <a:dk1>
        <a:srgbClr val="000000"/>
      </a:dk1>
      <a:lt1>
        <a:srgbClr val="FFFFFF"/>
      </a:lt1>
      <a:dk2>
        <a:srgbClr val="EB3C00"/>
      </a:dk2>
      <a:lt2>
        <a:srgbClr val="D2D2D2"/>
      </a:lt2>
      <a:accent1>
        <a:srgbClr val="EB3C00"/>
      </a:accent1>
      <a:accent2>
        <a:srgbClr val="007233"/>
      </a:accent2>
      <a:accent3>
        <a:srgbClr val="00188F"/>
      </a:accent3>
      <a:accent4>
        <a:srgbClr val="68217A"/>
      </a:accent4>
      <a:accent5>
        <a:srgbClr val="969696"/>
      </a:accent5>
      <a:accent6>
        <a:srgbClr val="D2D2D2"/>
      </a:accent6>
      <a:hlink>
        <a:srgbClr val="969696"/>
      </a:hlink>
      <a:folHlink>
        <a:srgbClr val="D2D2D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E2BB85FC082DA4797BBC3A5FA5DA446" ma:contentTypeVersion="1" ma:contentTypeDescription="Create a new document." ma:contentTypeScope="" ma:versionID="247b08d10b815683bbccb5e7d63a0691">
  <xsd:schema xmlns:xsd="http://www.w3.org/2001/XMLSchema" xmlns:xs="http://www.w3.org/2001/XMLSchema" xmlns:p="http://schemas.microsoft.com/office/2006/metadata/properties" xmlns:ns2="567402d9-f61c-492c-b8ee-8bcbf1b43688" targetNamespace="http://schemas.microsoft.com/office/2006/metadata/properties" ma:root="true" ma:fieldsID="9dbbdbb07a04af7db4906e2ba19d0cba" ns2:_="">
    <xsd:import namespace="567402d9-f61c-492c-b8ee-8bcbf1b43688"/>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67402d9-f61c-492c-b8ee-8bcbf1b4368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4606E04-852E-4880-8CD1-0B186F4087B1}">
  <ds:schemaRefs>
    <ds:schemaRef ds:uri="http://schemas.microsoft.com/sharepoint/v3/contenttype/forms"/>
  </ds:schemaRefs>
</ds:datastoreItem>
</file>

<file path=customXml/itemProps2.xml><?xml version="1.0" encoding="utf-8"?>
<ds:datastoreItem xmlns:ds="http://schemas.openxmlformats.org/officeDocument/2006/customXml" ds:itemID="{F1AEA8A7-A694-4DB0-82AB-EF48F2E9B6F9}">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567402d9-f61c-492c-b8ee-8bcbf1b43688"/>
    <ds:schemaRef ds:uri="http://www.w3.org/XML/1998/namespace"/>
  </ds:schemaRefs>
</ds:datastoreItem>
</file>

<file path=customXml/itemProps3.xml><?xml version="1.0" encoding="utf-8"?>
<ds:datastoreItem xmlns:ds="http://schemas.openxmlformats.org/officeDocument/2006/customXml" ds:itemID="{0BA36715-8C56-4FB7-BB85-54CC9B4BCC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67402d9-f61c-492c-b8ee-8bcbf1b4368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FY13 O15 Enterprise Pitch Deck - draft1</Template>
  <TotalTime>0</TotalTime>
  <Words>1162</Words>
  <Application>Microsoft Office PowerPoint</Application>
  <PresentationFormat>Custom</PresentationFormat>
  <Paragraphs>138</Paragraphs>
  <Slides>10</Slides>
  <Notes>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10</vt:i4>
      </vt:variant>
    </vt:vector>
  </HeadingPairs>
  <TitlesOfParts>
    <vt:vector size="19" baseType="lpstr">
      <vt:lpstr>Arial</vt:lpstr>
      <vt:lpstr>Calibri</vt:lpstr>
      <vt:lpstr>Consolas</vt:lpstr>
      <vt:lpstr>Segoe UI</vt:lpstr>
      <vt:lpstr>Segoe UI Light</vt:lpstr>
      <vt:lpstr>Segoe UI Semibold</vt:lpstr>
      <vt:lpstr>Wingdings</vt:lpstr>
      <vt:lpstr>5-30055_Office Template 2012 - 16x9 - White Background</vt:lpstr>
      <vt:lpstr>5-30055_Office365 Template 2012 - 16x9 - Colored Accent Slides</vt:lpstr>
      <vt:lpstr>PnP Transformation  Architecture Design – Kick off </vt:lpstr>
      <vt:lpstr>Agenda</vt:lpstr>
      <vt:lpstr>PowerPoint Presentation</vt:lpstr>
      <vt:lpstr>PowerPoint Presentation</vt:lpstr>
      <vt:lpstr>Your solution areas Based on previous discussions…</vt:lpstr>
      <vt:lpstr>App model  Solution design discussion…</vt:lpstr>
      <vt:lpstr>Your expectations?</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365 JDP Architecture Design Phase Kick Off</dc:title>
  <dc:creator/>
  <cp:keywords/>
  <cp:lastModifiedBy/>
  <cp:revision>1</cp:revision>
  <dcterms:created xsi:type="dcterms:W3CDTF">2012-12-01T01:18:40Z</dcterms:created>
  <dcterms:modified xsi:type="dcterms:W3CDTF">2015-04-20T00:28:22Z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0x0101002E2BB85FC082DA4797BBC3A5FA5DA446</vt:lpwstr>
  </property>
  <property fmtid="{D5CDD505-2E9C-101B-9397-08002B2CF9AE}" pid="3" name="IsMyDocuments">
    <vt:bool>true</vt:bool>
  </property>
  <property fmtid="{D5CDD505-2E9C-101B-9397-08002B2CF9AE}" pid="4" name="TaxKeyword">
    <vt:lpwstr/>
  </property>
  <property fmtid="{D5CDD505-2E9C-101B-9397-08002B2CF9AE}" pid="5" name="_dlc_policyId">
    <vt:lpwstr/>
  </property>
  <property fmtid="{D5CDD505-2E9C-101B-9397-08002B2CF9AE}" pid="6" name="Region">
    <vt:lpwstr/>
  </property>
  <property fmtid="{D5CDD505-2E9C-101B-9397-08002B2CF9AE}" pid="7" name="Confidentiality">
    <vt:lpwstr>80;#customer ready|b225dced-5dab-45d2-8576-577b3c96fa78</vt:lpwstr>
  </property>
  <property fmtid="{D5CDD505-2E9C-101B-9397-08002B2CF9AE}" pid="8" name="ItemType">
    <vt:lpwstr/>
  </property>
  <property fmtid="{D5CDD505-2E9C-101B-9397-08002B2CF9AE}" pid="9" name="Industries">
    <vt:lpwstr/>
  </property>
  <property fmtid="{D5CDD505-2E9C-101B-9397-08002B2CF9AE}" pid="10" name="Roles">
    <vt:lpwstr/>
  </property>
  <property fmtid="{D5CDD505-2E9C-101B-9397-08002B2CF9AE}" pid="11" name="SMSGDomain">
    <vt:lpwstr>13357;#Microsoft Office Division|998d7cd0-7f52-4d06-a505-529ce4856340</vt:lpwstr>
  </property>
  <property fmtid="{D5CDD505-2E9C-101B-9397-08002B2CF9AE}" pid="12" name="Competitors">
    <vt:lpwstr/>
  </property>
  <property fmtid="{D5CDD505-2E9C-101B-9397-08002B2CF9AE}" pid="13" name="ItemRetentionFormula">
    <vt:lpwstr/>
  </property>
  <property fmtid="{D5CDD505-2E9C-101B-9397-08002B2CF9AE}" pid="14" name="BusinessArchitecture">
    <vt:lpwstr/>
  </property>
  <property fmtid="{D5CDD505-2E9C-101B-9397-08002B2CF9AE}" pid="15" name="SMSGTags">
    <vt:lpwstr/>
  </property>
  <property fmtid="{D5CDD505-2E9C-101B-9397-08002B2CF9AE}" pid="16" name="Products">
    <vt:lpwstr>10899;#Microsoft Office|3a4e9862-cdce-4bdc-8664-91038e3eb1e9;#12441;#Microsoft Office 365|79b3b58e-e806-4c92-b1ab-8c086f06098a;#16039;#Microsoft Office future versions|b77148c7-a73d-44bc-a163-bb7920270559</vt:lpwstr>
  </property>
  <property fmtid="{D5CDD505-2E9C-101B-9397-08002B2CF9AE}" pid="17" name="_dlc_DocIdItemGuid">
    <vt:lpwstr>7ebcab6c-074c-49b4-aebb-f9a8667671a2</vt:lpwstr>
  </property>
  <property fmtid="{D5CDD505-2E9C-101B-9397-08002B2CF9AE}" pid="18" name="EnterpriseDomainTags">
    <vt:lpwstr/>
  </property>
  <property fmtid="{D5CDD505-2E9C-101B-9397-08002B2CF9AE}" pid="19" name="Partners">
    <vt:lpwstr/>
  </property>
  <property fmtid="{D5CDD505-2E9C-101B-9397-08002B2CF9AE}" pid="20" name="Segments">
    <vt:lpwstr/>
  </property>
  <property fmtid="{D5CDD505-2E9C-101B-9397-08002B2CF9AE}" pid="21" name="ActivitiesAndPrograms">
    <vt:lpwstr/>
  </property>
  <property fmtid="{D5CDD505-2E9C-101B-9397-08002B2CF9AE}" pid="22" name="WorkflowChangePath">
    <vt:lpwstr>d3765c0c-e2b5-4307-934b-d5d862e93ab3,3;d3765c0c-e2b5-4307-934b-d5d862e93ab3,3;d3765c0c-e2b5-4307-934b-d5d862e93ab3,23;d3765c0c-e2b5-4307-934b-d5d862e93ab3,28;</vt:lpwstr>
  </property>
  <property fmtid="{D5CDD505-2E9C-101B-9397-08002B2CF9AE}" pid="23" name="Groups">
    <vt:lpwstr>17863;#Office Marketing Group|a07bee86-ad38-44ef-877b-5c34e894c7ed;#19297;#Office Technical Product Marketing|16ddb889-3b91-489d-80f8-c96b7caf7099</vt:lpwstr>
  </property>
  <property fmtid="{D5CDD505-2E9C-101B-9397-08002B2CF9AE}" pid="24" name="Topics">
    <vt:lpwstr/>
  </property>
  <property fmtid="{D5CDD505-2E9C-101B-9397-08002B2CF9AE}" pid="25" name="EnterpriseDomainTagsTaxHTField0">
    <vt:lpwstr/>
  </property>
  <property fmtid="{D5CDD505-2E9C-101B-9397-08002B2CF9AE}" pid="26" name="messageframeworktype">
    <vt:lpwstr>18995;#Office Unmanaged Hub|1e1bb7f5-58a5-4fa2-8263-f1d695d0726e;#18996;#Office Futures|b2b85a55-3707-41f7-bddc-6744ccb5e51c</vt:lpwstr>
  </property>
  <property fmtid="{D5CDD505-2E9C-101B-9397-08002B2CF9AE}" pid="27" name="LastUpdatedByBatchTagging">
    <vt:bool>false</vt:bool>
  </property>
  <property fmtid="{D5CDD505-2E9C-101B-9397-08002B2CF9AE}" pid="28" name="Languages">
    <vt:lpwstr/>
  </property>
  <property fmtid="{D5CDD505-2E9C-101B-9397-08002B2CF9AE}" pid="29" name="_docset_NoMedatataSyncRequired">
    <vt:lpwstr>False</vt:lpwstr>
  </property>
  <property fmtid="{D5CDD505-2E9C-101B-9397-08002B2CF9AE}" pid="30" name="SMSGTagsTaxHTField0">
    <vt:lpwstr/>
  </property>
  <property fmtid="{D5CDD505-2E9C-101B-9397-08002B2CF9AE}" pid="31" name="Audiences">
    <vt:lpwstr>10254;#enterprise|7be59b63-9a97-4305-8844-189a14408896</vt:lpwstr>
  </property>
</Properties>
</file>