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17"/>
  </p:notesMasterIdLst>
  <p:handoutMasterIdLst>
    <p:handoutMasterId r:id="rId18"/>
  </p:handoutMasterIdLst>
  <p:sldIdLst>
    <p:sldId id="1242" r:id="rId6"/>
    <p:sldId id="1340" r:id="rId7"/>
    <p:sldId id="1341" r:id="rId8"/>
    <p:sldId id="1342" r:id="rId9"/>
    <p:sldId id="1343" r:id="rId10"/>
    <p:sldId id="1344" r:id="rId11"/>
    <p:sldId id="1310" r:id="rId12"/>
    <p:sldId id="1311" r:id="rId13"/>
    <p:sldId id="1312" r:id="rId14"/>
    <p:sldId id="1313" r:id="rId15"/>
    <p:sldId id="1314" r:id="rId16"/>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340"/>
            <p14:sldId id="1341"/>
            <p14:sldId id="1342"/>
            <p14:sldId id="1343"/>
            <p14:sldId id="1344"/>
            <p14:sldId id="1310"/>
            <p14:sldId id="1311"/>
            <p14:sldId id="1312"/>
            <p14:sldId id="1313"/>
            <p14:sldId id="1314"/>
          </p14:sldIdLst>
        </p14:section>
        <p14:section name="Template Slides" id="{C3667906-0E72-4588-BA03-83304BF033A9}">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6" autoAdjust="0"/>
    <p:restoredTop sz="74972" autoAdjust="0"/>
  </p:normalViewPr>
  <p:slideViewPr>
    <p:cSldViewPr snapToGrid="0">
      <p:cViewPr varScale="1">
        <p:scale>
          <a:sx n="88" d="100"/>
          <a:sy n="88" d="100"/>
        </p:scale>
        <p:origin x="1242" y="90"/>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2015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dirty="0"/>
          </a:p>
        </p:txBody>
      </p:sp>
      <p:pic>
        <p:nvPicPr>
          <p:cNvPr id="5" name="Picture 4"/>
          <p:cNvPicPr>
            <a:picLocks noChangeAspect="1"/>
          </p:cNvPicPr>
          <p:nvPr/>
        </p:nvPicPr>
        <p:blipFill>
          <a:blip r:embed="rId2"/>
          <a:stretch>
            <a:fillRect/>
          </a:stretch>
        </p:blipFill>
        <p:spPr>
          <a:xfrm>
            <a:off x="5572561" y="0"/>
            <a:ext cx="1514039" cy="670411"/>
          </a:xfrm>
          <a:prstGeom prst="rect">
            <a:avLst/>
          </a:prstGeom>
        </p:spPr>
      </p:pic>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dirty="0"/>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pic>
        <p:nvPicPr>
          <p:cNvPr id="8" name="Picture 7"/>
          <p:cNvPicPr>
            <a:picLocks noChangeAspect="1"/>
          </p:cNvPicPr>
          <p:nvPr/>
        </p:nvPicPr>
        <p:blipFill>
          <a:blip r:embed="rId2"/>
          <a:stretch>
            <a:fillRect/>
          </a:stretch>
        </p:blipFill>
        <p:spPr>
          <a:xfrm>
            <a:off x="5572561" y="0"/>
            <a:ext cx="1514039" cy="670411"/>
          </a:xfrm>
          <a:prstGeom prst="rect">
            <a:avLst/>
          </a:prstGeom>
        </p:spPr>
      </p:pic>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4/20/2015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Full trust</a:t>
            </a:r>
            <a:r>
              <a:rPr lang="en-NZ" baseline="0" dirty="0" smtClean="0"/>
              <a:t> solutions have implications on Disaster Recovery Model</a:t>
            </a:r>
          </a:p>
          <a:p>
            <a:r>
              <a:rPr lang="en-NZ" dirty="0" smtClean="0"/>
              <a:t>Full trust solution deployments cause downtime</a:t>
            </a:r>
          </a:p>
          <a:p>
            <a:r>
              <a:rPr lang="en-NZ" dirty="0" smtClean="0"/>
              <a:t>Full trust</a:t>
            </a:r>
            <a:r>
              <a:rPr lang="en-NZ" baseline="0" dirty="0" smtClean="0"/>
              <a:t> solutions have to be closely analysed</a:t>
            </a:r>
          </a:p>
          <a:p>
            <a:r>
              <a:rPr lang="en-NZ" baseline="0" dirty="0" smtClean="0"/>
              <a:t>Sandbox solutions are deprecated</a:t>
            </a:r>
          </a:p>
          <a:p>
            <a:endParaRPr lang="en-NZ" dirty="0" smtClean="0"/>
          </a:p>
          <a:p>
            <a:endParaRPr lang="en-NZ" dirty="0"/>
          </a:p>
        </p:txBody>
      </p:sp>
      <p:sp>
        <p:nvSpPr>
          <p:cNvPr id="4" name="Slide Number Placeholder 3"/>
          <p:cNvSpPr>
            <a:spLocks noGrp="1"/>
          </p:cNvSpPr>
          <p:nvPr>
            <p:ph type="sldNum" sz="quarter" idx="10"/>
          </p:nvPr>
        </p:nvSpPr>
        <p:spPr/>
        <p:txBody>
          <a:bodyPr/>
          <a:lstStyle/>
          <a:p>
            <a:fld id="{B4008EB6-D09E-4580-8CD6-DDB14511944F}" type="slidenum">
              <a:rPr lang="en-US" smtClean="0"/>
              <a:t>2</a:t>
            </a:fld>
            <a:endParaRPr lang="en-US" dirty="0"/>
          </a:p>
        </p:txBody>
      </p:sp>
      <p:sp>
        <p:nvSpPr>
          <p:cNvPr id="5" name="Header Placeholder 4"/>
          <p:cNvSpPr>
            <a:spLocks noGrp="1"/>
          </p:cNvSpPr>
          <p:nvPr>
            <p:ph type="hdr" sz="quarter" idx="11"/>
          </p:nvPr>
        </p:nvSpPr>
        <p:spPr/>
        <p:txBody>
          <a:bodyPr/>
          <a:lstStyle/>
          <a:p>
            <a:r>
              <a:rPr lang="en-US" dirty="0" smtClean="0"/>
              <a:t>Office 365</a:t>
            </a:r>
            <a:endParaRPr lang="en-US" dirty="0"/>
          </a:p>
        </p:txBody>
      </p:sp>
      <p:sp>
        <p:nvSpPr>
          <p:cNvPr id="6" name="Footer Placeholder 5"/>
          <p:cNvSpPr>
            <a:spLocks noGrp="1"/>
          </p:cNvSpPr>
          <p:nvPr>
            <p:ph type="ftr" sz="quarter" idx="12"/>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9511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Despite</a:t>
            </a:r>
            <a:r>
              <a:rPr lang="en-US" baseline="0" dirty="0" smtClean="0"/>
              <a:t> the benefits of APP model, you may still need extra help to transition to App model. This might need services of an MS Partner.</a:t>
            </a:r>
          </a:p>
          <a:p>
            <a:pPr marL="226817" indent="-226817">
              <a:buAutoNum type="arabicParenR"/>
            </a:pPr>
            <a:endParaRPr lang="en-US" dirty="0"/>
          </a:p>
        </p:txBody>
      </p:sp>
      <p:sp>
        <p:nvSpPr>
          <p:cNvPr id="4" name="Date Placeholder 3"/>
          <p:cNvSpPr>
            <a:spLocks noGrp="1"/>
          </p:cNvSpPr>
          <p:nvPr>
            <p:ph type="dt" idx="10"/>
          </p:nvPr>
        </p:nvSpPr>
        <p:spPr>
          <a:xfrm>
            <a:off x="3978132" y="0"/>
            <a:ext cx="3043343" cy="465455"/>
          </a:xfrm>
          <a:prstGeom prst="rect">
            <a:avLst/>
          </a:prstGeom>
        </p:spPr>
        <p:txBody>
          <a:bodyPr/>
          <a:lstStyle/>
          <a:p>
            <a:fld id="{DB4CBCD6-A669-4A56-A2DB-A722ECBC3C1C}" type="datetime1">
              <a:rPr lang="en-US" smtClean="0"/>
              <a:t>4/20/2015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6516" defTabSz="93279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279806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FTC: Full Trust Code</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Office 365 MT: Office 365 Multi Tenant</a:t>
            </a:r>
            <a:endParaRPr lang="en-US" baseline="0" dirty="0" smtClean="0"/>
          </a:p>
          <a:p>
            <a:r>
              <a:rPr lang="en-US" dirty="0" smtClean="0"/>
              <a:t>Align to the cloud service roadmap</a:t>
            </a:r>
          </a:p>
          <a:p>
            <a:r>
              <a:rPr lang="en-US" baseline="0" dirty="0" smtClean="0"/>
              <a:t>Cloud App Model offers new capabilities </a:t>
            </a:r>
            <a:endParaRPr lang="en-US" dirty="0"/>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4/20/2015</a:t>
            </a:fld>
            <a:endParaRPr lang="en-US" dirty="0"/>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t>Microsoft Office</a:t>
            </a:r>
            <a:endParaRPr lang="en-US" dirty="0"/>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658342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FTC: Full Trust Code</a:t>
            </a:r>
          </a:p>
          <a:p>
            <a:r>
              <a:rPr lang="en-US" baseline="0" dirty="0" smtClean="0"/>
              <a:t>SOW: Statement of Work</a:t>
            </a:r>
          </a:p>
        </p:txBody>
      </p:sp>
      <p:sp>
        <p:nvSpPr>
          <p:cNvPr id="4" name="Slide Number Placeholder 3"/>
          <p:cNvSpPr>
            <a:spLocks noGrp="1"/>
          </p:cNvSpPr>
          <p:nvPr>
            <p:ph type="sldNum" sz="quarter" idx="10"/>
          </p:nvPr>
        </p:nvSpPr>
        <p:spPr/>
        <p:txBody>
          <a:bodyPr/>
          <a:lstStyle/>
          <a:p>
            <a:fld id="{69A3D4EF-FC77-4542-8C22-63DD037305B0}" type="slidenum">
              <a:rPr lang="en-US" smtClean="0"/>
              <a:t>5</a:t>
            </a:fld>
            <a:endParaRPr lang="en-US" dirty="0"/>
          </a:p>
        </p:txBody>
      </p:sp>
    </p:spTree>
    <p:extLst>
      <p:ext uri="{BB962C8B-B14F-4D97-AF65-F5344CB8AC3E}">
        <p14:creationId xmlns:p14="http://schemas.microsoft.com/office/powerpoint/2010/main" val="805279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Audience might vary based on how</a:t>
            </a:r>
            <a:r>
              <a:rPr lang="en-NZ" baseline="0" dirty="0" smtClean="0"/>
              <a:t> the organisation is structured</a:t>
            </a:r>
            <a:endParaRPr lang="en-NZ" dirty="0"/>
          </a:p>
        </p:txBody>
      </p:sp>
      <p:sp>
        <p:nvSpPr>
          <p:cNvPr id="4" name="Slide Number Placeholder 3"/>
          <p:cNvSpPr>
            <a:spLocks noGrp="1"/>
          </p:cNvSpPr>
          <p:nvPr>
            <p:ph type="sldNum" sz="quarter" idx="10"/>
          </p:nvPr>
        </p:nvSpPr>
        <p:spPr/>
        <p:txBody>
          <a:bodyPr/>
          <a:lstStyle/>
          <a:p>
            <a:fld id="{B4008EB6-D09E-4580-8CD6-DDB14511944F}" type="slidenum">
              <a:rPr lang="en-US" smtClean="0"/>
              <a:t>6</a:t>
            </a:fld>
            <a:endParaRPr lang="en-US" dirty="0"/>
          </a:p>
        </p:txBody>
      </p:sp>
      <p:sp>
        <p:nvSpPr>
          <p:cNvPr id="5" name="Header Placeholder 4"/>
          <p:cNvSpPr>
            <a:spLocks noGrp="1"/>
          </p:cNvSpPr>
          <p:nvPr>
            <p:ph type="hdr" sz="quarter" idx="11"/>
          </p:nvPr>
        </p:nvSpPr>
        <p:spPr/>
        <p:txBody>
          <a:bodyPr/>
          <a:lstStyle/>
          <a:p>
            <a:r>
              <a:rPr lang="en-US" dirty="0" smtClean="0"/>
              <a:t>Office 365</a:t>
            </a:r>
            <a:endParaRPr lang="en-US" dirty="0"/>
          </a:p>
        </p:txBody>
      </p:sp>
      <p:sp>
        <p:nvSpPr>
          <p:cNvPr id="6" name="Footer Placeholder 5"/>
          <p:cNvSpPr>
            <a:spLocks noGrp="1"/>
          </p:cNvSpPr>
          <p:nvPr>
            <p:ph type="ftr" sz="quarter" idx="12"/>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32386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4/20/2015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68909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dirty="0"/>
          </a:p>
        </p:txBody>
      </p:sp>
    </p:spTree>
    <p:extLst>
      <p:ext uri="{BB962C8B-B14F-4D97-AF65-F5344CB8AC3E}">
        <p14:creationId xmlns:p14="http://schemas.microsoft.com/office/powerpoint/2010/main" val="3391220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dirty="0"/>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4/20/2015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dirty="0"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Light" pitchFamily="34" charset="0"/>
              </a:rPr>
            </a:br>
            <a:r>
              <a:rPr lang="en-US" dirty="0" smtClean="0">
                <a:solidFill>
                  <a:srgbClr val="000000"/>
                </a:solidFill>
                <a:latin typeface="Segoe UI Light"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11</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dirty="0"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10980625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3"/>
          <a:stretch>
            <a:fillRect/>
          </a:stretch>
        </p:blipFill>
        <p:spPr>
          <a:xfrm>
            <a:off x="6427606" y="4309651"/>
            <a:ext cx="5761219" cy="25483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8" name="Picture 7"/>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9893507" y="5881010"/>
            <a:ext cx="2191008" cy="970170"/>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smtClean="0">
                <a:solidFill>
                  <a:schemeClr val="bg1"/>
                </a:solidFill>
                <a:latin typeface="+mj-lt"/>
              </a:rPr>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pic>
        <p:nvPicPr>
          <p:cNvPr id="10" name="Picture 9"/>
          <p:cNvPicPr>
            <a:picLocks noChangeAspect="1"/>
          </p:cNvPicPr>
          <p:nvPr userDrawn="1"/>
        </p:nvPicPr>
        <p:blipFill>
          <a:blip r:embed="rId4"/>
          <a:stretch>
            <a:fillRect/>
          </a:stretch>
        </p:blipFill>
        <p:spPr>
          <a:xfrm>
            <a:off x="9296552" y="5541664"/>
            <a:ext cx="2975927" cy="1316336"/>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smtClean="0"/>
              <a:t>Click to edit Master title style</a:t>
            </a:r>
            <a:endParaRPr lang="en-US" dirty="0"/>
          </a:p>
        </p:txBody>
      </p:sp>
      <p:pic>
        <p:nvPicPr>
          <p:cNvPr id="6" name="Picture 5"/>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10" name="Picture 9"/>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8" name="Picture 7"/>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theme" Target="../theme/theme2.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1" r:id="rId27"/>
    <p:sldLayoutId id="2147484096" r:id="rId2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yammer.com/itpronetwork" TargetMode="External"/><Relationship Id="rId7" Type="http://schemas.openxmlformats.org/officeDocument/2006/relationships/image" Target="../media/image25.png"/><Relationship Id="rId2" Type="http://schemas.openxmlformats.org/officeDocument/2006/relationships/hyperlink" Target="http://officespdev.uservoice.com/" TargetMode="External"/><Relationship Id="rId1" Type="http://schemas.openxmlformats.org/officeDocument/2006/relationships/slideLayout" Target="../slideLayouts/slideLayout22.xml"/><Relationship Id="rId6" Type="http://schemas.openxmlformats.org/officeDocument/2006/relationships/image" Target="../media/image24.png"/><Relationship Id="rId5" Type="http://schemas.openxmlformats.org/officeDocument/2006/relationships/image" Target="../media/image23.emf"/><Relationship Id="rId4" Type="http://schemas.openxmlformats.org/officeDocument/2006/relationships/hyperlink" Target="http://stackoverflow.com/questions/tagged/ms-offic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microsoft.com/office/2007/relationships/hdphoto" Target="../media/hdphoto1.wdp"/><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5.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hyperlink" Target="http://apisandbox.msdn.microsoft.com/" TargetMode="External"/><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4.xml"/><Relationship Id="rId6" Type="http://schemas.openxmlformats.org/officeDocument/2006/relationships/image" Target="../media/image20.png"/><Relationship Id="rId5" Type="http://schemas.openxmlformats.org/officeDocument/2006/relationships/hyperlink" Target="http://dev.office.com/training" TargetMode="External"/><Relationship Id="rId4" Type="http://schemas.openxmlformats.org/officeDocument/2006/relationships/hyperlink" Target="http://dev.office.com/getting-start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493713" y="3922721"/>
            <a:ext cx="10454594" cy="1254354"/>
          </a:xfrm>
        </p:spPr>
        <p:txBody>
          <a:bodyPr/>
          <a:lstStyle/>
          <a:p>
            <a:r>
              <a:rPr lang="en-US" smtClean="0"/>
              <a:t>PnP </a:t>
            </a:r>
            <a:r>
              <a:rPr lang="en-US" dirty="0"/>
              <a:t>Transformation Process</a:t>
            </a:r>
          </a:p>
        </p:txBody>
      </p:sp>
      <p:sp>
        <p:nvSpPr>
          <p:cNvPr id="3" name="Text Placeholder 2"/>
          <p:cNvSpPr>
            <a:spLocks noGrp="1"/>
          </p:cNvSpPr>
          <p:nvPr>
            <p:ph type="body" sz="quarter" idx="12"/>
          </p:nvPr>
        </p:nvSpPr>
        <p:spPr/>
        <p:txBody>
          <a:bodyPr/>
          <a:lstStyle/>
          <a:p>
            <a:r>
              <a:rPr lang="en-US" dirty="0" smtClean="0"/>
              <a:t>&lt;Consultant Name&gt;</a:t>
            </a:r>
            <a:endParaRPr lang="en-US" dirty="0"/>
          </a:p>
          <a:p>
            <a:r>
              <a:rPr lang="fi-FI" dirty="0" smtClean="0"/>
              <a:t>&lt;Job Title&gt;</a:t>
            </a:r>
            <a:endParaRPr lang="fi-FI" dirty="0"/>
          </a:p>
          <a:p>
            <a:r>
              <a:rPr lang="en-NZ" dirty="0" smtClean="0"/>
              <a:t>&lt;Company Name&gt;</a:t>
            </a:r>
            <a:endParaRPr lang="en-US" sz="2400" dirty="0"/>
          </a:p>
          <a:p>
            <a:endParaRPr lang="en-NZ"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2" name="Content Placeholder 21"/>
          <p:cNvSpPr>
            <a:spLocks noGrp="1"/>
          </p:cNvSpPr>
          <p:nvPr>
            <p:ph sz="quarter" idx="4294967295"/>
          </p:nvPr>
        </p:nvSpPr>
        <p:spPr>
          <a:xfrm>
            <a:off x="7788275" y="1371600"/>
            <a:ext cx="4400550" cy="4953000"/>
          </a:xfrm>
        </p:spPr>
        <p:txBody>
          <a:bodyPr/>
          <a:lstStyle/>
          <a:p>
            <a:pPr marL="0" indent="0">
              <a:buNone/>
            </a:pPr>
            <a:r>
              <a:rPr lang="en-US" dirty="0" smtClean="0">
                <a:solidFill>
                  <a:schemeClr val="tx1">
                    <a:lumMod val="50000"/>
                    <a:lumOff val="50000"/>
                  </a:schemeClr>
                </a:solidFill>
              </a:rPr>
              <a:t>User Voice</a:t>
            </a:r>
            <a:r>
              <a:rPr lang="en-US" dirty="0">
                <a:solidFill>
                  <a:schemeClr val="tx1">
                    <a:lumMod val="50000"/>
                    <a:lumOff val="50000"/>
                  </a:schemeClr>
                </a:solidFill>
              </a:rPr>
              <a:t/>
            </a:r>
            <a:br>
              <a:rPr lang="en-US" dirty="0">
                <a:solidFill>
                  <a:schemeClr val="tx1">
                    <a:lumMod val="50000"/>
                    <a:lumOff val="50000"/>
                  </a:schemeClr>
                </a:solidFill>
              </a:rPr>
            </a:br>
            <a:r>
              <a:rPr lang="en-US" sz="2399" dirty="0">
                <a:solidFill>
                  <a:schemeClr val="tx1">
                    <a:lumMod val="50000"/>
                    <a:lumOff val="50000"/>
                  </a:schemeClr>
                </a:solidFill>
                <a:latin typeface="Segoe UI" panose="020B0502040204020203" pitchFamily="34" charset="0"/>
                <a:cs typeface="Segoe UI" panose="020B0502040204020203" pitchFamily="34" charset="0"/>
              </a:rPr>
              <a:t>Provide suggestions of what you want in future versions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2"/>
              </a:rPr>
              <a:t>http://officespdev.uservoice.com/</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dirty="0">
              <a:solidFill>
                <a:schemeClr val="tx1">
                  <a:lumMod val="50000"/>
                  <a:lumOff val="50000"/>
                </a:schemeClr>
              </a:solidFill>
            </a:endParaRPr>
          </a:p>
          <a:p>
            <a:endParaRPr lang="en-US" dirty="0">
              <a:solidFill>
                <a:schemeClr val="tx1">
                  <a:lumMod val="50000"/>
                  <a:lumOff val="50000"/>
                </a:schemeClr>
              </a:solidFill>
            </a:endParaRPr>
          </a:p>
          <a:p>
            <a:endParaRPr lang="en-GB" dirty="0">
              <a:solidFill>
                <a:schemeClr val="tx1">
                  <a:lumMod val="50000"/>
                  <a:lumOff val="50000"/>
                </a:schemeClr>
              </a:solidFill>
            </a:endParaRPr>
          </a:p>
        </p:txBody>
      </p:sp>
      <p:sp>
        <p:nvSpPr>
          <p:cNvPr id="2" name="Text Placeholder 1"/>
          <p:cNvSpPr>
            <a:spLocks noGrp="1"/>
          </p:cNvSpPr>
          <p:nvPr>
            <p:ph sz="half" idx="4294967295"/>
          </p:nvPr>
        </p:nvSpPr>
        <p:spPr>
          <a:xfrm>
            <a:off x="1454516" y="1371600"/>
            <a:ext cx="4686300" cy="4953000"/>
          </a:xfrm>
        </p:spPr>
        <p:txBody>
          <a:bodyPr>
            <a:normAutofit/>
          </a:bodyPr>
          <a:lstStyle/>
          <a:p>
            <a:pPr marL="0" indent="0">
              <a:buNone/>
            </a:pPr>
            <a:r>
              <a:rPr lang="en-US" b="0" dirty="0" smtClean="0">
                <a:solidFill>
                  <a:schemeClr val="tx1">
                    <a:lumMod val="50000"/>
                    <a:lumOff val="50000"/>
                  </a:schemeClr>
                </a:solidFill>
                <a:latin typeface="Segoe UI" panose="020B0502040204020203" pitchFamily="34" charset="0"/>
                <a:cs typeface="Segoe UI" panose="020B0502040204020203" pitchFamily="34" charset="0"/>
              </a:rPr>
              <a:t>Office 365 Network</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Share you best practices and join conversations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3"/>
              </a:rPr>
              <a:t>https://www.yammer.com/itpronetwork</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endParaRPr lang="en-US" sz="1899" dirty="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r>
              <a:rPr lang="en-US" b="0" dirty="0" smtClean="0">
                <a:solidFill>
                  <a:schemeClr val="tx1">
                    <a:lumMod val="50000"/>
                    <a:lumOff val="50000"/>
                  </a:schemeClr>
                </a:solidFill>
                <a:latin typeface="Segoe UI" panose="020B0502040204020203" pitchFamily="34" charset="0"/>
                <a:cs typeface="Segoe UI" panose="020B0502040204020203" pitchFamily="34" charset="0"/>
              </a:rPr>
              <a:t>Stackoverflow</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Ask deep technical questions to a world-wide set of developers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4"/>
              </a:rPr>
              <a:t>http://stackoverflow.com/questions/tagged/ms-office</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endParaRPr lang="en-US" b="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5"/>
          <a:stretch>
            <a:fillRect/>
          </a:stretch>
        </p:blipFill>
        <p:spPr>
          <a:xfrm>
            <a:off x="395893" y="1871545"/>
            <a:ext cx="895121" cy="750524"/>
          </a:xfrm>
          <a:prstGeom prst="rect">
            <a:avLst/>
          </a:prstGeom>
        </p:spPr>
      </p:pic>
      <p:pic>
        <p:nvPicPr>
          <p:cNvPr id="4" name="Picture 3"/>
          <p:cNvPicPr>
            <a:picLocks noChangeAspect="1"/>
          </p:cNvPicPr>
          <p:nvPr/>
        </p:nvPicPr>
        <p:blipFill rotWithShape="1">
          <a:blip r:embed="rId6"/>
          <a:srcRect r="79756"/>
          <a:stretch/>
        </p:blipFill>
        <p:spPr>
          <a:xfrm>
            <a:off x="528292" y="3998715"/>
            <a:ext cx="630323" cy="836296"/>
          </a:xfrm>
          <a:prstGeom prst="rect">
            <a:avLst/>
          </a:prstGeom>
        </p:spPr>
      </p:pic>
      <p:sp>
        <p:nvSpPr>
          <p:cNvPr id="11" name="Text Placeholder 1"/>
          <p:cNvSpPr txBox="1">
            <a:spLocks/>
          </p:cNvSpPr>
          <p:nvPr/>
        </p:nvSpPr>
        <p:spPr>
          <a:xfrm>
            <a:off x="7510261" y="1234696"/>
            <a:ext cx="4676114" cy="5337018"/>
          </a:xfrm>
          <a:prstGeom prst="rect">
            <a:avLst/>
          </a:prstGeom>
        </p:spPr>
        <p:txBody>
          <a:bodyPr/>
          <a:lstStyle>
            <a:lvl1pPr indent="0" defTabSz="914088">
              <a:spcBef>
                <a:spcPts val="588"/>
              </a:spcBef>
              <a:spcAft>
                <a:spcPts val="588"/>
              </a:spcAft>
              <a:buFont typeface="Arial" pitchFamily="34" charset="0"/>
              <a:buNone/>
              <a:defRPr sz="2800" b="0" kern="0" baseline="0">
                <a:latin typeface="Segoe UI" panose="020B0502040204020203" pitchFamily="34" charset="0"/>
                <a:ea typeface="Segoe UI Light" panose="020B0502040204020203" pitchFamily="34" charset="0"/>
                <a:cs typeface="Segoe UI" panose="020B0502040204020203" pitchFamily="34" charset="0"/>
              </a:defRPr>
            </a:lvl1pPr>
            <a:lvl2pPr marL="28006" indent="0" defTabSz="914088">
              <a:spcBef>
                <a:spcPts val="300"/>
              </a:spcBef>
              <a:spcAft>
                <a:spcPts val="3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2pPr>
            <a:lvl3pPr marL="219386" indent="0" defTabSz="914088">
              <a:spcBef>
                <a:spcPts val="200"/>
              </a:spcBef>
              <a:spcAft>
                <a:spcPts val="2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466779"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725061"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endParaRPr lang="en-US" sz="2799"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4319" y="1720337"/>
            <a:ext cx="937803" cy="901732"/>
          </a:xfrm>
          <a:prstGeom prst="rect">
            <a:avLst/>
          </a:prstGeom>
        </p:spPr>
      </p:pic>
    </p:spTree>
    <p:extLst>
      <p:ext uri="{BB962C8B-B14F-4D97-AF65-F5344CB8AC3E}">
        <p14:creationId xmlns:p14="http://schemas.microsoft.com/office/powerpoint/2010/main" val="25242768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2015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2568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bwMode="auto">
          <a:xfrm>
            <a:off x="8324350" y="4262311"/>
            <a:ext cx="1774020"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sz="4800" dirty="0" smtClean="0"/>
              <a:t>Why transition to App Model</a:t>
            </a:r>
            <a:endParaRPr lang="en-US" sz="4800" dirty="0"/>
          </a:p>
        </p:txBody>
      </p:sp>
      <p:sp>
        <p:nvSpPr>
          <p:cNvPr id="62" name="Rectangle 61"/>
          <p:cNvSpPr/>
          <p:nvPr/>
        </p:nvSpPr>
        <p:spPr bwMode="auto">
          <a:xfrm>
            <a:off x="4504521" y="4262311"/>
            <a:ext cx="1781468"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3" name="Picture 6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5203" y="4524845"/>
            <a:ext cx="455748" cy="744838"/>
          </a:xfrm>
          <a:prstGeom prst="rect">
            <a:avLst/>
          </a:prstGeom>
        </p:spPr>
      </p:pic>
      <p:sp>
        <p:nvSpPr>
          <p:cNvPr id="64" name="Rectangle 63"/>
          <p:cNvSpPr/>
          <p:nvPr/>
        </p:nvSpPr>
        <p:spPr>
          <a:xfrm>
            <a:off x="4512479" y="5618032"/>
            <a:ext cx="1767758" cy="361977"/>
          </a:xfrm>
          <a:prstGeom prst="rect">
            <a:avLst/>
          </a:prstGeom>
        </p:spPr>
        <p:txBody>
          <a:bodyPr wrap="squar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Cross-Device</a:t>
            </a:r>
          </a:p>
        </p:txBody>
      </p:sp>
      <p:sp>
        <p:nvSpPr>
          <p:cNvPr id="66" name="Rectangle 65"/>
          <p:cNvSpPr/>
          <p:nvPr/>
        </p:nvSpPr>
        <p:spPr bwMode="auto">
          <a:xfrm>
            <a:off x="678119" y="4262311"/>
            <a:ext cx="1781546"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7" name="Picture 66" descr="\\MAGNUM\Projects\Microsoft\Cloud Power FY12\Design\ICONS_PNG\Application.png"/>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a:stretch/>
        </p:blipFill>
        <p:spPr bwMode="auto">
          <a:xfrm>
            <a:off x="1132368" y="4552313"/>
            <a:ext cx="909144" cy="746262"/>
          </a:xfrm>
          <a:prstGeom prst="rect">
            <a:avLst/>
          </a:prstGeom>
          <a:noFill/>
          <a:ln>
            <a:noFill/>
          </a:ln>
        </p:spPr>
      </p:pic>
      <p:sp>
        <p:nvSpPr>
          <p:cNvPr id="68" name="Rectangle 67"/>
          <p:cNvSpPr/>
          <p:nvPr/>
        </p:nvSpPr>
        <p:spPr>
          <a:xfrm>
            <a:off x="678119" y="5618034"/>
            <a:ext cx="1781546" cy="361977"/>
          </a:xfrm>
          <a:prstGeom prst="rect">
            <a:avLst/>
          </a:prstGeom>
        </p:spPr>
        <p:txBody>
          <a:bodyPr wrap="squar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Open APIs</a:t>
            </a:r>
          </a:p>
        </p:txBody>
      </p:sp>
      <p:sp>
        <p:nvSpPr>
          <p:cNvPr id="70" name="Rectangle 69"/>
          <p:cNvSpPr/>
          <p:nvPr/>
        </p:nvSpPr>
        <p:spPr bwMode="auto">
          <a:xfrm>
            <a:off x="2589346" y="4262311"/>
            <a:ext cx="1797823"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1" name="Picture 2" descr="\\MAGNUM\Projects\Microsoft\Cloud Power FY12\Design\ICONS_PNG\Devices.png"/>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2976161" y="4376323"/>
            <a:ext cx="1015891" cy="1055018"/>
          </a:xfrm>
          <a:prstGeom prst="rect">
            <a:avLst/>
          </a:prstGeom>
          <a:noFill/>
          <a:ln>
            <a:noFill/>
          </a:ln>
        </p:spPr>
      </p:pic>
      <p:sp>
        <p:nvSpPr>
          <p:cNvPr id="72" name="Rectangle 71"/>
          <p:cNvSpPr/>
          <p:nvPr/>
        </p:nvSpPr>
        <p:spPr>
          <a:xfrm>
            <a:off x="2594840" y="5618033"/>
            <a:ext cx="1784110" cy="361977"/>
          </a:xfrm>
          <a:prstGeom prst="rect">
            <a:avLst/>
          </a:prstGeom>
        </p:spPr>
        <p:txBody>
          <a:bodyPr wrap="squar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Responsive UI  </a:t>
            </a:r>
          </a:p>
        </p:txBody>
      </p:sp>
      <p:sp>
        <p:nvSpPr>
          <p:cNvPr id="74" name="Rectangle 73"/>
          <p:cNvSpPr/>
          <p:nvPr/>
        </p:nvSpPr>
        <p:spPr bwMode="auto">
          <a:xfrm>
            <a:off x="6403341" y="4262311"/>
            <a:ext cx="1797905"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5" name="Picture 3" descr="\\MAGNUM\Projects\Microsoft\Cloud Power FY12\Design\ICONS_PNG\Iaas.png"/>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tretch>
            <a:fillRect/>
          </a:stretch>
        </p:blipFill>
        <p:spPr bwMode="auto">
          <a:xfrm>
            <a:off x="6866101" y="4456589"/>
            <a:ext cx="940598" cy="937709"/>
          </a:xfrm>
          <a:prstGeom prst="rect">
            <a:avLst/>
          </a:prstGeom>
          <a:noFill/>
        </p:spPr>
      </p:pic>
      <p:sp>
        <p:nvSpPr>
          <p:cNvPr id="76" name="Rectangle 75"/>
          <p:cNvSpPr/>
          <p:nvPr/>
        </p:nvSpPr>
        <p:spPr>
          <a:xfrm>
            <a:off x="6403341" y="5618031"/>
            <a:ext cx="1797905" cy="361977"/>
          </a:xfrm>
          <a:prstGeom prst="rect">
            <a:avLst/>
          </a:prstGeom>
        </p:spPr>
        <p:txBody>
          <a:bodyPr wrap="squar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Social</a:t>
            </a:r>
          </a:p>
        </p:txBody>
      </p:sp>
      <p:sp>
        <p:nvSpPr>
          <p:cNvPr id="49" name="Rectangle 48"/>
          <p:cNvSpPr/>
          <p:nvPr/>
        </p:nvSpPr>
        <p:spPr bwMode="auto">
          <a:xfrm>
            <a:off x="2589265" y="1734627"/>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a:r>
              <a:rPr lang="en-US" sz="1764" dirty="0">
                <a:solidFill>
                  <a:srgbClr val="FFFFFF"/>
                </a:solidFill>
                <a:latin typeface="Segoe UI Light" panose="020B0502040204020203" pitchFamily="34" charset="0"/>
                <a:cs typeface="Segoe UI Light" panose="020B0502040204020203" pitchFamily="34" charset="0"/>
              </a:rPr>
              <a:t>Align with service roadmap</a:t>
            </a:r>
          </a:p>
        </p:txBody>
      </p:sp>
      <p:sp>
        <p:nvSpPr>
          <p:cNvPr id="52" name="Rectangle 51"/>
          <p:cNvSpPr/>
          <p:nvPr/>
        </p:nvSpPr>
        <p:spPr bwMode="auto">
          <a:xfrm>
            <a:off x="4500412" y="1745980"/>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Agile and faster deployment</a:t>
            </a:r>
          </a:p>
        </p:txBody>
      </p:sp>
      <p:sp>
        <p:nvSpPr>
          <p:cNvPr id="55" name="Rectangle 54"/>
          <p:cNvSpPr/>
          <p:nvPr/>
        </p:nvSpPr>
        <p:spPr bwMode="auto">
          <a:xfrm>
            <a:off x="678119" y="1728516"/>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a:r>
              <a:rPr lang="en-US" sz="1764" dirty="0">
                <a:solidFill>
                  <a:srgbClr val="FFFFFF"/>
                </a:solidFill>
                <a:latin typeface="Segoe UI Light" panose="020B0502040204020203" pitchFamily="34" charset="0"/>
                <a:cs typeface="Segoe UI Light" panose="020B0502040204020203" pitchFamily="34" charset="0"/>
              </a:rPr>
              <a:t>Scalable Solution</a:t>
            </a:r>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66211" y="2026657"/>
            <a:ext cx="650481" cy="702283"/>
          </a:xfrm>
          <a:prstGeom prst="rect">
            <a:avLst/>
          </a:prstGeom>
          <a:solidFill>
            <a:schemeClr val="tx2"/>
          </a:solidFill>
        </p:spPr>
      </p:pic>
      <p:sp>
        <p:nvSpPr>
          <p:cNvPr id="58" name="Rectangle 57"/>
          <p:cNvSpPr/>
          <p:nvPr/>
        </p:nvSpPr>
        <p:spPr bwMode="auto">
          <a:xfrm>
            <a:off x="6411561" y="1757340"/>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You control release process</a:t>
            </a:r>
          </a:p>
        </p:txBody>
      </p:sp>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17114" y="2029160"/>
            <a:ext cx="610239" cy="679834"/>
          </a:xfrm>
          <a:prstGeom prst="rect">
            <a:avLst/>
          </a:prstGeom>
          <a:solidFill>
            <a:schemeClr val="tx2"/>
          </a:solidFill>
        </p:spPr>
      </p:pic>
      <p:grpSp>
        <p:nvGrpSpPr>
          <p:cNvPr id="87" name="Group 86"/>
          <p:cNvGrpSpPr/>
          <p:nvPr/>
        </p:nvGrpSpPr>
        <p:grpSpPr>
          <a:xfrm>
            <a:off x="8322707" y="1757340"/>
            <a:ext cx="1804063" cy="1708962"/>
            <a:chOff x="2285599" y="2084714"/>
            <a:chExt cx="1792383" cy="1717700"/>
          </a:xfrm>
          <a:solidFill>
            <a:schemeClr val="tx2"/>
          </a:solidFill>
        </p:grpSpPr>
        <p:sp>
          <p:nvSpPr>
            <p:cNvPr id="88" name="Rectangle 87"/>
            <p:cNvSpPr/>
            <p:nvPr/>
          </p:nvSpPr>
          <p:spPr bwMode="auto">
            <a:xfrm>
              <a:off x="2285599" y="2084714"/>
              <a:ext cx="1792383" cy="171770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89" name="Picture 6" descr="\\MAGNUM\Projects\Microsoft\Cloud Power FY12\Design\ICONS_PNG\Cloud.png"/>
            <p:cNvPicPr>
              <a:picLocks noChangeAspect="1" noChangeArrowheads="1"/>
            </p:cNvPicPr>
            <p:nvPr/>
          </p:nvPicPr>
          <p:blipFill>
            <a:blip r:embed="rId10" cstate="print">
              <a:lum bright="100000"/>
              <a:extLst>
                <a:ext uri="{28A0092B-C50C-407E-A947-70E740481C1C}">
                  <a14:useLocalDpi xmlns:a14="http://schemas.microsoft.com/office/drawing/2010/main" val="0"/>
                </a:ext>
              </a:extLst>
            </a:blip>
            <a:srcRect/>
            <a:stretch>
              <a:fillRect/>
            </a:stretch>
          </p:blipFill>
          <p:spPr bwMode="auto">
            <a:xfrm>
              <a:off x="2651801" y="2129982"/>
              <a:ext cx="1059979" cy="1059978"/>
            </a:xfrm>
            <a:prstGeom prst="rect">
              <a:avLst/>
            </a:prstGeom>
            <a:grpFill/>
          </p:spPr>
        </p:pic>
        <p:sp>
          <p:nvSpPr>
            <p:cNvPr id="90" name="Rectangle 89"/>
            <p:cNvSpPr/>
            <p:nvPr/>
          </p:nvSpPr>
          <p:spPr>
            <a:xfrm>
              <a:off x="2401242" y="3332465"/>
              <a:ext cx="1561091" cy="365678"/>
            </a:xfrm>
            <a:prstGeom prst="rect">
              <a:avLst/>
            </a:prstGeom>
            <a:grpFill/>
          </p:spPr>
          <p:txBody>
            <a:bodyPr wrap="non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Cloud Enabled</a:t>
              </a:r>
            </a:p>
          </p:txBody>
        </p:sp>
      </p:grpSp>
      <p:pic>
        <p:nvPicPr>
          <p:cNvPr id="92" name="Picture 3" descr="\\MAGNUM\Projects\Microsoft\Cloud Power FY12\Design\ICONS_PNG\Confidentiality.png"/>
          <p:cNvPicPr>
            <a:picLocks noChangeAspect="1" noChangeArrowheads="1"/>
          </p:cNvPicPr>
          <p:nvPr/>
        </p:nvPicPr>
        <p:blipFill>
          <a:blip r:embed="rId11" cstate="print">
            <a:lum bright="100000"/>
            <a:extLst>
              <a:ext uri="{28A0092B-C50C-407E-A947-70E740481C1C}">
                <a14:useLocalDpi xmlns:a14="http://schemas.microsoft.com/office/drawing/2010/main" val="0"/>
              </a:ext>
            </a:extLst>
          </a:blip>
          <a:srcRect/>
          <a:stretch>
            <a:fillRect/>
          </a:stretch>
        </p:blipFill>
        <p:spPr bwMode="auto">
          <a:xfrm>
            <a:off x="8738611" y="4485845"/>
            <a:ext cx="945497" cy="945496"/>
          </a:xfrm>
          <a:prstGeom prst="rect">
            <a:avLst/>
          </a:prstGeom>
          <a:noFill/>
        </p:spPr>
      </p:pic>
      <p:sp>
        <p:nvSpPr>
          <p:cNvPr id="93" name="TextBox 92"/>
          <p:cNvSpPr txBox="1"/>
          <p:nvPr/>
        </p:nvSpPr>
        <p:spPr>
          <a:xfrm>
            <a:off x="762662" y="1307195"/>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IT Pro</a:t>
            </a:r>
          </a:p>
        </p:txBody>
      </p:sp>
      <p:sp>
        <p:nvSpPr>
          <p:cNvPr id="95" name="TextBox 94"/>
          <p:cNvSpPr txBox="1"/>
          <p:nvPr/>
        </p:nvSpPr>
        <p:spPr>
          <a:xfrm>
            <a:off x="678119" y="3863526"/>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Developers</a:t>
            </a:r>
          </a:p>
        </p:txBody>
      </p:sp>
      <p:sp>
        <p:nvSpPr>
          <p:cNvPr id="43" name="Rectangle 42"/>
          <p:cNvSpPr/>
          <p:nvPr/>
        </p:nvSpPr>
        <p:spPr>
          <a:xfrm>
            <a:off x="8350626" y="5611874"/>
            <a:ext cx="1747743" cy="363818"/>
          </a:xfrm>
          <a:prstGeom prst="rect">
            <a:avLst/>
          </a:prstGeom>
        </p:spPr>
        <p:txBody>
          <a:bodyPr wrap="square">
            <a:spAutoFit/>
          </a:bodyPr>
          <a:lstStyle/>
          <a:p>
            <a:pPr algn="ctr" defTabSz="448102">
              <a:defRPr/>
            </a:pPr>
            <a:r>
              <a:rPr lang="en-US" sz="1764" dirty="0" smtClean="0">
                <a:solidFill>
                  <a:srgbClr val="FFFFFF"/>
                </a:solidFill>
                <a:latin typeface="Segoe UI Light" panose="020B0502040204020203" pitchFamily="34" charset="0"/>
                <a:cs typeface="Segoe UI Light" panose="020B0502040204020203" pitchFamily="34" charset="0"/>
              </a:rPr>
              <a:t>Security</a:t>
            </a:r>
            <a:endParaRPr lang="en-US" sz="1764" dirty="0">
              <a:solidFill>
                <a:srgbClr val="FFFFFF"/>
              </a:solidFill>
              <a:latin typeface="Segoe UI Light" panose="020B0502040204020203" pitchFamily="34" charset="0"/>
              <a:cs typeface="Segoe UI Light" panose="020B0502040204020203" pitchFamily="34" charset="0"/>
            </a:endParaRPr>
          </a:p>
        </p:txBody>
      </p:sp>
      <p:pic>
        <p:nvPicPr>
          <p:cNvPr id="44" name="Picture 4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49203" y="2029160"/>
            <a:ext cx="669812" cy="717522"/>
          </a:xfrm>
          <a:prstGeom prst="rect">
            <a:avLst/>
          </a:prstGeom>
          <a:solidFill>
            <a:schemeClr val="tx2"/>
          </a:solidFill>
        </p:spPr>
      </p:pic>
      <p:pic>
        <p:nvPicPr>
          <p:cNvPr id="45" name="Picture 4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140853" y="2029160"/>
            <a:ext cx="604409" cy="681105"/>
          </a:xfrm>
          <a:prstGeom prst="rect">
            <a:avLst/>
          </a:prstGeom>
          <a:solidFill>
            <a:schemeClr val="tx2"/>
          </a:solidFill>
        </p:spPr>
      </p:pic>
    </p:spTree>
    <p:extLst>
      <p:ext uri="{BB962C8B-B14F-4D97-AF65-F5344CB8AC3E}">
        <p14:creationId xmlns:p14="http://schemas.microsoft.com/office/powerpoint/2010/main" val="43861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500"/>
                                        <p:tgtEl>
                                          <p:spTgt spid="8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fade">
                                      <p:cBhvr>
                                        <p:cTn id="28" dur="500"/>
                                        <p:tgtEl>
                                          <p:spTgt spid="93"/>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500"/>
                                        <p:tgtEl>
                                          <p:spTgt spid="9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10" presetClass="entr" presetSubtype="0" fill="hold"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500"/>
                                        <p:tgtEl>
                                          <p:spTgt spid="7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500"/>
                                        <p:tgtEl>
                                          <p:spTgt spid="7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500"/>
                                        <p:tgtEl>
                                          <p:spTgt spid="74"/>
                                        </p:tgtEl>
                                      </p:cBhvr>
                                    </p:animEffect>
                                  </p:childTnLst>
                                </p:cTn>
                              </p:par>
                              <p:par>
                                <p:cTn id="73" presetID="10"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fade">
                                      <p:cBhvr>
                                        <p:cTn id="75" dur="500"/>
                                        <p:tgtEl>
                                          <p:spTgt spid="7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fade">
                                      <p:cBhvr>
                                        <p:cTn id="78" dur="500"/>
                                        <p:tgtEl>
                                          <p:spTgt spid="76"/>
                                        </p:tgtEl>
                                      </p:cBhvr>
                                    </p:animEffect>
                                  </p:childTnLst>
                                </p:cTn>
                              </p:par>
                              <p:par>
                                <p:cTn id="79" presetID="10" presetClass="entr" presetSubtype="0" fill="hold" nodeType="with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fade">
                                      <p:cBhvr>
                                        <p:cTn id="81" dur="500"/>
                                        <p:tgtEl>
                                          <p:spTgt spid="9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fade">
                                      <p:cBhvr>
                                        <p:cTn id="84" dur="500"/>
                                        <p:tgtEl>
                                          <p:spTgt spid="9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4" grpId="0"/>
      <p:bldP spid="62" grpId="0" animBg="1"/>
      <p:bldP spid="64" grpId="0"/>
      <p:bldP spid="66" grpId="0" animBg="1"/>
      <p:bldP spid="68" grpId="0"/>
      <p:bldP spid="70" grpId="0" animBg="1"/>
      <p:bldP spid="72" grpId="0"/>
      <p:bldP spid="74" grpId="0" animBg="1"/>
      <p:bldP spid="76" grpId="0"/>
      <p:bldP spid="49" grpId="0" animBg="1"/>
      <p:bldP spid="52" grpId="0" animBg="1"/>
      <p:bldP spid="55" grpId="0" animBg="1"/>
      <p:bldP spid="58" grpId="0" animBg="1"/>
      <p:bldP spid="93" grpId="0"/>
      <p:bldP spid="95" grpId="0"/>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8552" y="1783701"/>
            <a:ext cx="6955114" cy="2107570"/>
          </a:xfrm>
        </p:spPr>
        <p:txBody>
          <a:bodyPr/>
          <a:lstStyle/>
          <a:p>
            <a:r>
              <a:rPr lang="en-US" sz="2400" dirty="0" smtClean="0">
                <a:solidFill>
                  <a:schemeClr val="bg2"/>
                </a:solidFill>
              </a:rPr>
              <a:t>Modernize your custom SharePoint applications</a:t>
            </a:r>
          </a:p>
          <a:p>
            <a:r>
              <a:rPr lang="en-US" sz="2400" dirty="0" smtClean="0">
                <a:solidFill>
                  <a:schemeClr val="bg2"/>
                </a:solidFill>
              </a:rPr>
              <a:t>Take advantage of new features and benefits of the </a:t>
            </a:r>
            <a:r>
              <a:rPr lang="en-US" sz="2400" smtClean="0">
                <a:solidFill>
                  <a:schemeClr val="bg2"/>
                </a:solidFill>
              </a:rPr>
              <a:t>standard App model</a:t>
            </a:r>
            <a:endParaRPr lang="en-US" sz="2400" dirty="0" smtClean="0">
              <a:solidFill>
                <a:schemeClr val="bg2"/>
              </a:solidFill>
            </a:endParaRPr>
          </a:p>
          <a:p>
            <a:r>
              <a:rPr lang="en-US" sz="2400" dirty="0" smtClean="0">
                <a:solidFill>
                  <a:schemeClr val="bg2"/>
                </a:solidFill>
              </a:rPr>
              <a:t>Enhance your existing custom solutions by leveraging the power of the App model</a:t>
            </a:r>
          </a:p>
          <a:p>
            <a:r>
              <a:rPr lang="en-US" sz="2400" dirty="0" smtClean="0">
                <a:solidFill>
                  <a:schemeClr val="bg2"/>
                </a:solidFill>
              </a:rPr>
              <a:t>Leverage the community IP and expertise</a:t>
            </a:r>
          </a:p>
          <a:p>
            <a:r>
              <a:rPr lang="fi-FI" sz="2400" dirty="0" smtClean="0">
                <a:solidFill>
                  <a:schemeClr val="bg2"/>
                </a:solidFill>
              </a:rPr>
              <a:t>The vNext platform of Office 365 is app model platform</a:t>
            </a:r>
            <a:endParaRPr lang="en-US" sz="2400" dirty="0" smtClean="0">
              <a:solidFill>
                <a:schemeClr val="bg2"/>
              </a:solidFill>
            </a:endParaRPr>
          </a:p>
          <a:p>
            <a:endParaRPr lang="en-US" sz="2400" dirty="0">
              <a:solidFill>
                <a:schemeClr val="bg2"/>
              </a:solidFill>
            </a:endParaRPr>
          </a:p>
        </p:txBody>
      </p:sp>
      <p:pic>
        <p:nvPicPr>
          <p:cNvPr id="4" name="Picture 3" descr="\\REDBEARD\Standards\Microsoft\People Photography\WINDOWS\Win_Brand\Spain\WIN12_Marius_Lenovo_10.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12132" y="0"/>
            <a:ext cx="457669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19112" y="228600"/>
            <a:ext cx="6796088" cy="747897"/>
          </a:xfrm>
        </p:spPr>
        <p:txBody>
          <a:bodyPr/>
          <a:lstStyle/>
          <a:p>
            <a:r>
              <a:rPr lang="en-US" sz="4000" dirty="0" smtClean="0"/>
              <a:t>Why participate in the </a:t>
            </a:r>
            <a:r>
              <a:rPr lang="en-NZ" sz="4000" dirty="0" smtClean="0"/>
              <a:t/>
            </a:r>
            <a:br>
              <a:rPr lang="en-NZ" sz="4000" dirty="0" smtClean="0"/>
            </a:br>
            <a:r>
              <a:rPr lang="en-NZ" sz="4000" dirty="0" smtClean="0"/>
              <a:t>PnP Transformation program</a:t>
            </a:r>
            <a:endParaRPr lang="en-US" sz="4000" dirty="0"/>
          </a:p>
        </p:txBody>
      </p:sp>
    </p:spTree>
    <p:extLst>
      <p:ext uri="{BB962C8B-B14F-4D97-AF65-F5344CB8AC3E}">
        <p14:creationId xmlns:p14="http://schemas.microsoft.com/office/powerpoint/2010/main" val="347057608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5701"/>
          <a:stretch/>
        </p:blipFill>
        <p:spPr>
          <a:xfrm>
            <a:off x="-38281" y="-12032"/>
            <a:ext cx="12227106" cy="6866211"/>
          </a:xfrm>
          <a:prstGeom prst="rect">
            <a:avLst/>
          </a:prstGeom>
        </p:spPr>
      </p:pic>
      <p:sp>
        <p:nvSpPr>
          <p:cNvPr id="6" name="Rectangle 5"/>
          <p:cNvSpPr/>
          <p:nvPr/>
        </p:nvSpPr>
        <p:spPr bwMode="auto">
          <a:xfrm rot="16200000" flipH="1" flipV="1">
            <a:off x="2555043" y="-2593324"/>
            <a:ext cx="6858002" cy="12044649"/>
          </a:xfrm>
          <a:prstGeom prst="rect">
            <a:avLst/>
          </a:prstGeom>
          <a:gradFill>
            <a:gsLst>
              <a:gs pos="25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0"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endParaRPr lang="en-US" sz="7200" dirty="0">
              <a:solidFill>
                <a:schemeClr val="bg1"/>
              </a:solidFill>
            </a:endParaRPr>
          </a:p>
        </p:txBody>
      </p:sp>
      <p:sp>
        <p:nvSpPr>
          <p:cNvPr id="2" name="Title 1"/>
          <p:cNvSpPr>
            <a:spLocks noGrp="1"/>
          </p:cNvSpPr>
          <p:nvPr>
            <p:ph type="title"/>
          </p:nvPr>
        </p:nvSpPr>
        <p:spPr/>
        <p:txBody>
          <a:bodyPr/>
          <a:lstStyle/>
          <a:p>
            <a:r>
              <a:rPr lang="en-US" dirty="0" smtClean="0">
                <a:solidFill>
                  <a:schemeClr val="bg1"/>
                </a:solidFill>
              </a:rPr>
              <a:t>vNext principles</a:t>
            </a:r>
            <a:endParaRPr lang="en-US" dirty="0">
              <a:solidFill>
                <a:schemeClr val="bg1"/>
              </a:solidFill>
            </a:endParaRPr>
          </a:p>
        </p:txBody>
      </p:sp>
      <p:sp>
        <p:nvSpPr>
          <p:cNvPr id="14" name="Rectangle 13"/>
          <p:cNvSpPr/>
          <p:nvPr/>
        </p:nvSpPr>
        <p:spPr bwMode="auto">
          <a:xfrm>
            <a:off x="3715482" y="2434949"/>
            <a:ext cx="2160000"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r>
              <a:rPr lang="en-US" dirty="0" smtClean="0"/>
              <a:t>By default traffic flows through Internet</a:t>
            </a:r>
            <a:endParaRPr lang="en-US" dirty="0"/>
          </a:p>
        </p:txBody>
      </p:sp>
      <p:sp>
        <p:nvSpPr>
          <p:cNvPr id="17" name="Rectangle 16"/>
          <p:cNvSpPr/>
          <p:nvPr/>
        </p:nvSpPr>
        <p:spPr bwMode="auto">
          <a:xfrm>
            <a:off x="6277250" y="2434949"/>
            <a:ext cx="2160000"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defTabSz="685757" fontAlgn="base">
              <a:spcBef>
                <a:spcPct val="0"/>
              </a:spcBef>
              <a:spcAft>
                <a:spcPct val="0"/>
              </a:spcAft>
            </a:pPr>
            <a:r>
              <a:rPr lang="en-US" dirty="0" smtClean="0"/>
              <a:t>Capabilities “</a:t>
            </a:r>
            <a:r>
              <a:rPr lang="en-US" i="1" dirty="0" smtClean="0"/>
              <a:t>match”</a:t>
            </a:r>
            <a:r>
              <a:rPr lang="en-US" dirty="0" smtClean="0"/>
              <a:t> Office 365 MT</a:t>
            </a:r>
            <a:endParaRPr lang="en-US" dirty="0"/>
          </a:p>
        </p:txBody>
      </p:sp>
      <p:sp>
        <p:nvSpPr>
          <p:cNvPr id="11" name="Rectangle 10"/>
          <p:cNvSpPr/>
          <p:nvPr/>
        </p:nvSpPr>
        <p:spPr bwMode="auto">
          <a:xfrm>
            <a:off x="1153714" y="2434949"/>
            <a:ext cx="2160000"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r>
              <a:rPr lang="en-US" sz="2000" dirty="0" smtClean="0"/>
              <a:t>FTC not recommended</a:t>
            </a:r>
            <a:endParaRPr lang="en-US" sz="2000" dirty="0"/>
          </a:p>
        </p:txBody>
      </p:sp>
      <p:sp>
        <p:nvSpPr>
          <p:cNvPr id="24" name="Rectangle 23"/>
          <p:cNvSpPr/>
          <p:nvPr/>
        </p:nvSpPr>
        <p:spPr bwMode="auto">
          <a:xfrm>
            <a:off x="8839018" y="2434949"/>
            <a:ext cx="2160000"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r>
              <a:rPr lang="en-US" sz="2000" dirty="0" smtClean="0">
                <a:solidFill>
                  <a:schemeClr val="bg1"/>
                </a:solidFill>
              </a:rPr>
              <a:t>Azure has normally a role</a:t>
            </a:r>
            <a:endParaRPr lang="en-US" sz="2000" dirty="0">
              <a:solidFill>
                <a:schemeClr val="bg1"/>
              </a:solidFill>
            </a:endParaRPr>
          </a:p>
        </p:txBody>
      </p:sp>
    </p:spTree>
    <p:extLst>
      <p:ext uri="{BB962C8B-B14F-4D97-AF65-F5344CB8AC3E}">
        <p14:creationId xmlns:p14="http://schemas.microsoft.com/office/powerpoint/2010/main" val="413067019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600034" cy="747897"/>
          </a:xfrm>
        </p:spPr>
        <p:txBody>
          <a:bodyPr/>
          <a:lstStyle/>
          <a:p>
            <a:r>
              <a:rPr lang="en-US" sz="4000" dirty="0" smtClean="0"/>
              <a:t>Application Modernization PnP Transformation Approach</a:t>
            </a:r>
            <a:endParaRPr lang="en-US" sz="4000" dirty="0"/>
          </a:p>
        </p:txBody>
      </p:sp>
      <p:sp>
        <p:nvSpPr>
          <p:cNvPr id="16" name="Rectangle 15"/>
          <p:cNvSpPr/>
          <p:nvPr>
            <p:custDataLst>
              <p:tags r:id="rId1"/>
            </p:custDataLst>
          </p:nvPr>
        </p:nvSpPr>
        <p:spPr bwMode="auto">
          <a:xfrm>
            <a:off x="7650247" y="1405080"/>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335" y="1405080"/>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791" y="1405080"/>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395" y="1941659"/>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a:t>
            </a:r>
            <a:r>
              <a:rPr lang="en-US" sz="1400" dirty="0">
                <a:solidFill>
                  <a:schemeClr val="bg2">
                    <a:lumMod val="50000"/>
                  </a:schemeClr>
                </a:solidFill>
                <a:cs typeface="Segoe UI" panose="020B0502040204020203" pitchFamily="34" charset="0"/>
              </a:rPr>
              <a:t>D</a:t>
            </a:r>
            <a:r>
              <a:rPr lang="en-US" sz="1400" dirty="0" smtClean="0">
                <a:solidFill>
                  <a:schemeClr val="bg2">
                    <a:lumMod val="50000"/>
                  </a:schemeClr>
                </a:solidFill>
                <a:cs typeface="Segoe UI" panose="020B0502040204020203" pitchFamily="34" charset="0"/>
              </a:rPr>
              <a:t>ev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306" y="1941659"/>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850" y="1941659"/>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334" y="2902100"/>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Successfully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791" y="2902100"/>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247" y="2902100"/>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398" y="1931183"/>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2111" y="1923780"/>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9144" y="1931182"/>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Jointly work on development and testing with MS partners</a:t>
            </a: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316994"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305" y="1883486"/>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Tree>
    <p:extLst>
      <p:ext uri="{BB962C8B-B14F-4D97-AF65-F5344CB8AC3E}">
        <p14:creationId xmlns:p14="http://schemas.microsoft.com/office/powerpoint/2010/main" val="428487345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Planning Calendar</a:t>
            </a:r>
            <a:endParaRPr lang="en-NZ" dirty="0"/>
          </a:p>
        </p:txBody>
      </p:sp>
      <p:grpSp>
        <p:nvGrpSpPr>
          <p:cNvPr id="25" name="Group 24"/>
          <p:cNvGrpSpPr/>
          <p:nvPr/>
        </p:nvGrpSpPr>
        <p:grpSpPr>
          <a:xfrm>
            <a:off x="524798" y="2115977"/>
            <a:ext cx="10806114" cy="2061387"/>
            <a:chOff x="423861" y="1287703"/>
            <a:chExt cx="10793959" cy="2094628"/>
          </a:xfrm>
        </p:grpSpPr>
        <p:grpSp>
          <p:nvGrpSpPr>
            <p:cNvPr id="3" name="Group 3"/>
            <p:cNvGrpSpPr/>
            <p:nvPr/>
          </p:nvGrpSpPr>
          <p:grpSpPr>
            <a:xfrm>
              <a:off x="423861" y="1297615"/>
              <a:ext cx="10793959" cy="2084716"/>
              <a:chOff x="913135" y="4538220"/>
              <a:chExt cx="8876800" cy="2084716"/>
            </a:xfrm>
          </p:grpSpPr>
          <p:sp>
            <p:nvSpPr>
              <p:cNvPr id="4" name="Right Arrow 4"/>
              <p:cNvSpPr/>
              <p:nvPr/>
            </p:nvSpPr>
            <p:spPr>
              <a:xfrm>
                <a:off x="958757" y="4768767"/>
                <a:ext cx="8831178" cy="700170"/>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endParaRPr>
              </a:p>
            </p:txBody>
          </p:sp>
          <p:sp>
            <p:nvSpPr>
              <p:cNvPr id="5" name="Rectangle 5"/>
              <p:cNvSpPr/>
              <p:nvPr/>
            </p:nvSpPr>
            <p:spPr>
              <a:xfrm>
                <a:off x="1144626" y="4549474"/>
                <a:ext cx="1040641" cy="1102976"/>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Customer Preparedness Workshop 1</a:t>
                </a:r>
                <a:endParaRPr lang="en-US" sz="1300" dirty="0">
                  <a:solidFill>
                    <a:prstClr val="white"/>
                  </a:solidFill>
                  <a:latin typeface="Segoe UI Light"/>
                </a:endParaRPr>
              </a:p>
            </p:txBody>
          </p:sp>
          <p:sp>
            <p:nvSpPr>
              <p:cNvPr id="6" name="Rectangle 6"/>
              <p:cNvSpPr/>
              <p:nvPr/>
            </p:nvSpPr>
            <p:spPr>
              <a:xfrm>
                <a:off x="2321177" y="4567364"/>
                <a:ext cx="1040641" cy="1102976"/>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a:solidFill>
                      <a:prstClr val="white"/>
                    </a:solidFill>
                    <a:latin typeface="Segoe UI Light"/>
                  </a:rPr>
                  <a:t>Customer Preparedness Workshop </a:t>
                </a:r>
                <a:r>
                  <a:rPr lang="en-US" sz="1300" dirty="0" smtClean="0">
                    <a:solidFill>
                      <a:prstClr val="white"/>
                    </a:solidFill>
                    <a:latin typeface="Segoe UI Light"/>
                  </a:rPr>
                  <a:t>2</a:t>
                </a:r>
                <a:endParaRPr lang="en-US" sz="1300" dirty="0">
                  <a:solidFill>
                    <a:prstClr val="white"/>
                  </a:solidFill>
                  <a:latin typeface="Segoe UI Light"/>
                </a:endParaRPr>
              </a:p>
            </p:txBody>
          </p:sp>
          <p:sp>
            <p:nvSpPr>
              <p:cNvPr id="7" name="Rectangle 8"/>
              <p:cNvSpPr/>
              <p:nvPr/>
            </p:nvSpPr>
            <p:spPr>
              <a:xfrm>
                <a:off x="3498700" y="4559786"/>
                <a:ext cx="1040641" cy="1102976"/>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Solution </a:t>
                </a:r>
                <a:r>
                  <a:rPr lang="en-US" sz="1300" dirty="0">
                    <a:solidFill>
                      <a:prstClr val="white"/>
                    </a:solidFill>
                    <a:latin typeface="Segoe UI Light"/>
                  </a:rPr>
                  <a:t>assessment functionality demo 1</a:t>
                </a:r>
              </a:p>
            </p:txBody>
          </p:sp>
          <p:sp>
            <p:nvSpPr>
              <p:cNvPr id="8" name="Rectangle 11"/>
              <p:cNvSpPr/>
              <p:nvPr/>
            </p:nvSpPr>
            <p:spPr>
              <a:xfrm>
                <a:off x="4675252" y="4559786"/>
                <a:ext cx="1024446" cy="1102976"/>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a:solidFill>
                      <a:prstClr val="white"/>
                    </a:solidFill>
                    <a:latin typeface="Segoe UI Light"/>
                  </a:rPr>
                  <a:t>Solution assessment functionality demo </a:t>
                </a:r>
                <a:r>
                  <a:rPr lang="en-US" sz="1300" dirty="0" smtClean="0">
                    <a:solidFill>
                      <a:prstClr val="white"/>
                    </a:solidFill>
                    <a:latin typeface="Segoe UI Light"/>
                  </a:rPr>
                  <a:t>2</a:t>
                </a:r>
                <a:endParaRPr lang="en-US" sz="1300" dirty="0">
                  <a:solidFill>
                    <a:prstClr val="white"/>
                  </a:solidFill>
                  <a:latin typeface="Segoe UI Light"/>
                </a:endParaRPr>
              </a:p>
            </p:txBody>
          </p:sp>
          <p:sp>
            <p:nvSpPr>
              <p:cNvPr id="9" name="Rectangle 13"/>
              <p:cNvSpPr/>
              <p:nvPr/>
            </p:nvSpPr>
            <p:spPr>
              <a:xfrm>
                <a:off x="5835609" y="4549474"/>
                <a:ext cx="1024446" cy="1102976"/>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Solution </a:t>
                </a:r>
                <a:r>
                  <a:rPr lang="en-US" sz="1300" dirty="0">
                    <a:solidFill>
                      <a:prstClr val="white"/>
                    </a:solidFill>
                    <a:latin typeface="Segoe UI Light"/>
                  </a:rPr>
                  <a:t>assessment outcome discussion</a:t>
                </a:r>
              </a:p>
            </p:txBody>
          </p:sp>
          <p:sp>
            <p:nvSpPr>
              <p:cNvPr id="10" name="Rectangle 14"/>
              <p:cNvSpPr/>
              <p:nvPr/>
            </p:nvSpPr>
            <p:spPr>
              <a:xfrm>
                <a:off x="6995966" y="4538220"/>
                <a:ext cx="1040641" cy="1102976"/>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Solution </a:t>
                </a:r>
                <a:r>
                  <a:rPr lang="en-US" sz="1300" dirty="0">
                    <a:solidFill>
                      <a:prstClr val="white"/>
                    </a:solidFill>
                    <a:latin typeface="Segoe UI Light"/>
                  </a:rPr>
                  <a:t>report outcome discussion</a:t>
                </a:r>
              </a:p>
            </p:txBody>
          </p:sp>
          <p:sp>
            <p:nvSpPr>
              <p:cNvPr id="11" name="Left Bracket 16"/>
              <p:cNvSpPr/>
              <p:nvPr/>
            </p:nvSpPr>
            <p:spPr>
              <a:xfrm rot="16200000">
                <a:off x="1545111" y="5374016"/>
                <a:ext cx="259058" cy="1021259"/>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Focus on App Hosting</a:t>
                </a:r>
                <a:endParaRPr lang="en-US" sz="1100" dirty="0">
                  <a:solidFill>
                    <a:srgbClr val="737373"/>
                  </a:solidFill>
                  <a:latin typeface="Segoe UI Light"/>
                </a:endParaRPr>
              </a:p>
            </p:txBody>
          </p:sp>
          <p:sp>
            <p:nvSpPr>
              <p:cNvPr id="12" name="Left Bracket 18"/>
              <p:cNvSpPr/>
              <p:nvPr/>
            </p:nvSpPr>
            <p:spPr>
              <a:xfrm rot="16200000">
                <a:off x="4469670" y="4774068"/>
                <a:ext cx="259061" cy="2200999"/>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Customer demonstrates the customizations</a:t>
                </a:r>
                <a:endParaRPr lang="en-US" sz="1100" dirty="0">
                  <a:solidFill>
                    <a:srgbClr val="737373"/>
                  </a:solidFill>
                  <a:latin typeface="Segoe UI Light"/>
                </a:endParaRPr>
              </a:p>
            </p:txBody>
          </p:sp>
          <p:sp>
            <p:nvSpPr>
              <p:cNvPr id="13" name="Left Bracket 19"/>
              <p:cNvSpPr/>
              <p:nvPr/>
            </p:nvSpPr>
            <p:spPr>
              <a:xfrm rot="16200000">
                <a:off x="6223341" y="5367383"/>
                <a:ext cx="248983" cy="102444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Share Findings</a:t>
                </a:r>
                <a:endParaRPr lang="en-US" sz="1100" dirty="0">
                  <a:solidFill>
                    <a:srgbClr val="737373"/>
                  </a:solidFill>
                  <a:latin typeface="Segoe UI Light"/>
                </a:endParaRPr>
              </a:p>
            </p:txBody>
          </p:sp>
          <p:sp>
            <p:nvSpPr>
              <p:cNvPr id="15" name="Left Bracket 26"/>
              <p:cNvSpPr/>
              <p:nvPr/>
            </p:nvSpPr>
            <p:spPr>
              <a:xfrm rot="16200000">
                <a:off x="1532073" y="5866914"/>
                <a:ext cx="285130" cy="1021260"/>
              </a:xfrm>
              <a:prstGeom prst="leftBracket">
                <a:avLst>
                  <a:gd name="adj" fmla="val 85377"/>
                </a:avLst>
              </a:prstGeom>
              <a:ln>
                <a:solidFill>
                  <a:srgbClr val="00188F"/>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IT Admin</a:t>
                </a:r>
              </a:p>
            </p:txBody>
          </p:sp>
          <p:sp>
            <p:nvSpPr>
              <p:cNvPr id="17" name="TextBox 28"/>
              <p:cNvSpPr txBox="1"/>
              <p:nvPr/>
            </p:nvSpPr>
            <p:spPr>
              <a:xfrm>
                <a:off x="913138" y="5548878"/>
                <a:ext cx="126413" cy="461313"/>
              </a:xfrm>
              <a:prstGeom prst="rect">
                <a:avLst/>
              </a:prstGeom>
              <a:noFill/>
            </p:spPr>
            <p:txBody>
              <a:bodyPr vert="vert270" wrap="square" lIns="0" tIns="0" rIns="0" bIns="0" rtlCol="0">
                <a:spAutoFit/>
              </a:bodyPr>
              <a:lstStyle/>
              <a:p>
                <a:pPr defTabSz="914126"/>
                <a:r>
                  <a:rPr lang="en-US" sz="1000" dirty="0" smtClean="0">
                    <a:solidFill>
                      <a:srgbClr val="737373"/>
                    </a:solidFill>
                  </a:rPr>
                  <a:t>Activity</a:t>
                </a:r>
                <a:endParaRPr lang="en-US" sz="1000" dirty="0">
                  <a:solidFill>
                    <a:srgbClr val="737373"/>
                  </a:solidFill>
                </a:endParaRPr>
              </a:p>
            </p:txBody>
          </p:sp>
          <p:sp>
            <p:nvSpPr>
              <p:cNvPr id="18" name="TextBox 30"/>
              <p:cNvSpPr txBox="1"/>
              <p:nvPr/>
            </p:nvSpPr>
            <p:spPr>
              <a:xfrm>
                <a:off x="913135" y="6014061"/>
                <a:ext cx="153888" cy="608875"/>
              </a:xfrm>
              <a:prstGeom prst="rect">
                <a:avLst/>
              </a:prstGeom>
              <a:noFill/>
            </p:spPr>
            <p:txBody>
              <a:bodyPr vert="vert270" wrap="square" lIns="0" tIns="0" rIns="0" bIns="0" rtlCol="0">
                <a:spAutoFit/>
              </a:bodyPr>
              <a:lstStyle/>
              <a:p>
                <a:pPr defTabSz="914126"/>
                <a:r>
                  <a:rPr lang="en-US" sz="1000" dirty="0">
                    <a:solidFill>
                      <a:srgbClr val="00188F"/>
                    </a:solidFill>
                  </a:rPr>
                  <a:t>Audience</a:t>
                </a:r>
              </a:p>
            </p:txBody>
          </p:sp>
        </p:grpSp>
        <p:sp>
          <p:nvSpPr>
            <p:cNvPr id="19" name="Rectangle 14"/>
            <p:cNvSpPr/>
            <p:nvPr/>
          </p:nvSpPr>
          <p:spPr>
            <a:xfrm>
              <a:off x="9251081" y="1287703"/>
              <a:ext cx="1265393" cy="1102976"/>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Next Steps</a:t>
              </a:r>
              <a:endParaRPr lang="en-US" sz="1300" dirty="0">
                <a:solidFill>
                  <a:prstClr val="white"/>
                </a:solidFill>
                <a:latin typeface="Segoe UI Light"/>
              </a:endParaRPr>
            </a:p>
          </p:txBody>
        </p:sp>
        <p:sp>
          <p:nvSpPr>
            <p:cNvPr id="20" name="Left Bracket 16"/>
            <p:cNvSpPr/>
            <p:nvPr/>
          </p:nvSpPr>
          <p:spPr>
            <a:xfrm rot="16200000">
              <a:off x="2650955" y="2023128"/>
              <a:ext cx="259058" cy="124182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Focus on App Development</a:t>
              </a:r>
              <a:endParaRPr lang="en-US" sz="1100" dirty="0">
                <a:solidFill>
                  <a:srgbClr val="737373"/>
                </a:solidFill>
                <a:latin typeface="Segoe UI Light"/>
              </a:endParaRPr>
            </a:p>
          </p:txBody>
        </p:sp>
        <p:sp>
          <p:nvSpPr>
            <p:cNvPr id="21" name="Left Bracket 19"/>
            <p:cNvSpPr/>
            <p:nvPr/>
          </p:nvSpPr>
          <p:spPr>
            <a:xfrm rot="16200000">
              <a:off x="8338478" y="2013554"/>
              <a:ext cx="248983" cy="1245699"/>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Propose design</a:t>
              </a:r>
              <a:endParaRPr lang="en-US" sz="1100" dirty="0">
                <a:solidFill>
                  <a:srgbClr val="737373"/>
                </a:solidFill>
                <a:latin typeface="Segoe UI Light"/>
              </a:endParaRPr>
            </a:p>
          </p:txBody>
        </p:sp>
      </p:grpSp>
      <p:sp>
        <p:nvSpPr>
          <p:cNvPr id="47" name="Rectangle 46"/>
          <p:cNvSpPr/>
          <p:nvPr/>
        </p:nvSpPr>
        <p:spPr bwMode="auto">
          <a:xfrm>
            <a:off x="11001676" y="4177364"/>
            <a:ext cx="914400"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NZ"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Left Bracket 26"/>
          <p:cNvSpPr/>
          <p:nvPr/>
        </p:nvSpPr>
        <p:spPr>
          <a:xfrm rot="16200000">
            <a:off x="7023735" y="471128"/>
            <a:ext cx="280605" cy="6929476"/>
          </a:xfrm>
          <a:prstGeom prst="leftBracket">
            <a:avLst>
              <a:gd name="adj" fmla="val 85377"/>
            </a:avLst>
          </a:prstGeom>
          <a:ln>
            <a:solidFill>
              <a:srgbClr val="00188F"/>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Everybody</a:t>
            </a:r>
            <a:endParaRPr lang="en-US" sz="1100" dirty="0">
              <a:solidFill>
                <a:srgbClr val="737373"/>
              </a:solidFill>
              <a:latin typeface="Segoe UI Light"/>
            </a:endParaRPr>
          </a:p>
        </p:txBody>
      </p:sp>
      <p:sp>
        <p:nvSpPr>
          <p:cNvPr id="24" name="Left Bracket 26"/>
          <p:cNvSpPr/>
          <p:nvPr/>
        </p:nvSpPr>
        <p:spPr>
          <a:xfrm rot="16200000">
            <a:off x="2743773" y="3311855"/>
            <a:ext cx="280605" cy="1243224"/>
          </a:xfrm>
          <a:prstGeom prst="leftBracket">
            <a:avLst>
              <a:gd name="adj" fmla="val 85377"/>
            </a:avLst>
          </a:prstGeom>
          <a:ln>
            <a:solidFill>
              <a:srgbClr val="00188F"/>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Developers</a:t>
            </a:r>
            <a:endParaRPr lang="en-US" sz="1100" dirty="0">
              <a:solidFill>
                <a:srgbClr val="737373"/>
              </a:solidFill>
              <a:latin typeface="Segoe UI Light"/>
            </a:endParaRPr>
          </a:p>
        </p:txBody>
      </p:sp>
    </p:spTree>
    <p:extLst>
      <p:ext uri="{BB962C8B-B14F-4D97-AF65-F5344CB8AC3E}">
        <p14:creationId xmlns:p14="http://schemas.microsoft.com/office/powerpoint/2010/main" val="9433252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334022095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269099" y="3723621"/>
            <a:ext cx="11439686" cy="242374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a:solidFill>
                <a:schemeClr val="tx1"/>
              </a:solidFill>
              <a:ea typeface="Segoe UI" pitchFamily="34" charset="0"/>
              <a:cs typeface="Segoe UI" pitchFamily="34" charset="0"/>
            </a:endParaRPr>
          </a:p>
        </p:txBody>
      </p:sp>
      <p:sp>
        <p:nvSpPr>
          <p:cNvPr id="6" name="Rectangle 5"/>
          <p:cNvSpPr/>
          <p:nvPr/>
        </p:nvSpPr>
        <p:spPr bwMode="auto">
          <a:xfrm>
            <a:off x="269099" y="1635100"/>
            <a:ext cx="11439686" cy="199050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a:solidFill>
                <a:schemeClr val="tx1"/>
              </a:solidFill>
              <a:ea typeface="Segoe UI" pitchFamily="34" charset="0"/>
              <a:cs typeface="Segoe UI" pitchFamily="34" charset="0"/>
            </a:endParaRPr>
          </a:p>
        </p:txBody>
      </p:sp>
      <p:sp>
        <p:nvSpPr>
          <p:cNvPr id="10" name="Rectangle 9" hidden="1"/>
          <p:cNvSpPr/>
          <p:nvPr/>
        </p:nvSpPr>
        <p:spPr bwMode="auto">
          <a:xfrm>
            <a:off x="6488" y="1336651"/>
            <a:ext cx="6170299" cy="551770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67" tIns="143256" rIns="179067" bIns="143256" numCol="1" spcCol="0" rtlCol="0" fromWordArt="0" anchor="t" anchorCtr="0" forceAA="0" compatLnSpc="1">
            <a:prstTxWarp prst="textNoShape">
              <a:avLst/>
            </a:prstTxWarp>
            <a:noAutofit/>
          </a:bodyPr>
          <a:lstStyle/>
          <a:p>
            <a:pPr algn="ctr" defTabSz="913012" fontAlgn="base">
              <a:lnSpc>
                <a:spcPct val="90000"/>
              </a:lnSpc>
              <a:spcBef>
                <a:spcPct val="0"/>
              </a:spcBef>
              <a:spcAft>
                <a:spcPct val="0"/>
              </a:spcAft>
            </a:pPr>
            <a:endParaRPr lang="en-US" sz="2349"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1553757" y="1769600"/>
            <a:ext cx="7140914" cy="181130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Transform your code</a:t>
            </a:r>
          </a:p>
          <a:p>
            <a:pPr>
              <a:lnSpc>
                <a:spcPct val="90000"/>
              </a:lnSpc>
              <a:spcBef>
                <a:spcPts val="588"/>
              </a:spcBef>
              <a:spcAft>
                <a:spcPts val="2939"/>
              </a:spcAft>
              <a:buClr>
                <a:schemeClr val="tx1"/>
              </a:buClr>
              <a:buSzPct val="100000"/>
            </a:pPr>
            <a:r>
              <a:rPr lang="en-US" sz="2351" dirty="0">
                <a:latin typeface="+mj-lt"/>
              </a:rPr>
              <a:t>Providing App Model Patterns for common scenarios</a:t>
            </a:r>
            <a:br>
              <a:rPr lang="en-US" sz="2351" dirty="0">
                <a:latin typeface="+mj-lt"/>
              </a:rPr>
            </a:br>
            <a:r>
              <a:rPr lang="en-US" sz="2351" dirty="0">
                <a:latin typeface="+mj-lt"/>
              </a:rPr>
              <a:t>Open source and based on community contributions</a:t>
            </a:r>
            <a:br>
              <a:rPr lang="en-US" sz="2351" dirty="0">
                <a:latin typeface="+mj-lt"/>
              </a:rPr>
            </a:br>
            <a:r>
              <a:rPr lang="en-US" sz="2351" dirty="0">
                <a:latin typeface="+mj-lt"/>
              </a:rPr>
              <a:t>Constantly evolving set of material for reuse</a:t>
            </a:r>
          </a:p>
        </p:txBody>
      </p:sp>
      <p:sp>
        <p:nvSpPr>
          <p:cNvPr id="20" name="Rectangle 19"/>
          <p:cNvSpPr/>
          <p:nvPr/>
        </p:nvSpPr>
        <p:spPr>
          <a:xfrm>
            <a:off x="1553757" y="3909805"/>
            <a:ext cx="10047480" cy="213701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100+ Visual Studio projects</a:t>
            </a:r>
          </a:p>
          <a:p>
            <a:pPr>
              <a:lnSpc>
                <a:spcPct val="90000"/>
              </a:lnSpc>
              <a:spcBef>
                <a:spcPts val="588"/>
              </a:spcBef>
              <a:spcAft>
                <a:spcPts val="2939"/>
              </a:spcAft>
              <a:buClr>
                <a:schemeClr val="tx1"/>
              </a:buClr>
              <a:buSzPct val="100000"/>
            </a:pPr>
            <a:r>
              <a:rPr lang="en-US" sz="2351" dirty="0">
                <a:latin typeface="+mj-lt"/>
              </a:rPr>
              <a:t>Common scenarios</a:t>
            </a:r>
            <a:br>
              <a:rPr lang="en-US" sz="2351" dirty="0">
                <a:latin typeface="+mj-lt"/>
              </a:rPr>
            </a:br>
            <a:r>
              <a:rPr lang="en-US" sz="2351" dirty="0">
                <a:latin typeface="+mj-lt"/>
              </a:rPr>
              <a:t>Branding</a:t>
            </a:r>
            <a:br>
              <a:rPr lang="en-US" sz="2351" dirty="0">
                <a:latin typeface="+mj-lt"/>
              </a:rPr>
            </a:br>
            <a:r>
              <a:rPr lang="en-US" sz="2351" dirty="0">
                <a:latin typeface="+mj-lt"/>
              </a:rPr>
              <a:t>Site provisioning</a:t>
            </a:r>
            <a:br>
              <a:rPr lang="en-US" sz="2351" dirty="0">
                <a:latin typeface="+mj-lt"/>
              </a:rPr>
            </a:br>
            <a:r>
              <a:rPr lang="en-US" sz="2351" dirty="0">
                <a:latin typeface="+mj-lt"/>
              </a:rPr>
              <a:t>Remote event receivers </a:t>
            </a:r>
          </a:p>
        </p:txBody>
      </p:sp>
      <p:sp>
        <p:nvSpPr>
          <p:cNvPr id="5" name="Rectangle 4"/>
          <p:cNvSpPr/>
          <p:nvPr/>
        </p:nvSpPr>
        <p:spPr>
          <a:xfrm>
            <a:off x="5739107" y="4656261"/>
            <a:ext cx="5323009" cy="1069437"/>
          </a:xfrm>
          <a:prstGeom prst="rect">
            <a:avLst/>
          </a:prstGeom>
        </p:spPr>
        <p:txBody>
          <a:bodyPr wrap="square">
            <a:spAutoFit/>
          </a:bodyPr>
          <a:lstStyle/>
          <a:p>
            <a:pPr>
              <a:lnSpc>
                <a:spcPct val="90000"/>
              </a:lnSpc>
              <a:spcBef>
                <a:spcPts val="588"/>
              </a:spcBef>
              <a:spcAft>
                <a:spcPts val="2939"/>
              </a:spcAft>
              <a:buClr>
                <a:schemeClr val="tx1"/>
              </a:buClr>
              <a:buSzPct val="100000"/>
            </a:pPr>
            <a:r>
              <a:rPr lang="en-US" sz="2351" dirty="0">
                <a:latin typeface="+mj-lt"/>
              </a:rPr>
              <a:t>UX component</a:t>
            </a:r>
            <a:br>
              <a:rPr lang="en-US" sz="2351" dirty="0">
                <a:latin typeface="+mj-lt"/>
              </a:rPr>
            </a:br>
            <a:r>
              <a:rPr lang="en-US" sz="2351" dirty="0">
                <a:latin typeface="+mj-lt"/>
              </a:rPr>
              <a:t>Taxonomy driven navigation</a:t>
            </a:r>
            <a:br>
              <a:rPr lang="en-US" sz="2351" dirty="0">
                <a:latin typeface="+mj-lt"/>
              </a:rPr>
            </a:br>
            <a:r>
              <a:rPr lang="en-US" sz="2351" dirty="0">
                <a:latin typeface="+mj-lt"/>
              </a:rPr>
              <a:t>And much more…</a:t>
            </a:r>
            <a:endParaRPr lang="en-US" sz="2351" u="sng" dirty="0">
              <a:latin typeface="+mj-lt"/>
            </a:endParaRPr>
          </a:p>
        </p:txBody>
      </p:sp>
      <p:grpSp>
        <p:nvGrpSpPr>
          <p:cNvPr id="32" name="Group 701"/>
          <p:cNvGrpSpPr>
            <a:grpSpLocks noChangeAspect="1"/>
          </p:cNvGrpSpPr>
          <p:nvPr/>
        </p:nvGrpSpPr>
        <p:grpSpPr bwMode="auto">
          <a:xfrm>
            <a:off x="392170" y="3909805"/>
            <a:ext cx="918403" cy="831817"/>
            <a:chOff x="10488" y="-2313"/>
            <a:chExt cx="944" cy="855"/>
          </a:xfrm>
          <a:solidFill>
            <a:schemeClr val="tx1">
              <a:lumMod val="50000"/>
              <a:lumOff val="50000"/>
            </a:schemeClr>
          </a:solidFill>
        </p:grpSpPr>
        <p:sp>
          <p:nvSpPr>
            <p:cNvPr id="33" name="Freeform 702"/>
            <p:cNvSpPr>
              <a:spLocks/>
            </p:cNvSpPr>
            <p:nvPr/>
          </p:nvSpPr>
          <p:spPr bwMode="auto">
            <a:xfrm>
              <a:off x="10488" y="-2313"/>
              <a:ext cx="779" cy="586"/>
            </a:xfrm>
            <a:custGeom>
              <a:avLst/>
              <a:gdLst>
                <a:gd name="T0" fmla="*/ 35 w 330"/>
                <a:gd name="T1" fmla="*/ 73 h 248"/>
                <a:gd name="T2" fmla="*/ 35 w 330"/>
                <a:gd name="T3" fmla="*/ 248 h 248"/>
                <a:gd name="T4" fmla="*/ 9 w 330"/>
                <a:gd name="T5" fmla="*/ 248 h 248"/>
                <a:gd name="T6" fmla="*/ 0 w 330"/>
                <a:gd name="T7" fmla="*/ 239 h 248"/>
                <a:gd name="T8" fmla="*/ 0 w 330"/>
                <a:gd name="T9" fmla="*/ 13 h 248"/>
                <a:gd name="T10" fmla="*/ 13 w 330"/>
                <a:gd name="T11" fmla="*/ 0 h 248"/>
                <a:gd name="T12" fmla="*/ 129 w 330"/>
                <a:gd name="T13" fmla="*/ 0 h 248"/>
                <a:gd name="T14" fmla="*/ 142 w 330"/>
                <a:gd name="T15" fmla="*/ 13 h 248"/>
                <a:gd name="T16" fmla="*/ 142 w 330"/>
                <a:gd name="T17" fmla="*/ 27 h 248"/>
                <a:gd name="T18" fmla="*/ 321 w 330"/>
                <a:gd name="T19" fmla="*/ 27 h 248"/>
                <a:gd name="T20" fmla="*/ 330 w 330"/>
                <a:gd name="T21" fmla="*/ 36 h 248"/>
                <a:gd name="T22" fmla="*/ 330 w 330"/>
                <a:gd name="T23" fmla="*/ 86 h 248"/>
                <a:gd name="T24" fmla="*/ 177 w 330"/>
                <a:gd name="T25" fmla="*/ 86 h 248"/>
                <a:gd name="T26" fmla="*/ 177 w 330"/>
                <a:gd name="T27" fmla="*/ 73 h 248"/>
                <a:gd name="T28" fmla="*/ 164 w 330"/>
                <a:gd name="T29" fmla="*/ 59 h 248"/>
                <a:gd name="T30" fmla="*/ 49 w 330"/>
                <a:gd name="T31" fmla="*/ 59 h 248"/>
                <a:gd name="T32" fmla="*/ 35 w 330"/>
                <a:gd name="T3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0" h="248">
                  <a:moveTo>
                    <a:pt x="35" y="73"/>
                  </a:moveTo>
                  <a:cubicBezTo>
                    <a:pt x="35" y="248"/>
                    <a:pt x="35" y="248"/>
                    <a:pt x="35" y="248"/>
                  </a:cubicBezTo>
                  <a:cubicBezTo>
                    <a:pt x="9" y="248"/>
                    <a:pt x="9" y="248"/>
                    <a:pt x="9" y="248"/>
                  </a:cubicBezTo>
                  <a:cubicBezTo>
                    <a:pt x="4" y="248"/>
                    <a:pt x="0" y="244"/>
                    <a:pt x="0" y="239"/>
                  </a:cubicBezTo>
                  <a:cubicBezTo>
                    <a:pt x="0" y="13"/>
                    <a:pt x="0" y="13"/>
                    <a:pt x="0" y="13"/>
                  </a:cubicBezTo>
                  <a:cubicBezTo>
                    <a:pt x="0" y="6"/>
                    <a:pt x="6" y="0"/>
                    <a:pt x="13" y="0"/>
                  </a:cubicBezTo>
                  <a:cubicBezTo>
                    <a:pt x="129" y="0"/>
                    <a:pt x="129" y="0"/>
                    <a:pt x="129" y="0"/>
                  </a:cubicBezTo>
                  <a:cubicBezTo>
                    <a:pt x="137" y="0"/>
                    <a:pt x="142" y="6"/>
                    <a:pt x="142" y="13"/>
                  </a:cubicBezTo>
                  <a:cubicBezTo>
                    <a:pt x="142" y="27"/>
                    <a:pt x="142" y="27"/>
                    <a:pt x="142" y="27"/>
                  </a:cubicBezTo>
                  <a:cubicBezTo>
                    <a:pt x="321" y="27"/>
                    <a:pt x="321" y="27"/>
                    <a:pt x="321" y="27"/>
                  </a:cubicBezTo>
                  <a:cubicBezTo>
                    <a:pt x="326" y="27"/>
                    <a:pt x="330" y="31"/>
                    <a:pt x="330" y="36"/>
                  </a:cubicBezTo>
                  <a:cubicBezTo>
                    <a:pt x="330" y="86"/>
                    <a:pt x="330" y="86"/>
                    <a:pt x="330" y="86"/>
                  </a:cubicBezTo>
                  <a:cubicBezTo>
                    <a:pt x="177" y="86"/>
                    <a:pt x="177" y="86"/>
                    <a:pt x="177" y="86"/>
                  </a:cubicBezTo>
                  <a:cubicBezTo>
                    <a:pt x="177" y="73"/>
                    <a:pt x="177" y="73"/>
                    <a:pt x="177" y="73"/>
                  </a:cubicBezTo>
                  <a:cubicBezTo>
                    <a:pt x="177" y="65"/>
                    <a:pt x="172" y="59"/>
                    <a:pt x="164" y="59"/>
                  </a:cubicBezTo>
                  <a:cubicBezTo>
                    <a:pt x="49" y="59"/>
                    <a:pt x="49" y="59"/>
                    <a:pt x="49" y="59"/>
                  </a:cubicBezTo>
                  <a:cubicBezTo>
                    <a:pt x="41" y="59"/>
                    <a:pt x="35" y="65"/>
                    <a:pt x="35"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dirty="0"/>
            </a:p>
          </p:txBody>
        </p:sp>
        <p:sp>
          <p:nvSpPr>
            <p:cNvPr id="34" name="Freeform 703"/>
            <p:cNvSpPr>
              <a:spLocks/>
            </p:cNvSpPr>
            <p:nvPr/>
          </p:nvSpPr>
          <p:spPr bwMode="auto">
            <a:xfrm>
              <a:off x="10653" y="-2044"/>
              <a:ext cx="779" cy="586"/>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dirty="0"/>
            </a:p>
          </p:txBody>
        </p:sp>
      </p:grpSp>
      <p:grpSp>
        <p:nvGrpSpPr>
          <p:cNvPr id="36" name="Group 35"/>
          <p:cNvGrpSpPr/>
          <p:nvPr/>
        </p:nvGrpSpPr>
        <p:grpSpPr bwMode="black">
          <a:xfrm>
            <a:off x="384923" y="1944201"/>
            <a:ext cx="961014" cy="781827"/>
            <a:chOff x="5184775" y="225425"/>
            <a:chExt cx="1500188" cy="1220788"/>
          </a:xfrm>
          <a:solidFill>
            <a:schemeClr val="bg1">
              <a:lumMod val="50000"/>
            </a:schemeClr>
          </a:solidFill>
        </p:grpSpPr>
        <p:sp>
          <p:nvSpPr>
            <p:cNvPr id="3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dirty="0"/>
            </a:p>
          </p:txBody>
        </p:sp>
        <p:sp>
          <p:nvSpPr>
            <p:cNvPr id="38" name="Oval 87"/>
            <p:cNvSpPr>
              <a:spLocks noChangeArrowheads="1"/>
            </p:cNvSpPr>
            <p:nvPr/>
          </p:nvSpPr>
          <p:spPr bwMode="black">
            <a:xfrm>
              <a:off x="5649158" y="794500"/>
              <a:ext cx="203200" cy="2032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dirty="0"/>
            </a:p>
          </p:txBody>
        </p:sp>
        <p:sp>
          <p:nvSpPr>
            <p:cNvPr id="3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dirty="0"/>
            </a:p>
          </p:txBody>
        </p:sp>
        <p:sp>
          <p:nvSpPr>
            <p:cNvPr id="40" name="Oval 87"/>
            <p:cNvSpPr>
              <a:spLocks noChangeArrowheads="1"/>
            </p:cNvSpPr>
            <p:nvPr/>
          </p:nvSpPr>
          <p:spPr bwMode="black">
            <a:xfrm>
              <a:off x="6374687" y="487981"/>
              <a:ext cx="69870" cy="6987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dirty="0"/>
            </a:p>
          </p:txBody>
        </p:sp>
      </p:grpSp>
      <p:sp>
        <p:nvSpPr>
          <p:cNvPr id="21" name="Rectangle 20"/>
          <p:cNvSpPr/>
          <p:nvPr/>
        </p:nvSpPr>
        <p:spPr>
          <a:xfrm>
            <a:off x="1587" y="6502424"/>
            <a:ext cx="8075097" cy="338466"/>
          </a:xfrm>
          <a:prstGeom prst="rect">
            <a:avLst/>
          </a:prstGeom>
        </p:spPr>
        <p:txBody>
          <a:bodyPr wrap="square">
            <a:spAutoFit/>
          </a:bodyPr>
          <a:lstStyle/>
          <a:p>
            <a:r>
              <a:rPr lang="en-US" sz="1600" dirty="0"/>
              <a:t>Patterns and Practices Yammer Group - </a:t>
            </a:r>
            <a:r>
              <a:rPr lang="en-US" sz="1600" u="sng" dirty="0"/>
              <a:t>http://aka.ms/officedevpnpYammer</a:t>
            </a:r>
            <a:r>
              <a:rPr lang="en-US" sz="1600" dirty="0"/>
              <a:t> </a:t>
            </a:r>
            <a:endParaRPr lang="en-US" sz="1400" dirty="0"/>
          </a:p>
        </p:txBody>
      </p:sp>
      <p:sp>
        <p:nvSpPr>
          <p:cNvPr id="24" name="Rectangle 23"/>
          <p:cNvSpPr/>
          <p:nvPr/>
        </p:nvSpPr>
        <p:spPr>
          <a:xfrm>
            <a:off x="4898240" y="505398"/>
            <a:ext cx="5003593" cy="646035"/>
          </a:xfrm>
          <a:prstGeom prst="rect">
            <a:avLst/>
          </a:prstGeom>
        </p:spPr>
        <p:txBody>
          <a:bodyPr wrap="none">
            <a:spAutoFit/>
          </a:bodyPr>
          <a:lstStyle/>
          <a:p>
            <a:pPr algn="r">
              <a:lnSpc>
                <a:spcPct val="90000"/>
              </a:lnSpc>
              <a:spcBef>
                <a:spcPts val="588"/>
              </a:spcBef>
              <a:spcAft>
                <a:spcPts val="2939"/>
              </a:spcAft>
              <a:buClr>
                <a:schemeClr val="tx1"/>
              </a:buClr>
              <a:buSzPct val="100000"/>
            </a:pPr>
            <a:r>
              <a:rPr lang="en-US" sz="3999" u="sng" dirty="0"/>
              <a:t>aka.ms/OfficeDevPnP</a:t>
            </a:r>
          </a:p>
        </p:txBody>
      </p:sp>
      <p:pic>
        <p:nvPicPr>
          <p:cNvPr id="2" name="Picture 1"/>
          <p:cNvPicPr>
            <a:picLocks noChangeAspect="1"/>
          </p:cNvPicPr>
          <p:nvPr/>
        </p:nvPicPr>
        <p:blipFill>
          <a:blip r:embed="rId3"/>
          <a:stretch>
            <a:fillRect/>
          </a:stretch>
        </p:blipFill>
        <p:spPr>
          <a:xfrm>
            <a:off x="0" y="0"/>
            <a:ext cx="6229745" cy="1656961"/>
          </a:xfrm>
          <a:prstGeom prst="rect">
            <a:avLst/>
          </a:prstGeom>
        </p:spPr>
      </p:pic>
    </p:spTree>
    <p:extLst>
      <p:ext uri="{BB962C8B-B14F-4D97-AF65-F5344CB8AC3E}">
        <p14:creationId xmlns:p14="http://schemas.microsoft.com/office/powerpoint/2010/main" val="3748788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5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70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300"/>
                                        <p:tgtEl>
                                          <p:spTgt spid="36"/>
                                        </p:tgtEl>
                                      </p:cBhvr>
                                    </p:animEffect>
                                  </p:childTnLst>
                                </p:cTn>
                              </p:par>
                              <p:par>
                                <p:cTn id="16" presetID="63" presetClass="path" presetSubtype="0" decel="100000" fill="hold" nodeType="withEffect">
                                  <p:stCondLst>
                                    <p:cond delay="700"/>
                                  </p:stCondLst>
                                  <p:childTnLst>
                                    <p:animMotion origin="layout" path="M -3.75E-6 -1.85185E-6 L 0.01511 -1.85185E-6 " pathEditMode="relative" rAng="0" ptsTypes="AA">
                                      <p:cBhvr>
                                        <p:cTn id="17" dur="500" spd="-100000" fill="hold"/>
                                        <p:tgtEl>
                                          <p:spTgt spid="36"/>
                                        </p:tgtEl>
                                        <p:attrNameLst>
                                          <p:attrName>ppt_x</p:attrName>
                                          <p:attrName>ppt_y</p:attrName>
                                        </p:attrNameLst>
                                      </p:cBhvr>
                                      <p:rCtr x="755" y="0"/>
                                    </p:animMotion>
                                  </p:childTnLst>
                                </p:cTn>
                              </p:par>
                              <p:par>
                                <p:cTn id="18" presetID="10" presetClass="entr" presetSubtype="0" fill="hold" grpId="0" nodeType="withEffect">
                                  <p:stCondLst>
                                    <p:cond delay="8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300"/>
                                        <p:tgtEl>
                                          <p:spTgt spid="19"/>
                                        </p:tgtEl>
                                      </p:cBhvr>
                                    </p:animEffect>
                                  </p:childTnLst>
                                </p:cTn>
                              </p:par>
                              <p:par>
                                <p:cTn id="21" presetID="63" presetClass="path" presetSubtype="0" decel="100000" fill="hold" grpId="1" nodeType="withEffect">
                                  <p:stCondLst>
                                    <p:cond delay="800"/>
                                  </p:stCondLst>
                                  <p:childTnLst>
                                    <p:animMotion origin="layout" path="M 4.79167E-6 1.11111E-6 L 0.0151 1.11111E-6 " pathEditMode="relative" rAng="0" ptsTypes="AA">
                                      <p:cBhvr>
                                        <p:cTn id="22" dur="500" spd="-100000" fill="hold"/>
                                        <p:tgtEl>
                                          <p:spTgt spid="19"/>
                                        </p:tgtEl>
                                        <p:attrNameLst>
                                          <p:attrName>ppt_x</p:attrName>
                                          <p:attrName>ppt_y</p:attrName>
                                        </p:attrNameLst>
                                      </p:cBhvr>
                                      <p:rCtr x="755" y="0"/>
                                    </p:animMotion>
                                  </p:childTnLst>
                                </p:cTn>
                              </p:par>
                              <p:par>
                                <p:cTn id="23" presetID="10" presetClass="entr" presetSubtype="0" fill="hold" nodeType="withEffect">
                                  <p:stCondLst>
                                    <p:cond delay="9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300"/>
                                        <p:tgtEl>
                                          <p:spTgt spid="32"/>
                                        </p:tgtEl>
                                      </p:cBhvr>
                                    </p:animEffect>
                                  </p:childTnLst>
                                </p:cTn>
                              </p:par>
                              <p:par>
                                <p:cTn id="26" presetID="63" presetClass="path" presetSubtype="0" decel="100000" fill="hold" nodeType="withEffect">
                                  <p:stCondLst>
                                    <p:cond delay="900"/>
                                  </p:stCondLst>
                                  <p:childTnLst>
                                    <p:animMotion origin="layout" path="M -1.875E-6 3.7037E-7 L 0.01511 3.7037E-7 " pathEditMode="relative" rAng="0" ptsTypes="AA">
                                      <p:cBhvr>
                                        <p:cTn id="27" dur="500" spd="-100000" fill="hold"/>
                                        <p:tgtEl>
                                          <p:spTgt spid="32"/>
                                        </p:tgtEl>
                                        <p:attrNameLst>
                                          <p:attrName>ppt_x</p:attrName>
                                          <p:attrName>ppt_y</p:attrName>
                                        </p:attrNameLst>
                                      </p:cBhvr>
                                      <p:rCtr x="755" y="0"/>
                                    </p:animMotion>
                                  </p:childTnLst>
                                </p:cTn>
                              </p:par>
                              <p:par>
                                <p:cTn id="28" presetID="10" presetClass="entr" presetSubtype="0" fill="hold" grpId="0" nodeType="withEffect">
                                  <p:stCondLst>
                                    <p:cond delay="100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300"/>
                                        <p:tgtEl>
                                          <p:spTgt spid="20"/>
                                        </p:tgtEl>
                                      </p:cBhvr>
                                    </p:animEffect>
                                  </p:childTnLst>
                                </p:cTn>
                              </p:par>
                              <p:par>
                                <p:cTn id="31" presetID="63" presetClass="path" presetSubtype="0" decel="100000" fill="hold" grpId="1" nodeType="withEffect">
                                  <p:stCondLst>
                                    <p:cond delay="1000"/>
                                  </p:stCondLst>
                                  <p:childTnLst>
                                    <p:animMotion origin="layout" path="M 1.66667E-6 3.33333E-6 L 0.0151 3.33333E-6 " pathEditMode="relative" rAng="0" ptsTypes="AA">
                                      <p:cBhvr>
                                        <p:cTn id="32" dur="500" spd="-100000" fill="hold"/>
                                        <p:tgtEl>
                                          <p:spTgt spid="20"/>
                                        </p:tgtEl>
                                        <p:attrNameLst>
                                          <p:attrName>ppt_x</p:attrName>
                                          <p:attrName>ppt_y</p:attrName>
                                        </p:attrNameLst>
                                      </p:cBhvr>
                                      <p:rCtr x="755" y="0"/>
                                    </p:animMotion>
                                  </p:childTnLst>
                                </p:cTn>
                              </p:par>
                              <p:par>
                                <p:cTn id="33" presetID="10" presetClass="entr" presetSubtype="0" fill="hold" grpId="0" nodeType="withEffect">
                                  <p:stCondLst>
                                    <p:cond delay="100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300"/>
                                        <p:tgtEl>
                                          <p:spTgt spid="5"/>
                                        </p:tgtEl>
                                      </p:cBhvr>
                                    </p:animEffect>
                                  </p:childTnLst>
                                </p:cTn>
                              </p:par>
                              <p:par>
                                <p:cTn id="36" presetID="63" presetClass="path" presetSubtype="0" decel="100000" fill="hold" grpId="1" nodeType="withEffect">
                                  <p:stCondLst>
                                    <p:cond delay="1000"/>
                                  </p:stCondLst>
                                  <p:childTnLst>
                                    <p:animMotion origin="layout" path="M 1.45833E-6 2.96296E-6 L 0.0151 2.96296E-6 " pathEditMode="relative" rAng="0" ptsTypes="AA">
                                      <p:cBhvr>
                                        <p:cTn id="37" dur="500" spd="-100000" fill="hold"/>
                                        <p:tgtEl>
                                          <p:spTgt spid="5"/>
                                        </p:tgtEl>
                                        <p:attrNameLst>
                                          <p:attrName>ppt_x</p:attrName>
                                          <p:attrName>ppt_y</p:attrName>
                                        </p:attrNameLst>
                                      </p:cBhvr>
                                      <p:rCtr x="75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 grpId="0" animBg="1"/>
      <p:bldP spid="19" grpId="0"/>
      <p:bldP spid="19" grpId="1"/>
      <p:bldP spid="20" grpId="0"/>
      <p:bldP spid="20" grpId="1"/>
      <p:bldP spid="5" grpId="0"/>
      <p:bldP spid="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059" y="1118530"/>
            <a:ext cx="3954528" cy="898463"/>
          </a:xfrm>
          <a:prstGeom prst="rect">
            <a:avLst/>
          </a:prstGeom>
          <a:noFill/>
        </p:spPr>
        <p:txBody>
          <a:bodyPr wrap="none" lIns="179017" tIns="143214" rIns="179017" bIns="143214" rtlCol="0">
            <a:spAutoFit/>
          </a:bodyPr>
          <a:lstStyle/>
          <a:p>
            <a:pPr defTabSz="913112">
              <a:lnSpc>
                <a:spcPct val="90000"/>
              </a:lnSpc>
              <a:spcAft>
                <a:spcPts val="588"/>
              </a:spcAft>
            </a:pPr>
            <a:r>
              <a:rPr lang="en-US" sz="4399" kern="0" dirty="0">
                <a:solidFill>
                  <a:schemeClr val="tx2"/>
                </a:solidFill>
                <a:latin typeface="Segoe UI" panose="020B0502040204020203" pitchFamily="34" charset="0"/>
                <a:ea typeface="Segoe UI Light" panose="020B0502040204020203" pitchFamily="34" charset="0"/>
                <a:cs typeface="Segoe UI" panose="020B0502040204020203" pitchFamily="34" charset="0"/>
              </a:rPr>
              <a:t>dev.office.com</a:t>
            </a:r>
          </a:p>
        </p:txBody>
      </p:sp>
      <p:sp>
        <p:nvSpPr>
          <p:cNvPr id="5" name="TextBox 4"/>
          <p:cNvSpPr txBox="1"/>
          <p:nvPr/>
        </p:nvSpPr>
        <p:spPr>
          <a:xfrm>
            <a:off x="802578" y="3135733"/>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Explore</a:t>
            </a:r>
            <a:r>
              <a:rPr lang="en-US" sz="3527" dirty="0">
                <a:solidFill>
                  <a:schemeClr val="tx2"/>
                </a:solidFill>
                <a:latin typeface="Segoe UI Light" panose="020B0502040204020203" pitchFamily="34" charset="0"/>
                <a:cs typeface="Segoe UI Light" panose="020B0502040204020203" pitchFamily="34" charset="0"/>
              </a:rPr>
              <a:t> </a:t>
            </a:r>
          </a:p>
          <a:p>
            <a:pPr defTabSz="565828"/>
            <a:r>
              <a:rPr lang="en-US" sz="1999" dirty="0">
                <a:solidFill>
                  <a:schemeClr val="tx1">
                    <a:lumMod val="50000"/>
                    <a:lumOff val="50000"/>
                  </a:schemeClr>
                </a:solidFill>
                <a:cs typeface="Segoe UI" panose="020B0502040204020203" pitchFamily="34" charset="0"/>
                <a:hlinkClick r:id="rId3"/>
              </a:rPr>
              <a:t>http://apisandbox.msdn.microsoft.com</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6" name="TextBox 5"/>
          <p:cNvSpPr txBox="1"/>
          <p:nvPr/>
        </p:nvSpPr>
        <p:spPr>
          <a:xfrm>
            <a:off x="771769" y="2109487"/>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Sign</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up</a:t>
            </a:r>
          </a:p>
          <a:p>
            <a:pPr defTabSz="565828"/>
            <a:r>
              <a:rPr lang="en-US" sz="1999" dirty="0">
                <a:solidFill>
                  <a:schemeClr val="tx1">
                    <a:lumMod val="50000"/>
                    <a:lumOff val="50000"/>
                  </a:schemeClr>
                </a:solidFill>
                <a:cs typeface="Segoe UI" panose="020B0502040204020203" pitchFamily="34" charset="0"/>
                <a:hlinkClick r:id="rId4"/>
              </a:rPr>
              <a:t>http://dev.office.com/getting-started</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7" name="TextBox 6"/>
          <p:cNvSpPr txBox="1"/>
          <p:nvPr/>
        </p:nvSpPr>
        <p:spPr>
          <a:xfrm>
            <a:off x="751058" y="4248819"/>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Get</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trained</a:t>
            </a:r>
            <a:r>
              <a:rPr lang="en-US" sz="3527" dirty="0">
                <a:solidFill>
                  <a:schemeClr val="tx1">
                    <a:lumMod val="50000"/>
                    <a:lumOff val="50000"/>
                  </a:schemeClr>
                </a:solidFill>
                <a:latin typeface="Segoe UI Light" panose="020B0502040204020203" pitchFamily="34" charset="0"/>
                <a:cs typeface="Segoe UI Light" panose="020B0502040204020203" pitchFamily="34" charset="0"/>
              </a:rPr>
              <a:t/>
            </a:r>
            <a:br>
              <a:rPr lang="en-US" sz="3527" dirty="0">
                <a:solidFill>
                  <a:schemeClr val="tx1">
                    <a:lumMod val="50000"/>
                    <a:lumOff val="50000"/>
                  </a:schemeClr>
                </a:solidFill>
                <a:latin typeface="Segoe UI Light" panose="020B0502040204020203" pitchFamily="34" charset="0"/>
                <a:cs typeface="Segoe UI Light" panose="020B0502040204020203" pitchFamily="34" charset="0"/>
              </a:rPr>
            </a:br>
            <a:r>
              <a:rPr lang="en-US" sz="1999" dirty="0">
                <a:solidFill>
                  <a:schemeClr val="tx1">
                    <a:lumMod val="50000"/>
                    <a:lumOff val="50000"/>
                  </a:schemeClr>
                </a:solidFill>
                <a:cs typeface="Segoe UI" panose="020B0502040204020203" pitchFamily="34" charset="0"/>
                <a:hlinkClick r:id="rId5"/>
              </a:rPr>
              <a:t>http://dev.office.com/training</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grpSp>
        <p:nvGrpSpPr>
          <p:cNvPr id="9" name="Group 8"/>
          <p:cNvGrpSpPr/>
          <p:nvPr/>
        </p:nvGrpSpPr>
        <p:grpSpPr>
          <a:xfrm>
            <a:off x="7239161" y="1203006"/>
            <a:ext cx="4237746" cy="3770971"/>
            <a:chOff x="1503299" y="914400"/>
            <a:chExt cx="1685883" cy="1500188"/>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47" tIns="44774" rIns="89547" bIns="44774" numCol="1" anchor="t" anchorCtr="0" compatLnSpc="1">
              <a:prstTxWarp prst="textNoShape">
                <a:avLst/>
              </a:prstTxWarp>
              <a:noAutofit/>
            </a:bodyPr>
            <a:lstStyle/>
            <a:p>
              <a:pPr defTabSz="913369"/>
              <a:endParaRPr lang="en-US" sz="1762" dirty="0">
                <a:solidFill>
                  <a:schemeClr val="tx1">
                    <a:lumMod val="50000"/>
                    <a:lumOff val="50000"/>
                  </a:schemeClr>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grpSp>
      <p:grpSp>
        <p:nvGrpSpPr>
          <p:cNvPr id="14" name="Group 13"/>
          <p:cNvGrpSpPr/>
          <p:nvPr/>
        </p:nvGrpSpPr>
        <p:grpSpPr>
          <a:xfrm>
            <a:off x="5781950" y="2769256"/>
            <a:ext cx="4030913" cy="2609747"/>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grpSp>
      <p:grpSp>
        <p:nvGrpSpPr>
          <p:cNvPr id="65" name="Group 64"/>
          <p:cNvGrpSpPr/>
          <p:nvPr/>
        </p:nvGrpSpPr>
        <p:grpSpPr>
          <a:xfrm>
            <a:off x="10470434" y="3738636"/>
            <a:ext cx="817415" cy="1512380"/>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dirty="0">
                <a:solidFill>
                  <a:schemeClr val="tx1">
                    <a:lumMod val="50000"/>
                    <a:lumOff val="50000"/>
                  </a:schemeClr>
                </a:solidFill>
              </a:endParaRPr>
            </a:p>
          </p:txBody>
        </p:sp>
        <p:pic>
          <p:nvPicPr>
            <p:cNvPr id="115" name="Picture 114"/>
            <p:cNvPicPr>
              <a:picLocks noChangeAspect="1"/>
            </p:cNvPicPr>
            <p:nvPr/>
          </p:nvPicPr>
          <p:blipFill rotWithShape="1">
            <a:blip r:embed="rId8" cstate="print">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19029223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barn(inVertical)">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 365 Dev PnP Orange.pptx" id="{08DCB891-B467-4E76-884B-54FA5738BD91}" vid="{74D77EF0-FDBC-4E11-A26A-0FDDCAC08E68}"/>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365 Dev PnP Orange.pptx" id="{08DCB891-B467-4E76-884B-54FA5738BD91}" vid="{31D77945-AD2D-405B-A8E0-FABA9986BC5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1AEA8A7-A694-4DB0-82AB-EF48F2E9B6F9}">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365 Dev PnP Orange</Template>
  <TotalTime>0</TotalTime>
  <Words>1337</Words>
  <Application>Microsoft Office PowerPoint</Application>
  <PresentationFormat>Custom</PresentationFormat>
  <Paragraphs>145</Paragraphs>
  <Slides>11</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PnP Transformation Process</vt:lpstr>
      <vt:lpstr>Why transition to App Model</vt:lpstr>
      <vt:lpstr>Why participate in the  PnP Transformation program</vt:lpstr>
      <vt:lpstr>vNext principles</vt:lpstr>
      <vt:lpstr>Application Modernization PnP Transformation Approach</vt:lpstr>
      <vt:lpstr>Planning Calendar</vt:lpstr>
      <vt:lpstr>PowerPoint Presentation</vt:lpstr>
      <vt:lpstr>PowerPoint Presentation</vt:lpstr>
      <vt:lpstr>PowerPoint Presentation</vt:lpstr>
      <vt:lpstr>Feedback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Template: Vesa Juvonen, Microsoft</dc:description>
  <cp:lastModifiedBy/>
  <cp:revision>1</cp:revision>
  <dcterms:created xsi:type="dcterms:W3CDTF">2015-03-30T00:31:55Z</dcterms:created>
  <dcterms:modified xsi:type="dcterms:W3CDTF">2015-04-20T00:25:21Z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ies>
</file>