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25"/>
  </p:notesMasterIdLst>
  <p:handoutMasterIdLst>
    <p:handoutMasterId r:id="rId26"/>
  </p:handoutMasterIdLst>
  <p:sldIdLst>
    <p:sldId id="1291" r:id="rId6"/>
    <p:sldId id="1330" r:id="rId7"/>
    <p:sldId id="1343" r:id="rId8"/>
    <p:sldId id="1301" r:id="rId9"/>
    <p:sldId id="1352" r:id="rId10"/>
    <p:sldId id="1349" r:id="rId11"/>
    <p:sldId id="1353" r:id="rId12"/>
    <p:sldId id="1351" r:id="rId13"/>
    <p:sldId id="1338" r:id="rId14"/>
    <p:sldId id="1346" r:id="rId15"/>
    <p:sldId id="1332" r:id="rId16"/>
    <p:sldId id="1355" r:id="rId17"/>
    <p:sldId id="1295" r:id="rId18"/>
    <p:sldId id="1347" r:id="rId19"/>
    <p:sldId id="1313" r:id="rId20"/>
    <p:sldId id="1333" r:id="rId21"/>
    <p:sldId id="1289" r:id="rId22"/>
    <p:sldId id="1290" r:id="rId23"/>
    <p:sldId id="1184" r:id="rId2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91"/>
            <p14:sldId id="1330"/>
            <p14:sldId id="1343"/>
            <p14:sldId id="1301"/>
            <p14:sldId id="1352"/>
            <p14:sldId id="1349"/>
            <p14:sldId id="1353"/>
            <p14:sldId id="1351"/>
            <p14:sldId id="1338"/>
            <p14:sldId id="1346"/>
            <p14:sldId id="1332"/>
            <p14:sldId id="1355"/>
            <p14:sldId id="1295"/>
            <p14:sldId id="1347"/>
            <p14:sldId id="1313"/>
            <p14:sldId id="1333"/>
            <p14:sldId id="1289"/>
            <p14:sldId id="1290"/>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2F2F2"/>
    <a:srgbClr val="505050"/>
    <a:srgbClr val="969696"/>
    <a:srgbClr val="0072C6"/>
    <a:srgbClr val="0088EE"/>
    <a:srgbClr val="2D82FF"/>
    <a:srgbClr val="FFFF99"/>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168" autoAdjust="0"/>
  </p:normalViewPr>
  <p:slideViewPr>
    <p:cSldViewPr snapToGrid="0">
      <p:cViewPr varScale="1">
        <p:scale>
          <a:sx n="80" d="100"/>
          <a:sy n="80" d="100"/>
        </p:scale>
        <p:origin x="1026"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8/11/2015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8/11/2015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377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329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94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335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872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8/11/2015</a:t>
            </a:fld>
            <a:endParaRPr lang="en-US"/>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085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20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8/11/2015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1224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8/11/2015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3" name="TextBox 2"/>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pic>
        <p:nvPicPr>
          <p:cNvPr id="7" name="Picture 6"/>
          <p:cNvPicPr>
            <a:picLocks noChangeAspect="1"/>
          </p:cNvPicPr>
          <p:nvPr userDrawn="1"/>
        </p:nvPicPr>
        <p:blipFill>
          <a:blip r:embed="rId3"/>
          <a:stretch>
            <a:fillRect/>
          </a:stretch>
        </p:blipFill>
        <p:spPr>
          <a:xfrm>
            <a:off x="8856324" y="5339575"/>
            <a:ext cx="3234046" cy="1430509"/>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stretch>
            <a:fillRect/>
          </a:stretch>
        </p:blipFill>
        <p:spPr>
          <a:xfrm>
            <a:off x="9855976" y="5781749"/>
            <a:ext cx="2234394"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55976" y="5781749"/>
            <a:ext cx="2232030" cy="988335"/>
          </a:xfrm>
          <a:prstGeom prst="rect">
            <a:avLst/>
          </a:prstGeom>
        </p:spPr>
      </p:pic>
      <p:sp>
        <p:nvSpPr>
          <p:cNvPr id="5" name="TextBox 4"/>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1"/>
                </a:solidFill>
              </a:rPr>
              <a:t>”</a:t>
            </a:r>
            <a:r>
              <a:rPr lang="fi-FI" sz="1600" i="1" spc="-70" dirty="0" err="1" smtClean="0">
                <a:solidFill>
                  <a:schemeClr val="tx1"/>
                </a:solidFill>
              </a:rPr>
              <a:t>Sharing</a:t>
            </a:r>
            <a:r>
              <a:rPr lang="fi-FI" sz="1600" i="1" spc="-70" baseline="0" dirty="0" smtClean="0">
                <a:solidFill>
                  <a:schemeClr val="tx1"/>
                </a:solidFill>
              </a:rPr>
              <a:t> is </a:t>
            </a:r>
            <a:r>
              <a:rPr lang="fi-FI" sz="1600" i="1" spc="-70" baseline="0" dirty="0" err="1" smtClean="0">
                <a:solidFill>
                  <a:schemeClr val="tx1"/>
                </a:solidFill>
              </a:rPr>
              <a:t>caring</a:t>
            </a:r>
            <a:r>
              <a:rPr lang="fi-FI" sz="1600" i="1" spc="-70" dirty="0" smtClean="0">
                <a:solidFill>
                  <a:schemeClr val="tx1"/>
                </a:solidFill>
              </a:rPr>
              <a:t>”</a:t>
            </a:r>
            <a:endParaRPr lang="en-US" sz="1600" i="1" spc="-70" dirty="0" smtClean="0">
              <a:solidFill>
                <a:schemeClr val="tx1"/>
              </a:solidFill>
            </a:endParaRPr>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2030"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109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53148471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4" r:id="rId3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nuget.org/packages?q=officedevpnp"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OfficeDev/PnP-Guidance/blob/master/articles/SharePoint-Add-In-Recipe-event-receiver-and-list-event-receiver.md" TargetMode="External"/><Relationship Id="rId13" Type="http://schemas.openxmlformats.org/officeDocument/2006/relationships/hyperlink" Target="https://github.com/OfficeDev/PnP-Guidance/blob/master/articles/SharePoint-Add-In-Recipe-localization.md" TargetMode="External"/><Relationship Id="rId18" Type="http://schemas.openxmlformats.org/officeDocument/2006/relationships/hyperlink" Target="https://github.com/OfficeDev/PnP-Guidance/blob/master/articles/SharePoint-Add-In-Recipe-performance-considerations.md" TargetMode="External"/><Relationship Id="rId26" Type="http://schemas.openxmlformats.org/officeDocument/2006/relationships/hyperlink" Target="https://github.com/OfficeDev/PnP-Guidance/blob/master/articles/SharePoint-Add-In-Recipe-yammer-integration.md" TargetMode="External"/><Relationship Id="rId3" Type="http://schemas.openxmlformats.org/officeDocument/2006/relationships/hyperlink" Target="https://github.com/OfficeDev/PnP-Guidance/blob/master/articles/SharePoint-Add-In-Recipe-custom-actions.md" TargetMode="External"/><Relationship Id="rId21" Type="http://schemas.openxmlformats.org/officeDocument/2006/relationships/hyperlink" Target="https://github.com/OfficeDev/PnP-Guidance/blob/master/articles/SharePoint-Add-In-Recipe-site-columns-and-content-types.md" TargetMode="External"/><Relationship Id="rId7" Type="http://schemas.openxmlformats.org/officeDocument/2006/relationships/hyperlink" Target="https://github.com/OfficeDev/PnP-Guidance/blob/master/articles/SharePoint-Add-In-Recipe-elevated-privileges.md" TargetMode="External"/><Relationship Id="rId12" Type="http://schemas.openxmlformats.org/officeDocument/2006/relationships/hyperlink" Target="https://github.com/OfficeDev/PnP-Guidance/blob/master/articles/SharePoint-Add-In-Recipe-list-instance.md" TargetMode="External"/><Relationship Id="rId17" Type="http://schemas.openxmlformats.org/officeDocument/2006/relationships/hyperlink" Target="https://github.com/OfficeDev/PnP-Guidance/blob/master/articles/SharePoint-Add-In-Recipe-od4b-customization.md" TargetMode="External"/><Relationship Id="rId25" Type="http://schemas.openxmlformats.org/officeDocument/2006/relationships/hyperlink" Target="https://github.com/OfficeDev/PnP-Guidance/blob/master/articles/SharePoint-Add-In-Recipe-workflows-and-actions.md" TargetMode="External"/><Relationship Id="rId2" Type="http://schemas.openxmlformats.org/officeDocument/2006/relationships/image" Target="../media/image14.png"/><Relationship Id="rId16" Type="http://schemas.openxmlformats.org/officeDocument/2006/relationships/hyperlink" Target="https://github.com/OfficeDev/PnP-Guidance/blob/master/articles/SharePoint-Add-In-Recipe-modules.md" TargetMode="External"/><Relationship Id="rId20" Type="http://schemas.openxmlformats.org/officeDocument/2006/relationships/hyperlink" Target="https://github.com/OfficeDev/PnP-Guidance/blob/master/articles/SharePoint-Add-In-Recipe-search-api-usage.md" TargetMode="External"/><Relationship Id="rId29" Type="http://schemas.openxmlformats.org/officeDocument/2006/relationships/hyperlink" Target="http://aka.ms/OfficeDevPnPMSDN" TargetMode="External"/><Relationship Id="rId1" Type="http://schemas.openxmlformats.org/officeDocument/2006/relationships/slideLayout" Target="../slideLayouts/slideLayout11.xml"/><Relationship Id="rId6" Type="http://schemas.openxmlformats.org/officeDocument/2006/relationships/hyperlink" Target="https://github.com/OfficeDev/PnP-Guidance/blob/master/articles/SharePoint-Add-In-Recipe-document-id-provider.md" TargetMode="External"/><Relationship Id="rId11" Type="http://schemas.openxmlformats.org/officeDocument/2006/relationships/hyperlink" Target="https://github.com/OfficeDev/PnP-Guidance/blob/master/articles/SharePoint-Add-In-Recipe-list-definition-template.md" TargetMode="External"/><Relationship Id="rId24" Type="http://schemas.openxmlformats.org/officeDocument/2006/relationships/hyperlink" Target="https://github.com/OfficeDev/PnP-Guidance/blob/master/articles/SharePoint-Add-In-Recipe-web-part.md" TargetMode="External"/><Relationship Id="rId5" Type="http://schemas.openxmlformats.org/officeDocument/2006/relationships/hyperlink" Target="https://github.com/OfficeDev/PnP-Guidance/blob/master/articles/SharePoint-Add-In-Recipe-delegate-controls.md" TargetMode="External"/><Relationship Id="rId15" Type="http://schemas.openxmlformats.org/officeDocument/2006/relationships/hyperlink" Target="https://github.com/OfficeDev/PnP-Guidance/blob/master/articles/SharePoint-Add-In-Recipe-mms-manipulation.md" TargetMode="External"/><Relationship Id="rId23" Type="http://schemas.openxmlformats.org/officeDocument/2006/relationships/hyperlink" Target="https://github.com/OfficeDev/PnP-Guidance/blob/master/articles/SharePoint-Add-In-Recipe-variations.md" TargetMode="External"/><Relationship Id="rId28" Type="http://schemas.openxmlformats.org/officeDocument/2006/relationships/hyperlink" Target="http://aka.ms/OfficeDevPnPGuidance" TargetMode="External"/><Relationship Id="rId10" Type="http://schemas.openxmlformats.org/officeDocument/2006/relationships/hyperlink" Target="https://github.com/OfficeDev/PnP-Guidance/blob/master/articles/SharePoint-Add-In-Recipe-information-management-policy.md" TargetMode="External"/><Relationship Id="rId19" Type="http://schemas.openxmlformats.org/officeDocument/2006/relationships/hyperlink" Target="https://github.com/OfficeDev/PnP-Guidance/blob/master/articles/SharePoint-Add-In-Recipe-remote-timer-jobs.md" TargetMode="External"/><Relationship Id="rId4" Type="http://schemas.openxmlformats.org/officeDocument/2006/relationships/hyperlink" Target="https://github.com/OfficeDev/PnP-Guidance/blob/master/articles/SharePoint-Add-In-Recipe-custom-field-type.md" TargetMode="External"/><Relationship Id="rId9" Type="http://schemas.openxmlformats.org/officeDocument/2006/relationships/hyperlink" Target="https://github.com/OfficeDev/PnP-Guidance/blob/master/articles/SharePoint-Add-In-Recipe-feature-stapling.md" TargetMode="External"/><Relationship Id="rId14" Type="http://schemas.openxmlformats.org/officeDocument/2006/relationships/hyperlink" Target="https://github.com/OfficeDev/PnP-Guidance/blob/master/articles/SharePoint-Add-In-Recipe-master-pages.md" TargetMode="External"/><Relationship Id="rId22" Type="http://schemas.openxmlformats.org/officeDocument/2006/relationships/hyperlink" Target="https://github.com/OfficeDev/PnP-Guidance/blob/master/articles/SharePoint-Add-In-Recipe-user%20profile%20manipulation.md" TargetMode="External"/><Relationship Id="rId27"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hyperlink" Target="https://channel9.msdn.com/blogs/OfficeDevPnP/PnP-Add-In-Transformation-Training-module-8-Enterprise-Content-Management" TargetMode="External"/><Relationship Id="rId13" Type="http://schemas.openxmlformats.org/officeDocument/2006/relationships/hyperlink" Target="https://channel9.msdn.com/blogs/OfficeDevPnP/How-to-perform-personalized-search-queries-with-CSOM" TargetMode="External"/><Relationship Id="rId18" Type="http://schemas.openxmlformats.org/officeDocument/2006/relationships/hyperlink" Target="https://channel9.msdn.com/blogs/OfficeDevPnP/Applying-and-using-custom-SharePoint-themes-with-add-in-model" TargetMode="External"/><Relationship Id="rId26" Type="http://schemas.openxmlformats.org/officeDocument/2006/relationships/hyperlink" Target="http://aka.ms/OfficeDevPnPVideos" TargetMode="External"/><Relationship Id="rId3" Type="http://schemas.openxmlformats.org/officeDocument/2006/relationships/hyperlink" Target="https://channel9.msdn.com/blogs/OfficeDevPnP/PnP-Add-In-Transformation-Training-module-1-Introduction" TargetMode="External"/><Relationship Id="rId21" Type="http://schemas.openxmlformats.org/officeDocument/2006/relationships/hyperlink" Target="https://channel9.msdn.com/blogs/OfficeDevPnP/How-to-use-remote-event-receivers-for-your-SharePoint-add-ins" TargetMode="External"/><Relationship Id="rId7" Type="http://schemas.openxmlformats.org/officeDocument/2006/relationships/hyperlink" Target="https://channel9.msdn.com/blogs/OfficeDevPnP/PnP-Add-In-Transformation-Training-module-6-Site-provisioning-with-add-in-model" TargetMode="External"/><Relationship Id="rId12" Type="http://schemas.openxmlformats.org/officeDocument/2006/relationships/hyperlink" Target="https://channel9.msdn.com/blogs/OfficeDevPnP/How-to-build-SharePoint-add-ins-that-leverage-search" TargetMode="External"/><Relationship Id="rId17" Type="http://schemas.openxmlformats.org/officeDocument/2006/relationships/hyperlink" Target="https://channel9.msdn.com/blogs/OfficeDevPnP/Using-Office-365-themes-to-provide-branding-elements-in-Office-365" TargetMode="External"/><Relationship Id="rId25" Type="http://schemas.openxmlformats.org/officeDocument/2006/relationships/hyperlink" Target="https://channel9.msdn.com/blogs/OfficeDevPnP/Page-manipulation-demo" TargetMode="External"/><Relationship Id="rId2" Type="http://schemas.openxmlformats.org/officeDocument/2006/relationships/hyperlink" Target="https://channel9.msdn.com/blogs/OfficeDevPnP/Introduction-to-PnP-Transformation-Process" TargetMode="External"/><Relationship Id="rId16" Type="http://schemas.openxmlformats.org/officeDocument/2006/relationships/hyperlink" Target="https://channel9.msdn.com/blogs/OfficeDevPnP/Using-remote-provisioning-pattern-for-sub-site-creation" TargetMode="External"/><Relationship Id="rId20" Type="http://schemas.openxmlformats.org/officeDocument/2006/relationships/hyperlink" Target="https://channel9.msdn.com/blogs/OfficeDevPnP/How-to-use-Azure-Service-Bus-to-debug-your-remote-event-receivers" TargetMode="External"/><Relationship Id="rId1" Type="http://schemas.openxmlformats.org/officeDocument/2006/relationships/slideLayout" Target="../slideLayouts/slideLayout11.xml"/><Relationship Id="rId6" Type="http://schemas.openxmlformats.org/officeDocument/2006/relationships/hyperlink" Target="https://channel9.msdn.com/blogs/OfficeDevPnP/PnP-Add-In-Transformation-Training-module-5-Remote-timer-events" TargetMode="External"/><Relationship Id="rId11" Type="http://schemas.openxmlformats.org/officeDocument/2006/relationships/hyperlink" Target="https://channel9.msdn.com/blogs/OfficeDevPnP/How-to-customize-a-Search-Center-with-SharePoint-add-ins" TargetMode="External"/><Relationship Id="rId24" Type="http://schemas.openxmlformats.org/officeDocument/2006/relationships/hyperlink" Target="https://channel9.msdn.com/blogs/OfficeDevPnP/JavaScript-embedding-demo" TargetMode="External"/><Relationship Id="rId5" Type="http://schemas.openxmlformats.org/officeDocument/2006/relationships/hyperlink" Target="https://channel9.msdn.com/blogs/OfficeDevPnP/PnP-Add-In-Transformation-Training-module-3-Branding-with-add-in-model" TargetMode="External"/><Relationship Id="rId15" Type="http://schemas.openxmlformats.org/officeDocument/2006/relationships/hyperlink" Target="https://channel9.msdn.com/blogs/OfficeDevPnP/Asynchronous-remote-provisioning-solution-for-self-service-site-collection-creation" TargetMode="External"/><Relationship Id="rId23" Type="http://schemas.openxmlformats.org/officeDocument/2006/relationships/hyperlink" Target="https://channel9.msdn.com/blogs/OfficeDevPnP/Client-side-caching-demo" TargetMode="External"/><Relationship Id="rId28" Type="http://schemas.openxmlformats.org/officeDocument/2006/relationships/image" Target="../media/image17.png"/><Relationship Id="rId10" Type="http://schemas.openxmlformats.org/officeDocument/2006/relationships/hyperlink" Target="https://channel9.msdn.com/blogs/OfficeDevPnP/PnP-Add-in-Transformation-Training-Module-10-Transformation-Guideance-from-Farm-Solutions" TargetMode="External"/><Relationship Id="rId19" Type="http://schemas.openxmlformats.org/officeDocument/2006/relationships/hyperlink" Target="https://channel9.msdn.com/blogs/OfficeDevPnP/Using-alternate-CSS-for-providing-custom-branding-in-SharePoint-site" TargetMode="External"/><Relationship Id="rId4" Type="http://schemas.openxmlformats.org/officeDocument/2006/relationships/hyperlink" Target="https://channel9.msdn.com/blogs/OfficeDevPnP/PnP-Add-In-Transformation-Training-Module-2-Managing-site-settings-using-add-in-model" TargetMode="External"/><Relationship Id="rId9" Type="http://schemas.openxmlformats.org/officeDocument/2006/relationships/hyperlink" Target="https://channel9.msdn.com/blogs/OfficeDevPnP/PnP-Add-In-Transformation-Training-Module-9-Using-Search-Capabilities-with-add-in-model" TargetMode="External"/><Relationship Id="rId14" Type="http://schemas.openxmlformats.org/officeDocument/2006/relationships/hyperlink" Target="https://channel9.msdn.com/blogs/OfficeDevPnP/How-to-Export-and-Import-Search-Configurations-with-CSOM" TargetMode="External"/><Relationship Id="rId22" Type="http://schemas.openxmlformats.org/officeDocument/2006/relationships/hyperlink" Target="https://channel9.msdn.com/blogs/OfficeDevPnP/You-can-still-have-timer-jobs-using-the-add-in-model" TargetMode="External"/><Relationship Id="rId27"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hyperlink" Target="https://twitter.com/JonathanHuss" TargetMode="External"/><Relationship Id="rId13" Type="http://schemas.openxmlformats.org/officeDocument/2006/relationships/hyperlink" Target="https://twitter.com/NanddeepNachan" TargetMode="External"/><Relationship Id="rId3" Type="http://schemas.openxmlformats.org/officeDocument/2006/relationships/image" Target="../media/image18.jpeg"/><Relationship Id="rId7" Type="http://schemas.openxmlformats.org/officeDocument/2006/relationships/hyperlink" Target="https://twitter.com/ivagunin" TargetMode="External"/><Relationship Id="rId12" Type="http://schemas.openxmlformats.org/officeDocument/2006/relationships/hyperlink" Target="https://twitter.com/Nigel_Price"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twitter.com/dannyjessee" TargetMode="External"/><Relationship Id="rId11" Type="http://schemas.openxmlformats.org/officeDocument/2006/relationships/hyperlink" Target="https://twitter.com/levalencia" TargetMode="External"/><Relationship Id="rId5" Type="http://schemas.openxmlformats.org/officeDocument/2006/relationships/hyperlink" Target="https://twitter.com/etienne_bailly" TargetMode="External"/><Relationship Id="rId10" Type="http://schemas.openxmlformats.org/officeDocument/2006/relationships/hyperlink" Target="https://twitter.com/lestersconyers" TargetMode="External"/><Relationship Id="rId4" Type="http://schemas.openxmlformats.org/officeDocument/2006/relationships/hyperlink" Target="https://twitter.com/erwinvanhunen" TargetMode="External"/><Relationship Id="rId9" Type="http://schemas.openxmlformats.org/officeDocument/2006/relationships/hyperlink" Target="https://twitter.com/kendome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twitter.com/romanrozinov" TargetMode="External"/><Relationship Id="rId3" Type="http://schemas.openxmlformats.org/officeDocument/2006/relationships/image" Target="../media/image18.jpeg"/><Relationship Id="rId7" Type="http://schemas.openxmlformats.org/officeDocument/2006/relationships/hyperlink" Target="http://rodrigoromano.net/" TargetMode="External"/><Relationship Id="rId12" Type="http://schemas.openxmlformats.org/officeDocument/2006/relationships/hyperlink" Target="https://twitter.com/VWesker"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twitter.com/robinestrm" TargetMode="External"/><Relationship Id="rId11" Type="http://schemas.openxmlformats.org/officeDocument/2006/relationships/hyperlink" Target="https://twitter.com/vrdmn" TargetMode="External"/><Relationship Id="rId5" Type="http://schemas.openxmlformats.org/officeDocument/2006/relationships/hyperlink" Target="https://twitter.com/RadiAtanassov" TargetMode="External"/><Relationship Id="rId10" Type="http://schemas.openxmlformats.org/officeDocument/2006/relationships/hyperlink" Target="https://twitter.com/toddbaginski" TargetMode="External"/><Relationship Id="rId4" Type="http://schemas.openxmlformats.org/officeDocument/2006/relationships/hyperlink" Target="https://twitter.com/PaoloPia" TargetMode="External"/><Relationship Id="rId9" Type="http://schemas.openxmlformats.org/officeDocument/2006/relationships/hyperlink" Target="https://twitter.com/zimmergre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fficeDev/PnP-guidance/" TargetMode="External"/><Relationship Id="rId2" Type="http://schemas.openxmlformats.org/officeDocument/2006/relationships/hyperlink" Target="https://github.com/OfficeDev/PnP" TargetMode="External"/><Relationship Id="rId1" Type="http://schemas.openxmlformats.org/officeDocument/2006/relationships/slideLayout" Target="../slideLayouts/slideLayout11.xml"/><Relationship Id="rId4" Type="http://schemas.openxmlformats.org/officeDocument/2006/relationships/hyperlink" Target="https://github.com/OfficeDev/PnP-Provisioning-Schem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fficeDev/PnP/tree/master/Solutions/Core.ConnectedAngularAppsV2" TargetMode="External"/><Relationship Id="rId7" Type="http://schemas.openxmlformats.org/officeDocument/2006/relationships/hyperlink" Target="https://github.com/OfficeDev/PnP/tree/master/Samples/AzureAD.WebAPI.SPOnline" TargetMode="External"/><Relationship Id="rId2" Type="http://schemas.openxmlformats.org/officeDocument/2006/relationships/hyperlink" Target="https://github.com/OfficeDev/PnP/tree/master/Components/Core.JQuery" TargetMode="External"/><Relationship Id="rId1" Type="http://schemas.openxmlformats.org/officeDocument/2006/relationships/slideLayout" Target="../slideLayouts/slideLayout8.xml"/><Relationship Id="rId6" Type="http://schemas.openxmlformats.org/officeDocument/2006/relationships/hyperlink" Target="https://github.com/OfficeDev/PnP/tree/master/Samples/AzureAD.RedisCacheUserProfile" TargetMode="External"/><Relationship Id="rId5" Type="http://schemas.openxmlformats.org/officeDocument/2006/relationships/hyperlink" Target="https://github.com/OfficeDev/PnP/tree/master/Samples/Core.EmbedJavaScript.HeaderFooter" TargetMode="External"/><Relationship Id="rId4" Type="http://schemas.openxmlformats.org/officeDocument/2006/relationships/hyperlink" Target="https://github.com/OfficeDev/PnP/tree/master/Samples/BusinessApps.RemoteCalendarAcc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PnP Community Call – </a:t>
            </a:r>
            <a:r>
              <a:rPr lang="en-US" dirty="0" smtClean="0"/>
              <a:t>August 2015</a:t>
            </a:r>
            <a:endParaRPr lang="en-US" dirty="0"/>
          </a:p>
        </p:txBody>
      </p:sp>
      <p:sp>
        <p:nvSpPr>
          <p:cNvPr id="6" name="Text Placeholder 5"/>
          <p:cNvSpPr>
            <a:spLocks noGrp="1"/>
          </p:cNvSpPr>
          <p:nvPr>
            <p:ph type="body" sz="quarter" idx="12"/>
          </p:nvPr>
        </p:nvSpPr>
        <p:spPr/>
        <p:txBody>
          <a:bodyPr/>
          <a:lstStyle/>
          <a:p>
            <a:r>
              <a:rPr lang="en-US" dirty="0" smtClean="0"/>
              <a:t>PnP Core Team</a:t>
            </a:r>
            <a:endParaRPr lang="en-US" dirty="0"/>
          </a:p>
        </p:txBody>
      </p:sp>
      <p:sp>
        <p:nvSpPr>
          <p:cNvPr id="4" name="TextBox 3"/>
          <p:cNvSpPr txBox="1"/>
          <p:nvPr/>
        </p:nvSpPr>
        <p:spPr>
          <a:xfrm>
            <a:off x="0" y="0"/>
            <a:ext cx="7207248" cy="1628213"/>
          </a:xfrm>
          <a:prstGeom prst="rect">
            <a:avLst/>
          </a:prstGeom>
          <a:noFill/>
        </p:spPr>
        <p:txBody>
          <a:bodyPr wrap="square" lIns="179114" tIns="143293" rIns="179114" bIns="143293" rtlCol="0">
            <a:spAutoFit/>
          </a:bodyPr>
          <a:lstStyle/>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OfficeDevPnPYammer</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OfficeDevPnPGuidance</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OfficeDevPnPVideos</a:t>
            </a:r>
            <a:endParaRPr lang="en-US" sz="2000" u="sng" dirty="0">
              <a:solidFill>
                <a:schemeClr val="tx1">
                  <a:lumMod val="65000"/>
                  <a:lumOff val="35000"/>
                </a:schemeClr>
              </a:solidFill>
              <a:latin typeface="Segoe UI Light"/>
            </a:endParaRPr>
          </a:p>
        </p:txBody>
      </p:sp>
    </p:spTree>
    <p:extLst>
      <p:ext uri="{BB962C8B-B14F-4D97-AF65-F5344CB8AC3E}">
        <p14:creationId xmlns:p14="http://schemas.microsoft.com/office/powerpoint/2010/main" val="489246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August </a:t>
            </a:r>
            <a:r>
              <a:rPr lang="en-US" sz="4800" dirty="0" smtClean="0"/>
              <a:t>Release – Core and engine updates</a:t>
            </a:r>
            <a:endParaRPr lang="en-GB" sz="4800" dirty="0"/>
          </a:p>
        </p:txBody>
      </p:sp>
      <p:sp>
        <p:nvSpPr>
          <p:cNvPr id="3" name="Text Placeholder 2"/>
          <p:cNvSpPr>
            <a:spLocks noGrp="1"/>
          </p:cNvSpPr>
          <p:nvPr>
            <p:ph type="body" sz="quarter" idx="10"/>
          </p:nvPr>
        </p:nvSpPr>
        <p:spPr>
          <a:xfrm>
            <a:off x="520700" y="1447800"/>
            <a:ext cx="5394960" cy="2271391"/>
          </a:xfrm>
        </p:spPr>
        <p:txBody>
          <a:bodyPr/>
          <a:lstStyle/>
          <a:p>
            <a:r>
              <a:rPr lang="en-US" dirty="0"/>
              <a:t>Core</a:t>
            </a:r>
          </a:p>
          <a:p>
            <a:pPr lvl="1"/>
            <a:r>
              <a:rPr lang="en-US" sz="1800" b="1" dirty="0"/>
              <a:t>provisioning engine updates</a:t>
            </a:r>
            <a:r>
              <a:rPr lang="en-US" sz="1800" dirty="0"/>
              <a:t> </a:t>
            </a:r>
          </a:p>
          <a:p>
            <a:pPr lvl="1"/>
            <a:r>
              <a:rPr lang="en-US" sz="1800" dirty="0" smtClean="0"/>
              <a:t>Additional </a:t>
            </a:r>
            <a:r>
              <a:rPr lang="en-US" sz="1800" dirty="0"/>
              <a:t>code quality improvements</a:t>
            </a:r>
          </a:p>
          <a:p>
            <a:pPr lvl="1"/>
            <a:r>
              <a:rPr lang="en-US" sz="1800" dirty="0"/>
              <a:t>Azure AD Authentication support</a:t>
            </a:r>
          </a:p>
          <a:p>
            <a:pPr lvl="1"/>
            <a:r>
              <a:rPr lang="en-US" sz="1800" dirty="0"/>
              <a:t>Build and test automation improvements</a:t>
            </a:r>
          </a:p>
          <a:p>
            <a:pPr lvl="1"/>
            <a:r>
              <a:rPr lang="en-US" sz="1800" dirty="0"/>
              <a:t>Both </a:t>
            </a:r>
            <a:r>
              <a:rPr lang="en-US" sz="1800" b="1" dirty="0">
                <a:hlinkClick r:id="rId2"/>
              </a:rPr>
              <a:t>PnP Core Nuget packages</a:t>
            </a:r>
            <a:r>
              <a:rPr lang="en-US" sz="1800" dirty="0"/>
              <a:t> (cloud and on-premises) have been also updated accordingly</a:t>
            </a:r>
            <a:r>
              <a:rPr lang="en-US" sz="1800" dirty="0" smtClean="0"/>
              <a:t>.</a:t>
            </a:r>
            <a:endParaRPr lang="en-US" sz="1800" dirty="0"/>
          </a:p>
        </p:txBody>
      </p:sp>
      <p:sp>
        <p:nvSpPr>
          <p:cNvPr id="4" name="Text Placeholder 3"/>
          <p:cNvSpPr>
            <a:spLocks noGrp="1"/>
          </p:cNvSpPr>
          <p:nvPr>
            <p:ph type="body" sz="quarter" idx="11"/>
          </p:nvPr>
        </p:nvSpPr>
        <p:spPr>
          <a:xfrm>
            <a:off x="6277928" y="1447800"/>
            <a:ext cx="5394960" cy="3941079"/>
          </a:xfrm>
        </p:spPr>
        <p:txBody>
          <a:bodyPr/>
          <a:lstStyle/>
          <a:p>
            <a:r>
              <a:rPr lang="en-US" dirty="0" smtClean="0"/>
              <a:t>PnP Provisioning Engine</a:t>
            </a:r>
          </a:p>
          <a:p>
            <a:pPr lvl="1"/>
            <a:r>
              <a:rPr lang="en-US" sz="1800" dirty="0" smtClean="0"/>
              <a:t>Delta handling support for template provisioning where possible </a:t>
            </a:r>
          </a:p>
          <a:p>
            <a:pPr lvl="2"/>
            <a:r>
              <a:rPr lang="en-US" sz="1600" dirty="0" smtClean="0"/>
              <a:t>For example for fields, content types, lists, views, custom actions</a:t>
            </a:r>
          </a:p>
          <a:p>
            <a:pPr lvl="1"/>
            <a:r>
              <a:rPr lang="en-US" sz="1800" dirty="0" smtClean="0"/>
              <a:t>Overall quality and performance improvements</a:t>
            </a:r>
          </a:p>
          <a:p>
            <a:pPr lvl="1"/>
            <a:r>
              <a:rPr lang="en-US" sz="1800" dirty="0" smtClean="0"/>
              <a:t>Significant improvements on the on-premises support</a:t>
            </a:r>
          </a:p>
          <a:p>
            <a:pPr lvl="1"/>
            <a:r>
              <a:rPr lang="en-US" sz="1800" dirty="0" smtClean="0"/>
              <a:t>Support to provision URL Field into the </a:t>
            </a:r>
            <a:r>
              <a:rPr lang="en-US" sz="1800" dirty="0" err="1" smtClean="0"/>
              <a:t>DataRow</a:t>
            </a:r>
            <a:r>
              <a:rPr lang="en-US" sz="1800" dirty="0" smtClean="0"/>
              <a:t> of a </a:t>
            </a:r>
            <a:r>
              <a:rPr lang="en-US" sz="1800" dirty="0" err="1" smtClean="0"/>
              <a:t>ListInstance</a:t>
            </a:r>
            <a:endParaRPr lang="en-US" sz="1800" dirty="0" smtClean="0"/>
          </a:p>
          <a:p>
            <a:pPr lvl="1"/>
            <a:r>
              <a:rPr lang="en-US" sz="1800" dirty="0" err="1" smtClean="0"/>
              <a:t>JSLink</a:t>
            </a:r>
            <a:r>
              <a:rPr lang="en-US" sz="1800" dirty="0" smtClean="0"/>
              <a:t> provisioning support for views</a:t>
            </a:r>
          </a:p>
          <a:p>
            <a:pPr marL="292100" lvl="1" indent="0">
              <a:buNone/>
            </a:pPr>
            <a:endParaRPr lang="en-US" sz="1100" dirty="0" smtClean="0"/>
          </a:p>
          <a:p>
            <a:endParaRPr lang="en-US" sz="2000" dirty="0"/>
          </a:p>
        </p:txBody>
      </p:sp>
    </p:spTree>
    <p:extLst>
      <p:ext uri="{BB962C8B-B14F-4D97-AF65-F5344CB8AC3E}">
        <p14:creationId xmlns:p14="http://schemas.microsoft.com/office/powerpoint/2010/main" val="11741138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11452" y="4453744"/>
            <a:ext cx="3727283" cy="1999360"/>
          </a:xfrm>
          <a:prstGeom prst="rect">
            <a:avLst/>
          </a:prstGeom>
          <a:ln>
            <a:solidFill>
              <a:schemeClr val="bg1">
                <a:lumMod val="85000"/>
              </a:schemeClr>
            </a:solidFill>
          </a:ln>
        </p:spPr>
      </p:pic>
      <p:sp>
        <p:nvSpPr>
          <p:cNvPr id="2" name="Title 1"/>
          <p:cNvSpPr>
            <a:spLocks noGrp="1"/>
          </p:cNvSpPr>
          <p:nvPr>
            <p:ph type="title"/>
          </p:nvPr>
        </p:nvSpPr>
        <p:spPr/>
        <p:txBody>
          <a:bodyPr/>
          <a:lstStyle/>
          <a:p>
            <a:r>
              <a:rPr lang="en-US" dirty="0" smtClean="0"/>
              <a:t>August release - guidance updates</a:t>
            </a:r>
            <a:endParaRPr lang="en-GB" dirty="0"/>
          </a:p>
        </p:txBody>
      </p:sp>
      <p:sp>
        <p:nvSpPr>
          <p:cNvPr id="3" name="Text Placeholder 2"/>
          <p:cNvSpPr>
            <a:spLocks noGrp="1"/>
          </p:cNvSpPr>
          <p:nvPr>
            <p:ph type="body" sz="quarter" idx="10"/>
          </p:nvPr>
        </p:nvSpPr>
        <p:spPr>
          <a:xfrm>
            <a:off x="520700" y="1447800"/>
            <a:ext cx="5394960" cy="3102388"/>
          </a:xfrm>
        </p:spPr>
        <p:txBody>
          <a:bodyPr/>
          <a:lstStyle/>
          <a:p>
            <a:pPr>
              <a:spcBef>
                <a:spcPts val="0"/>
              </a:spcBef>
            </a:pPr>
            <a:r>
              <a:rPr lang="en-US" sz="1600" dirty="0">
                <a:hlinkClick r:id="rId3"/>
              </a:rPr>
              <a:t>SharePoint Add-in Recipe - Custom Actions</a:t>
            </a:r>
            <a:endParaRPr lang="en-US" sz="1600" dirty="0"/>
          </a:p>
          <a:p>
            <a:pPr>
              <a:spcBef>
                <a:spcPts val="0"/>
              </a:spcBef>
            </a:pPr>
            <a:r>
              <a:rPr lang="en-US" sz="1600" dirty="0">
                <a:hlinkClick r:id="rId4"/>
              </a:rPr>
              <a:t>SharePoint Add-in Recipe - Custom field type</a:t>
            </a:r>
            <a:endParaRPr lang="en-US" sz="1600" dirty="0"/>
          </a:p>
          <a:p>
            <a:pPr>
              <a:spcBef>
                <a:spcPts val="0"/>
              </a:spcBef>
            </a:pPr>
            <a:r>
              <a:rPr lang="en-US" sz="1600" dirty="0">
                <a:hlinkClick r:id="rId5"/>
              </a:rPr>
              <a:t>SharePoint Add-in Recipe - Delegate controls</a:t>
            </a:r>
            <a:endParaRPr lang="en-US" sz="1600" dirty="0"/>
          </a:p>
          <a:p>
            <a:pPr>
              <a:spcBef>
                <a:spcPts val="0"/>
              </a:spcBef>
            </a:pPr>
            <a:r>
              <a:rPr lang="en-US" sz="1600" dirty="0">
                <a:hlinkClick r:id="rId6"/>
              </a:rPr>
              <a:t>SharePoint Add-in Recipe - Document ID Provider</a:t>
            </a:r>
            <a:endParaRPr lang="en-US" sz="1600" dirty="0"/>
          </a:p>
          <a:p>
            <a:pPr>
              <a:spcBef>
                <a:spcPts val="0"/>
              </a:spcBef>
            </a:pPr>
            <a:r>
              <a:rPr lang="en-US" sz="1600" dirty="0">
                <a:hlinkClick r:id="rId7"/>
              </a:rPr>
              <a:t>SharePoint Add-in Recipe - Elevated privileges</a:t>
            </a:r>
            <a:endParaRPr lang="en-US" sz="1600" dirty="0"/>
          </a:p>
          <a:p>
            <a:pPr>
              <a:spcBef>
                <a:spcPts val="0"/>
              </a:spcBef>
            </a:pPr>
            <a:r>
              <a:rPr lang="en-US" sz="1600" dirty="0">
                <a:hlinkClick r:id="rId8"/>
              </a:rPr>
              <a:t>SharePoint Add-in Recipe - Event Receivers &amp; List Event Receivers</a:t>
            </a:r>
            <a:endParaRPr lang="en-US" sz="1600" dirty="0"/>
          </a:p>
          <a:p>
            <a:pPr>
              <a:spcBef>
                <a:spcPts val="0"/>
              </a:spcBef>
            </a:pPr>
            <a:r>
              <a:rPr lang="en-US" sz="1600" dirty="0">
                <a:hlinkClick r:id="rId9"/>
              </a:rPr>
              <a:t>SharePoint Add-in Recipe - Feature Stapling</a:t>
            </a:r>
            <a:endParaRPr lang="en-US" sz="1600" dirty="0"/>
          </a:p>
          <a:p>
            <a:pPr>
              <a:spcBef>
                <a:spcPts val="0"/>
              </a:spcBef>
            </a:pPr>
            <a:r>
              <a:rPr lang="en-US" sz="1600" dirty="0">
                <a:hlinkClick r:id="rId10"/>
              </a:rPr>
              <a:t>SharePoint Add-in Recipe - Information Management Policy</a:t>
            </a:r>
            <a:endParaRPr lang="en-US" sz="1600" dirty="0"/>
          </a:p>
          <a:p>
            <a:pPr>
              <a:spcBef>
                <a:spcPts val="0"/>
              </a:spcBef>
            </a:pPr>
            <a:r>
              <a:rPr lang="en-US" sz="1600" dirty="0">
                <a:hlinkClick r:id="rId11"/>
              </a:rPr>
              <a:t>SharePoint Add-in Recipe - List definition / list template</a:t>
            </a:r>
            <a:endParaRPr lang="en-US" sz="1600" dirty="0"/>
          </a:p>
          <a:p>
            <a:pPr>
              <a:spcBef>
                <a:spcPts val="0"/>
              </a:spcBef>
            </a:pPr>
            <a:r>
              <a:rPr lang="en-US" sz="1600" dirty="0">
                <a:hlinkClick r:id="rId12"/>
              </a:rPr>
              <a:t>SharePoint Add-in Recipe - List instance</a:t>
            </a:r>
            <a:endParaRPr lang="en-US" sz="1600" dirty="0"/>
          </a:p>
          <a:p>
            <a:pPr>
              <a:spcBef>
                <a:spcPts val="0"/>
              </a:spcBef>
            </a:pPr>
            <a:r>
              <a:rPr lang="en-US" sz="1600" dirty="0">
                <a:hlinkClick r:id="rId13"/>
              </a:rPr>
              <a:t>SharePoint Add-in Recipe - Localization</a:t>
            </a:r>
            <a:endParaRPr lang="en-US" sz="1600" dirty="0"/>
          </a:p>
          <a:p>
            <a:pPr>
              <a:spcBef>
                <a:spcPts val="0"/>
              </a:spcBef>
            </a:pPr>
            <a:r>
              <a:rPr lang="en-US" sz="1600" dirty="0">
                <a:hlinkClick r:id="rId14"/>
              </a:rPr>
              <a:t>SharePoint Add-in Recipe - Master Pages</a:t>
            </a:r>
            <a:endParaRPr lang="en-US" sz="1600" dirty="0"/>
          </a:p>
          <a:p>
            <a:pPr>
              <a:spcBef>
                <a:spcPts val="0"/>
              </a:spcBef>
            </a:pPr>
            <a:r>
              <a:rPr lang="en-US" sz="1600" dirty="0">
                <a:hlinkClick r:id="rId15"/>
              </a:rPr>
              <a:t>SharePoint Add-in Recipe - MMS manipulation</a:t>
            </a:r>
          </a:p>
          <a:p>
            <a:pPr>
              <a:spcBef>
                <a:spcPts val="0"/>
              </a:spcBef>
            </a:pPr>
            <a:endParaRPr lang="en-US" sz="1600" dirty="0"/>
          </a:p>
        </p:txBody>
      </p:sp>
      <p:sp>
        <p:nvSpPr>
          <p:cNvPr id="6" name="Text Placeholder 5"/>
          <p:cNvSpPr>
            <a:spLocks noGrp="1"/>
          </p:cNvSpPr>
          <p:nvPr>
            <p:ph type="body" sz="quarter" idx="11"/>
          </p:nvPr>
        </p:nvSpPr>
        <p:spPr>
          <a:xfrm>
            <a:off x="6277928" y="1447800"/>
            <a:ext cx="5394960" cy="3102388"/>
          </a:xfrm>
        </p:spPr>
        <p:txBody>
          <a:bodyPr/>
          <a:lstStyle/>
          <a:p>
            <a:pPr>
              <a:spcBef>
                <a:spcPts val="0"/>
              </a:spcBef>
            </a:pPr>
            <a:r>
              <a:rPr lang="en-US" sz="1600" dirty="0" smtClean="0">
                <a:hlinkClick r:id="rId16"/>
              </a:rPr>
              <a:t>SharePoint Add-in Recipe - Modules</a:t>
            </a:r>
            <a:endParaRPr lang="en-US" sz="1600" dirty="0" smtClean="0"/>
          </a:p>
          <a:p>
            <a:pPr>
              <a:spcBef>
                <a:spcPts val="0"/>
              </a:spcBef>
            </a:pPr>
            <a:r>
              <a:rPr lang="en-US" sz="1600" dirty="0" smtClean="0">
                <a:hlinkClick r:id="rId17"/>
              </a:rPr>
              <a:t>SharePoint Add-in Recipe - OneDrive for Business customization</a:t>
            </a:r>
            <a:endParaRPr lang="en-US" sz="1600" dirty="0" smtClean="0"/>
          </a:p>
          <a:p>
            <a:pPr>
              <a:spcBef>
                <a:spcPts val="0"/>
              </a:spcBef>
            </a:pPr>
            <a:r>
              <a:rPr lang="en-US" sz="1600" dirty="0" smtClean="0">
                <a:hlinkClick r:id="rId18"/>
              </a:rPr>
              <a:t>SharePoint Add-in Recipe - Performance Considerations</a:t>
            </a:r>
            <a:endParaRPr lang="en-US" sz="1600" dirty="0" smtClean="0"/>
          </a:p>
          <a:p>
            <a:pPr>
              <a:spcBef>
                <a:spcPts val="0"/>
              </a:spcBef>
            </a:pPr>
            <a:r>
              <a:rPr lang="en-US" sz="1600" dirty="0" smtClean="0">
                <a:hlinkClick r:id="rId19"/>
              </a:rPr>
              <a:t>SharePoint Add-in Recipe - Remote Timer Jobs</a:t>
            </a:r>
            <a:endParaRPr lang="en-US" sz="1600" dirty="0" smtClean="0"/>
          </a:p>
          <a:p>
            <a:pPr>
              <a:spcBef>
                <a:spcPts val="0"/>
              </a:spcBef>
            </a:pPr>
            <a:r>
              <a:rPr lang="en-US" sz="1600" dirty="0" smtClean="0">
                <a:hlinkClick r:id="rId20"/>
              </a:rPr>
              <a:t>SharePoint Add-in Recipe - Search API Usage</a:t>
            </a:r>
            <a:endParaRPr lang="en-US" sz="1600" dirty="0" smtClean="0"/>
          </a:p>
          <a:p>
            <a:pPr>
              <a:spcBef>
                <a:spcPts val="0"/>
              </a:spcBef>
            </a:pPr>
            <a:r>
              <a:rPr lang="en-US" sz="1600" dirty="0" smtClean="0">
                <a:hlinkClick r:id="rId21"/>
              </a:rPr>
              <a:t>SharePoint Add-in Recipe - Site columns and content types</a:t>
            </a:r>
            <a:endParaRPr lang="en-US" sz="1600" dirty="0" smtClean="0"/>
          </a:p>
          <a:p>
            <a:pPr>
              <a:spcBef>
                <a:spcPts val="0"/>
              </a:spcBef>
            </a:pPr>
            <a:r>
              <a:rPr lang="en-US" sz="1600" dirty="0" smtClean="0">
                <a:hlinkClick r:id="rId22"/>
              </a:rPr>
              <a:t>SharePoint Add-in Recipe - User Profile Manipulation</a:t>
            </a:r>
            <a:endParaRPr lang="en-US" sz="1600" dirty="0" smtClean="0"/>
          </a:p>
          <a:p>
            <a:pPr>
              <a:spcBef>
                <a:spcPts val="0"/>
              </a:spcBef>
            </a:pPr>
            <a:r>
              <a:rPr lang="en-US" sz="1600" dirty="0" smtClean="0">
                <a:hlinkClick r:id="rId23"/>
              </a:rPr>
              <a:t>SharePoint Add-in Recipe - Variations</a:t>
            </a:r>
            <a:endParaRPr lang="en-US" sz="1600" dirty="0" smtClean="0"/>
          </a:p>
          <a:p>
            <a:pPr>
              <a:spcBef>
                <a:spcPts val="0"/>
              </a:spcBef>
            </a:pPr>
            <a:r>
              <a:rPr lang="en-US" sz="1600" dirty="0" smtClean="0">
                <a:hlinkClick r:id="rId23"/>
              </a:rPr>
              <a:t>SharePoint Add-in Recipe - User controls and Web controls</a:t>
            </a:r>
            <a:endParaRPr lang="en-US" sz="1600" dirty="0" smtClean="0"/>
          </a:p>
          <a:p>
            <a:pPr>
              <a:spcBef>
                <a:spcPts val="0"/>
              </a:spcBef>
            </a:pPr>
            <a:r>
              <a:rPr lang="en-US" sz="1600" dirty="0" smtClean="0">
                <a:hlinkClick r:id="rId24"/>
              </a:rPr>
              <a:t>SharePoint Add-in Recipe - Web Part</a:t>
            </a:r>
            <a:endParaRPr lang="en-US" sz="1600" dirty="0" smtClean="0"/>
          </a:p>
          <a:p>
            <a:pPr>
              <a:spcBef>
                <a:spcPts val="0"/>
              </a:spcBef>
            </a:pPr>
            <a:r>
              <a:rPr lang="en-US" sz="1600" dirty="0" smtClean="0">
                <a:hlinkClick r:id="rId25"/>
              </a:rPr>
              <a:t>SharePoint Add-in Recipe - Workflows, Actions (Activities), Events, and Forms</a:t>
            </a:r>
            <a:endParaRPr lang="en-US" sz="1600" dirty="0" smtClean="0"/>
          </a:p>
          <a:p>
            <a:pPr>
              <a:spcBef>
                <a:spcPts val="0"/>
              </a:spcBef>
            </a:pPr>
            <a:r>
              <a:rPr lang="en-US" sz="1600" dirty="0" smtClean="0">
                <a:hlinkClick r:id="rId26"/>
              </a:rPr>
              <a:t>SharePoint Add-in Recipe - Yammer Integration</a:t>
            </a:r>
            <a:endParaRPr lang="en-US" sz="1600" dirty="0" smtClean="0"/>
          </a:p>
          <a:p>
            <a:pPr>
              <a:spcBef>
                <a:spcPts val="0"/>
              </a:spcBef>
            </a:pPr>
            <a:endParaRPr lang="fi-FI" sz="1600" dirty="0"/>
          </a:p>
        </p:txBody>
      </p:sp>
      <p:pic>
        <p:nvPicPr>
          <p:cNvPr id="5" name="Picture 4"/>
          <p:cNvPicPr>
            <a:picLocks noChangeAspect="1"/>
          </p:cNvPicPr>
          <p:nvPr/>
        </p:nvPicPr>
        <p:blipFill>
          <a:blip r:embed="rId27"/>
          <a:stretch>
            <a:fillRect/>
          </a:stretch>
        </p:blipFill>
        <p:spPr>
          <a:xfrm>
            <a:off x="9762857" y="5167156"/>
            <a:ext cx="2272299" cy="1610942"/>
          </a:xfrm>
          <a:prstGeom prst="rect">
            <a:avLst/>
          </a:prstGeom>
          <a:ln>
            <a:solidFill>
              <a:schemeClr val="bg1">
                <a:lumMod val="85000"/>
              </a:schemeClr>
            </a:solidFill>
          </a:ln>
        </p:spPr>
      </p:pic>
      <p:sp>
        <p:nvSpPr>
          <p:cNvPr id="7" name="Rectangle 6"/>
          <p:cNvSpPr/>
          <p:nvPr/>
        </p:nvSpPr>
        <p:spPr>
          <a:xfrm>
            <a:off x="519112" y="4550188"/>
            <a:ext cx="7580832" cy="1261884"/>
          </a:xfrm>
          <a:prstGeom prst="rect">
            <a:avLst/>
          </a:prstGeom>
        </p:spPr>
        <p:txBody>
          <a:bodyPr wrap="square">
            <a:spAutoFit/>
          </a:bodyPr>
          <a:lstStyle/>
          <a:p>
            <a:pPr marL="284162" lvl="1" indent="0">
              <a:buNone/>
            </a:pPr>
            <a:endParaRPr lang="fi-FI" sz="1400" dirty="0">
              <a:solidFill>
                <a:schemeClr val="tx1">
                  <a:lumMod val="50000"/>
                  <a:lumOff val="50000"/>
                </a:schemeClr>
              </a:solidFill>
            </a:endParaRPr>
          </a:p>
          <a:p>
            <a:r>
              <a:rPr lang="fi-FI" sz="2400" dirty="0">
                <a:solidFill>
                  <a:schemeClr val="tx1">
                    <a:lumMod val="50000"/>
                    <a:lumOff val="50000"/>
                  </a:schemeClr>
                </a:solidFill>
              </a:rPr>
              <a:t>Guidance – </a:t>
            </a:r>
            <a:r>
              <a:rPr lang="fi-FI" sz="2400" dirty="0">
                <a:solidFill>
                  <a:schemeClr val="tx1">
                    <a:lumMod val="50000"/>
                    <a:lumOff val="50000"/>
                  </a:schemeClr>
                </a:solidFill>
                <a:hlinkClick r:id="rId28"/>
              </a:rPr>
              <a:t>http://aka.ms/OfficeDevPnPGuidance</a:t>
            </a:r>
            <a:endParaRPr lang="fi-FI" sz="2400" dirty="0">
              <a:solidFill>
                <a:schemeClr val="tx1">
                  <a:lumMod val="50000"/>
                  <a:lumOff val="50000"/>
                </a:schemeClr>
              </a:solidFill>
            </a:endParaRPr>
          </a:p>
          <a:p>
            <a:r>
              <a:rPr lang="fi-FI" sz="2400" dirty="0">
                <a:solidFill>
                  <a:schemeClr val="tx1">
                    <a:lumMod val="50000"/>
                    <a:lumOff val="50000"/>
                  </a:schemeClr>
                </a:solidFill>
              </a:rPr>
              <a:t>MSDN– </a:t>
            </a:r>
            <a:r>
              <a:rPr lang="fi-FI" sz="2400" dirty="0">
                <a:solidFill>
                  <a:schemeClr val="tx1">
                    <a:lumMod val="50000"/>
                    <a:lumOff val="50000"/>
                  </a:schemeClr>
                </a:solidFill>
                <a:hlinkClick r:id="rId29"/>
              </a:rPr>
              <a:t>http://aka.ms/OfficeDevPnPMSDN</a:t>
            </a:r>
            <a:r>
              <a:rPr lang="fi-FI" sz="2400" dirty="0">
                <a:solidFill>
                  <a:schemeClr val="tx1">
                    <a:lumMod val="50000"/>
                    <a:lumOff val="50000"/>
                  </a:schemeClr>
                </a:solidFill>
              </a:rPr>
              <a:t> </a:t>
            </a:r>
          </a:p>
          <a:p>
            <a:endParaRPr lang="en-US" sz="1400" dirty="0">
              <a:solidFill>
                <a:schemeClr val="tx1">
                  <a:lumMod val="50000"/>
                  <a:lumOff val="50000"/>
                </a:schemeClr>
              </a:solidFill>
            </a:endParaRPr>
          </a:p>
        </p:txBody>
      </p:sp>
    </p:spTree>
    <p:extLst>
      <p:ext uri="{BB962C8B-B14F-4D97-AF65-F5344CB8AC3E}">
        <p14:creationId xmlns:p14="http://schemas.microsoft.com/office/powerpoint/2010/main" val="1998221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release </a:t>
            </a:r>
            <a:r>
              <a:rPr lang="en-US" dirty="0" smtClean="0"/>
              <a:t>– New Videos – a lot</a:t>
            </a:r>
            <a:endParaRPr lang="en-GB" dirty="0"/>
          </a:p>
        </p:txBody>
      </p:sp>
      <p:sp>
        <p:nvSpPr>
          <p:cNvPr id="3" name="Text Placeholder 2"/>
          <p:cNvSpPr>
            <a:spLocks noGrp="1"/>
          </p:cNvSpPr>
          <p:nvPr>
            <p:ph type="body" sz="quarter" idx="10"/>
          </p:nvPr>
        </p:nvSpPr>
        <p:spPr>
          <a:xfrm>
            <a:off x="520700" y="1447800"/>
            <a:ext cx="5394960" cy="3767185"/>
          </a:xfrm>
        </p:spPr>
        <p:txBody>
          <a:bodyPr/>
          <a:lstStyle/>
          <a:p>
            <a:pPr>
              <a:spcBef>
                <a:spcPts val="0"/>
              </a:spcBef>
            </a:pPr>
            <a:r>
              <a:rPr lang="en-US" sz="1600" dirty="0">
                <a:hlinkClick r:id="rId2"/>
              </a:rPr>
              <a:t>Introduction to PnP Transformation Process</a:t>
            </a:r>
            <a:endParaRPr lang="en-US" sz="1600" dirty="0"/>
          </a:p>
          <a:p>
            <a:pPr>
              <a:spcBef>
                <a:spcPts val="0"/>
              </a:spcBef>
            </a:pPr>
            <a:r>
              <a:rPr lang="en-US" sz="1600" dirty="0">
                <a:hlinkClick r:id="rId3"/>
              </a:rPr>
              <a:t>PnP Add-In Transformation Training module 1: Introduction</a:t>
            </a:r>
            <a:endParaRPr lang="en-US" sz="1600" dirty="0"/>
          </a:p>
          <a:p>
            <a:pPr>
              <a:spcBef>
                <a:spcPts val="0"/>
              </a:spcBef>
            </a:pPr>
            <a:r>
              <a:rPr lang="en-US" sz="1600" dirty="0">
                <a:hlinkClick r:id="rId4"/>
              </a:rPr>
              <a:t>PnP Add-In Transformation Training Module 2: Managing site settings using add-in model</a:t>
            </a:r>
            <a:endParaRPr lang="en-US" sz="1600" dirty="0"/>
          </a:p>
          <a:p>
            <a:pPr>
              <a:spcBef>
                <a:spcPts val="0"/>
              </a:spcBef>
            </a:pPr>
            <a:r>
              <a:rPr lang="en-US" sz="1600" dirty="0">
                <a:hlinkClick r:id="rId5"/>
              </a:rPr>
              <a:t>PnP Add-In Transformation Training module 3: Branding with add-in model</a:t>
            </a:r>
            <a:endParaRPr lang="en-US" sz="1600" dirty="0"/>
          </a:p>
          <a:p>
            <a:pPr>
              <a:spcBef>
                <a:spcPts val="0"/>
              </a:spcBef>
            </a:pPr>
            <a:r>
              <a:rPr lang="en-US" sz="1600" dirty="0">
                <a:hlinkClick r:id="rId6"/>
              </a:rPr>
              <a:t>PnP Add-In Transformation Training module 5: Using Remote Event Receivers and Remote Timer Jobs</a:t>
            </a:r>
            <a:endParaRPr lang="en-US" sz="1600" dirty="0"/>
          </a:p>
          <a:p>
            <a:pPr>
              <a:spcBef>
                <a:spcPts val="0"/>
              </a:spcBef>
            </a:pPr>
            <a:r>
              <a:rPr lang="en-US" sz="1600" dirty="0">
                <a:hlinkClick r:id="rId7"/>
              </a:rPr>
              <a:t>PnP Add-In Transformation Training module 6: Site provisioning with add-in model</a:t>
            </a:r>
            <a:endParaRPr lang="en-US" sz="1600" dirty="0"/>
          </a:p>
          <a:p>
            <a:pPr>
              <a:spcBef>
                <a:spcPts val="0"/>
              </a:spcBef>
            </a:pPr>
            <a:r>
              <a:rPr lang="en-US" sz="1600" dirty="0">
                <a:hlinkClick r:id="rId8"/>
              </a:rPr>
              <a:t>PnP Add-In Transformation Training module 8: Using Enterprise Content Management Capabilities with add-in model</a:t>
            </a:r>
            <a:endParaRPr lang="en-US" sz="1600" dirty="0"/>
          </a:p>
          <a:p>
            <a:pPr>
              <a:spcBef>
                <a:spcPts val="0"/>
              </a:spcBef>
            </a:pPr>
            <a:r>
              <a:rPr lang="en-US" sz="1600" dirty="0">
                <a:hlinkClick r:id="rId9"/>
              </a:rPr>
              <a:t>PnP Add-In Transformation Training Module 9: Using Search Capabilities with add-in model</a:t>
            </a:r>
            <a:endParaRPr lang="en-US" sz="1600" dirty="0"/>
          </a:p>
          <a:p>
            <a:pPr>
              <a:spcBef>
                <a:spcPts val="0"/>
              </a:spcBef>
            </a:pPr>
            <a:r>
              <a:rPr lang="en-US" sz="1600" dirty="0">
                <a:hlinkClick r:id="rId10"/>
              </a:rPr>
              <a:t>PnP Add-in Transformation Training Module 10: Transformation guidance from farm solutions to add-in model</a:t>
            </a:r>
            <a:endParaRPr lang="en-US" sz="1600" dirty="0"/>
          </a:p>
          <a:p>
            <a:pPr>
              <a:spcBef>
                <a:spcPts val="0"/>
              </a:spcBef>
            </a:pPr>
            <a:endParaRPr lang="en-US" sz="1600" dirty="0"/>
          </a:p>
        </p:txBody>
      </p:sp>
      <p:sp>
        <p:nvSpPr>
          <p:cNvPr id="6" name="Text Placeholder 5"/>
          <p:cNvSpPr>
            <a:spLocks noGrp="1"/>
          </p:cNvSpPr>
          <p:nvPr>
            <p:ph type="body" sz="quarter" idx="11"/>
          </p:nvPr>
        </p:nvSpPr>
        <p:spPr>
          <a:xfrm>
            <a:off x="6277927" y="1447800"/>
            <a:ext cx="6619925" cy="2908489"/>
          </a:xfrm>
        </p:spPr>
        <p:txBody>
          <a:bodyPr/>
          <a:lstStyle/>
          <a:p>
            <a:pPr>
              <a:spcBef>
                <a:spcPts val="0"/>
              </a:spcBef>
            </a:pPr>
            <a:r>
              <a:rPr lang="en-US" sz="1400" dirty="0">
                <a:hlinkClick r:id="rId11"/>
              </a:rPr>
              <a:t>Demo - How to customize a Search Center with SharePoint add-ins</a:t>
            </a:r>
            <a:endParaRPr lang="en-US" sz="1400" dirty="0"/>
          </a:p>
          <a:p>
            <a:pPr>
              <a:spcBef>
                <a:spcPts val="0"/>
              </a:spcBef>
            </a:pPr>
            <a:r>
              <a:rPr lang="en-US" sz="1400" dirty="0">
                <a:hlinkClick r:id="rId12"/>
              </a:rPr>
              <a:t>Demo - How to build SharePoint add-ins that leverage search</a:t>
            </a:r>
            <a:endParaRPr lang="en-US" sz="1400" dirty="0"/>
          </a:p>
          <a:p>
            <a:pPr>
              <a:spcBef>
                <a:spcPts val="0"/>
              </a:spcBef>
            </a:pPr>
            <a:r>
              <a:rPr lang="en-US" sz="1400" dirty="0">
                <a:hlinkClick r:id="rId13"/>
              </a:rPr>
              <a:t>Demo - How to perform personalized search queries with CSOM</a:t>
            </a:r>
            <a:endParaRPr lang="en-US" sz="1400" dirty="0"/>
          </a:p>
          <a:p>
            <a:pPr>
              <a:spcBef>
                <a:spcPts val="0"/>
              </a:spcBef>
            </a:pPr>
            <a:r>
              <a:rPr lang="en-US" sz="1400" dirty="0">
                <a:hlinkClick r:id="rId14"/>
              </a:rPr>
              <a:t>Demo - How to Export and Import Search Configurations with CSOM</a:t>
            </a:r>
            <a:endParaRPr lang="en-US" sz="1400" dirty="0"/>
          </a:p>
          <a:p>
            <a:pPr>
              <a:spcBef>
                <a:spcPts val="0"/>
              </a:spcBef>
            </a:pPr>
            <a:r>
              <a:rPr lang="en-US" sz="1400" dirty="0">
                <a:hlinkClick r:id="rId15"/>
              </a:rPr>
              <a:t>Demo - Asynchronous remote provisioning solution for self service site collection creation</a:t>
            </a:r>
            <a:endParaRPr lang="en-US" sz="1400" dirty="0"/>
          </a:p>
          <a:p>
            <a:pPr>
              <a:spcBef>
                <a:spcPts val="0"/>
              </a:spcBef>
            </a:pPr>
            <a:r>
              <a:rPr lang="en-US" sz="1400" dirty="0">
                <a:hlinkClick r:id="rId16"/>
              </a:rPr>
              <a:t>Demo - Using remote provisioning pattern for sub site creation</a:t>
            </a:r>
            <a:endParaRPr lang="en-US" sz="1400" dirty="0"/>
          </a:p>
          <a:p>
            <a:pPr>
              <a:spcBef>
                <a:spcPts val="0"/>
              </a:spcBef>
            </a:pPr>
            <a:r>
              <a:rPr lang="en-US" sz="1400" dirty="0">
                <a:hlinkClick r:id="rId17"/>
              </a:rPr>
              <a:t>Demo - Using Office 365 themes to provide branding elements in Office 365</a:t>
            </a:r>
            <a:endParaRPr lang="en-US" sz="1400" dirty="0"/>
          </a:p>
          <a:p>
            <a:pPr>
              <a:spcBef>
                <a:spcPts val="0"/>
              </a:spcBef>
            </a:pPr>
            <a:r>
              <a:rPr lang="en-US" sz="1400" dirty="0">
                <a:hlinkClick r:id="rId18"/>
              </a:rPr>
              <a:t>Demo - Applying and using custom SharePoint themes with add-in model</a:t>
            </a:r>
            <a:endParaRPr lang="en-US" sz="1400" dirty="0"/>
          </a:p>
          <a:p>
            <a:pPr>
              <a:spcBef>
                <a:spcPts val="0"/>
              </a:spcBef>
            </a:pPr>
            <a:r>
              <a:rPr lang="en-US" sz="1400" dirty="0">
                <a:hlinkClick r:id="rId19"/>
              </a:rPr>
              <a:t>Demo - Using alternate CSS for providing custom branding in SharePoint site</a:t>
            </a:r>
            <a:endParaRPr lang="en-US" sz="1400" dirty="0"/>
          </a:p>
          <a:p>
            <a:pPr>
              <a:spcBef>
                <a:spcPts val="0"/>
              </a:spcBef>
            </a:pPr>
            <a:r>
              <a:rPr lang="en-US" sz="1400" dirty="0">
                <a:hlinkClick r:id="rId20"/>
              </a:rPr>
              <a:t>Demo - How to use Azure Service Bus to debug your remote event receivers</a:t>
            </a:r>
            <a:endParaRPr lang="en-US" sz="1400" dirty="0"/>
          </a:p>
          <a:p>
            <a:pPr>
              <a:spcBef>
                <a:spcPts val="0"/>
              </a:spcBef>
            </a:pPr>
            <a:r>
              <a:rPr lang="en-US" sz="1400" dirty="0">
                <a:hlinkClick r:id="rId21"/>
              </a:rPr>
              <a:t>Demo - How to use remote event receivers for your SharePoint add-ins</a:t>
            </a:r>
            <a:endParaRPr lang="en-US" sz="1400" dirty="0"/>
          </a:p>
          <a:p>
            <a:pPr>
              <a:spcBef>
                <a:spcPts val="0"/>
              </a:spcBef>
            </a:pPr>
            <a:r>
              <a:rPr lang="en-US" sz="1400" dirty="0">
                <a:hlinkClick r:id="rId22"/>
              </a:rPr>
              <a:t>Demo - You can still have timer jobs using the add-in model</a:t>
            </a:r>
            <a:endParaRPr lang="en-US" sz="1400" dirty="0"/>
          </a:p>
          <a:p>
            <a:pPr>
              <a:spcBef>
                <a:spcPts val="0"/>
              </a:spcBef>
            </a:pPr>
            <a:r>
              <a:rPr lang="en-US" sz="1400" dirty="0">
                <a:hlinkClick r:id="rId23"/>
              </a:rPr>
              <a:t>Demo - How to use client side caching to optimize the performance of your add-ins</a:t>
            </a:r>
            <a:endParaRPr lang="en-US" sz="1400" dirty="0"/>
          </a:p>
          <a:p>
            <a:pPr>
              <a:spcBef>
                <a:spcPts val="0"/>
              </a:spcBef>
            </a:pPr>
            <a:r>
              <a:rPr lang="en-US" sz="1400" dirty="0">
                <a:hlinkClick r:id="rId24"/>
              </a:rPr>
              <a:t>Demo - How to update your SharePoint pages via the embedding of JavaScript</a:t>
            </a:r>
            <a:endParaRPr lang="en-US" sz="1400" dirty="0"/>
          </a:p>
          <a:p>
            <a:pPr>
              <a:spcBef>
                <a:spcPts val="0"/>
              </a:spcBef>
            </a:pPr>
            <a:r>
              <a:rPr lang="en-US" sz="1400" dirty="0">
                <a:hlinkClick r:id="rId25"/>
              </a:rPr>
              <a:t>Demo - How to modify wiki pages using the add-in model</a:t>
            </a:r>
            <a:endParaRPr lang="en-US" sz="1400" dirty="0"/>
          </a:p>
        </p:txBody>
      </p:sp>
      <p:sp>
        <p:nvSpPr>
          <p:cNvPr id="7" name="Rectangle 6"/>
          <p:cNvSpPr/>
          <p:nvPr/>
        </p:nvSpPr>
        <p:spPr>
          <a:xfrm>
            <a:off x="519112" y="5214985"/>
            <a:ext cx="7580832" cy="892552"/>
          </a:xfrm>
          <a:prstGeom prst="rect">
            <a:avLst/>
          </a:prstGeom>
        </p:spPr>
        <p:txBody>
          <a:bodyPr wrap="square">
            <a:spAutoFit/>
          </a:bodyPr>
          <a:lstStyle/>
          <a:p>
            <a:pPr marL="284162" lvl="1" indent="0">
              <a:buNone/>
            </a:pPr>
            <a:endParaRPr lang="fi-FI" sz="1400" dirty="0">
              <a:solidFill>
                <a:schemeClr val="tx1">
                  <a:lumMod val="50000"/>
                  <a:lumOff val="50000"/>
                </a:schemeClr>
              </a:solidFill>
            </a:endParaRPr>
          </a:p>
          <a:p>
            <a:r>
              <a:rPr lang="fi-FI" sz="2400" dirty="0">
                <a:solidFill>
                  <a:schemeClr val="tx1">
                    <a:lumMod val="50000"/>
                    <a:lumOff val="50000"/>
                  </a:schemeClr>
                </a:solidFill>
              </a:rPr>
              <a:t>Videos – </a:t>
            </a:r>
            <a:r>
              <a:rPr lang="fi-FI" sz="2400" dirty="0">
                <a:solidFill>
                  <a:schemeClr val="tx1">
                    <a:lumMod val="50000"/>
                    <a:lumOff val="50000"/>
                  </a:schemeClr>
                </a:solidFill>
                <a:hlinkClick r:id="rId26"/>
              </a:rPr>
              <a:t>http://aka.ms/OfficeDevPnPVideos</a:t>
            </a:r>
            <a:r>
              <a:rPr lang="fi-FI" sz="2400" dirty="0">
                <a:solidFill>
                  <a:schemeClr val="tx1">
                    <a:lumMod val="50000"/>
                    <a:lumOff val="50000"/>
                  </a:schemeClr>
                </a:solidFill>
              </a:rPr>
              <a:t> </a:t>
            </a:r>
            <a:endParaRPr lang="en-US" sz="8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8" name="Picture 7"/>
          <p:cNvPicPr>
            <a:picLocks noChangeAspect="1"/>
          </p:cNvPicPr>
          <p:nvPr/>
        </p:nvPicPr>
        <p:blipFill>
          <a:blip r:embed="rId27"/>
          <a:stretch>
            <a:fillRect/>
          </a:stretch>
        </p:blipFill>
        <p:spPr>
          <a:xfrm>
            <a:off x="6737684" y="4490107"/>
            <a:ext cx="3527591" cy="2837878"/>
          </a:xfrm>
          <a:prstGeom prst="rect">
            <a:avLst/>
          </a:prstGeom>
        </p:spPr>
      </p:pic>
      <p:pic>
        <p:nvPicPr>
          <p:cNvPr id="10" name="Picture 9"/>
          <p:cNvPicPr>
            <a:picLocks noChangeAspect="1"/>
          </p:cNvPicPr>
          <p:nvPr/>
        </p:nvPicPr>
        <p:blipFill>
          <a:blip r:embed="rId28"/>
          <a:stretch>
            <a:fillRect/>
          </a:stretch>
        </p:blipFill>
        <p:spPr>
          <a:xfrm>
            <a:off x="10076581" y="5589069"/>
            <a:ext cx="2021436" cy="1196739"/>
          </a:xfrm>
          <a:prstGeom prst="rect">
            <a:avLst/>
          </a:prstGeom>
        </p:spPr>
      </p:pic>
    </p:spTree>
    <p:extLst>
      <p:ext uri="{BB962C8B-B14F-4D97-AF65-F5344CB8AC3E}">
        <p14:creationId xmlns:p14="http://schemas.microsoft.com/office/powerpoint/2010/main" val="10946563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Thank you for your assistance! – 1/2</a:t>
            </a:r>
            <a:endParaRPr lang="en-US" dirty="0"/>
          </a:p>
        </p:txBody>
      </p:sp>
      <p:sp>
        <p:nvSpPr>
          <p:cNvPr id="5" name="Text Placeholder 4"/>
          <p:cNvSpPr>
            <a:spLocks noGrp="1"/>
          </p:cNvSpPr>
          <p:nvPr>
            <p:ph type="body" sz="quarter" idx="10"/>
          </p:nvPr>
        </p:nvSpPr>
        <p:spPr>
          <a:xfrm>
            <a:off x="520700" y="1447800"/>
            <a:ext cx="4929841" cy="4887492"/>
          </a:xfrm>
        </p:spPr>
        <p:txBody>
          <a:bodyPr/>
          <a:lstStyle/>
          <a:p>
            <a:r>
              <a:rPr lang="fi-FI" sz="2400" dirty="0"/>
              <a:t>André Lage (Processlynx AG)</a:t>
            </a:r>
          </a:p>
          <a:p>
            <a:r>
              <a:rPr lang="fi-FI" sz="2400" dirty="0"/>
              <a:t>Ben McClaren</a:t>
            </a:r>
          </a:p>
          <a:p>
            <a:r>
              <a:rPr lang="fi-FI" sz="2400" dirty="0"/>
              <a:t>Erwin van Hunen (Knowit AB) - </a:t>
            </a:r>
            <a:r>
              <a:rPr lang="fi-FI" sz="2400" dirty="0">
                <a:hlinkClick r:id="rId4"/>
              </a:rPr>
              <a:t>@erwinvanhunen</a:t>
            </a:r>
            <a:endParaRPr lang="fi-FI" sz="2400" dirty="0"/>
          </a:p>
          <a:p>
            <a:r>
              <a:rPr lang="fi-FI" sz="2400" dirty="0"/>
              <a:t>Etienne Bailly | MCT - </a:t>
            </a:r>
            <a:r>
              <a:rPr lang="fi-FI" sz="2400" dirty="0">
                <a:hlinkClick r:id="rId5"/>
              </a:rPr>
              <a:t>@etienne_bailly</a:t>
            </a:r>
            <a:endParaRPr lang="fi-FI" sz="2400" dirty="0"/>
          </a:p>
          <a:p>
            <a:r>
              <a:rPr lang="fi-FI" sz="2400" dirty="0"/>
              <a:t>Danny Jessee - </a:t>
            </a:r>
            <a:r>
              <a:rPr lang="fi-FI" sz="2400" dirty="0">
                <a:hlinkClick r:id="rId6"/>
              </a:rPr>
              <a:t>@dannyjessee</a:t>
            </a:r>
            <a:endParaRPr lang="fi-FI" sz="2400" dirty="0"/>
          </a:p>
          <a:p>
            <a:r>
              <a:rPr lang="fi-FI" sz="2400" dirty="0"/>
              <a:t>GeiloStylo - GitHub alias</a:t>
            </a:r>
          </a:p>
          <a:p>
            <a:r>
              <a:rPr lang="fi-FI" sz="2400" dirty="0"/>
              <a:t>Ivan Vagunin (Knowit AB) - </a:t>
            </a:r>
            <a:r>
              <a:rPr lang="fi-FI" sz="2400" dirty="0">
                <a:hlinkClick r:id="rId7"/>
              </a:rPr>
              <a:t>@ivagunin</a:t>
            </a:r>
            <a:endParaRPr lang="fi-FI" sz="2400" dirty="0"/>
          </a:p>
          <a:p>
            <a:r>
              <a:rPr lang="fi-FI" sz="2400" dirty="0"/>
              <a:t>Jonathan </a:t>
            </a:r>
            <a:r>
              <a:rPr lang="fi-FI" sz="2400" dirty="0" smtClean="0"/>
              <a:t>Huss (Microsoft) </a:t>
            </a:r>
            <a:r>
              <a:rPr lang="fi-FI" sz="2400" dirty="0"/>
              <a:t>- </a:t>
            </a:r>
            <a:r>
              <a:rPr lang="fi-FI" sz="2400" dirty="0">
                <a:hlinkClick r:id="rId8"/>
              </a:rPr>
              <a:t>@JonathanHuss</a:t>
            </a:r>
            <a:endParaRPr lang="fi-FI" sz="2400" dirty="0" smtClean="0"/>
          </a:p>
          <a:p>
            <a:r>
              <a:rPr lang="fi-FI" sz="2400" dirty="0" smtClean="0"/>
              <a:t>Ken </a:t>
            </a:r>
            <a:r>
              <a:rPr lang="fi-FI" sz="2400" dirty="0"/>
              <a:t>Domen (Nike) - </a:t>
            </a:r>
            <a:r>
              <a:rPr lang="fi-FI" sz="2400" dirty="0">
                <a:hlinkClick r:id="rId9"/>
              </a:rPr>
              <a:t>@</a:t>
            </a:r>
            <a:r>
              <a:rPr lang="fi-FI" sz="2400" dirty="0" smtClean="0">
                <a:hlinkClick r:id="rId9"/>
              </a:rPr>
              <a:t>kendomen</a:t>
            </a:r>
            <a:endParaRPr lang="fi-FI" sz="2400" dirty="0" smtClean="0"/>
          </a:p>
        </p:txBody>
      </p:sp>
      <p:sp>
        <p:nvSpPr>
          <p:cNvPr id="7" name="Text Placeholder 6"/>
          <p:cNvSpPr>
            <a:spLocks noGrp="1"/>
          </p:cNvSpPr>
          <p:nvPr>
            <p:ph type="body" sz="quarter" idx="11"/>
          </p:nvPr>
        </p:nvSpPr>
        <p:spPr>
          <a:xfrm>
            <a:off x="5553534" y="1447800"/>
            <a:ext cx="4587993" cy="4887492"/>
          </a:xfrm>
        </p:spPr>
        <p:txBody>
          <a:bodyPr/>
          <a:lstStyle/>
          <a:p>
            <a:r>
              <a:rPr lang="fi-FI" sz="2400" dirty="0"/>
              <a:t>Lester Sconyers - </a:t>
            </a:r>
            <a:r>
              <a:rPr lang="fi-FI" sz="2400" dirty="0">
                <a:hlinkClick r:id="rId10"/>
              </a:rPr>
              <a:t>@lestersconyers</a:t>
            </a:r>
            <a:endParaRPr lang="fi-FI" sz="2400" dirty="0"/>
          </a:p>
          <a:p>
            <a:r>
              <a:rPr lang="fi-FI" sz="2400" dirty="0" smtClean="0"/>
              <a:t>Louis-Charles </a:t>
            </a:r>
            <a:r>
              <a:rPr lang="fi-FI" sz="2400" dirty="0"/>
              <a:t>Gagnon (LS2 Investments Inc.)</a:t>
            </a:r>
          </a:p>
          <a:p>
            <a:r>
              <a:rPr lang="fi-FI" sz="2400" dirty="0"/>
              <a:t>Luis Valencia - </a:t>
            </a:r>
            <a:r>
              <a:rPr lang="fi-FI" sz="2400" dirty="0">
                <a:hlinkClick r:id="rId11"/>
              </a:rPr>
              <a:t>@levalencia</a:t>
            </a:r>
            <a:endParaRPr lang="fi-FI" sz="2400" dirty="0"/>
          </a:p>
          <a:p>
            <a:r>
              <a:rPr lang="fi-FI" sz="2400" dirty="0"/>
              <a:t>Mårten af Sandeberg (Knowit AB)</a:t>
            </a:r>
          </a:p>
          <a:p>
            <a:r>
              <a:rPr lang="fi-FI" sz="2400" dirty="0"/>
              <a:t>Matthew Chestnut</a:t>
            </a:r>
          </a:p>
          <a:p>
            <a:r>
              <a:rPr lang="fi-FI" sz="2400" dirty="0"/>
              <a:t>Michael Schau (WorkPoint A/S)</a:t>
            </a:r>
          </a:p>
          <a:p>
            <a:r>
              <a:rPr lang="fi-FI" sz="2400" dirty="0"/>
              <a:t>Nige Price - </a:t>
            </a:r>
            <a:r>
              <a:rPr lang="fi-FI" sz="2400" dirty="0">
                <a:hlinkClick r:id="rId12"/>
              </a:rPr>
              <a:t>@</a:t>
            </a:r>
            <a:r>
              <a:rPr lang="fi-FI" sz="2400" dirty="0" smtClean="0">
                <a:hlinkClick r:id="rId12"/>
              </a:rPr>
              <a:t>Nigel_Price</a:t>
            </a:r>
            <a:endParaRPr lang="fi-FI" sz="2400" dirty="0" smtClean="0"/>
          </a:p>
          <a:p>
            <a:r>
              <a:rPr lang="fi-FI" sz="2400" dirty="0"/>
              <a:t>Nanddeep Nachan - </a:t>
            </a:r>
            <a:r>
              <a:rPr lang="fi-FI" sz="2400" dirty="0">
                <a:hlinkClick r:id="rId13"/>
              </a:rPr>
              <a:t>@NanddeepNachan</a:t>
            </a:r>
            <a:endParaRPr lang="fi-FI" sz="2400" dirty="0"/>
          </a:p>
          <a:p>
            <a:endParaRPr lang="fi-FI" sz="2400" dirty="0"/>
          </a:p>
        </p:txBody>
      </p:sp>
    </p:spTree>
    <p:extLst>
      <p:ext uri="{BB962C8B-B14F-4D97-AF65-F5344CB8AC3E}">
        <p14:creationId xmlns:p14="http://schemas.microsoft.com/office/powerpoint/2010/main" val="11791586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Thank you for your assistance</a:t>
            </a:r>
            <a:r>
              <a:rPr lang="en-US" dirty="0"/>
              <a:t>! – </a:t>
            </a:r>
            <a:r>
              <a:rPr lang="en-US" dirty="0" smtClean="0"/>
              <a:t>2/2</a:t>
            </a:r>
            <a:endParaRPr lang="en-US" dirty="0"/>
          </a:p>
        </p:txBody>
      </p:sp>
      <p:sp>
        <p:nvSpPr>
          <p:cNvPr id="5" name="Text Placeholder 4"/>
          <p:cNvSpPr>
            <a:spLocks noGrp="1"/>
          </p:cNvSpPr>
          <p:nvPr>
            <p:ph type="body" sz="quarter" idx="10"/>
          </p:nvPr>
        </p:nvSpPr>
        <p:spPr>
          <a:xfrm>
            <a:off x="520700" y="1295400"/>
            <a:ext cx="4929841" cy="4247317"/>
          </a:xfrm>
        </p:spPr>
        <p:txBody>
          <a:bodyPr/>
          <a:lstStyle/>
          <a:p>
            <a:r>
              <a:rPr lang="fi-FI" sz="2400" dirty="0"/>
              <a:t>Paolo Pialorsi (PiaSys.com) - </a:t>
            </a:r>
            <a:r>
              <a:rPr lang="fi-FI" sz="2400" dirty="0">
                <a:hlinkClick r:id="rId4"/>
              </a:rPr>
              <a:t>@PaoloPia</a:t>
            </a:r>
            <a:endParaRPr lang="fi-FI" sz="2400" dirty="0"/>
          </a:p>
          <a:p>
            <a:r>
              <a:rPr lang="fi-FI" sz="2400" dirty="0" smtClean="0"/>
              <a:t>Radi </a:t>
            </a:r>
            <a:r>
              <a:rPr lang="fi-FI" sz="2400" dirty="0"/>
              <a:t>Atanassov (OneBit Software) - </a:t>
            </a:r>
            <a:r>
              <a:rPr lang="fi-FI" sz="2400" dirty="0">
                <a:hlinkClick r:id="rId5"/>
              </a:rPr>
              <a:t>@RadiAtanassov</a:t>
            </a:r>
            <a:endParaRPr lang="fi-FI" sz="2400" dirty="0"/>
          </a:p>
          <a:p>
            <a:r>
              <a:rPr lang="fi-FI" sz="2400" dirty="0"/>
              <a:t>Robin Engström (Knowit AB) - </a:t>
            </a:r>
            <a:r>
              <a:rPr lang="fi-FI" sz="2400" dirty="0">
                <a:hlinkClick r:id="rId6"/>
              </a:rPr>
              <a:t>@</a:t>
            </a:r>
            <a:r>
              <a:rPr lang="fi-FI" sz="2400" dirty="0" smtClean="0">
                <a:hlinkClick r:id="rId6"/>
              </a:rPr>
              <a:t>robinestrm</a:t>
            </a:r>
            <a:endParaRPr lang="fi-FI" sz="2400" dirty="0" smtClean="0"/>
          </a:p>
          <a:p>
            <a:r>
              <a:rPr lang="fi-FI" sz="2400" dirty="0"/>
              <a:t>Rodrigo Romano - </a:t>
            </a:r>
            <a:r>
              <a:rPr lang="fi-FI" sz="2400" dirty="0">
                <a:hlinkClick r:id="rId7"/>
              </a:rPr>
              <a:t>rodrigoromano.net</a:t>
            </a:r>
            <a:endParaRPr lang="fi-FI" sz="2400" dirty="0"/>
          </a:p>
          <a:p>
            <a:r>
              <a:rPr lang="fi-FI" sz="2400" dirty="0"/>
              <a:t>Roman Rozinov - </a:t>
            </a:r>
            <a:r>
              <a:rPr lang="fi-FI" sz="2400" dirty="0">
                <a:hlinkClick r:id="rId8"/>
              </a:rPr>
              <a:t>@romanrozinov</a:t>
            </a:r>
            <a:endParaRPr lang="fi-FI" sz="2400" dirty="0"/>
          </a:p>
          <a:p>
            <a:r>
              <a:rPr lang="fi-FI" sz="2400" dirty="0"/>
              <a:t>Stijn Neirinckx</a:t>
            </a:r>
          </a:p>
          <a:p>
            <a:endParaRPr lang="fi-FI" sz="2400" dirty="0"/>
          </a:p>
        </p:txBody>
      </p:sp>
      <p:sp>
        <p:nvSpPr>
          <p:cNvPr id="8" name="Rectangle 7"/>
          <p:cNvSpPr/>
          <p:nvPr/>
        </p:nvSpPr>
        <p:spPr>
          <a:xfrm>
            <a:off x="502767" y="5353788"/>
            <a:ext cx="9895548" cy="1015663"/>
          </a:xfrm>
          <a:prstGeom prst="rect">
            <a:avLst/>
          </a:prstGeom>
        </p:spPr>
        <p:txBody>
          <a:bodyPr wrap="square">
            <a:spAutoFit/>
          </a:bodyPr>
          <a:lstStyle/>
          <a:p>
            <a:r>
              <a:rPr lang="fi-FI" sz="2000" b="1" i="1" spc="-70" dirty="0" smtClean="0">
                <a:gradFill>
                  <a:gsLst>
                    <a:gs pos="1250">
                      <a:schemeClr val="bg2"/>
                    </a:gs>
                    <a:gs pos="100000">
                      <a:schemeClr val="bg2"/>
                    </a:gs>
                  </a:gsLst>
                  <a:lin ang="5400000" scaled="0"/>
                </a:gradFill>
                <a:latin typeface="+mj-lt"/>
              </a:rPr>
              <a:t>MS Core Team members </a:t>
            </a:r>
            <a:r>
              <a:rPr lang="fi-FI" sz="2000" i="1" spc="-70" dirty="0" smtClean="0">
                <a:gradFill>
                  <a:gsLst>
                    <a:gs pos="1250">
                      <a:schemeClr val="bg2"/>
                    </a:gs>
                    <a:gs pos="100000">
                      <a:schemeClr val="bg2"/>
                    </a:gs>
                  </a:gsLst>
                  <a:lin ang="5400000" scaled="0"/>
                </a:gradFill>
                <a:latin typeface="+mj-lt"/>
              </a:rPr>
              <a:t>– </a:t>
            </a:r>
            <a:r>
              <a:rPr lang="fi-FI" sz="2000" i="1" spc="-70" dirty="0">
                <a:gradFill>
                  <a:gsLst>
                    <a:gs pos="1250">
                      <a:schemeClr val="bg2"/>
                    </a:gs>
                    <a:gs pos="100000">
                      <a:schemeClr val="bg2"/>
                    </a:gs>
                  </a:gsLst>
                  <a:lin ang="5400000" scaled="0"/>
                </a:gradFill>
                <a:latin typeface="+mj-lt"/>
              </a:rPr>
              <a:t>Antons Mislevics, Bert Jansen, Brian Michely, Dan Budimir, </a:t>
            </a:r>
            <a:r>
              <a:rPr lang="fi-FI" sz="2000" i="1" spc="-70" dirty="0" smtClean="0">
                <a:gradFill>
                  <a:gsLst>
                    <a:gs pos="1250">
                      <a:schemeClr val="bg2"/>
                    </a:gs>
                    <a:gs pos="100000">
                      <a:schemeClr val="bg2"/>
                    </a:gs>
                  </a:gsLst>
                  <a:lin ang="5400000" scaled="0"/>
                </a:gradFill>
                <a:latin typeface="+mj-lt"/>
              </a:rPr>
              <a:t>Frank </a:t>
            </a:r>
            <a:r>
              <a:rPr lang="fi-FI" sz="2000" i="1" spc="-70" dirty="0">
                <a:gradFill>
                  <a:gsLst>
                    <a:gs pos="1250">
                      <a:schemeClr val="bg2"/>
                    </a:gs>
                    <a:gs pos="100000">
                      <a:schemeClr val="bg2"/>
                    </a:gs>
                  </a:gsLst>
                  <a:lin ang="5400000" scaled="0"/>
                </a:gradFill>
                <a:latin typeface="+mj-lt"/>
              </a:rPr>
              <a:t>Chen, Frank Marasco, Jeremy Thake, </a:t>
            </a:r>
            <a:r>
              <a:rPr lang="fi-FI" sz="2000" i="1" spc="-70" dirty="0" smtClean="0">
                <a:gradFill>
                  <a:gsLst>
                    <a:gs pos="1250">
                      <a:schemeClr val="bg2"/>
                    </a:gs>
                    <a:gs pos="100000">
                      <a:schemeClr val="bg2"/>
                    </a:gs>
                  </a:gsLst>
                  <a:lin ang="5400000" scaled="0"/>
                </a:gradFill>
                <a:latin typeface="+mj-lt"/>
              </a:rPr>
              <a:t>Kiki </a:t>
            </a:r>
            <a:r>
              <a:rPr lang="fi-FI" sz="2000" i="1" spc="-70" dirty="0">
                <a:gradFill>
                  <a:gsLst>
                    <a:gs pos="1250">
                      <a:schemeClr val="bg2"/>
                    </a:gs>
                    <a:gs pos="100000">
                      <a:schemeClr val="bg2"/>
                    </a:gs>
                  </a:gsLst>
                  <a:lin ang="5400000" scaled="0"/>
                </a:gradFill>
                <a:latin typeface="+mj-lt"/>
              </a:rPr>
              <a:t>Shuxteau, Laura Graham, Reeza Ali, </a:t>
            </a:r>
            <a:r>
              <a:rPr lang="fi-FI" sz="2000" i="1" spc="-70" dirty="0" smtClean="0">
                <a:gradFill>
                  <a:gsLst>
                    <a:gs pos="1250">
                      <a:schemeClr val="bg2"/>
                    </a:gs>
                    <a:gs pos="100000">
                      <a:schemeClr val="bg2"/>
                    </a:gs>
                  </a:gsLst>
                  <a:lin ang="5400000" scaled="0"/>
                </a:gradFill>
                <a:latin typeface="+mj-lt"/>
              </a:rPr>
              <a:t>Ron </a:t>
            </a:r>
            <a:r>
              <a:rPr lang="fi-FI" sz="2000" i="1" spc="-70" dirty="0">
                <a:gradFill>
                  <a:gsLst>
                    <a:gs pos="1250">
                      <a:schemeClr val="bg2"/>
                    </a:gs>
                    <a:gs pos="100000">
                      <a:schemeClr val="bg2"/>
                    </a:gs>
                  </a:gsLst>
                  <a:lin ang="5400000" scaled="0"/>
                </a:gradFill>
                <a:latin typeface="+mj-lt"/>
              </a:rPr>
              <a:t>Tielke, Sami Nieminen, Steve Walker, Vesa </a:t>
            </a:r>
            <a:r>
              <a:rPr lang="fi-FI" sz="2000" i="1" spc="-70" dirty="0" smtClean="0">
                <a:gradFill>
                  <a:gsLst>
                    <a:gs pos="1250">
                      <a:schemeClr val="bg2"/>
                    </a:gs>
                    <a:gs pos="100000">
                      <a:schemeClr val="bg2"/>
                    </a:gs>
                  </a:gsLst>
                  <a:lin ang="5400000" scaled="0"/>
                </a:gradFill>
                <a:latin typeface="+mj-lt"/>
              </a:rPr>
              <a:t>Juvonen</a:t>
            </a:r>
            <a:r>
              <a:rPr lang="en-US" sz="2000" i="1" spc="-70" dirty="0" smtClean="0">
                <a:gradFill>
                  <a:gsLst>
                    <a:gs pos="1250">
                      <a:schemeClr val="bg2"/>
                    </a:gs>
                    <a:gs pos="100000">
                      <a:schemeClr val="bg2"/>
                    </a:gs>
                  </a:gsLst>
                  <a:lin ang="5400000" scaled="0"/>
                </a:gradFill>
                <a:latin typeface="+mj-lt"/>
              </a:rPr>
              <a:t> </a:t>
            </a:r>
            <a:endParaRPr lang="en-US" sz="2000" i="1" spc="-70" dirty="0">
              <a:gradFill>
                <a:gsLst>
                  <a:gs pos="1250">
                    <a:schemeClr val="bg2"/>
                  </a:gs>
                  <a:gs pos="100000">
                    <a:schemeClr val="bg2"/>
                  </a:gs>
                </a:gsLst>
                <a:lin ang="5400000" scaled="0"/>
              </a:gradFill>
              <a:latin typeface="+mj-lt"/>
            </a:endParaRPr>
          </a:p>
        </p:txBody>
      </p:sp>
      <p:sp>
        <p:nvSpPr>
          <p:cNvPr id="9" name="Text Placeholder 4"/>
          <p:cNvSpPr>
            <a:spLocks noGrp="1"/>
          </p:cNvSpPr>
          <p:nvPr>
            <p:ph type="body" sz="quarter" idx="10"/>
          </p:nvPr>
        </p:nvSpPr>
        <p:spPr>
          <a:xfrm>
            <a:off x="5657477" y="1411940"/>
            <a:ext cx="4929841" cy="3428631"/>
          </a:xfrm>
        </p:spPr>
        <p:txBody>
          <a:bodyPr/>
          <a:lstStyle/>
          <a:p>
            <a:r>
              <a:rPr lang="fi-FI" sz="2400" dirty="0"/>
              <a:t>Tobias Zimmergren (Tozit AB) - </a:t>
            </a:r>
            <a:r>
              <a:rPr lang="fi-FI" sz="2400" dirty="0">
                <a:hlinkClick r:id="rId9"/>
              </a:rPr>
              <a:t>@</a:t>
            </a:r>
            <a:r>
              <a:rPr lang="fi-FI" sz="2400" dirty="0" smtClean="0">
                <a:hlinkClick r:id="rId9"/>
              </a:rPr>
              <a:t>zimmergren</a:t>
            </a:r>
            <a:endParaRPr lang="fi-FI" sz="2400" dirty="0" smtClean="0"/>
          </a:p>
          <a:p>
            <a:r>
              <a:rPr lang="fi-FI" sz="2400" dirty="0" smtClean="0"/>
              <a:t>Todd </a:t>
            </a:r>
            <a:r>
              <a:rPr lang="fi-FI" sz="2400" dirty="0"/>
              <a:t>Baginski (Canviz LLC) </a:t>
            </a:r>
            <a:r>
              <a:rPr lang="fi-FI" sz="2400" dirty="0">
                <a:hlinkClick r:id="rId10"/>
              </a:rPr>
              <a:t>@toddbaginski</a:t>
            </a:r>
            <a:endParaRPr lang="fi-FI" sz="2400" dirty="0"/>
          </a:p>
          <a:p>
            <a:r>
              <a:rPr lang="fi-FI" sz="2400" dirty="0"/>
              <a:t>Torsten Schuster</a:t>
            </a:r>
          </a:p>
          <a:p>
            <a:r>
              <a:rPr lang="fi-FI" sz="2400" dirty="0"/>
              <a:t>Vardhaman Deshpande - </a:t>
            </a:r>
            <a:r>
              <a:rPr lang="fi-FI" sz="2400" dirty="0">
                <a:hlinkClick r:id="rId11"/>
              </a:rPr>
              <a:t>@vrdmn</a:t>
            </a:r>
            <a:endParaRPr lang="fi-FI" sz="2400" dirty="0"/>
          </a:p>
          <a:p>
            <a:r>
              <a:rPr lang="fi-FI" sz="2400" dirty="0"/>
              <a:t>Vincent Wesker - </a:t>
            </a:r>
            <a:r>
              <a:rPr lang="fi-FI" sz="2400" dirty="0">
                <a:hlinkClick r:id="rId12"/>
              </a:rPr>
              <a:t>@VWesker</a:t>
            </a:r>
            <a:endParaRPr lang="fi-FI" sz="2400" dirty="0"/>
          </a:p>
          <a:p>
            <a:r>
              <a:rPr lang="fi-FI" sz="2400" dirty="0"/>
              <a:t>ZeBobo5 - GitHub alias</a:t>
            </a:r>
            <a:endParaRPr lang="fi-FI" sz="2400" dirty="0"/>
          </a:p>
        </p:txBody>
      </p:sp>
    </p:spTree>
    <p:extLst>
      <p:ext uri="{BB962C8B-B14F-4D97-AF65-F5344CB8AC3E}">
        <p14:creationId xmlns:p14="http://schemas.microsoft.com/office/powerpoint/2010/main" val="1795131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Roadmap – September release plan</a:t>
            </a:r>
            <a:endParaRPr lang="en-US" dirty="0">
              <a:solidFill>
                <a:schemeClr val="bg1"/>
              </a:solidFill>
            </a:endParaRPr>
          </a:p>
        </p:txBody>
      </p:sp>
      <p:sp>
        <p:nvSpPr>
          <p:cNvPr id="3" name="TextBox 2"/>
          <p:cNvSpPr txBox="1"/>
          <p:nvPr/>
        </p:nvSpPr>
        <p:spPr>
          <a:xfrm>
            <a:off x="519111" y="1088555"/>
            <a:ext cx="6069948"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spc="-70" dirty="0" smtClean="0">
                <a:solidFill>
                  <a:schemeClr val="bg1"/>
                </a:solidFill>
                <a:latin typeface="+mj-lt"/>
              </a:rPr>
              <a:t>Provisioning engine</a:t>
            </a:r>
          </a:p>
          <a:p>
            <a:pPr marL="800082" lvl="1" indent="-342900">
              <a:buFont typeface="Arial" panose="020B0604020202020204" pitchFamily="34" charset="0"/>
              <a:buChar char="•"/>
            </a:pPr>
            <a:r>
              <a:rPr lang="en-US" sz="2000" spc="-70" dirty="0" smtClean="0">
                <a:solidFill>
                  <a:schemeClr val="bg1"/>
                </a:solidFill>
                <a:latin typeface="+mj-lt"/>
              </a:rPr>
              <a:t>Add new capabilities like language settings, regional settings, auditing etc.</a:t>
            </a:r>
          </a:p>
          <a:p>
            <a:pPr marL="800082" lvl="1" indent="-342900">
              <a:buFont typeface="Arial" panose="020B0604020202020204" pitchFamily="34" charset="0"/>
              <a:buChar char="•"/>
            </a:pPr>
            <a:r>
              <a:rPr lang="en-US" sz="2000" spc="-70" dirty="0" smtClean="0">
                <a:solidFill>
                  <a:schemeClr val="bg1"/>
                </a:solidFill>
                <a:latin typeface="+mj-lt"/>
              </a:rPr>
              <a:t>Documentation</a:t>
            </a:r>
          </a:p>
          <a:p>
            <a:pPr marL="342900" indent="-342900">
              <a:buFont typeface="Arial" panose="020B0604020202020204" pitchFamily="34" charset="0"/>
              <a:buChar char="•"/>
            </a:pPr>
            <a:r>
              <a:rPr lang="en-US" sz="2400" spc="-70" dirty="0" smtClean="0">
                <a:solidFill>
                  <a:schemeClr val="bg1"/>
                </a:solidFill>
                <a:latin typeface="+mj-lt"/>
              </a:rPr>
              <a:t>Core component v1.x</a:t>
            </a:r>
          </a:p>
          <a:p>
            <a:pPr marL="800082" lvl="1" indent="-342900">
              <a:buFont typeface="Arial" panose="020B0604020202020204" pitchFamily="34" charset="0"/>
              <a:buChar char="•"/>
            </a:pPr>
            <a:r>
              <a:rPr lang="en-US" sz="2000" spc="-70" dirty="0" smtClean="0">
                <a:solidFill>
                  <a:schemeClr val="bg1"/>
                </a:solidFill>
                <a:latin typeface="+mj-lt"/>
              </a:rPr>
              <a:t>Continue evolving the Core component, which is however pretty stable</a:t>
            </a:r>
          </a:p>
          <a:p>
            <a:pPr marL="342900" indent="-342900">
              <a:buFont typeface="Arial" panose="020B0604020202020204" pitchFamily="34" charset="0"/>
              <a:buChar char="•"/>
            </a:pPr>
            <a:r>
              <a:rPr lang="en-US" sz="2400" spc="-70" dirty="0" smtClean="0">
                <a:solidFill>
                  <a:schemeClr val="bg1"/>
                </a:solidFill>
                <a:latin typeface="+mj-lt"/>
              </a:rPr>
              <a:t>Samples and solutions</a:t>
            </a:r>
            <a:endParaRPr lang="en-US" sz="2000" spc="-70" dirty="0" smtClean="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Governance apps from MS IT</a:t>
            </a:r>
          </a:p>
          <a:p>
            <a:pPr marL="800082" lvl="1" indent="-342900">
              <a:buFont typeface="Arial" panose="020B0604020202020204" pitchFamily="34" charset="0"/>
              <a:buChar char="•"/>
            </a:pPr>
            <a:r>
              <a:rPr lang="en-US" sz="2000" spc="-70" dirty="0" smtClean="0">
                <a:solidFill>
                  <a:schemeClr val="bg1"/>
                </a:solidFill>
                <a:latin typeface="+mj-lt"/>
              </a:rPr>
              <a:t>Contributions from the field</a:t>
            </a:r>
          </a:p>
          <a:p>
            <a:pPr marL="800082" lvl="1" indent="-342900">
              <a:buFont typeface="Arial" panose="020B0604020202020204" pitchFamily="34" charset="0"/>
              <a:buChar char="•"/>
            </a:pPr>
            <a:r>
              <a:rPr lang="en-US" sz="2000" spc="-70" dirty="0" smtClean="0">
                <a:solidFill>
                  <a:schemeClr val="bg1"/>
                </a:solidFill>
                <a:latin typeface="+mj-lt"/>
              </a:rPr>
              <a:t>Transformation IP</a:t>
            </a:r>
          </a:p>
          <a:p>
            <a:pPr marL="342900" indent="-342900">
              <a:buFont typeface="Arial" panose="020B0604020202020204" pitchFamily="34" charset="0"/>
              <a:buChar char="•"/>
            </a:pPr>
            <a:r>
              <a:rPr lang="en-US" sz="2400" spc="-70" dirty="0" smtClean="0">
                <a:solidFill>
                  <a:schemeClr val="bg1"/>
                </a:solidFill>
                <a:latin typeface="+mj-lt"/>
              </a:rPr>
              <a:t>PnP Partner Pack</a:t>
            </a:r>
          </a:p>
          <a:p>
            <a:pPr marL="342900" indent="-342900">
              <a:buFont typeface="Arial" panose="020B0604020202020204" pitchFamily="34" charset="0"/>
              <a:buChar char="•"/>
            </a:pPr>
            <a:r>
              <a:rPr lang="en-US" sz="2400" spc="-70" dirty="0" smtClean="0">
                <a:solidFill>
                  <a:schemeClr val="bg1"/>
                </a:solidFill>
                <a:latin typeface="+mj-lt"/>
              </a:rPr>
              <a:t>Articles and guidance</a:t>
            </a:r>
          </a:p>
          <a:p>
            <a:pPr marL="800082" lvl="1" indent="-342900">
              <a:buFont typeface="Arial" panose="020B0604020202020204" pitchFamily="34" charset="0"/>
              <a:buChar char="•"/>
            </a:pPr>
            <a:r>
              <a:rPr lang="en-US" sz="2000" spc="-70" dirty="0" smtClean="0">
                <a:solidFill>
                  <a:schemeClr val="bg1"/>
                </a:solidFill>
                <a:latin typeface="+mj-lt"/>
              </a:rPr>
              <a:t>Additional MSDN updates</a:t>
            </a:r>
          </a:p>
          <a:p>
            <a:pPr marL="800082" lvl="1" indent="-342900">
              <a:buFont typeface="Arial" panose="020B0604020202020204" pitchFamily="34" charset="0"/>
              <a:buChar char="•"/>
            </a:pPr>
            <a:r>
              <a:rPr lang="en-US" sz="2000" spc="-70" dirty="0" smtClean="0">
                <a:solidFill>
                  <a:schemeClr val="bg1"/>
                </a:solidFill>
                <a:latin typeface="+mj-lt"/>
              </a:rPr>
              <a:t>On-premises App model setup </a:t>
            </a:r>
            <a:endParaRPr lang="en-US" sz="2000" spc="-70" dirty="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ALM guidance for add-in/app model</a:t>
            </a:r>
          </a:p>
          <a:p>
            <a:pPr marL="800082" lvl="1" indent="-342900">
              <a:buFont typeface="Arial" panose="020B0604020202020204" pitchFamily="34" charset="0"/>
              <a:buChar char="•"/>
            </a:pPr>
            <a:r>
              <a:rPr lang="en-US" sz="2000" spc="-70" dirty="0" smtClean="0">
                <a:solidFill>
                  <a:schemeClr val="bg1"/>
                </a:solidFill>
                <a:latin typeface="+mj-lt"/>
              </a:rPr>
              <a:t>Transformation recipes finalization as v1.0</a:t>
            </a:r>
            <a:endParaRPr lang="en-US" sz="2000" spc="-70" dirty="0">
              <a:solidFill>
                <a:schemeClr val="bg1"/>
              </a:solidFill>
              <a:latin typeface="+mj-lt"/>
            </a:endParaRPr>
          </a:p>
        </p:txBody>
      </p:sp>
    </p:spTree>
    <p:extLst>
      <p:ext uri="{BB962C8B-B14F-4D97-AF65-F5344CB8AC3E}">
        <p14:creationId xmlns:p14="http://schemas.microsoft.com/office/powerpoint/2010/main" val="305310354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56"/>
          <a:stretch/>
        </p:blipFill>
        <p:spPr>
          <a:xfrm>
            <a:off x="-36682" y="897"/>
            <a:ext cx="12239280" cy="6877231"/>
          </a:xfrm>
          <a:prstGeom prst="rect">
            <a:avLst/>
          </a:prstGeom>
        </p:spPr>
      </p:pic>
      <p:sp>
        <p:nvSpPr>
          <p:cNvPr id="5" name="Rectangle 4"/>
          <p:cNvSpPr/>
          <p:nvPr/>
        </p:nvSpPr>
        <p:spPr bwMode="auto">
          <a:xfrm rot="16200000" flipH="1" flipV="1">
            <a:off x="2556467" y="-2590901"/>
            <a:ext cx="6855243" cy="12039805"/>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47" tIns="45674" rIns="91347" bIns="45674" numCol="1" rtlCol="0" anchor="ctr" anchorCtr="0" compatLnSpc="1">
            <a:prstTxWarp prst="textNoShape">
              <a:avLst/>
            </a:prstTxWarp>
          </a:bodyPr>
          <a:lstStyle/>
          <a:p>
            <a:pPr algn="ctr" defTabSz="913064"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6" name="Title 1"/>
          <p:cNvSpPr txBox="1">
            <a:spLocks/>
          </p:cNvSpPr>
          <p:nvPr/>
        </p:nvSpPr>
        <p:spPr>
          <a:xfrm>
            <a:off x="519112" y="1794164"/>
            <a:ext cx="6821818"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r>
              <a:rPr lang="en-GB" dirty="0" smtClean="0">
                <a:solidFill>
                  <a:schemeClr val="bg1"/>
                </a:solidFill>
              </a:rPr>
              <a:t>Demos, demos, demos!</a:t>
            </a:r>
            <a:endParaRPr lang="en-GB" dirty="0">
              <a:solidFill>
                <a:schemeClr val="bg1"/>
              </a:solidFill>
            </a:endParaRPr>
          </a:p>
        </p:txBody>
      </p:sp>
      <p:sp>
        <p:nvSpPr>
          <p:cNvPr id="7" name="TextBox 6"/>
          <p:cNvSpPr txBox="1"/>
          <p:nvPr/>
        </p:nvSpPr>
        <p:spPr>
          <a:xfrm>
            <a:off x="547568" y="2918564"/>
            <a:ext cx="5677742" cy="258532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b="1" spc="-70" dirty="0" smtClean="0">
                <a:solidFill>
                  <a:schemeClr val="bg1"/>
                </a:solidFill>
                <a:latin typeface="+mj-lt"/>
              </a:rPr>
              <a:t>Erwin van Hunen </a:t>
            </a:r>
            <a:r>
              <a:rPr lang="en-US" sz="2800" spc="-70" dirty="0" smtClean="0">
                <a:solidFill>
                  <a:schemeClr val="bg1"/>
                </a:solidFill>
              </a:rPr>
              <a:t>– </a:t>
            </a:r>
            <a:r>
              <a:rPr lang="en-US" sz="2800" spc="-70" dirty="0" smtClean="0">
                <a:solidFill>
                  <a:schemeClr val="bg1"/>
                </a:solidFill>
                <a:latin typeface="+mj-lt"/>
              </a:rPr>
              <a:t>Provisioning engine with delta support ~20 min</a:t>
            </a:r>
            <a:endParaRPr lang="en-US" sz="2800" spc="-70" dirty="0">
              <a:solidFill>
                <a:schemeClr val="bg1"/>
              </a:solidFill>
              <a:latin typeface="+mj-lt"/>
            </a:endParaRPr>
          </a:p>
          <a:p>
            <a:pPr marL="342900" indent="-342900">
              <a:buFont typeface="Arial" panose="020B0604020202020204" pitchFamily="34" charset="0"/>
              <a:buChar char="•"/>
            </a:pPr>
            <a:endParaRPr lang="en-US" sz="2800" spc="-70" dirty="0" smtClean="0">
              <a:solidFill>
                <a:schemeClr val="bg1"/>
              </a:solidFill>
              <a:latin typeface="+mj-lt"/>
            </a:endParaRPr>
          </a:p>
          <a:p>
            <a:pPr marL="342900" indent="-342900">
              <a:buFont typeface="Arial" panose="020B0604020202020204" pitchFamily="34" charset="0"/>
              <a:buChar char="•"/>
            </a:pPr>
            <a:r>
              <a:rPr lang="en-US" sz="2800" spc="-70" dirty="0">
                <a:solidFill>
                  <a:schemeClr val="bg1"/>
                </a:solidFill>
              </a:rPr>
              <a:t>Luis Esteban </a:t>
            </a:r>
            <a:r>
              <a:rPr lang="en-US" sz="2800" spc="-70" dirty="0" err="1">
                <a:solidFill>
                  <a:schemeClr val="bg1"/>
                </a:solidFill>
              </a:rPr>
              <a:t>Valenci</a:t>
            </a:r>
            <a:r>
              <a:rPr lang="en-US" sz="2800" spc="-70" dirty="0">
                <a:solidFill>
                  <a:schemeClr val="bg1"/>
                </a:solidFill>
              </a:rPr>
              <a:t> </a:t>
            </a:r>
            <a:r>
              <a:rPr lang="en-US" sz="2800" spc="-70" dirty="0" smtClean="0">
                <a:solidFill>
                  <a:schemeClr val="bg1"/>
                </a:solidFill>
              </a:rPr>
              <a:t>- </a:t>
            </a:r>
            <a:r>
              <a:rPr lang="en-US" sz="2800" spc="-70" dirty="0" smtClean="0">
                <a:solidFill>
                  <a:schemeClr val="bg1"/>
                </a:solidFill>
                <a:latin typeface="+mj-lt"/>
              </a:rPr>
              <a:t>Using </a:t>
            </a:r>
            <a:r>
              <a:rPr lang="en-US" sz="2800" spc="-70" dirty="0">
                <a:solidFill>
                  <a:schemeClr val="bg1"/>
                </a:solidFill>
                <a:latin typeface="+mj-lt"/>
              </a:rPr>
              <a:t>Azure for performance improvements with caching </a:t>
            </a:r>
            <a:r>
              <a:rPr lang="en-US" sz="2800" spc="-70" dirty="0" smtClean="0">
                <a:solidFill>
                  <a:schemeClr val="bg1"/>
                </a:solidFill>
                <a:latin typeface="+mj-lt"/>
              </a:rPr>
              <a:t>~</a:t>
            </a:r>
            <a:r>
              <a:rPr lang="en-US" sz="2800" spc="-70" dirty="0">
                <a:solidFill>
                  <a:schemeClr val="bg1"/>
                </a:solidFill>
                <a:latin typeface="+mj-lt"/>
              </a:rPr>
              <a:t>10 min</a:t>
            </a:r>
            <a:endParaRPr lang="en-US" sz="2400" spc="-70" dirty="0" smtClean="0">
              <a:solidFill>
                <a:schemeClr val="bg1"/>
              </a:solidFill>
              <a:latin typeface="+mj-lt"/>
            </a:endParaRPr>
          </a:p>
        </p:txBody>
      </p:sp>
    </p:spTree>
    <p:extLst>
      <p:ext uri="{BB962C8B-B14F-4D97-AF65-F5344CB8AC3E}">
        <p14:creationId xmlns:p14="http://schemas.microsoft.com/office/powerpoint/2010/main" val="58771703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5289" y="177539"/>
            <a:ext cx="5955875" cy="515328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dirty="0">
                <a:gradFill>
                  <a:gsLst>
                    <a:gs pos="0">
                      <a:srgbClr val="FFFFFF"/>
                    </a:gs>
                    <a:gs pos="100000">
                      <a:srgbClr val="FFFFFF"/>
                    </a:gs>
                  </a:gsLst>
                  <a:lin ang="5400000" scaled="1"/>
                </a:gradFill>
                <a:cs typeface="Segoe UI" panose="020B0502040204020203" pitchFamily="34" charset="0"/>
              </a:rPr>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Providing </a:t>
            </a:r>
            <a:r>
              <a:rPr lang="en-US" dirty="0" smtClean="0">
                <a:gradFill>
                  <a:gsLst>
                    <a:gs pos="0">
                      <a:srgbClr val="FFFFFF"/>
                    </a:gs>
                    <a:gs pos="100000">
                      <a:srgbClr val="FFFFFF"/>
                    </a:gs>
                  </a:gsLst>
                  <a:lin ang="5400000" scaled="1"/>
                </a:gradFill>
                <a:cs typeface="Segoe UI" panose="020B0502040204020203" pitchFamily="34" charset="0"/>
              </a:rPr>
              <a:t>add-in model patterns for SharePoint, Office and Office 365 APIs. Ready to use samples to get started.</a:t>
            </a:r>
            <a:endParaRPr lang="en-US" sz="2000" b="1" dirty="0">
              <a:gradFill>
                <a:gsLst>
                  <a:gs pos="0">
                    <a:srgbClr val="FFFFFF"/>
                  </a:gs>
                  <a:gs pos="100000">
                    <a:srgbClr val="FFFFFF"/>
                  </a:gs>
                </a:gsLst>
                <a:lin ang="5400000" scaled="1"/>
              </a:gradFill>
            </a:endParaRPr>
          </a:p>
          <a:p>
            <a:pPr defTabSz="913549">
              <a:lnSpc>
                <a:spcPct val="90000"/>
              </a:lnSpc>
            </a:pPr>
            <a:r>
              <a:rPr lang="en-US" sz="36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130</a:t>
            </a: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28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And much more…</a:t>
            </a:r>
            <a:endParaRPr lang="en-US" sz="2000" dirty="0">
              <a:gradFill>
                <a:gsLst>
                  <a:gs pos="0">
                    <a:srgbClr val="FFFFFF"/>
                  </a:gs>
                  <a:gs pos="100000">
                    <a:srgbClr val="FFFFFF"/>
                  </a:gs>
                </a:gsLst>
                <a:lin ang="5400000" scaled="1"/>
              </a:gradFill>
            </a:endParaRPr>
          </a:p>
          <a:p>
            <a:pPr defTabSz="913549">
              <a:lnSpc>
                <a:spcPct val="90000"/>
              </a:lnSpc>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125289" y="5000756"/>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36340"/>
          <a:stretch/>
        </p:blipFill>
        <p:spPr>
          <a:xfrm>
            <a:off x="1496291" y="2223247"/>
            <a:ext cx="3960245" cy="4500470"/>
          </a:xfrm>
          <a:prstGeom prst="rect">
            <a:avLst/>
          </a:prstGeom>
        </p:spPr>
      </p:pic>
    </p:spTree>
    <p:extLst>
      <p:ext uri="{BB962C8B-B14F-4D97-AF65-F5344CB8AC3E}">
        <p14:creationId xmlns:p14="http://schemas.microsoft.com/office/powerpoint/2010/main" val="267644092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3258250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275772"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686"/>
          <a:stretch/>
        </p:blipFill>
        <p:spPr>
          <a:xfrm>
            <a:off x="-38281" y="-9525"/>
            <a:ext cx="12227105" cy="6867523"/>
          </a:xfrm>
          <a:prstGeom prst="rect">
            <a:avLst/>
          </a:prstGeom>
        </p:spPr>
      </p:pic>
      <p:sp>
        <p:nvSpPr>
          <p:cNvPr id="19" name="Rectangle 18"/>
          <p:cNvSpPr/>
          <p:nvPr/>
        </p:nvSpPr>
        <p:spPr bwMode="auto">
          <a:xfrm rot="16200000" flipH="1" flipV="1">
            <a:off x="2646272" y="-2684552"/>
            <a:ext cx="6858000" cy="12227104"/>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420202" y="3538141"/>
              <a:ext cx="1032334" cy="615553"/>
            </a:xfrm>
            <a:prstGeom prst="rect">
              <a:avLst/>
            </a:prstGeom>
            <a:noFill/>
          </p:spPr>
          <p:txBody>
            <a:bodyPr wrap="none" lIns="0" tIns="0" rIns="0" bIns="0" rtlCol="0">
              <a:spAutoFit/>
            </a:bodyPr>
            <a:lstStyle/>
            <a:p>
              <a:pPr algn="ctr"/>
              <a:r>
                <a:rPr lang="en-US" sz="2000" spc="-70" dirty="0" smtClean="0">
                  <a:solidFill>
                    <a:schemeClr val="bg1"/>
                  </a:solidFill>
                </a:rPr>
                <a:t>Monthly </a:t>
              </a:r>
              <a:br>
                <a:rPr lang="en-US" sz="2000" spc="-70" dirty="0" smtClean="0">
                  <a:solidFill>
                    <a:schemeClr val="bg1"/>
                  </a:solidFill>
                </a:rPr>
              </a:br>
              <a:r>
                <a:rPr lang="en-US" sz="2000" spc="-70" dirty="0" smtClean="0">
                  <a:solidFill>
                    <a:schemeClr val="bg1"/>
                  </a:solidFill>
                </a:rPr>
                <a:t>highlights</a:t>
              </a:r>
              <a:endParaRPr lang="en-GB" sz="2000" spc="-70" dirty="0" smtClean="0">
                <a:solidFill>
                  <a:schemeClr val="bg1"/>
                </a:solidFill>
              </a:endParaRPr>
            </a:p>
          </p:txBody>
        </p:sp>
      </p:grpSp>
      <p:grpSp>
        <p:nvGrpSpPr>
          <p:cNvPr id="16" name="Group 15"/>
          <p:cNvGrpSpPr/>
          <p:nvPr/>
        </p:nvGrpSpPr>
        <p:grpSpPr>
          <a:xfrm>
            <a:off x="3765014" y="2742554"/>
            <a:ext cx="1707455" cy="1501627"/>
            <a:chOff x="3634882" y="2632075"/>
            <a:chExt cx="1707455"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634882" y="3518149"/>
              <a:ext cx="1707455" cy="615553"/>
            </a:xfrm>
            <a:prstGeom prst="rect">
              <a:avLst/>
            </a:prstGeom>
            <a:noFill/>
          </p:spPr>
          <p:txBody>
            <a:bodyPr wrap="none" lIns="0" tIns="0" rIns="0" bIns="0" rtlCol="0">
              <a:spAutoFit/>
            </a:bodyPr>
            <a:lstStyle/>
            <a:p>
              <a:pPr algn="ctr"/>
              <a:r>
                <a:rPr lang="en-US" sz="2000" spc="-70" dirty="0" smtClean="0">
                  <a:solidFill>
                    <a:schemeClr val="bg1"/>
                  </a:solidFill>
                </a:rPr>
                <a:t>Contributions</a:t>
              </a:r>
              <a:br>
                <a:rPr lang="en-US" sz="2000" spc="-70" dirty="0" smtClean="0">
                  <a:solidFill>
                    <a:schemeClr val="bg1"/>
                  </a:solidFill>
                </a:rPr>
              </a:br>
              <a:r>
                <a:rPr lang="en-US" sz="2000" spc="-70" dirty="0" smtClean="0">
                  <a:solidFill>
                    <a:schemeClr val="bg1"/>
                  </a:solidFill>
                </a:rPr>
                <a:t>and other topics</a:t>
              </a:r>
              <a:endParaRPr lang="en-GB" sz="2000" spc="-70" dirty="0" smtClean="0">
                <a:solidFill>
                  <a:schemeClr val="bg1"/>
                </a:solidFill>
              </a:endParaRPr>
            </a:p>
          </p:txBody>
        </p:sp>
      </p:grpSp>
      <p:grpSp>
        <p:nvGrpSpPr>
          <p:cNvPr id="68" name="Group 67"/>
          <p:cNvGrpSpPr/>
          <p:nvPr/>
        </p:nvGrpSpPr>
        <p:grpSpPr>
          <a:xfrm>
            <a:off x="9324881" y="2632075"/>
            <a:ext cx="1727566" cy="1957388"/>
            <a:chOff x="6344174" y="2632075"/>
            <a:chExt cx="1727566"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344174" y="3204687"/>
              <a:ext cx="1688924" cy="615553"/>
            </a:xfrm>
            <a:prstGeom prst="rect">
              <a:avLst/>
            </a:prstGeom>
            <a:noFill/>
          </p:spPr>
          <p:txBody>
            <a:bodyPr wrap="none" lIns="0" tIns="0" rIns="0" bIns="0" rtlCol="0">
              <a:spAutoFit/>
            </a:bodyPr>
            <a:lstStyle/>
            <a:p>
              <a:pPr algn="ctr"/>
              <a:r>
                <a:rPr lang="en-US" sz="2000" spc="-70" dirty="0" smtClean="0">
                  <a:solidFill>
                    <a:schemeClr val="bg1"/>
                  </a:solidFill>
                </a:rPr>
                <a:t>Demos, demos, </a:t>
              </a:r>
              <a:br>
                <a:rPr lang="en-US" sz="2000" spc="-70" dirty="0" smtClean="0">
                  <a:solidFill>
                    <a:schemeClr val="bg1"/>
                  </a:solidFill>
                </a:rPr>
              </a:br>
              <a:r>
                <a:rPr lang="en-US" sz="2000" spc="-70" dirty="0" smtClean="0">
                  <a:solidFill>
                    <a:schemeClr val="bg1"/>
                  </a:solidFill>
                </a:rPr>
                <a:t>demos</a:t>
              </a:r>
              <a:endParaRPr lang="en-GB" sz="2000" spc="-70" dirty="0" smtClean="0">
                <a:solidFill>
                  <a:schemeClr val="bg1"/>
                </a:solidFill>
              </a:endParaRPr>
            </a:p>
          </p:txBody>
        </p:sp>
      </p:grpSp>
      <p:grpSp>
        <p:nvGrpSpPr>
          <p:cNvPr id="3" name="Group 2"/>
          <p:cNvGrpSpPr/>
          <p:nvPr/>
        </p:nvGrpSpPr>
        <p:grpSpPr>
          <a:xfrm>
            <a:off x="6448245" y="2421540"/>
            <a:ext cx="1717746" cy="1954085"/>
            <a:chOff x="6466991" y="2252591"/>
            <a:chExt cx="1717746" cy="1954085"/>
          </a:xfrm>
        </p:grpSpPr>
        <p:sp>
          <p:nvSpPr>
            <p:cNvPr id="25" name="TextBox 24"/>
            <p:cNvSpPr txBox="1"/>
            <p:nvPr/>
          </p:nvSpPr>
          <p:spPr>
            <a:xfrm>
              <a:off x="6613640" y="3591123"/>
              <a:ext cx="1474250" cy="615553"/>
            </a:xfrm>
            <a:prstGeom prst="rect">
              <a:avLst/>
            </a:prstGeom>
            <a:noFill/>
          </p:spPr>
          <p:txBody>
            <a:bodyPr wrap="none" lIns="0" tIns="0" rIns="0" bIns="0" rtlCol="0">
              <a:spAutoFit/>
            </a:bodyPr>
            <a:lstStyle/>
            <a:p>
              <a:pPr algn="ctr"/>
              <a:r>
                <a:rPr lang="en-US" sz="2000" spc="-70" dirty="0" smtClean="0">
                  <a:solidFill>
                    <a:schemeClr val="bg1"/>
                  </a:solidFill>
                </a:rPr>
                <a:t>Roadmap and</a:t>
              </a:r>
              <a:br>
                <a:rPr lang="en-US" sz="2000" spc="-70" dirty="0" smtClean="0">
                  <a:solidFill>
                    <a:schemeClr val="bg1"/>
                  </a:solidFill>
                </a:rPr>
              </a:br>
              <a:r>
                <a:rPr lang="en-US" sz="2000" spc="-70" dirty="0" smtClean="0">
                  <a:solidFill>
                    <a:schemeClr val="bg1"/>
                  </a:solidFill>
                </a:rPr>
                <a:t>next steps</a:t>
              </a:r>
              <a:endParaRPr lang="en-GB" sz="2000" spc="-70" dirty="0" smtClean="0">
                <a:solidFill>
                  <a:schemeClr val="bg1"/>
                </a:solidFill>
              </a:endParaRPr>
            </a:p>
          </p:txBody>
        </p:sp>
        <p:pic>
          <p:nvPicPr>
            <p:cNvPr id="70" name="Picture 69"/>
            <p:cNvPicPr>
              <a:picLocks noChangeAspect="1"/>
            </p:cNvPicPr>
            <p:nvPr/>
          </p:nvPicPr>
          <p:blipFill>
            <a:blip r:embed="rId4"/>
            <a:stretch>
              <a:fillRect/>
            </a:stretch>
          </p:blipFill>
          <p:spPr>
            <a:xfrm>
              <a:off x="6466991" y="2252591"/>
              <a:ext cx="1717746" cy="1717746"/>
            </a:xfrm>
            <a:prstGeom prst="rect">
              <a:avLst/>
            </a:prstGeom>
          </p:spPr>
        </p:pic>
      </p:grpSp>
    </p:spTree>
    <p:extLst>
      <p:ext uri="{BB962C8B-B14F-4D97-AF65-F5344CB8AC3E}">
        <p14:creationId xmlns:p14="http://schemas.microsoft.com/office/powerpoint/2010/main" val="3291581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1000"/>
                                        <p:tgtEl>
                                          <p:spTgt spid="68"/>
                                        </p:tgtEl>
                                      </p:cBhvr>
                                    </p:animEffect>
                                    <p:anim calcmode="lin" valueType="num">
                                      <p:cBhvr>
                                        <p:cTn id="26" dur="1000" fill="hold"/>
                                        <p:tgtEl>
                                          <p:spTgt spid="68"/>
                                        </p:tgtEl>
                                        <p:attrNameLst>
                                          <p:attrName>ppt_x</p:attrName>
                                        </p:attrNameLst>
                                      </p:cBhvr>
                                      <p:tavLst>
                                        <p:tav tm="0">
                                          <p:val>
                                            <p:strVal val="#ppt_x"/>
                                          </p:val>
                                        </p:tav>
                                        <p:tav tm="100000">
                                          <p:val>
                                            <p:strVal val="#ppt_x"/>
                                          </p:val>
                                        </p:tav>
                                      </p:tavLst>
                                    </p:anim>
                                    <p:anim calcmode="lin" valueType="num">
                                      <p:cBhvr>
                                        <p:cTn id="2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499412" y="-4131"/>
            <a:ext cx="5689413" cy="685800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hidden="1"/>
          <p:cNvSpPr/>
          <p:nvPr/>
        </p:nvSpPr>
        <p:spPr bwMode="auto">
          <a:xfrm>
            <a:off x="7351" y="1336948"/>
            <a:ext cx="6169424" cy="5516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42" tIns="143236" rIns="179042" bIns="143236" numCol="1" spcCol="0" rtlCol="0" fromWordArt="0" anchor="t" anchorCtr="0" forceAA="0" compatLnSpc="1">
            <a:prstTxWarp prst="textNoShape">
              <a:avLst/>
            </a:prstTxWarp>
            <a:noAutofit/>
          </a:bodyPr>
          <a:lstStyle/>
          <a:p>
            <a:pPr algn="ctr" defTabSz="912924"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0922" y="3581303"/>
            <a:ext cx="5438117" cy="3272566"/>
          </a:xfrm>
          <a:prstGeom prst="rect">
            <a:avLst/>
          </a:prstGeom>
          <a:noFill/>
        </p:spPr>
        <p:txBody>
          <a:bodyPr wrap="square" lIns="179042" tIns="143236" rIns="179042" bIns="143236" rtlCol="0">
            <a:spAutoFit/>
          </a:bodyPr>
          <a:lstStyle/>
          <a:p>
            <a:pPr defTabSz="913013">
              <a:lnSpc>
                <a:spcPct val="90000"/>
              </a:lnSpc>
              <a:spcAft>
                <a:spcPts val="588"/>
              </a:spcAft>
            </a:pPr>
            <a:r>
              <a:rPr lang="en-US" sz="4312" u="sng" dirty="0">
                <a:gradFill>
                  <a:gsLst>
                    <a:gs pos="2917">
                      <a:srgbClr val="FFFFFF"/>
                    </a:gs>
                    <a:gs pos="30000">
                      <a:srgbClr val="FFFFFF"/>
                    </a:gs>
                  </a:gsLst>
                  <a:lin ang="5400000" scaled="0"/>
                </a:gradFill>
                <a:latin typeface="Segoe UI Light"/>
              </a:rPr>
              <a:t>aka.ms/</a:t>
            </a:r>
            <a:r>
              <a:rPr lang="en-US" sz="4312" u="sng" dirty="0" err="1">
                <a:gradFill>
                  <a:gsLst>
                    <a:gs pos="2917">
                      <a:srgbClr val="FFFFFF"/>
                    </a:gs>
                    <a:gs pos="30000">
                      <a:srgbClr val="FFFFFF"/>
                    </a:gs>
                  </a:gsLst>
                  <a:lin ang="5400000" scaled="0"/>
                </a:gradFill>
                <a:latin typeface="Segoe UI Light"/>
              </a:rPr>
              <a:t>OfficeDevPnP</a:t>
            </a:r>
            <a:endParaRPr lang="en-US" sz="4312" u="sng" dirty="0">
              <a:gradFill>
                <a:gsLst>
                  <a:gs pos="2917">
                    <a:srgbClr val="FFFFFF"/>
                  </a:gs>
                  <a:gs pos="30000">
                    <a:srgbClr val="FFFFFF"/>
                  </a:gs>
                </a:gsLst>
                <a:lin ang="5400000" scaled="0"/>
              </a:gradFill>
              <a:latin typeface="Segoe UI Light"/>
            </a:endParaRPr>
          </a:p>
          <a:p>
            <a:pPr defTabSz="913013">
              <a:lnSpc>
                <a:spcPct val="90000"/>
              </a:lnSpc>
              <a:spcAft>
                <a:spcPts val="588"/>
              </a:spcAft>
            </a:pPr>
            <a:endParaRPr lang="en-US" sz="3528"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OfficeDevPnPYammer</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OfficeDevPnPMSDN</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OfficeDevPnPVideos</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OfficeDevPnPTraining</a:t>
            </a:r>
            <a:endParaRPr lang="en-US" sz="392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2450" y="-154378"/>
            <a:ext cx="5641238" cy="2294461"/>
            <a:chOff x="477350" y="330556"/>
            <a:chExt cx="5758172" cy="234202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49535" cy="861704"/>
            </a:xfrm>
            <a:prstGeom prst="rect">
              <a:avLst/>
            </a:prstGeom>
            <a:noFill/>
          </p:spPr>
          <p:txBody>
            <a:bodyPr wrap="none" lIns="0" tIns="0" rIns="0" bIns="0" rtlCol="0">
              <a:spAutoFit/>
            </a:bodyPr>
            <a:lstStyle/>
            <a:p>
              <a:r>
                <a:rPr lang="en-US" sz="2743" dirty="0">
                  <a:solidFill>
                    <a:srgbClr val="FFFFFF"/>
                  </a:solidFill>
                  <a:latin typeface="Segoe UI Light"/>
                </a:rPr>
                <a:t>Developer</a:t>
              </a:r>
            </a:p>
            <a:p>
              <a:r>
                <a:rPr lang="en-US" sz="2743" dirty="0">
                  <a:solidFill>
                    <a:srgbClr val="FFFFFF"/>
                  </a:solidFill>
                  <a:latin typeface="Segoe UI Light"/>
                </a:rPr>
                <a:t>Patterns &amp; Practices</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773" y="0"/>
            <a:ext cx="3841750" cy="6858000"/>
          </a:xfrm>
          <a:prstGeom prst="rect">
            <a:avLst/>
          </a:prstGeom>
        </p:spPr>
      </p:pic>
    </p:spTree>
    <p:extLst>
      <p:ext uri="{BB962C8B-B14F-4D97-AF65-F5344CB8AC3E}">
        <p14:creationId xmlns:p14="http://schemas.microsoft.com/office/powerpoint/2010/main" val="15202658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Key numbers (</a:t>
            </a:r>
            <a:r>
              <a:rPr lang="en-US" sz="2800" dirty="0" smtClean="0"/>
              <a:t>previous month</a:t>
            </a:r>
            <a:r>
              <a:rPr lang="en-US" dirty="0" smtClean="0"/>
              <a:t>)</a:t>
            </a:r>
            <a:endParaRPr lang="en-US" dirty="0"/>
          </a:p>
        </p:txBody>
      </p:sp>
      <p:sp>
        <p:nvSpPr>
          <p:cNvPr id="3" name="Text Placeholder 2"/>
          <p:cNvSpPr>
            <a:spLocks noGrp="1"/>
          </p:cNvSpPr>
          <p:nvPr>
            <p:ph type="body" sz="quarter" idx="10"/>
          </p:nvPr>
        </p:nvSpPr>
        <p:spPr>
          <a:xfrm>
            <a:off x="519112" y="1447799"/>
            <a:ext cx="11149013" cy="4727370"/>
          </a:xfrm>
        </p:spPr>
        <p:txBody>
          <a:bodyPr/>
          <a:lstStyle/>
          <a:p>
            <a:r>
              <a:rPr lang="en-US" sz="3200" dirty="0" smtClean="0"/>
              <a:t>Forked 836 times </a:t>
            </a:r>
            <a:r>
              <a:rPr lang="en-US" sz="2400" dirty="0" smtClean="0"/>
              <a:t>(640, 528, 444, 360, 282, 227, 190, 135)</a:t>
            </a:r>
          </a:p>
          <a:p>
            <a:r>
              <a:rPr lang="en-US" sz="3200" dirty="0" smtClean="0"/>
              <a:t>800 merged/closed pull </a:t>
            </a:r>
            <a:r>
              <a:rPr lang="en-US" sz="3200" dirty="0"/>
              <a:t>requests </a:t>
            </a:r>
            <a:r>
              <a:rPr lang="en-US" sz="2400" dirty="0" smtClean="0"/>
              <a:t>(679, 593, 479, 384, 329, 280, 236, 189) </a:t>
            </a:r>
          </a:p>
          <a:p>
            <a:r>
              <a:rPr lang="en-US" sz="3200" dirty="0" smtClean="0"/>
              <a:t>169 closed </a:t>
            </a:r>
            <a:r>
              <a:rPr lang="en-US" sz="3200" dirty="0"/>
              <a:t>issues </a:t>
            </a:r>
            <a:r>
              <a:rPr lang="en-US" sz="2400" dirty="0" smtClean="0"/>
              <a:t>(145, 131, 122, 101, 73, 67, 58, 43) </a:t>
            </a:r>
          </a:p>
          <a:p>
            <a:r>
              <a:rPr lang="en-US" sz="3200" dirty="0" smtClean="0"/>
              <a:t>More than ~3800 </a:t>
            </a:r>
            <a:r>
              <a:rPr lang="en-US" sz="2400" dirty="0" smtClean="0"/>
              <a:t>(4532, 4100, 4100, 3776, 2566, 3050, 2160) </a:t>
            </a:r>
            <a:r>
              <a:rPr lang="en-US" sz="3200" dirty="0" smtClean="0"/>
              <a:t>unique visitors during last 2 weeks</a:t>
            </a:r>
          </a:p>
          <a:p>
            <a:r>
              <a:rPr lang="en-US" sz="3200" dirty="0" smtClean="0"/>
              <a:t>Nuget package 7977 downloads </a:t>
            </a:r>
            <a:r>
              <a:rPr lang="en-US" sz="2400" dirty="0" smtClean="0"/>
              <a:t>(6698, 6004, 5440, 4711, 4450, 4030, 3800)</a:t>
            </a:r>
          </a:p>
          <a:p>
            <a:r>
              <a:rPr lang="en-US" sz="3200" dirty="0" smtClean="0"/>
              <a:t>Yammer group has 3098 members </a:t>
            </a:r>
            <a:r>
              <a:rPr lang="en-US" sz="2400" dirty="0" smtClean="0"/>
              <a:t>(2648, 2437, 2251, 2013, 1739, 1525, 1419, 757)</a:t>
            </a:r>
          </a:p>
          <a:p>
            <a:pPr lvl="1"/>
            <a:r>
              <a:rPr lang="en-US" sz="1800" dirty="0" smtClean="0"/>
              <a:t>aka.ms/</a:t>
            </a:r>
            <a:r>
              <a:rPr lang="en-US" sz="1800" dirty="0" err="1" smtClean="0"/>
              <a:t>OfficeDevPnPYammer</a:t>
            </a:r>
            <a:endParaRPr lang="en-US" sz="1800" dirty="0"/>
          </a:p>
          <a:p>
            <a:r>
              <a:rPr lang="en-US" sz="3200" dirty="0" smtClean="0"/>
              <a:t>Facebook page has 235 likes </a:t>
            </a:r>
            <a:r>
              <a:rPr lang="en-US" sz="2400" dirty="0" smtClean="0"/>
              <a:t>(199, 194, 175, 135, 121)</a:t>
            </a:r>
          </a:p>
          <a:p>
            <a:pPr lvl="1"/>
            <a:r>
              <a:rPr lang="en-US" sz="1600" dirty="0"/>
              <a:t>https://</a:t>
            </a:r>
            <a:r>
              <a:rPr lang="en-US" sz="1600" dirty="0" smtClean="0"/>
              <a:t>www.facebook.com/OfficeDevPnP </a:t>
            </a:r>
          </a:p>
          <a:p>
            <a:endParaRPr lang="en-US" sz="3200" dirty="0"/>
          </a:p>
        </p:txBody>
      </p:sp>
    </p:spTree>
    <p:extLst>
      <p:ext uri="{BB962C8B-B14F-4D97-AF65-F5344CB8AC3E}">
        <p14:creationId xmlns:p14="http://schemas.microsoft.com/office/powerpoint/2010/main" val="10616351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8621" y="427062"/>
            <a:ext cx="8075951" cy="4626202"/>
          </a:xfrm>
          <a:prstGeom prst="rect">
            <a:avLst/>
          </a:prstGeom>
        </p:spPr>
      </p:pic>
      <p:pic>
        <p:nvPicPr>
          <p:cNvPr id="6" name="Picture 5"/>
          <p:cNvPicPr>
            <a:picLocks noChangeAspect="1"/>
          </p:cNvPicPr>
          <p:nvPr/>
        </p:nvPicPr>
        <p:blipFill>
          <a:blip r:embed="rId3"/>
          <a:stretch>
            <a:fillRect/>
          </a:stretch>
        </p:blipFill>
        <p:spPr>
          <a:xfrm>
            <a:off x="3147211" y="878305"/>
            <a:ext cx="8267076" cy="4969041"/>
          </a:xfrm>
          <a:prstGeom prst="rect">
            <a:avLst/>
          </a:prstGeom>
        </p:spPr>
      </p:pic>
    </p:spTree>
    <p:extLst>
      <p:ext uri="{BB962C8B-B14F-4D97-AF65-F5344CB8AC3E}">
        <p14:creationId xmlns:p14="http://schemas.microsoft.com/office/powerpoint/2010/main" val="1100155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49013" cy="747713"/>
          </a:xfrm>
        </p:spPr>
        <p:txBody>
          <a:bodyPr/>
          <a:lstStyle/>
          <a:p>
            <a:r>
              <a:rPr lang="en-US" dirty="0" smtClean="0"/>
              <a:t>PnP Usage Survey – High level results</a:t>
            </a:r>
            <a:endParaRPr lang="en-US" dirty="0"/>
          </a:p>
        </p:txBody>
      </p:sp>
      <p:pic>
        <p:nvPicPr>
          <p:cNvPr id="7" name="Picture 6"/>
          <p:cNvPicPr>
            <a:picLocks noChangeAspect="1"/>
          </p:cNvPicPr>
          <p:nvPr/>
        </p:nvPicPr>
        <p:blipFill>
          <a:blip r:embed="rId2"/>
          <a:stretch>
            <a:fillRect/>
          </a:stretch>
        </p:blipFill>
        <p:spPr>
          <a:xfrm>
            <a:off x="6472990" y="1115201"/>
            <a:ext cx="5408292" cy="3250729"/>
          </a:xfrm>
          <a:prstGeom prst="rect">
            <a:avLst/>
          </a:prstGeom>
        </p:spPr>
      </p:pic>
      <p:pic>
        <p:nvPicPr>
          <p:cNvPr id="9" name="Picture 8"/>
          <p:cNvPicPr>
            <a:picLocks noChangeAspect="1"/>
          </p:cNvPicPr>
          <p:nvPr/>
        </p:nvPicPr>
        <p:blipFill>
          <a:blip r:embed="rId3"/>
          <a:stretch>
            <a:fillRect/>
          </a:stretch>
        </p:blipFill>
        <p:spPr>
          <a:xfrm>
            <a:off x="421314" y="1115201"/>
            <a:ext cx="5490910" cy="3300388"/>
          </a:xfrm>
          <a:prstGeom prst="rect">
            <a:avLst/>
          </a:prstGeom>
        </p:spPr>
      </p:pic>
      <p:pic>
        <p:nvPicPr>
          <p:cNvPr id="3" name="Picture 2"/>
          <p:cNvPicPr>
            <a:picLocks noChangeAspect="1"/>
          </p:cNvPicPr>
          <p:nvPr/>
        </p:nvPicPr>
        <p:blipFill>
          <a:blip r:embed="rId4"/>
          <a:stretch>
            <a:fillRect/>
          </a:stretch>
        </p:blipFill>
        <p:spPr>
          <a:xfrm>
            <a:off x="3840153" y="3962737"/>
            <a:ext cx="4584589" cy="2755631"/>
          </a:xfrm>
          <a:prstGeom prst="rect">
            <a:avLst/>
          </a:prstGeom>
        </p:spPr>
      </p:pic>
    </p:spTree>
    <p:extLst>
      <p:ext uri="{BB962C8B-B14F-4D97-AF65-F5344CB8AC3E}">
        <p14:creationId xmlns:p14="http://schemas.microsoft.com/office/powerpoint/2010/main" val="32255450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 Usage Survey - Comments</a:t>
            </a:r>
            <a:endParaRPr lang="en-US" dirty="0"/>
          </a:p>
        </p:txBody>
      </p:sp>
      <p:sp>
        <p:nvSpPr>
          <p:cNvPr id="5" name="Text Placeholder 4"/>
          <p:cNvSpPr>
            <a:spLocks noGrp="1"/>
          </p:cNvSpPr>
          <p:nvPr>
            <p:ph type="body" sz="quarter" idx="10"/>
          </p:nvPr>
        </p:nvSpPr>
        <p:spPr/>
        <p:txBody>
          <a:bodyPr/>
          <a:lstStyle/>
          <a:p>
            <a:r>
              <a:rPr lang="en-US" dirty="0"/>
              <a:t>“You guys are simply awesome</a:t>
            </a:r>
            <a:r>
              <a:rPr lang="en-US" dirty="0" smtClean="0"/>
              <a:t>!”</a:t>
            </a:r>
          </a:p>
          <a:p>
            <a:r>
              <a:rPr lang="en-US" dirty="0"/>
              <a:t>“One of the greatest things done to </a:t>
            </a:r>
            <a:r>
              <a:rPr lang="en-US" dirty="0" err="1"/>
              <a:t>devs</a:t>
            </a:r>
            <a:r>
              <a:rPr lang="en-US" dirty="0"/>
              <a:t>. Thank you and keep up the good work</a:t>
            </a:r>
            <a:r>
              <a:rPr lang="en-US" dirty="0" smtClean="0"/>
              <a:t>.”</a:t>
            </a:r>
          </a:p>
          <a:p>
            <a:r>
              <a:rPr lang="en-US" dirty="0"/>
              <a:t>“Fantastic work, it's a great set of building blocks</a:t>
            </a:r>
            <a:r>
              <a:rPr lang="en-US" dirty="0" smtClean="0"/>
              <a:t>”</a:t>
            </a:r>
          </a:p>
          <a:p>
            <a:r>
              <a:rPr lang="en-US" dirty="0"/>
              <a:t>“customer scenario focus instead of developer focus</a:t>
            </a:r>
            <a:r>
              <a:rPr lang="en-US" dirty="0" smtClean="0"/>
              <a:t>”</a:t>
            </a:r>
          </a:p>
          <a:p>
            <a:r>
              <a:rPr lang="en-US" dirty="0"/>
              <a:t>“Office PnP is by far the most collaborative and open forum I have ever seen in my 15 years working with Microsoft.”</a:t>
            </a:r>
            <a:endParaRPr lang="fi-FI" dirty="0"/>
          </a:p>
        </p:txBody>
      </p:sp>
    </p:spTree>
    <p:extLst>
      <p:ext uri="{BB962C8B-B14F-4D97-AF65-F5344CB8AC3E}">
        <p14:creationId xmlns:p14="http://schemas.microsoft.com/office/powerpoint/2010/main" val="20717067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 GitHub Repository Split plan</a:t>
            </a:r>
            <a:br>
              <a:rPr lang="en-US" dirty="0" smtClean="0"/>
            </a:br>
            <a:r>
              <a:rPr lang="en-US" sz="3200" dirty="0" smtClean="0"/>
              <a:t>In progress</a:t>
            </a:r>
            <a:endParaRPr lang="en-US" dirty="0"/>
          </a:p>
        </p:txBody>
      </p:sp>
      <p:sp>
        <p:nvSpPr>
          <p:cNvPr id="3" name="Text Placeholder 2"/>
          <p:cNvSpPr>
            <a:spLocks noGrp="1"/>
          </p:cNvSpPr>
          <p:nvPr>
            <p:ph type="body" sz="quarter" idx="10"/>
          </p:nvPr>
        </p:nvSpPr>
        <p:spPr>
          <a:xfrm>
            <a:off x="520700" y="1447800"/>
            <a:ext cx="5394960" cy="3576364"/>
          </a:xfrm>
        </p:spPr>
        <p:txBody>
          <a:bodyPr/>
          <a:lstStyle/>
          <a:p>
            <a:pPr lvl="1"/>
            <a:r>
              <a:rPr lang="en-US" sz="2000" b="1" u="sng" dirty="0">
                <a:hlinkClick r:id="rId2"/>
              </a:rPr>
              <a:t>PnP</a:t>
            </a:r>
            <a:r>
              <a:rPr lang="en-US" sz="2000" dirty="0"/>
              <a:t> – </a:t>
            </a:r>
            <a:r>
              <a:rPr lang="en-US" sz="2000" dirty="0" smtClean="0"/>
              <a:t>Main</a:t>
            </a:r>
            <a:endParaRPr lang="en-US" sz="2000" dirty="0"/>
          </a:p>
          <a:p>
            <a:pPr lvl="1"/>
            <a:r>
              <a:rPr lang="en-US" sz="2000" b="1" u="sng" dirty="0">
                <a:hlinkClick r:id="rId3"/>
              </a:rPr>
              <a:t>PnP-Guidance</a:t>
            </a:r>
            <a:r>
              <a:rPr lang="en-US" sz="2000" dirty="0"/>
              <a:t> – </a:t>
            </a:r>
            <a:r>
              <a:rPr lang="en-US" sz="2000" dirty="0" smtClean="0"/>
              <a:t>Articles  and presentations</a:t>
            </a:r>
            <a:endParaRPr lang="en-US" sz="2000" dirty="0"/>
          </a:p>
          <a:p>
            <a:pPr lvl="1"/>
            <a:r>
              <a:rPr lang="en-US" sz="2000" b="1" u="sng" dirty="0">
                <a:hlinkClick r:id="rId4"/>
              </a:rPr>
              <a:t>PnP-Provisioning-Schema</a:t>
            </a:r>
            <a:r>
              <a:rPr lang="en-US" sz="2000" dirty="0"/>
              <a:t> </a:t>
            </a:r>
            <a:endParaRPr lang="en-US" sz="2000" dirty="0"/>
          </a:p>
          <a:p>
            <a:pPr lvl="1"/>
            <a:r>
              <a:rPr lang="en-US" sz="2000" b="1" dirty="0" smtClean="0"/>
              <a:t>PnP-Sites-Core</a:t>
            </a:r>
            <a:r>
              <a:rPr lang="en-US" sz="2000" dirty="0" smtClean="0"/>
              <a:t> </a:t>
            </a:r>
            <a:r>
              <a:rPr lang="en-US" sz="2000" dirty="0"/>
              <a:t>– </a:t>
            </a:r>
            <a:r>
              <a:rPr lang="en-US" sz="2000" i="1" dirty="0" smtClean="0"/>
              <a:t>New</a:t>
            </a:r>
          </a:p>
          <a:p>
            <a:pPr lvl="1"/>
            <a:r>
              <a:rPr lang="en-US" sz="2000" b="1" dirty="0" smtClean="0"/>
              <a:t>PnP-PowerShell</a:t>
            </a:r>
            <a:r>
              <a:rPr lang="en-US" sz="2000" dirty="0" smtClean="0"/>
              <a:t> </a:t>
            </a:r>
            <a:r>
              <a:rPr lang="en-US" sz="2000" dirty="0"/>
              <a:t>– </a:t>
            </a:r>
            <a:r>
              <a:rPr lang="en-US" sz="2000" i="1" dirty="0" smtClean="0"/>
              <a:t>New</a:t>
            </a:r>
            <a:endParaRPr lang="en-US" sz="2000" i="1" dirty="0"/>
          </a:p>
          <a:p>
            <a:pPr lvl="1"/>
            <a:r>
              <a:rPr lang="en-US" sz="2000" b="1" dirty="0" smtClean="0"/>
              <a:t>PnP-</a:t>
            </a:r>
            <a:r>
              <a:rPr lang="en-US" sz="2000" b="1" dirty="0" err="1" smtClean="0"/>
              <a:t>OfficeAdd</a:t>
            </a:r>
            <a:r>
              <a:rPr lang="en-US" sz="2000" b="1" dirty="0" err="1" smtClean="0"/>
              <a:t>Ins</a:t>
            </a:r>
            <a:r>
              <a:rPr lang="en-US" sz="2000" b="1" dirty="0" smtClean="0"/>
              <a:t> </a:t>
            </a:r>
            <a:r>
              <a:rPr lang="en-US" sz="2000" dirty="0" smtClean="0"/>
              <a:t>– </a:t>
            </a:r>
            <a:r>
              <a:rPr lang="en-US" sz="2000" i="1" dirty="0" smtClean="0"/>
              <a:t>New</a:t>
            </a:r>
            <a:endParaRPr lang="en-US" sz="2000" i="1" dirty="0"/>
          </a:p>
          <a:p>
            <a:pPr lvl="1"/>
            <a:r>
              <a:rPr lang="en-US" sz="2000" b="1" dirty="0" smtClean="0"/>
              <a:t>PnP-Office365-API</a:t>
            </a:r>
            <a:r>
              <a:rPr lang="en-US" sz="2000" dirty="0" smtClean="0"/>
              <a:t> </a:t>
            </a:r>
            <a:r>
              <a:rPr lang="en-US" sz="2000" dirty="0"/>
              <a:t>– </a:t>
            </a:r>
            <a:r>
              <a:rPr lang="en-US" sz="2000" i="1" dirty="0" smtClean="0"/>
              <a:t>New</a:t>
            </a:r>
            <a:endParaRPr lang="en-US" sz="2000" i="1" dirty="0"/>
          </a:p>
          <a:p>
            <a:pPr lvl="1"/>
            <a:r>
              <a:rPr lang="en-US" sz="2000" b="1" dirty="0" smtClean="0"/>
              <a:t>PnP-Partner-Pack</a:t>
            </a:r>
            <a:r>
              <a:rPr lang="en-US" sz="2000" dirty="0" smtClean="0"/>
              <a:t> </a:t>
            </a:r>
            <a:r>
              <a:rPr lang="en-US" sz="2000" dirty="0"/>
              <a:t>– </a:t>
            </a:r>
            <a:r>
              <a:rPr lang="en-US" sz="2000" i="1" dirty="0" smtClean="0"/>
              <a:t>Future</a:t>
            </a:r>
            <a:endParaRPr lang="en-US" sz="2000" dirty="0"/>
          </a:p>
          <a:p>
            <a:endParaRPr lang="en-US" dirty="0"/>
          </a:p>
        </p:txBody>
      </p:sp>
      <p:sp>
        <p:nvSpPr>
          <p:cNvPr id="4" name="Text Placeholder 3"/>
          <p:cNvSpPr>
            <a:spLocks noGrp="1"/>
          </p:cNvSpPr>
          <p:nvPr>
            <p:ph type="body" sz="quarter" idx="11"/>
          </p:nvPr>
        </p:nvSpPr>
        <p:spPr>
          <a:xfrm>
            <a:off x="6277928" y="1447800"/>
            <a:ext cx="5394960" cy="2899255"/>
          </a:xfrm>
        </p:spPr>
        <p:txBody>
          <a:bodyPr/>
          <a:lstStyle/>
          <a:p>
            <a:r>
              <a:rPr lang="en-US" dirty="0" smtClean="0"/>
              <a:t>What does it mean?</a:t>
            </a:r>
          </a:p>
          <a:p>
            <a:pPr lvl="1"/>
            <a:r>
              <a:rPr lang="en-US" dirty="0" smtClean="0"/>
              <a:t>Please move using the Dev branches of the new repositories when submitting pull requests</a:t>
            </a:r>
          </a:p>
          <a:p>
            <a:pPr lvl="1"/>
            <a:r>
              <a:rPr lang="en-US" dirty="0" smtClean="0"/>
              <a:t>As an example – any update on the Core component should be now submitted towards the Dev branch under PnP-Sites-Core repository</a:t>
            </a:r>
          </a:p>
          <a:p>
            <a:pPr lvl="1"/>
            <a:endParaRPr lang="fi-FI" dirty="0"/>
          </a:p>
        </p:txBody>
      </p:sp>
    </p:spTree>
    <p:extLst>
      <p:ext uri="{BB962C8B-B14F-4D97-AF65-F5344CB8AC3E}">
        <p14:creationId xmlns:p14="http://schemas.microsoft.com/office/powerpoint/2010/main" val="41510461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a:t>
            </a:r>
            <a:r>
              <a:rPr lang="en-US" dirty="0" smtClean="0"/>
              <a:t>Release - new samples</a:t>
            </a:r>
            <a:endParaRPr lang="en-GB" dirty="0"/>
          </a:p>
        </p:txBody>
      </p:sp>
      <p:sp>
        <p:nvSpPr>
          <p:cNvPr id="3" name="Text Placeholder 2"/>
          <p:cNvSpPr>
            <a:spLocks noGrp="1"/>
          </p:cNvSpPr>
          <p:nvPr>
            <p:ph type="body" sz="quarter" idx="10"/>
          </p:nvPr>
        </p:nvSpPr>
        <p:spPr>
          <a:xfrm>
            <a:off x="519112" y="1313327"/>
            <a:ext cx="11149013" cy="2043636"/>
          </a:xfrm>
        </p:spPr>
        <p:txBody>
          <a:bodyPr/>
          <a:lstStyle/>
          <a:p>
            <a:r>
              <a:rPr lang="en-US" sz="1800" b="1" dirty="0"/>
              <a:t>New</a:t>
            </a:r>
            <a:r>
              <a:rPr lang="en-US" sz="1800" dirty="0"/>
              <a:t> component </a:t>
            </a:r>
            <a:r>
              <a:rPr lang="en-US" sz="1800" b="1" dirty="0" err="1">
                <a:hlinkClick r:id="rId2"/>
              </a:rPr>
              <a:t>Core.JQuery</a:t>
            </a:r>
            <a:r>
              <a:rPr lang="en-US" sz="1800" dirty="0"/>
              <a:t> contains a set of jQuery extensions to enable extending SharePoint functionality to provider hosted apps using the familiar jQuery syntax.</a:t>
            </a:r>
          </a:p>
          <a:p>
            <a:r>
              <a:rPr lang="en-US" sz="1800" b="1" dirty="0"/>
              <a:t>New</a:t>
            </a:r>
            <a:r>
              <a:rPr lang="en-US" sz="1800" dirty="0"/>
              <a:t> solution </a:t>
            </a:r>
            <a:r>
              <a:rPr lang="en-US" sz="1800" b="1" dirty="0">
                <a:hlinkClick r:id="rId3"/>
              </a:rPr>
              <a:t>Core.ConnectedAngularAppsV2 </a:t>
            </a:r>
            <a:r>
              <a:rPr lang="en-US" sz="1800" dirty="0"/>
              <a:t>shows AngularJS and </a:t>
            </a:r>
            <a:r>
              <a:rPr lang="en-US" sz="1800" dirty="0" err="1"/>
              <a:t>SignalR</a:t>
            </a:r>
            <a:r>
              <a:rPr lang="en-US" sz="1800" dirty="0"/>
              <a:t> way to perform connected web parts with enhanced implementation.</a:t>
            </a:r>
          </a:p>
          <a:p>
            <a:r>
              <a:rPr lang="en-US" sz="1800" b="1" dirty="0"/>
              <a:t>New</a:t>
            </a:r>
            <a:r>
              <a:rPr lang="en-US" sz="1800" dirty="0"/>
              <a:t> sample </a:t>
            </a:r>
            <a:r>
              <a:rPr lang="en-US" sz="1800" b="1" dirty="0" err="1">
                <a:hlinkClick r:id="rId4"/>
              </a:rPr>
              <a:t>BusinessApps.RemoteCalendarAccess</a:t>
            </a:r>
            <a:r>
              <a:rPr lang="en-US" sz="1800" b="1" dirty="0">
                <a:hlinkClick r:id="rId4"/>
              </a:rPr>
              <a:t> </a:t>
            </a:r>
            <a:r>
              <a:rPr lang="en-US" sz="1800" dirty="0"/>
              <a:t>shows a method of sharing a SharePoint site calendar with any calendar client via iCalendar. The sample reads events from a SharePoint calendar and converts those events into a standard iCalendar format utilizing SharePoint CSOM, Azure Active Directory Graph Client Library, SQL Azure via Entity Framework, and Azure Web Apps.</a:t>
            </a:r>
          </a:p>
          <a:p>
            <a:r>
              <a:rPr lang="en-US" sz="1800" b="1" dirty="0"/>
              <a:t>New</a:t>
            </a:r>
            <a:r>
              <a:rPr lang="en-US" sz="1800" dirty="0"/>
              <a:t> sample </a:t>
            </a:r>
            <a:r>
              <a:rPr lang="en-US" sz="1800" b="1" dirty="0" err="1">
                <a:hlinkClick r:id="rId5"/>
              </a:rPr>
              <a:t>Core.EmbedJavaScript.HeaderFooter</a:t>
            </a:r>
            <a:r>
              <a:rPr lang="en-US" sz="1800" dirty="0"/>
              <a:t> provides a provision page to include a custom Header and Footer. The Header and Footer sample includes custom Global Breadcrumbs (SharePoint or JSON Data) and custom Global Ribbons that are </a:t>
            </a:r>
            <a:r>
              <a:rPr lang="en-US" sz="1800" dirty="0" err="1"/>
              <a:t>acessible</a:t>
            </a:r>
            <a:r>
              <a:rPr lang="en-US" sz="1800" dirty="0"/>
              <a:t> in all sites and subsites associated to Site Collection.</a:t>
            </a:r>
          </a:p>
          <a:p>
            <a:r>
              <a:rPr lang="en-US" sz="1800" b="1" dirty="0"/>
              <a:t>New</a:t>
            </a:r>
            <a:r>
              <a:rPr lang="en-US" sz="1800" dirty="0"/>
              <a:t> sample </a:t>
            </a:r>
            <a:r>
              <a:rPr lang="en-US" sz="1800" b="1" dirty="0" err="1">
                <a:hlinkClick r:id="rId6"/>
              </a:rPr>
              <a:t>AzureAD.RedisCacheUserProfile</a:t>
            </a:r>
            <a:r>
              <a:rPr lang="en-US" sz="1800" b="1" dirty="0">
                <a:hlinkClick r:id="rId6"/>
              </a:rPr>
              <a:t> </a:t>
            </a:r>
            <a:r>
              <a:rPr lang="en-US" sz="1800" dirty="0"/>
              <a:t>shows how to use windows Azure Active directory to get user profile information and how to use Azure REDIS Cache to make performant Add-Ins.</a:t>
            </a:r>
          </a:p>
          <a:p>
            <a:r>
              <a:rPr lang="en-US" sz="1800" b="1" dirty="0"/>
              <a:t>New</a:t>
            </a:r>
            <a:r>
              <a:rPr lang="en-US" sz="1800" dirty="0"/>
              <a:t> sample </a:t>
            </a:r>
            <a:r>
              <a:rPr lang="en-US" sz="1800" b="1" dirty="0" err="1">
                <a:hlinkClick r:id="rId7"/>
              </a:rPr>
              <a:t>AzureAD.WebAPI.SPOnline</a:t>
            </a:r>
            <a:r>
              <a:rPr lang="en-US" sz="1800" b="1" dirty="0">
                <a:hlinkClick r:id="rId7"/>
              </a:rPr>
              <a:t> </a:t>
            </a:r>
            <a:r>
              <a:rPr lang="en-US" sz="1800" dirty="0"/>
              <a:t>shows how to call a Web API secured by Azure AD and the API calls SharePoint Online on behalf the logged in user. This scenario is useful for situations where you need a protected API Proxy to interact with SharePoint Online using User's credentials.</a:t>
            </a:r>
          </a:p>
          <a:p>
            <a:pPr marL="0" indent="0">
              <a:buNone/>
            </a:pPr>
            <a:endParaRPr lang="en-US" sz="1800" dirty="0"/>
          </a:p>
          <a:p>
            <a:pPr>
              <a:buFontTx/>
              <a:buChar char="+"/>
            </a:pPr>
            <a:r>
              <a:rPr lang="en-US" sz="2000" dirty="0" smtClean="0"/>
              <a:t>Multiple updated samples based on community contributions around bugs </a:t>
            </a:r>
            <a:br>
              <a:rPr lang="en-US" sz="2000" dirty="0" smtClean="0"/>
            </a:br>
            <a:r>
              <a:rPr lang="en-US" sz="2000" dirty="0" smtClean="0"/>
              <a:t>and improvements.</a:t>
            </a:r>
            <a:endParaRPr lang="en-US" sz="2000" dirty="0" smtClean="0"/>
          </a:p>
        </p:txBody>
      </p:sp>
    </p:spTree>
    <p:extLst>
      <p:ext uri="{BB962C8B-B14F-4D97-AF65-F5344CB8AC3E}">
        <p14:creationId xmlns:p14="http://schemas.microsoft.com/office/powerpoint/2010/main" val="4138534922"/>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2FYMKYENTSWQ-73-309</_dlc_DocId>
    <_dlc_DocIdUrl xmlns="cd87093e-4634-4748-b2c5-9b7dd08436d4">
      <Url>https://msft.spoppe.com/teams/case/cat/apps/GAPPS/_layouts/15/DocIdRedir.aspx?ID=2FYMKYENTSWQ-73-309</Url>
      <Description>2FYMKYENTSWQ-73-309</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CC35DC-5732-4D00-A5C7-D8C9E301F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AEA8A7-A694-4DB0-82AB-EF48F2E9B6F9}">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terms/"/>
    <ds:schemaRef ds:uri="b3ce0980-cfa3-4301-a185-d1685e708702"/>
    <ds:schemaRef ds:uri="cd87093e-4634-4748-b2c5-9b7dd08436d4"/>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2656</Words>
  <Application>Microsoft Office PowerPoint</Application>
  <PresentationFormat>Custom</PresentationFormat>
  <Paragraphs>240</Paragraphs>
  <Slides>19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PnP Community Call – August 2015</vt:lpstr>
      <vt:lpstr>Agenda</vt:lpstr>
      <vt:lpstr>PowerPoint Presentation</vt:lpstr>
      <vt:lpstr>Statistics– Key numbers (previous month)</vt:lpstr>
      <vt:lpstr>PowerPoint Presentation</vt:lpstr>
      <vt:lpstr>PnP Usage Survey – High level results</vt:lpstr>
      <vt:lpstr>PnP Usage Survey - Comments</vt:lpstr>
      <vt:lpstr>PnP GitHub Repository Split plan In progress</vt:lpstr>
      <vt:lpstr>August Release - new samples</vt:lpstr>
      <vt:lpstr>August Release – Core and engine updates</vt:lpstr>
      <vt:lpstr>August release - guidance updates</vt:lpstr>
      <vt:lpstr>August release – New Videos – a lot</vt:lpstr>
      <vt:lpstr>Thank you for your assistance! – 1/2</vt:lpstr>
      <vt:lpstr>Thank you for your assistance! – 2/2</vt:lpstr>
      <vt:lpstr>Roadmap – September release plan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Patterns and Practices</dc:title>
  <dc:creator/>
  <cp:keywords/>
  <cp:lastModifiedBy/>
  <cp:revision>2</cp:revision>
  <dcterms:created xsi:type="dcterms:W3CDTF">2012-12-01T01:18:40Z</dcterms:created>
  <dcterms:modified xsi:type="dcterms:W3CDTF">2015-08-11T14:40:27Z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DocVizPreviewMetadata_Count">
    <vt:i4>21</vt:i4>
  </property>
  <property fmtid="{D5CDD505-2E9C-101B-9397-08002B2CF9AE}" pid="32" name="DocVizPreviewMetadata_0">
    <vt:lpwstr>300x168x1</vt:lpwstr>
  </property>
  <property fmtid="{D5CDD505-2E9C-101B-9397-08002B2CF9AE}" pid="33" name="_dlc_DocIdItemGuid">
    <vt:lpwstr>7aee23d1-7cbc-439a-a734-a0c874ffc41d</vt:lpwstr>
  </property>
</Properties>
</file>