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7"/>
    <p:sldMasterId id="2147484149" r:id="rId8"/>
  </p:sldMasterIdLst>
  <p:notesMasterIdLst>
    <p:notesMasterId r:id="rId62"/>
  </p:notesMasterIdLst>
  <p:handoutMasterIdLst>
    <p:handoutMasterId r:id="rId63"/>
  </p:handoutMasterIdLst>
  <p:sldIdLst>
    <p:sldId id="1242" r:id="rId9"/>
    <p:sldId id="1351" r:id="rId10"/>
    <p:sldId id="1352" r:id="rId11"/>
    <p:sldId id="1353" r:id="rId12"/>
    <p:sldId id="1354" r:id="rId13"/>
    <p:sldId id="1355" r:id="rId14"/>
    <p:sldId id="1356" r:id="rId15"/>
    <p:sldId id="1492" r:id="rId16"/>
    <p:sldId id="1493" r:id="rId17"/>
    <p:sldId id="1494" r:id="rId18"/>
    <p:sldId id="1495" r:id="rId19"/>
    <p:sldId id="1383" r:id="rId20"/>
    <p:sldId id="1386" r:id="rId21"/>
    <p:sldId id="1463" r:id="rId22"/>
    <p:sldId id="1499" r:id="rId23"/>
    <p:sldId id="1466" r:id="rId24"/>
    <p:sldId id="1467" r:id="rId25"/>
    <p:sldId id="1468" r:id="rId26"/>
    <p:sldId id="1460" r:id="rId27"/>
    <p:sldId id="1469" r:id="rId28"/>
    <p:sldId id="1470" r:id="rId29"/>
    <p:sldId id="1496" r:id="rId30"/>
    <p:sldId id="1497" r:id="rId31"/>
    <p:sldId id="1498" r:id="rId32"/>
    <p:sldId id="1500" r:id="rId33"/>
    <p:sldId id="1501" r:id="rId34"/>
    <p:sldId id="1461" r:id="rId35"/>
    <p:sldId id="1459" r:id="rId36"/>
    <p:sldId id="1502" r:id="rId37"/>
    <p:sldId id="1471" r:id="rId38"/>
    <p:sldId id="1431" r:id="rId39"/>
    <p:sldId id="1437" r:id="rId40"/>
    <p:sldId id="1472" r:id="rId41"/>
    <p:sldId id="1473" r:id="rId42"/>
    <p:sldId id="1450" r:id="rId43"/>
    <p:sldId id="1474" r:id="rId44"/>
    <p:sldId id="1475" r:id="rId45"/>
    <p:sldId id="1476" r:id="rId46"/>
    <p:sldId id="1477" r:id="rId47"/>
    <p:sldId id="1478" r:id="rId48"/>
    <p:sldId id="1479" r:id="rId49"/>
    <p:sldId id="1480" r:id="rId50"/>
    <p:sldId id="1481" r:id="rId51"/>
    <p:sldId id="1482" r:id="rId52"/>
    <p:sldId id="1483" r:id="rId53"/>
    <p:sldId id="1488" r:id="rId54"/>
    <p:sldId id="1489" r:id="rId55"/>
    <p:sldId id="1490" r:id="rId56"/>
    <p:sldId id="1491" r:id="rId57"/>
    <p:sldId id="1414" r:id="rId58"/>
    <p:sldId id="1462" r:id="rId59"/>
    <p:sldId id="1417" r:id="rId60"/>
    <p:sldId id="1418" r:id="rId61"/>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969696"/>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7" autoAdjust="0"/>
    <p:restoredTop sz="66894" autoAdjust="0"/>
  </p:normalViewPr>
  <p:slideViewPr>
    <p:cSldViewPr snapToGrid="0">
      <p:cViewPr varScale="1">
        <p:scale>
          <a:sx n="79" d="100"/>
          <a:sy n="79" d="100"/>
        </p:scale>
        <p:origin x="1602" y="78"/>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commentAuthors" Target="commentAuthors.xml"/><Relationship Id="rId8" Type="http://schemas.openxmlformats.org/officeDocument/2006/relationships/slideMaster" Target="slideMasters/slideMaster2.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4014100" y="0"/>
            <a:ext cx="3070860" cy="468630"/>
          </a:xfrm>
          <a:prstGeom prst="rect">
            <a:avLst/>
          </a:prstGeom>
        </p:spPr>
        <p:txBody>
          <a:bodyPr vert="horz" lIns="94044" tIns="47022" rIns="94044" bIns="47022" rtlCol="0"/>
          <a:lstStyle>
            <a:lvl1pPr algn="r">
              <a:defRPr sz="1200"/>
            </a:lvl1pPr>
          </a:lstStyle>
          <a:p>
            <a:fld id="{DE219B1A-AE41-483B-A766-69B9363DDA6A}" type="datetimeFigureOut">
              <a:rPr lang="en-US" smtClean="0"/>
              <a:t>5/28/2015</a:t>
            </a:fld>
            <a:endParaRPr lang="en-US"/>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1" name="Date Placeholder 10"/>
          <p:cNvSpPr>
            <a:spLocks noGrp="1"/>
          </p:cNvSpPr>
          <p:nvPr>
            <p:ph type="dt" idx="1"/>
          </p:nvPr>
        </p:nvSpPr>
        <p:spPr>
          <a:xfrm>
            <a:off x="4014100" y="0"/>
            <a:ext cx="3070860" cy="468630"/>
          </a:xfrm>
          <a:prstGeom prst="rect">
            <a:avLst/>
          </a:prstGeom>
        </p:spPr>
        <p:txBody>
          <a:bodyPr vert="horz" lIns="94044" tIns="47022" rIns="94044" bIns="47022" rtlCol="0"/>
          <a:lstStyle>
            <a:lvl1pPr algn="r">
              <a:defRPr sz="1200"/>
            </a:lvl1pPr>
          </a:lstStyle>
          <a:p>
            <a:fld id="{D51B1278-D92B-4AF3-A9C1-71DD298190CE}" type="datetimeFigureOut">
              <a:rPr lang="en-US" smtClean="0"/>
              <a:t>5/28/2015</a:t>
            </a:fld>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p:txBody>
          <a:bodyPr/>
          <a:lstStyle/>
          <a:p>
            <a:fld id="{D4664A66-7F43-48D1-91D2-AE7A931D6495}" type="datetime1">
              <a:rPr lang="en-US" smtClean="0">
                <a:solidFill>
                  <a:prstClr val="black"/>
                </a:solidFill>
              </a:rPr>
              <a:pPr/>
              <a:t>5/28/2015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2120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21</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11442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4AE8C4F7-4397-4161-9F22-0B4AD96909C7}"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85253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87666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D1138656-1104-4895-916A-3F46DB26BB9D}"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168880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2876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E6AF0E1-8DCE-4BBE-B246-BFB736357904}"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52077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AA3AF75D-25C3-42E7-9971-69168E23937F}"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26384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CDN – Content Delivery Network</a:t>
            </a:r>
            <a:endParaRPr lang="en-NZ" dirty="0"/>
          </a:p>
        </p:txBody>
      </p:sp>
      <p:sp>
        <p:nvSpPr>
          <p:cNvPr id="4" name="Date Placeholder 3"/>
          <p:cNvSpPr>
            <a:spLocks noGrp="1"/>
          </p:cNvSpPr>
          <p:nvPr>
            <p:ph type="dt" idx="10"/>
          </p:nvPr>
        </p:nvSpPr>
        <p:spPr/>
        <p:txBody>
          <a:bodyPr/>
          <a:lstStyle/>
          <a:p>
            <a:fld id="{309E6654-814A-4856-A67A-9683B5A2AE45}"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5386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B8A7FB5A-0EC6-493F-BBA2-9886F4EE2DA7}"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049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4</a:t>
            </a:fld>
            <a:endParaRPr lang="en-US" dirty="0"/>
          </a:p>
        </p:txBody>
      </p:sp>
    </p:spTree>
    <p:extLst>
      <p:ext uri="{BB962C8B-B14F-4D97-AF65-F5344CB8AC3E}">
        <p14:creationId xmlns:p14="http://schemas.microsoft.com/office/powerpoint/2010/main" val="925124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FTC: Full Trust Code</a:t>
            </a:r>
            <a:endParaRPr lang="en-NZ" dirty="0"/>
          </a:p>
        </p:txBody>
      </p:sp>
      <p:sp>
        <p:nvSpPr>
          <p:cNvPr id="4" name="Date Placeholder 3"/>
          <p:cNvSpPr>
            <a:spLocks noGrp="1"/>
          </p:cNvSpPr>
          <p:nvPr>
            <p:ph type="dt" idx="10"/>
          </p:nvPr>
        </p:nvSpPr>
        <p:spPr/>
        <p:txBody>
          <a:bodyPr/>
          <a:lstStyle/>
          <a:p>
            <a:fld id="{CE1B21AF-5CDF-4A97-B0F4-5C0D3A9A2110}"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43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4737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FTC: Full Trust Code</a:t>
            </a:r>
          </a:p>
          <a:p>
            <a:r>
              <a:rPr lang="en-US" baseline="0" dirty="0" smtClean="0"/>
              <a:t>SOW: Statement of Work</a:t>
            </a:r>
          </a:p>
          <a:p>
            <a:endParaRPr lang="en-US" baseline="0" dirty="0" smtClean="0"/>
          </a:p>
        </p:txBody>
      </p:sp>
      <p:sp>
        <p:nvSpPr>
          <p:cNvPr id="4" name="Slide Number Placeholder 3"/>
          <p:cNvSpPr>
            <a:spLocks noGrp="1"/>
          </p:cNvSpPr>
          <p:nvPr>
            <p:ph type="sldNum" sz="quarter" idx="10"/>
          </p:nvPr>
        </p:nvSpPr>
        <p:spPr>
          <a:xfrm>
            <a:off x="6051570" y="8842030"/>
            <a:ext cx="969904" cy="465455"/>
          </a:xfrm>
          <a:prstGeom prst="rect">
            <a:avLst/>
          </a:prstGeom>
        </p:spPr>
        <p:txBody>
          <a:bodyPr/>
          <a:lstStyle/>
          <a:p>
            <a:fld id="{69A3D4EF-FC77-4542-8C22-63DD037305B0}" type="slidenum">
              <a:rPr lang="en-US" smtClean="0"/>
              <a:t>51</a:t>
            </a:fld>
            <a:endParaRPr lang="en-US" dirty="0"/>
          </a:p>
        </p:txBody>
      </p:sp>
    </p:spTree>
    <p:extLst>
      <p:ext uri="{BB962C8B-B14F-4D97-AF65-F5344CB8AC3E}">
        <p14:creationId xmlns:p14="http://schemas.microsoft.com/office/powerpoint/2010/main" val="2899938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3658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06378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Evaluate</a:t>
            </a:r>
            <a:r>
              <a:rPr lang="en-US" baseline="0" dirty="0" smtClean="0"/>
              <a:t> the inventory reports, discuss and prioritize requirements, identify blockers,  reference sample implementation guidance and determine and determine the overall transition roadmap</a:t>
            </a:r>
            <a:endParaRPr lang="en-US" dirty="0"/>
          </a:p>
        </p:txBody>
      </p:sp>
      <p:sp>
        <p:nvSpPr>
          <p:cNvPr id="4" name="Date Placeholder 3"/>
          <p:cNvSpPr>
            <a:spLocks noGrp="1"/>
          </p:cNvSpPr>
          <p:nvPr>
            <p:ph type="dt" idx="10"/>
          </p:nvPr>
        </p:nvSpPr>
        <p:spPr>
          <a:xfrm>
            <a:off x="3978132" y="0"/>
            <a:ext cx="3043343" cy="465455"/>
          </a:xfrm>
          <a:prstGeom prst="rect">
            <a:avLst/>
          </a:prstGeom>
        </p:spPr>
        <p:txBody>
          <a:bodyPr/>
          <a:lstStyle/>
          <a:p>
            <a:fld id="{296C1CD7-3CE0-494C-9AEC-31D6728171B4}" type="datetime1">
              <a:rPr lang="en-US" smtClean="0"/>
              <a:t>5/28/2015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5</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9858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the advantage of the </a:t>
            </a:r>
            <a:r>
              <a:rPr lang="en-US" dirty="0" smtClean="0"/>
              <a:t>App</a:t>
            </a:r>
            <a:r>
              <a:rPr lang="en-US" baseline="0" dirty="0" smtClean="0"/>
              <a:t> Model?</a:t>
            </a:r>
          </a:p>
          <a:p>
            <a:pPr marL="228600" indent="-228600">
              <a:buAutoNum type="alphaUcPeriod"/>
            </a:pPr>
            <a:r>
              <a:rPr lang="en-US" baseline="0" dirty="0" smtClean="0"/>
              <a:t>Self service agility</a:t>
            </a:r>
          </a:p>
          <a:p>
            <a:pPr marL="228600" indent="-228600">
              <a:buAutoNum type="alphaUcPeriod"/>
            </a:pPr>
            <a:r>
              <a:rPr lang="en-US" baseline="0" dirty="0" smtClean="0"/>
              <a:t>Process efficiency</a:t>
            </a:r>
          </a:p>
          <a:p>
            <a:pPr marL="228600" indent="-228600">
              <a:buAutoNum type="alphaUcPeriod"/>
            </a:pPr>
            <a:r>
              <a:rPr lang="en-US" baseline="0" dirty="0" smtClean="0"/>
              <a:t>Scale up/out application without affecting the SP farm</a:t>
            </a:r>
          </a:p>
          <a:p>
            <a:pPr marL="228600" indent="-228600">
              <a:buAutoNum type="alphaUcPeriod"/>
            </a:pPr>
            <a:endParaRPr lang="en-US" baseline="0" dirty="0" smtClean="0"/>
          </a:p>
          <a:p>
            <a:pPr marL="0" indent="0">
              <a:buNone/>
            </a:pPr>
            <a:r>
              <a:rPr lang="en-US" baseline="0" dirty="0" smtClean="0"/>
              <a:t>App model has advantage over FTC for model app design</a:t>
            </a:r>
          </a:p>
          <a:p>
            <a:pPr marL="228600" indent="-228600">
              <a:buFont typeface="+mj-lt"/>
              <a:buAutoNum type="alphaUcPeriod"/>
            </a:pPr>
            <a:r>
              <a:rPr lang="en-US" baseline="0" dirty="0" smtClean="0"/>
              <a:t>Responsive Design for cross device support</a:t>
            </a:r>
          </a:p>
          <a:p>
            <a:pPr marL="228600" indent="-228600">
              <a:buFont typeface="+mj-lt"/>
              <a:buAutoNum type="alphaUcPeriod"/>
            </a:pPr>
            <a:r>
              <a:rPr lang="en-US" baseline="0" dirty="0" smtClean="0"/>
              <a:t>Open APIs to empower business solutions and mobile apps</a:t>
            </a:r>
          </a:p>
          <a:p>
            <a:pPr marL="228600" indent="-228600">
              <a:buFont typeface="+mj-lt"/>
              <a:buAutoNum type="alphaUcPeriod"/>
            </a:pPr>
            <a:r>
              <a:rPr lang="en-US" baseline="0" dirty="0" smtClean="0"/>
              <a:t>Similar features with simpler design</a:t>
            </a:r>
          </a:p>
          <a:p>
            <a:pPr marL="228600" indent="-228600">
              <a:buFont typeface="+mj-lt"/>
              <a:buAutoNum type="alphaUcPeriod"/>
            </a:pPr>
            <a:endParaRPr lang="en-US" baseline="0" dirty="0" smtClean="0"/>
          </a:p>
          <a:p>
            <a:pPr marL="0" indent="0">
              <a:buNone/>
            </a:pPr>
            <a:endParaRPr lang="en-US" baseline="0" dirty="0" smtClean="0"/>
          </a:p>
        </p:txBody>
      </p:sp>
      <p:sp>
        <p:nvSpPr>
          <p:cNvPr id="4" name="Date Placeholder 3"/>
          <p:cNvSpPr>
            <a:spLocks noGrp="1"/>
          </p:cNvSpPr>
          <p:nvPr>
            <p:ph type="dt" idx="10"/>
          </p:nvPr>
        </p:nvSpPr>
        <p:spPr>
          <a:xfrm>
            <a:off x="3978132" y="0"/>
            <a:ext cx="3043343" cy="465455"/>
          </a:xfrm>
          <a:prstGeom prst="rect">
            <a:avLst/>
          </a:prstGeom>
        </p:spPr>
        <p:txBody>
          <a:bodyPr/>
          <a:lstStyle/>
          <a:p>
            <a:fld id="{374D8680-9FDE-45BD-89DC-85FB6DA54DDA}" type="datetime1">
              <a:rPr lang="en-US" smtClean="0"/>
              <a:t>5/28/2015</a:t>
            </a:fld>
            <a:endParaRPr lang="en-US"/>
          </a:p>
        </p:txBody>
      </p:sp>
      <p:sp>
        <p:nvSpPr>
          <p:cNvPr id="5" name="Slide Number Placeholder 4"/>
          <p:cNvSpPr>
            <a:spLocks noGrp="1"/>
          </p:cNvSpPr>
          <p:nvPr>
            <p:ph type="sldNum" sz="quarter" idx="11"/>
          </p:nvPr>
        </p:nvSpPr>
        <p:spPr>
          <a:xfrm>
            <a:off x="6051570" y="8842030"/>
            <a:ext cx="969904" cy="465455"/>
          </a:xfrm>
          <a:prstGeom prst="rect">
            <a:avLst/>
          </a:prstGeom>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a:xfrm>
            <a:off x="0" y="0"/>
            <a:ext cx="3043343" cy="465455"/>
          </a:xfrm>
          <a:prstGeom prst="rect">
            <a:avLst/>
          </a:prstGeom>
        </p:spPr>
        <p:txBody>
          <a:bodyPr/>
          <a:lstStyle/>
          <a:p>
            <a:r>
              <a:rPr lang="en-US" smtClean="0"/>
              <a:t>Microsoft Office</a:t>
            </a:r>
            <a:endParaRPr lang="en-US" dirty="0"/>
          </a:p>
        </p:txBody>
      </p:sp>
      <p:sp>
        <p:nvSpPr>
          <p:cNvPr id="7" name="Footer Placeholder 6"/>
          <p:cNvSpPr>
            <a:spLocks noGrp="1"/>
          </p:cNvSpPr>
          <p:nvPr>
            <p:ph type="ftr" sz="quarter" idx="13"/>
          </p:nvPr>
        </p:nvSpPr>
        <p:spPr>
          <a:xfrm>
            <a:off x="0" y="8842029"/>
            <a:ext cx="5934520" cy="372803"/>
          </a:xfrm>
          <a:prstGeom prst="rect">
            <a:avLst/>
          </a:prstGeom>
        </p:spPr>
        <p:txBody>
          <a:bodyPr/>
          <a:lstStyle/>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6516" defTabSz="932797"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0083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ROI - Return on Investment</a:t>
            </a:r>
            <a:endParaRPr lang="en-NZ" dirty="0"/>
          </a:p>
        </p:txBody>
      </p:sp>
      <p:sp>
        <p:nvSpPr>
          <p:cNvPr id="4" name="Date Placeholder 3"/>
          <p:cNvSpPr>
            <a:spLocks noGrp="1"/>
          </p:cNvSpPr>
          <p:nvPr>
            <p:ph type="dt" idx="10"/>
          </p:nvPr>
        </p:nvSpPr>
        <p:spPr/>
        <p:txBody>
          <a:bodyPr/>
          <a:lstStyle/>
          <a:p>
            <a:fld id="{E52A3622-CF2A-4CD0-83D5-292746669CDE}" type="datetime1">
              <a:rPr lang="en-US" smtClean="0"/>
              <a:t>5/28/2015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t>11</a:t>
            </a:fld>
            <a:endParaRPr lang="en-US" dirty="0"/>
          </a:p>
        </p:txBody>
      </p:sp>
      <p:sp>
        <p:nvSpPr>
          <p:cNvPr id="6" name="Header Placeholder 5"/>
          <p:cNvSpPr>
            <a:spLocks noGrp="1"/>
          </p:cNvSpPr>
          <p:nvPr>
            <p:ph type="hdr" sz="quarter" idx="12"/>
          </p:nvPr>
        </p:nvSpPr>
        <p:spPr/>
        <p:txBody>
          <a:bodyPr/>
          <a:lstStyle/>
          <a:p>
            <a:r>
              <a:rPr lang="en-US" dirty="0"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20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Date Placeholder 3"/>
          <p:cNvSpPr>
            <a:spLocks noGrp="1"/>
          </p:cNvSpPr>
          <p:nvPr>
            <p:ph type="dt" idx="10"/>
          </p:nvPr>
        </p:nvSpPr>
        <p:spPr/>
        <p:txBody>
          <a:bodyPr/>
          <a:lstStyle/>
          <a:p>
            <a:fld id="{68473890-5369-4E69-B44C-90DD4CAB69AD}"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779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 numbers on the slide signify the “App Maturity Level” in the scale of (0-3)</a:t>
            </a:r>
          </a:p>
          <a:p>
            <a:r>
              <a:rPr lang="en-NZ" dirty="0" smtClean="0"/>
              <a:t>0 – For solutions that cannot be moved into the App model</a:t>
            </a:r>
          </a:p>
          <a:p>
            <a:endParaRPr lang="en-NZ" dirty="0" smtClean="0"/>
          </a:p>
          <a:p>
            <a:r>
              <a:rPr lang="en-NZ" dirty="0" smtClean="0"/>
              <a:t>From the </a:t>
            </a:r>
            <a:r>
              <a:rPr lang="en-NZ" dirty="0" smtClean="0"/>
              <a:t>kick-off</a:t>
            </a:r>
            <a:r>
              <a:rPr lang="en-NZ" baseline="0" dirty="0" smtClean="0"/>
              <a:t> </a:t>
            </a:r>
            <a:r>
              <a:rPr lang="en-NZ" baseline="0" dirty="0" smtClean="0"/>
              <a:t>meeting we have gathered that </a:t>
            </a:r>
            <a:r>
              <a:rPr lang="en-NZ" dirty="0" smtClean="0"/>
              <a:t>Contoso</a:t>
            </a:r>
            <a:r>
              <a:rPr lang="en-NZ" baseline="0" dirty="0" smtClean="0"/>
              <a:t> is prepared to transform the solutions to Office 365 friendly model. </a:t>
            </a:r>
          </a:p>
          <a:p>
            <a:endParaRPr lang="en-NZ" dirty="0" smtClean="0"/>
          </a:p>
          <a:p>
            <a:r>
              <a:rPr lang="en-NZ" dirty="0" smtClean="0"/>
              <a:t>Contoso is using full trust solutions for Branding, Provisioning. These cannot be moved to the Office 365 model as is.</a:t>
            </a:r>
            <a:r>
              <a:rPr lang="en-NZ" baseline="0" dirty="0" smtClean="0"/>
              <a:t> These solutions will have to be transformed using the proven App model techniques.</a:t>
            </a:r>
            <a:endParaRPr lang="en-NZ" dirty="0"/>
          </a:p>
        </p:txBody>
      </p:sp>
      <p:sp>
        <p:nvSpPr>
          <p:cNvPr id="4" name="Date Placeholder 3"/>
          <p:cNvSpPr>
            <a:spLocks noGrp="1"/>
          </p:cNvSpPr>
          <p:nvPr>
            <p:ph type="dt" idx="10"/>
          </p:nvPr>
        </p:nvSpPr>
        <p:spPr/>
        <p:txBody>
          <a:bodyPr/>
          <a:lstStyle/>
          <a:p>
            <a:fld id="{152427C8-1870-4D04-BF1C-4B85DC18AB6D}"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15</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86419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News alerts feature</a:t>
            </a:r>
            <a:r>
              <a:rPr lang="en-NZ" baseline="0" dirty="0" smtClean="0"/>
              <a:t> will be abandoned since Yammer can fulfil Contoso’s requirements natively.</a:t>
            </a:r>
            <a:endParaRPr lang="en-NZ" dirty="0"/>
          </a:p>
        </p:txBody>
      </p:sp>
      <p:sp>
        <p:nvSpPr>
          <p:cNvPr id="4" name="Date Placeholder 3"/>
          <p:cNvSpPr>
            <a:spLocks noGrp="1"/>
          </p:cNvSpPr>
          <p:nvPr>
            <p:ph type="dt" idx="10"/>
          </p:nvPr>
        </p:nvSpPr>
        <p:spPr/>
        <p:txBody>
          <a:bodyPr/>
          <a:lstStyle/>
          <a:p>
            <a:fld id="{610543A5-0CF9-4E2E-A715-69AA16194555}"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3292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Migration helper solution cannot be transformed. Contoso needs to evaluate</a:t>
            </a:r>
            <a:r>
              <a:rPr lang="en-NZ" baseline="0" dirty="0" smtClean="0"/>
              <a:t> other third party offerings that make use of SharePoint web service to migrate data.</a:t>
            </a:r>
            <a:endParaRPr lang="en-NZ" dirty="0"/>
          </a:p>
        </p:txBody>
      </p:sp>
      <p:sp>
        <p:nvSpPr>
          <p:cNvPr id="4" name="Date Placeholder 3"/>
          <p:cNvSpPr>
            <a:spLocks noGrp="1"/>
          </p:cNvSpPr>
          <p:nvPr>
            <p:ph type="dt" idx="10"/>
          </p:nvPr>
        </p:nvSpPr>
        <p:spPr/>
        <p:txBody>
          <a:bodyPr/>
          <a:lstStyle/>
          <a:p>
            <a:fld id="{719B440B-D65B-4D2A-9030-577938CDA5B7}" type="datetime1">
              <a:rPr lang="en-US" smtClean="0"/>
              <a:t>5/28/2015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8447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9" name="Rectangle 1"/>
          <p:cNvSpPr/>
          <p:nvPr userDrawn="1"/>
        </p:nvSpPr>
        <p:spPr bwMode="auto">
          <a:xfrm flipH="1">
            <a:off x="0" y="-16042"/>
            <a:ext cx="12272940"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endParaRPr lang="en-US" sz="2400" spc="-70" dirty="0" smtClean="0">
              <a:solidFill>
                <a:schemeClr val="bg1"/>
              </a:solidFill>
              <a:latin typeface="+mj-lt"/>
            </a:endParaRPr>
          </a:p>
        </p:txBody>
      </p:sp>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Bar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173506" y="228600"/>
            <a:ext cx="8494619" cy="747897"/>
          </a:xfrm>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73506" y="1447799"/>
            <a:ext cx="8494619" cy="2043636"/>
          </a:xfrm>
          <a:prstGeom prst="rect">
            <a:avLst/>
          </a:prstGeom>
        </p:spPr>
        <p:txBody>
          <a:bodyPr/>
          <a:lstStyle>
            <a:lvl1pPr marL="284163" indent="-284163">
              <a:buFont typeface="Wingdings" pitchFamily="2" charset="2"/>
              <a:buChar char=""/>
              <a:defRPr sz="3600">
                <a:solidFill>
                  <a:schemeClr val="tx2"/>
                </a:solidFill>
              </a:defRPr>
            </a:lvl1pPr>
            <a:lvl2pPr marL="517525" indent="-233363">
              <a:buFont typeface="Wingdings" pitchFamily="2" charset="2"/>
              <a:buChar char=""/>
              <a:defRPr sz="2000">
                <a:latin typeface="+mn-lt"/>
              </a:defRPr>
            </a:lvl2pPr>
            <a:lvl3pPr marL="741363" indent="-223838">
              <a:buFont typeface="Wingdings" pitchFamily="2" charset="2"/>
              <a:buChar char=""/>
              <a:tabLst/>
              <a:defRPr sz="2000">
                <a:latin typeface="+mn-lt"/>
              </a:defRPr>
            </a:lvl3pPr>
            <a:lvl4pPr marL="914400" indent="-173038">
              <a:buFont typeface="Wingdings" pitchFamily="2" charset="2"/>
              <a:buChar char=""/>
              <a:defRPr sz="1800">
                <a:latin typeface="+mn-lt"/>
              </a:defRPr>
            </a:lvl4pPr>
            <a:lvl5pPr marL="1087438" indent="-173038">
              <a:buFont typeface="Wingdings" pitchFamily="2" charset="2"/>
              <a:buChar char=""/>
              <a:tabLst/>
              <a:defRPr sz="1800">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
        <p:nvSpPr>
          <p:cNvPr id="6" name="Rectangle 5"/>
          <p:cNvSpPr/>
          <p:nvPr userDrawn="1"/>
        </p:nvSpPr>
        <p:spPr bwMode="white">
          <a:xfrm>
            <a:off x="0" y="0"/>
            <a:ext cx="301214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56832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Q&amp;A">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209165" cy="6858000"/>
          </a:xfrm>
          <a:prstGeom prst="rect">
            <a:avLst/>
          </a:prstGeom>
        </p:spPr>
      </p:pic>
      <p:pic>
        <p:nvPicPr>
          <p:cNvPr id="5" name="Picture 4"/>
          <p:cNvPicPr>
            <a:picLocks noChangeAspect="1"/>
          </p:cNvPicPr>
          <p:nvPr userDrawn="1"/>
        </p:nvPicPr>
        <p:blipFill rotWithShape="1">
          <a:blip r:embed="rId3"/>
          <a:srcRect l="15149" t="19365" r="11940" b="30854"/>
          <a:stretch/>
        </p:blipFill>
        <p:spPr>
          <a:xfrm>
            <a:off x="228599" y="203201"/>
            <a:ext cx="3822701" cy="1651000"/>
          </a:xfrm>
          <a:prstGeom prst="rect">
            <a:avLst/>
          </a:prstGeom>
        </p:spPr>
      </p:pic>
    </p:spTree>
    <p:extLst>
      <p:ext uri="{BB962C8B-B14F-4D97-AF65-F5344CB8AC3E}">
        <p14:creationId xmlns:p14="http://schemas.microsoft.com/office/powerpoint/2010/main" val="3597319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8167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098903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88252" y="6100346"/>
            <a:ext cx="2164584" cy="749808"/>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281" r:id="rId20"/>
    <p:sldLayoutId id="2147484142" r:id="rId21"/>
    <p:sldLayoutId id="2147484143" r:id="rId22"/>
    <p:sldLayoutId id="2147484092" r:id="rId23"/>
    <p:sldLayoutId id="2147484148" r:id="rId24"/>
    <p:sldLayoutId id="2147484093" r:id="rId25"/>
    <p:sldLayoutId id="2147484277" r:id="rId26"/>
    <p:sldLayoutId id="2147484094" r:id="rId27"/>
    <p:sldLayoutId id="2147484096" r:id="rId28"/>
    <p:sldLayoutId id="2147484279" r:id="rId29"/>
    <p:sldLayoutId id="2147484280" r:id="rId30"/>
    <p:sldLayoutId id="2147484282"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1.emf"/><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21.emf"/><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nz/url?sa=t&amp;rct=j&amp;q=&amp;esrc=s&amp;source=web&amp;cd=1&amp;cad=rja&amp;uact=8&amp;ved=0CB0QFjAA&amp;url=http://www.microsoft.com/en-nz/download/details.aspx?id%3D38182&amp;ei=yQMjVe_oDYiM8QWIpYD4CA&amp;usg=AFQjCNGTMvi7slCdTXtdkpBA8-nDV2rEmQ&amp;sig2=YAttyS3eCY5io7EtZiBEaw"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7.xml"/><Relationship Id="rId5" Type="http://schemas.openxmlformats.org/officeDocument/2006/relationships/tags" Target="../tags/tag20.xml"/><Relationship Id="rId4" Type="http://schemas.openxmlformats.org/officeDocument/2006/relationships/tags" Target="../tags/tag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23.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OfficeDev/PnP/tree/master/Scenarios/Provisioning.PublishingFeatures"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s://github.com/OfficeDev/PnP/tree/master/Samples/Core.AppScriptPar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2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23.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8048" r="2623"/>
          <a:stretch/>
        </p:blipFill>
        <p:spPr>
          <a:xfrm>
            <a:off x="16512" y="-12701"/>
            <a:ext cx="12256428" cy="6871393"/>
          </a:xfrm>
          <a:prstGeom prst="rect">
            <a:avLst/>
          </a:prstGeom>
        </p:spPr>
      </p:pic>
      <p:sp>
        <p:nvSpPr>
          <p:cNvPr id="21" name="Rectangle 1"/>
          <p:cNvSpPr/>
          <p:nvPr/>
        </p:nvSpPr>
        <p:spPr bwMode="auto">
          <a:xfrm flipH="1">
            <a:off x="0" y="-16042"/>
            <a:ext cx="11790948" cy="6874734"/>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5" name="Title 24"/>
          <p:cNvSpPr>
            <a:spLocks noGrp="1"/>
          </p:cNvSpPr>
          <p:nvPr>
            <p:ph type="title"/>
          </p:nvPr>
        </p:nvSpPr>
        <p:spPr>
          <a:xfrm>
            <a:off x="493712" y="3922721"/>
            <a:ext cx="10341301" cy="1254354"/>
          </a:xfrm>
        </p:spPr>
        <p:txBody>
          <a:bodyPr/>
          <a:lstStyle/>
          <a:p>
            <a:r>
              <a:rPr lang="en-US" dirty="0" smtClean="0"/>
              <a:t>PnP Transformation – Solution Assessment Report</a:t>
            </a:r>
            <a:br>
              <a:rPr lang="en-US" dirty="0" smtClean="0"/>
            </a:br>
            <a:r>
              <a:rPr lang="en-US" dirty="0" smtClean="0"/>
              <a:t>for Contoso</a:t>
            </a:r>
            <a:endParaRPr lang="en-US" dirty="0"/>
          </a:p>
        </p:txBody>
      </p:sp>
      <p:pic>
        <p:nvPicPr>
          <p:cNvPr id="28" name="Picture 2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16677" y="5805922"/>
            <a:ext cx="2879016" cy="997287"/>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
        <p:nvSpPr>
          <p:cNvPr id="9" name="Text Placeholder 2"/>
          <p:cNvSpPr txBox="1">
            <a:spLocks/>
          </p:cNvSpPr>
          <p:nvPr/>
        </p:nvSpPr>
        <p:spPr>
          <a:xfrm>
            <a:off x="646113" y="5459724"/>
            <a:ext cx="4212197" cy="498598"/>
          </a:xfrm>
          <a:prstGeom prst="rect">
            <a:avLst/>
          </a:prstGeom>
        </p:spPr>
        <p:txBody>
          <a:bodyPr vert="horz" lIns="0" tIns="0" rIns="0" bIns="0" rtlCol="0">
            <a:noAutofit/>
          </a:bodyPr>
          <a:lstStyle>
            <a:lvl1pPr marL="0" marR="0" indent="0" algn="l" defTabSz="914363" rtl="0" eaLnBrk="1" fontAlgn="auto" latinLnBrk="0" hangingPunct="1">
              <a:lnSpc>
                <a:spcPct val="90000"/>
              </a:lnSpc>
              <a:spcBef>
                <a:spcPts val="0"/>
              </a:spcBef>
              <a:spcAft>
                <a:spcPts val="0"/>
              </a:spcAft>
              <a:buClrTx/>
              <a:buSzPct val="80000"/>
              <a:buFont typeface="Arial" pitchFamily="34" charset="0"/>
              <a:buNone/>
              <a:tabLst/>
              <a:defRPr sz="2800" kern="1200" spc="-70" baseline="0">
                <a:gradFill>
                  <a:gsLst>
                    <a:gs pos="0">
                      <a:schemeClr val="bg1"/>
                    </a:gs>
                    <a:gs pos="100000">
                      <a:schemeClr val="bg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Pavel </a:t>
            </a:r>
            <a:r>
              <a:rPr lang="en-US" dirty="0" err="1" smtClean="0"/>
              <a:t>Bansky</a:t>
            </a:r>
            <a:endParaRPr lang="en-US" dirty="0" smtClean="0"/>
          </a:p>
          <a:p>
            <a:r>
              <a:rPr lang="fi-FI" dirty="0" smtClean="0"/>
              <a:t>Senior SharePoint Consultant</a:t>
            </a:r>
          </a:p>
          <a:p>
            <a:r>
              <a:rPr lang="fi-FI" dirty="0" smtClean="0"/>
              <a:t>Litware Inc</a:t>
            </a:r>
          </a:p>
          <a:p>
            <a:endParaRPr lang="en-NZ"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Efficiency</a:t>
            </a:r>
            <a:endParaRPr lang="en-US" dirty="0"/>
          </a:p>
        </p:txBody>
      </p:sp>
      <p:sp>
        <p:nvSpPr>
          <p:cNvPr id="4" name="Text Placeholder 3"/>
          <p:cNvSpPr>
            <a:spLocks noGrp="1"/>
          </p:cNvSpPr>
          <p:nvPr>
            <p:ph type="body" sz="quarter" idx="10"/>
          </p:nvPr>
        </p:nvSpPr>
        <p:spPr/>
        <p:txBody>
          <a:bodyPr/>
          <a:lstStyle/>
          <a:p>
            <a:r>
              <a:rPr lang="en-US" dirty="0" smtClean="0"/>
              <a:t>Reduces costs by reducing unnecessary complexity</a:t>
            </a:r>
          </a:p>
          <a:p>
            <a:r>
              <a:rPr lang="en-US" dirty="0" smtClean="0"/>
              <a:t>Efficient usage of out of the box capabilities</a:t>
            </a:r>
          </a:p>
          <a:p>
            <a:r>
              <a:rPr lang="en-US" dirty="0" smtClean="0"/>
              <a:t>Evaluate “cost” versus “gain” for every change on current customization</a:t>
            </a:r>
          </a:p>
          <a:p>
            <a:r>
              <a:rPr lang="en-US" dirty="0" smtClean="0"/>
              <a:t>Evaluate both implementation and maintenance cost</a:t>
            </a:r>
          </a:p>
          <a:p>
            <a:endParaRPr lang="en-US" dirty="0"/>
          </a:p>
        </p:txBody>
      </p:sp>
    </p:spTree>
    <p:extLst>
      <p:ext uri="{BB962C8B-B14F-4D97-AF65-F5344CB8AC3E}">
        <p14:creationId xmlns:p14="http://schemas.microsoft.com/office/powerpoint/2010/main" val="309487289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for business value</a:t>
            </a:r>
            <a:endParaRPr lang="en-US" dirty="0"/>
          </a:p>
        </p:txBody>
      </p:sp>
      <p:sp>
        <p:nvSpPr>
          <p:cNvPr id="4" name="Text Placeholder 3"/>
          <p:cNvSpPr>
            <a:spLocks noGrp="1"/>
          </p:cNvSpPr>
          <p:nvPr>
            <p:ph type="body" sz="quarter" idx="10"/>
          </p:nvPr>
        </p:nvSpPr>
        <p:spPr/>
        <p:txBody>
          <a:bodyPr/>
          <a:lstStyle/>
          <a:p>
            <a:r>
              <a:rPr lang="en-US" dirty="0" smtClean="0"/>
              <a:t>Minimize Customization impact on overall customizations</a:t>
            </a:r>
          </a:p>
          <a:p>
            <a:r>
              <a:rPr lang="en-US" dirty="0" smtClean="0"/>
              <a:t>Evaluate out of the box capabilities</a:t>
            </a:r>
          </a:p>
          <a:p>
            <a:r>
              <a:rPr lang="en-US" dirty="0" smtClean="0"/>
              <a:t>Use application model (APP) whenever possible</a:t>
            </a:r>
          </a:p>
          <a:p>
            <a:r>
              <a:rPr lang="en-US" dirty="0" smtClean="0"/>
              <a:t>Create clear business case for every customization requirement</a:t>
            </a:r>
          </a:p>
          <a:p>
            <a:pPr lvl="1"/>
            <a:r>
              <a:rPr lang="en-US" dirty="0" smtClean="0"/>
              <a:t>Evaluate the cost versus gained value (ROI)</a:t>
            </a:r>
          </a:p>
        </p:txBody>
      </p:sp>
    </p:spTree>
    <p:extLst>
      <p:ext uri="{BB962C8B-B14F-4D97-AF65-F5344CB8AC3E}">
        <p14:creationId xmlns:p14="http://schemas.microsoft.com/office/powerpoint/2010/main" val="116256073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SharePoint Assessment report</a:t>
            </a:r>
            <a:endParaRPr lang="en-US" dirty="0"/>
          </a:p>
        </p:txBody>
      </p:sp>
    </p:spTree>
    <p:extLst>
      <p:ext uri="{BB962C8B-B14F-4D97-AF65-F5344CB8AC3E}">
        <p14:creationId xmlns:p14="http://schemas.microsoft.com/office/powerpoint/2010/main" val="4000309926"/>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FTC solutions analyzed</a:t>
            </a:r>
            <a:endParaRPr lang="nl-BE" dirty="0"/>
          </a:p>
        </p:txBody>
      </p:sp>
      <p:sp>
        <p:nvSpPr>
          <p:cNvPr id="3" name="Text Placeholder 2"/>
          <p:cNvSpPr>
            <a:spLocks noGrp="1"/>
          </p:cNvSpPr>
          <p:nvPr>
            <p:ph type="body" sz="quarter" idx="10"/>
          </p:nvPr>
        </p:nvSpPr>
        <p:spPr>
          <a:xfrm>
            <a:off x="520700" y="1447800"/>
            <a:ext cx="5548630" cy="3724096"/>
          </a:xfrm>
        </p:spPr>
        <p:txBody>
          <a:bodyPr/>
          <a:lstStyle/>
          <a:p>
            <a:pPr fontAlgn="b"/>
            <a:r>
              <a:rPr lang="en-US" sz="2000" b="1" dirty="0" err="1" smtClean="0"/>
              <a:t>contoso.sharepoint.safetynews.wsp</a:t>
            </a:r>
            <a:endParaRPr lang="en-US" sz="2000" b="1" dirty="0" smtClean="0"/>
          </a:p>
          <a:p>
            <a:pPr fontAlgn="b"/>
            <a:r>
              <a:rPr lang="en-US" sz="2000" b="1" dirty="0" err="1" smtClean="0"/>
              <a:t>contoso.sharepoint.newsalerts.wsp</a:t>
            </a:r>
            <a:endParaRPr lang="en-US" sz="2000" b="1" dirty="0"/>
          </a:p>
          <a:p>
            <a:pPr fontAlgn="b"/>
            <a:r>
              <a:rPr lang="en-US" sz="2000" b="1" dirty="0" err="1" smtClean="0"/>
              <a:t>contoso.sharepoint.branding.wsp</a:t>
            </a:r>
            <a:endParaRPr lang="en-US" sz="2000" b="1" dirty="0" smtClean="0"/>
          </a:p>
          <a:p>
            <a:pPr fontAlgn="b"/>
            <a:r>
              <a:rPr lang="en-US" sz="2000" b="1" dirty="0" err="1" smtClean="0"/>
              <a:t>contoso.sharepoint.provisioning.wsp</a:t>
            </a:r>
            <a:endParaRPr lang="en-US" sz="2000" b="1" dirty="0" smtClean="0"/>
          </a:p>
          <a:p>
            <a:pPr fontAlgn="b"/>
            <a:r>
              <a:rPr lang="en-US" sz="2000" b="1" dirty="0" err="1" smtClean="0"/>
              <a:t>contoso.sharepoint.libraryreceivers.wsp</a:t>
            </a:r>
            <a:endParaRPr lang="en-US" sz="2000" b="1" dirty="0" smtClean="0"/>
          </a:p>
          <a:p>
            <a:pPr fontAlgn="b"/>
            <a:r>
              <a:rPr lang="en-US" sz="2000" b="1" dirty="0" err="1" smtClean="0"/>
              <a:t>contoso.sharePoint.docretention.wsp</a:t>
            </a:r>
            <a:endParaRPr lang="en-US" sz="2000" b="1" dirty="0" smtClean="0"/>
          </a:p>
          <a:p>
            <a:pPr fontAlgn="b"/>
            <a:r>
              <a:rPr lang="en-US" sz="2000" strike="sngStrike" dirty="0" smtClean="0"/>
              <a:t>contoso.sharepoint.solution7.wsp</a:t>
            </a:r>
            <a:endParaRPr lang="en-NZ" sz="2000" strike="sngStrike" dirty="0"/>
          </a:p>
          <a:p>
            <a:pPr fontAlgn="b"/>
            <a:r>
              <a:rPr lang="en-US" sz="2000" strike="sngStrike" dirty="0" smtClean="0"/>
              <a:t>contoso.sharepoint.solution8.wsp</a:t>
            </a:r>
            <a:endParaRPr lang="en-NZ" sz="2000" strike="sngStrike" dirty="0"/>
          </a:p>
          <a:p>
            <a:pPr fontAlgn="b"/>
            <a:endParaRPr lang="en-NZ" sz="2000" dirty="0"/>
          </a:p>
        </p:txBody>
      </p:sp>
      <p:sp>
        <p:nvSpPr>
          <p:cNvPr id="4" name="Text Placeholder 3"/>
          <p:cNvSpPr>
            <a:spLocks noGrp="1"/>
          </p:cNvSpPr>
          <p:nvPr>
            <p:ph type="body" sz="quarter" idx="11"/>
          </p:nvPr>
        </p:nvSpPr>
        <p:spPr>
          <a:xfrm>
            <a:off x="6277928" y="1447800"/>
            <a:ext cx="5746432" cy="2000548"/>
          </a:xfrm>
        </p:spPr>
        <p:txBody>
          <a:bodyPr/>
          <a:lstStyle/>
          <a:p>
            <a:pPr fontAlgn="b"/>
            <a:r>
              <a:rPr lang="en-NZ" sz="2000" dirty="0" err="1" smtClean="0"/>
              <a:t>wingtip.migrationhelper.wsp</a:t>
            </a:r>
            <a:endParaRPr lang="en-NZ" sz="2000" dirty="0" smtClean="0"/>
          </a:p>
          <a:p>
            <a:pPr fontAlgn="b"/>
            <a:r>
              <a:rPr lang="en-NZ" sz="2000" dirty="0" err="1" smtClean="0"/>
              <a:t>adventureworks.analytics.wsp</a:t>
            </a:r>
            <a:endParaRPr lang="en-NZ" sz="2000" dirty="0"/>
          </a:p>
          <a:p>
            <a:pPr fontAlgn="b"/>
            <a:r>
              <a:rPr lang="en-US" sz="2000" dirty="0" err="1" smtClean="0"/>
              <a:t>fabrikam.locationfinder.wsp</a:t>
            </a:r>
            <a:endParaRPr lang="en-NZ" sz="2000" dirty="0"/>
          </a:p>
          <a:p>
            <a:pPr fontAlgn="b"/>
            <a:r>
              <a:rPr lang="en-US" sz="2000" dirty="0" err="1" smtClean="0"/>
              <a:t>tailspin.skillfinder.wsp</a:t>
            </a:r>
            <a:endParaRPr lang="en-NZ" sz="2000" dirty="0"/>
          </a:p>
          <a:p>
            <a:endParaRPr lang="nl-BE" sz="2000" dirty="0"/>
          </a:p>
        </p:txBody>
      </p:sp>
    </p:spTree>
    <p:extLst>
      <p:ext uri="{BB962C8B-B14F-4D97-AF65-F5344CB8AC3E}">
        <p14:creationId xmlns:p14="http://schemas.microsoft.com/office/powerpoint/2010/main" val="320004743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High level findings</a:t>
            </a:r>
            <a:endParaRPr lang="en-US" dirty="0"/>
          </a:p>
        </p:txBody>
      </p:sp>
      <p:sp>
        <p:nvSpPr>
          <p:cNvPr id="5" name="Text Placeholder 4"/>
          <p:cNvSpPr>
            <a:spLocks noGrp="1"/>
          </p:cNvSpPr>
          <p:nvPr>
            <p:ph type="body" sz="quarter" idx="10"/>
          </p:nvPr>
        </p:nvSpPr>
        <p:spPr>
          <a:xfrm>
            <a:off x="519112" y="1447799"/>
            <a:ext cx="11149013" cy="1457633"/>
          </a:xfrm>
        </p:spPr>
        <p:txBody>
          <a:bodyPr/>
          <a:lstStyle/>
          <a:p>
            <a:r>
              <a:rPr lang="en-US" sz="3200" dirty="0" smtClean="0"/>
              <a:t>The SharePoint farm contains unused solutions</a:t>
            </a:r>
          </a:p>
          <a:p>
            <a:pPr lvl="3" fontAlgn="b"/>
            <a:r>
              <a:rPr lang="en-US" sz="2400" dirty="0"/>
              <a:t>contoso.sharepoint.solution7.wsp</a:t>
            </a:r>
            <a:endParaRPr lang="en-NZ" sz="2400" dirty="0"/>
          </a:p>
          <a:p>
            <a:pPr lvl="3" fontAlgn="b"/>
            <a:r>
              <a:rPr lang="en-US" sz="2400" dirty="0" smtClean="0"/>
              <a:t>contoso.sharepoint.solution8.wsp</a:t>
            </a:r>
            <a:endParaRPr lang="en-US" sz="3200" dirty="0" smtClean="0"/>
          </a:p>
          <a:p>
            <a:r>
              <a:rPr lang="en-US" sz="3200" dirty="0" smtClean="0"/>
              <a:t>Currently Site provisioning is blended with the intranet solution</a:t>
            </a:r>
          </a:p>
          <a:p>
            <a:pPr lvl="3"/>
            <a:r>
              <a:rPr lang="en-US" sz="2400" dirty="0" smtClean="0"/>
              <a:t>Should be separate solution</a:t>
            </a:r>
          </a:p>
          <a:p>
            <a:r>
              <a:rPr lang="en-US" sz="3200" dirty="0" smtClean="0"/>
              <a:t>There are lots of list templates, which all have to be migrated before transitioning to Office 365</a:t>
            </a:r>
          </a:p>
          <a:p>
            <a:pPr lvl="3"/>
            <a:r>
              <a:rPr lang="en-US" sz="2400" dirty="0"/>
              <a:t>Almost 2000 site collections (counting active, inactive and locked) </a:t>
            </a:r>
          </a:p>
          <a:p>
            <a:endParaRPr lang="en-US" sz="3200" dirty="0"/>
          </a:p>
        </p:txBody>
      </p:sp>
    </p:spTree>
    <p:extLst>
      <p:ext uri="{BB962C8B-B14F-4D97-AF65-F5344CB8AC3E}">
        <p14:creationId xmlns:p14="http://schemas.microsoft.com/office/powerpoint/2010/main" val="8211332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Maturity Level</a:t>
            </a:r>
            <a:endParaRPr lang="en-US" dirty="0"/>
          </a:p>
        </p:txBody>
      </p:sp>
      <p:sp>
        <p:nvSpPr>
          <p:cNvPr id="8" name="TextBox 7"/>
          <p:cNvSpPr txBox="1"/>
          <p:nvPr/>
        </p:nvSpPr>
        <p:spPr>
          <a:xfrm>
            <a:off x="536053"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Readiness from infrastructure and process perspective to move to app model?</a:t>
            </a:r>
          </a:p>
          <a:p>
            <a:pPr defTabSz="913951"/>
            <a:endParaRPr lang="en-US" sz="1400" dirty="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decision done with needed testing towards the SP farm</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Hosting environment available</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Deployment process in place for SharePoint apps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Customer Preparedness</a:t>
              </a:r>
              <a:endParaRPr lang="en-US" sz="1700"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1</a:t>
              </a: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Branding</a:t>
              </a:r>
              <a:endParaRPr lang="en-US" sz="1700"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Remote provisioning</a:t>
              </a:r>
              <a:endParaRPr lang="en-US" sz="1700"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Composites and bus apps</a:t>
              </a:r>
              <a:endParaRPr lang="en-US" sz="1700"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0</a:t>
              </a: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solidFill>
                    <a:sysClr val="windowText" lastClr="000000"/>
                  </a:solidFill>
                  <a:ea typeface="Segoe UI" pitchFamily="34" charset="0"/>
                  <a:cs typeface="Segoe UI Semibold" panose="020B0702040204020203" pitchFamily="34" charset="0"/>
                </a:rPr>
                <a:t>Governance</a:t>
              </a:r>
              <a:endParaRPr lang="en-US" sz="1700"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0</a:t>
              </a:r>
            </a:p>
          </p:txBody>
        </p:sp>
      </p:grpSp>
      <p:sp>
        <p:nvSpPr>
          <p:cNvPr id="34" name="TextBox 33"/>
          <p:cNvSpPr txBox="1"/>
          <p:nvPr/>
        </p:nvSpPr>
        <p:spPr>
          <a:xfrm>
            <a:off x="276762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Branding model impact to customizations?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Non-FTC deployment of branding</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No custom master page (theme and JS injection)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Documented process and guidance for projects on how to deal with branding</a:t>
            </a:r>
            <a:endParaRPr lang="en-US" sz="1400" dirty="0">
              <a:solidFill>
                <a:srgbClr val="797A7D">
                  <a:lumMod val="50000"/>
                </a:srgbClr>
              </a:solidFill>
              <a:cs typeface="Segoe UI" panose="020B0502040204020203" pitchFamily="34" charset="0"/>
            </a:endParaRPr>
          </a:p>
        </p:txBody>
      </p:sp>
      <p:sp>
        <p:nvSpPr>
          <p:cNvPr id="35" name="TextBox 34"/>
          <p:cNvSpPr txBox="1"/>
          <p:nvPr/>
        </p:nvSpPr>
        <p:spPr>
          <a:xfrm>
            <a:off x="5016134" y="1876754"/>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Remote provisioning model existence and maturity level?</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Site collections created using remove process</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Assets (+content types) deployed during provisioning</a:t>
            </a:r>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Sub site creation managed via the provisioning solution</a:t>
            </a: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p:txBody>
      </p:sp>
      <p:sp>
        <p:nvSpPr>
          <p:cNvPr id="36" name="TextBox 35"/>
          <p:cNvSpPr txBox="1"/>
          <p:nvPr/>
        </p:nvSpPr>
        <p:spPr>
          <a:xfrm>
            <a:off x="7264644" y="1876956"/>
            <a:ext cx="2081070"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Maturity of the composite and business app structures?</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smtClean="0">
              <a:solidFill>
                <a:srgbClr val="797A7D">
                  <a:lumMod val="50000"/>
                </a:srgbClr>
              </a:solidFill>
              <a:cs typeface="Segoe UI" panose="020B0502040204020203" pitchFamily="34" charset="0"/>
            </a:endParaRP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Agreed patterns for cloud and on-premises app connectivity</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Tested and verified models with reference implementation</a:t>
            </a:r>
          </a:p>
          <a:p>
            <a:pPr marL="342900" indent="-342900" defTabSz="913951">
              <a:buFontTx/>
              <a:buAutoNum type="arabicPeriod"/>
            </a:pPr>
            <a:r>
              <a:rPr lang="en-US" sz="1400" dirty="0" smtClean="0">
                <a:solidFill>
                  <a:srgbClr val="797A7D">
                    <a:lumMod val="50000"/>
                  </a:srgbClr>
                </a:solidFill>
                <a:cs typeface="Segoe UI" panose="020B0502040204020203" pitchFamily="34" charset="0"/>
              </a:rPr>
              <a:t>Infrastructure and process existence for composite and business apps.</a:t>
            </a:r>
            <a:endParaRPr lang="en-US" sz="1400" dirty="0">
              <a:solidFill>
                <a:srgbClr val="797A7D">
                  <a:lumMod val="50000"/>
                </a:srgbClr>
              </a:solidFill>
              <a:cs typeface="Segoe UI" panose="020B0502040204020203" pitchFamily="34" charset="0"/>
            </a:endParaRPr>
          </a:p>
        </p:txBody>
      </p:sp>
      <p:sp>
        <p:nvSpPr>
          <p:cNvPr id="42" name="TextBox 41"/>
          <p:cNvSpPr txBox="1"/>
          <p:nvPr/>
        </p:nvSpPr>
        <p:spPr>
          <a:xfrm>
            <a:off x="9513153" y="1876754"/>
            <a:ext cx="2098014" cy="4409746"/>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rgbClr val="797A7D"/>
                </a:solidFill>
                <a:cs typeface="Segoe UI" panose="020B0502040204020203" pitchFamily="34" charset="0"/>
              </a:rPr>
              <a:t>How do we control customizations in SharePoint?</a:t>
            </a:r>
          </a:p>
          <a:p>
            <a:pPr defTabSz="913951"/>
            <a:endParaRPr lang="en-US" sz="1400" dirty="0" smtClean="0">
              <a:solidFill>
                <a:srgbClr val="797A7D">
                  <a:lumMod val="50000"/>
                </a:srgbClr>
              </a:solidFill>
              <a:cs typeface="Segoe UI" panose="020B0502040204020203" pitchFamily="34" charset="0"/>
            </a:endParaRPr>
          </a:p>
          <a:p>
            <a:pPr defTabSz="913951"/>
            <a:endParaRPr lang="en-US" sz="1400" dirty="0">
              <a:solidFill>
                <a:srgbClr val="797A7D">
                  <a:lumMod val="50000"/>
                </a:srgbClr>
              </a:solidFill>
              <a:cs typeface="Segoe UI" panose="020B0502040204020203" pitchFamily="34" charset="0"/>
            </a:endParaRP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Existence of generic guidance and architecture principals for app model.</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ALM process documented and available</a:t>
            </a:r>
          </a:p>
          <a:p>
            <a:pPr marL="342900" indent="-342900" defTabSz="913951">
              <a:buFont typeface="+mj-lt"/>
              <a:buAutoNum type="arabicPeriod"/>
            </a:pPr>
            <a:r>
              <a:rPr lang="en-US" sz="1400" dirty="0" smtClean="0">
                <a:solidFill>
                  <a:srgbClr val="797A7D">
                    <a:lumMod val="50000"/>
                  </a:srgbClr>
                </a:solidFill>
                <a:cs typeface="Segoe UI" panose="020B0502040204020203" pitchFamily="34" charset="0"/>
              </a:rPr>
              <a:t>Standardized model to design and control customizations: consistency between solutions</a:t>
            </a:r>
            <a:endParaRPr lang="en-US" sz="1400" dirty="0">
              <a:solidFill>
                <a:srgbClr val="797A7D">
                  <a:lumMod val="50000"/>
                </a:srgbClr>
              </a:solidFill>
              <a:cs typeface="Segoe UI" panose="020B0502040204020203" pitchFamily="34" charset="0"/>
            </a:endParaRPr>
          </a:p>
        </p:txBody>
      </p:sp>
      <p:sp>
        <p:nvSpPr>
          <p:cNvPr id="4" name="Rectangular Callout 3"/>
          <p:cNvSpPr/>
          <p:nvPr/>
        </p:nvSpPr>
        <p:spPr bwMode="auto">
          <a:xfrm>
            <a:off x="8101448" y="682232"/>
            <a:ext cx="3237112" cy="405264"/>
          </a:xfrm>
          <a:prstGeom prst="wedgeRectCallout">
            <a:avLst>
              <a:gd name="adj1" fmla="val -32463"/>
              <a:gd name="adj2" fmla="val 117919"/>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Currently not used by Contoso</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3302055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 overview</a:t>
            </a:r>
            <a:endParaRPr lang="en-US" dirty="0"/>
          </a:p>
        </p:txBody>
      </p:sp>
    </p:spTree>
    <p:extLst>
      <p:ext uri="{BB962C8B-B14F-4D97-AF65-F5344CB8AC3E}">
        <p14:creationId xmlns:p14="http://schemas.microsoft.com/office/powerpoint/2010/main" val="9844525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8404615" cy="747897"/>
          </a:xfrm>
        </p:spPr>
        <p:txBody>
          <a:bodyPr/>
          <a:lstStyle/>
          <a:p>
            <a:r>
              <a:rPr lang="en-US" dirty="0" smtClean="0"/>
              <a:t>Contoso solutions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91611131"/>
              </p:ext>
            </p:extLst>
          </p:nvPr>
        </p:nvGraphicFramePr>
        <p:xfrm>
          <a:off x="1368000" y="1205566"/>
          <a:ext cx="7574528" cy="289560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2588272693"/>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pPr fontAlgn="b"/>
                      <a:r>
                        <a:rPr lang="en-US" sz="2000" kern="1200" dirty="0" err="1" smtClean="0">
                          <a:solidFill>
                            <a:schemeClr val="dk1"/>
                          </a:solidFill>
                          <a:effectLst/>
                          <a:latin typeface="+mn-lt"/>
                          <a:ea typeface="+mn-ea"/>
                          <a:cs typeface="+mn-cs"/>
                        </a:rPr>
                        <a:t>contoso.sharepoint.safetynews.wsp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1"/>
                  </a:ext>
                </a:extLst>
              </a:tr>
              <a:tr h="389688">
                <a:tc>
                  <a:txBody>
                    <a:bodyPr/>
                    <a:lstStyle/>
                    <a:p>
                      <a:pPr fontAlgn="b"/>
                      <a:r>
                        <a:rPr lang="en-US" sz="2000" kern="1200" dirty="0" err="1" smtClean="0">
                          <a:solidFill>
                            <a:schemeClr val="dk1"/>
                          </a:solidFill>
                          <a:effectLst/>
                          <a:latin typeface="+mn-lt"/>
                          <a:ea typeface="+mn-ea"/>
                          <a:cs typeface="+mn-cs"/>
                        </a:rPr>
                        <a:t>contoso.sharepoint.branding.wsp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pPr fontAlgn="b"/>
                      <a:r>
                        <a:rPr lang="en-US" sz="2000" kern="1200" dirty="0" err="1" smtClean="0">
                          <a:solidFill>
                            <a:schemeClr val="dk1"/>
                          </a:solidFill>
                          <a:effectLst/>
                          <a:latin typeface="+mn-lt"/>
                          <a:ea typeface="+mn-ea"/>
                          <a:cs typeface="+mn-cs"/>
                        </a:rPr>
                        <a:t>contoso.sharepoint.provisioning.wsp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fontAlgn="b"/>
                      <a:r>
                        <a:rPr lang="en-US" sz="2000" kern="1200" dirty="0" err="1" smtClean="0">
                          <a:solidFill>
                            <a:schemeClr val="dk1"/>
                          </a:solidFill>
                          <a:effectLst/>
                          <a:latin typeface="+mn-lt"/>
                          <a:ea typeface="+mn-ea"/>
                          <a:cs typeface="+mn-cs"/>
                        </a:rPr>
                        <a:t>contoso.sharepoint.docretention.wsp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fontAlgn="b"/>
                      <a:r>
                        <a:rPr lang="en-US" sz="2000" kern="1200" dirty="0" err="1" smtClean="0">
                          <a:solidFill>
                            <a:schemeClr val="dk1"/>
                          </a:solidFill>
                          <a:effectLst/>
                          <a:latin typeface="+mn-lt"/>
                          <a:ea typeface="+mn-ea"/>
                          <a:cs typeface="+mn-cs"/>
                        </a:rPr>
                        <a:t>contoso.sharepoint.libraryreceivers.wsp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r h="389688">
                <a:tc>
                  <a:txBody>
                    <a:bodyPr/>
                    <a:lstStyle/>
                    <a:p>
                      <a:pPr fontAlgn="b"/>
                      <a:r>
                        <a:rPr lang="en-US" sz="2000" kern="1200" dirty="0" err="1" smtClean="0">
                          <a:solidFill>
                            <a:schemeClr val="dk1"/>
                          </a:solidFill>
                          <a:effectLst/>
                          <a:latin typeface="+mn-lt"/>
                          <a:ea typeface="+mn-ea"/>
                          <a:cs typeface="+mn-cs"/>
                        </a:rPr>
                        <a:t>contoso.sharepoint.newsalerts.wsp</a:t>
                      </a:r>
                      <a:endParaRPr lang="en-US" sz="2400" b="0" i="0" u="none" strike="noStrike" dirty="0">
                        <a:solidFill>
                          <a:srgbClr val="000000"/>
                        </a:solidFill>
                        <a:effectLst/>
                        <a:latin typeface="Calibri" panose="020F0502020204030204" pitchFamily="34" charset="0"/>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6"/>
                  </a:ext>
                </a:extLst>
              </a:tr>
            </a:tbl>
          </a:graphicData>
        </a:graphic>
      </p:graphicFrame>
      <p:grpSp>
        <p:nvGrpSpPr>
          <p:cNvPr id="19" name="Group 18"/>
          <p:cNvGrpSpPr/>
          <p:nvPr/>
        </p:nvGrpSpPr>
        <p:grpSpPr>
          <a:xfrm>
            <a:off x="10497006" y="228600"/>
            <a:ext cx="1460019" cy="2851447"/>
            <a:chOff x="10430331" y="1224717"/>
            <a:chExt cx="1460019" cy="2851447"/>
          </a:xfrm>
        </p:grpSpPr>
        <p:grpSp>
          <p:nvGrpSpPr>
            <p:cNvPr id="20" name="Group 19"/>
            <p:cNvGrpSpPr/>
            <p:nvPr/>
          </p:nvGrpSpPr>
          <p:grpSpPr>
            <a:xfrm>
              <a:off x="10430331" y="1224717"/>
              <a:ext cx="1460019" cy="2851447"/>
              <a:chOff x="10574709" y="1256801"/>
              <a:chExt cx="1460019" cy="2851447"/>
            </a:xfrm>
          </p:grpSpPr>
          <p:sp>
            <p:nvSpPr>
              <p:cNvPr id="29" name="Rectangle 28"/>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10630481" y="2495195"/>
                <a:ext cx="218842" cy="219078"/>
              </a:xfrm>
              <a:prstGeom prst="rect">
                <a:avLst/>
              </a:prstGeom>
            </p:spPr>
          </p:pic>
          <p:pic>
            <p:nvPicPr>
              <p:cNvPr id="32" name="Picture 31"/>
              <p:cNvPicPr>
                <a:picLocks noChangeAspect="1"/>
              </p:cNvPicPr>
              <p:nvPr/>
            </p:nvPicPr>
            <p:blipFill>
              <a:blip r:embed="rId4"/>
              <a:stretch>
                <a:fillRect/>
              </a:stretch>
            </p:blipFill>
            <p:spPr>
              <a:xfrm>
                <a:off x="10609877" y="2186803"/>
                <a:ext cx="260051" cy="234933"/>
              </a:xfrm>
              <a:prstGeom prst="rect">
                <a:avLst/>
              </a:prstGeom>
            </p:spPr>
          </p:pic>
          <p:pic>
            <p:nvPicPr>
              <p:cNvPr id="33" name="Picture 32"/>
              <p:cNvPicPr>
                <a:picLocks noChangeAspect="1"/>
              </p:cNvPicPr>
              <p:nvPr/>
            </p:nvPicPr>
            <p:blipFill>
              <a:blip r:embed="rId5"/>
              <a:stretch>
                <a:fillRect/>
              </a:stretch>
            </p:blipFill>
            <p:spPr>
              <a:xfrm>
                <a:off x="10574709" y="2688296"/>
                <a:ext cx="330386" cy="473691"/>
              </a:xfrm>
              <a:prstGeom prst="rect">
                <a:avLst/>
              </a:prstGeom>
            </p:spPr>
          </p:pic>
          <p:sp>
            <p:nvSpPr>
              <p:cNvPr id="34" name="TextBox 33"/>
              <p:cNvSpPr txBox="1"/>
              <p:nvPr/>
            </p:nvSpPr>
            <p:spPr>
              <a:xfrm>
                <a:off x="10985790" y="2186803"/>
                <a:ext cx="677814" cy="184666"/>
              </a:xfrm>
              <a:prstGeom prst="rect">
                <a:avLst/>
              </a:prstGeom>
              <a:noFill/>
            </p:spPr>
            <p:txBody>
              <a:bodyPr wrap="none" lIns="0" tIns="0" rIns="0" bIns="0" rtlCol="0">
                <a:spAutoFit/>
              </a:bodyPr>
              <a:lstStyle/>
              <a:p>
                <a:r>
                  <a:rPr lang="en-US" sz="1200" spc="-70" dirty="0">
                    <a:solidFill>
                      <a:schemeClr val="bg1"/>
                    </a:solidFill>
                  </a:rPr>
                  <a:t>- Transform</a:t>
                </a:r>
                <a:endParaRPr lang="nl-BE" sz="1200" spc="-70" dirty="0">
                  <a:solidFill>
                    <a:schemeClr val="bg1"/>
                  </a:solidFill>
                </a:endParaRPr>
              </a:p>
            </p:txBody>
          </p:sp>
          <p:sp>
            <p:nvSpPr>
              <p:cNvPr id="35" name="TextBox 34"/>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36" name="TextBox 35"/>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23" name="Rectangle 22"/>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27" name="TextBox 26"/>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28" name="TextBox 27"/>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39" name="Picture 38"/>
          <p:cNvPicPr>
            <a:picLocks noChangeAspect="1"/>
          </p:cNvPicPr>
          <p:nvPr/>
        </p:nvPicPr>
        <p:blipFill>
          <a:blip r:embed="rId4"/>
          <a:stretch>
            <a:fillRect/>
          </a:stretch>
        </p:blipFill>
        <p:spPr>
          <a:xfrm>
            <a:off x="8417082" y="3303237"/>
            <a:ext cx="472733" cy="427072"/>
          </a:xfrm>
          <a:prstGeom prst="rect">
            <a:avLst/>
          </a:prstGeom>
        </p:spPr>
      </p:pic>
      <p:pic>
        <p:nvPicPr>
          <p:cNvPr id="38" name="Picture 37"/>
          <p:cNvPicPr>
            <a:picLocks noChangeAspect="1"/>
          </p:cNvPicPr>
          <p:nvPr/>
        </p:nvPicPr>
        <p:blipFill>
          <a:blip r:embed="rId4"/>
          <a:stretch>
            <a:fillRect/>
          </a:stretch>
        </p:blipFill>
        <p:spPr>
          <a:xfrm>
            <a:off x="8427842" y="2510516"/>
            <a:ext cx="472733" cy="427072"/>
          </a:xfrm>
          <a:prstGeom prst="rect">
            <a:avLst/>
          </a:prstGeom>
        </p:spPr>
      </p:pic>
      <p:pic>
        <p:nvPicPr>
          <p:cNvPr id="40" name="Picture 39"/>
          <p:cNvPicPr>
            <a:picLocks noChangeAspect="1"/>
          </p:cNvPicPr>
          <p:nvPr/>
        </p:nvPicPr>
        <p:blipFill>
          <a:blip r:embed="rId4"/>
          <a:stretch>
            <a:fillRect/>
          </a:stretch>
        </p:blipFill>
        <p:spPr>
          <a:xfrm>
            <a:off x="8445591" y="2076040"/>
            <a:ext cx="472733" cy="427072"/>
          </a:xfrm>
          <a:prstGeom prst="rect">
            <a:avLst/>
          </a:prstGeom>
        </p:spPr>
      </p:pic>
      <p:pic>
        <p:nvPicPr>
          <p:cNvPr id="37" name="Picture 36"/>
          <p:cNvPicPr>
            <a:picLocks noChangeAspect="1"/>
          </p:cNvPicPr>
          <p:nvPr/>
        </p:nvPicPr>
        <p:blipFill>
          <a:blip r:embed="rId3"/>
          <a:stretch>
            <a:fillRect/>
          </a:stretch>
        </p:blipFill>
        <p:spPr>
          <a:xfrm>
            <a:off x="8465297" y="3697708"/>
            <a:ext cx="397821" cy="398250"/>
          </a:xfrm>
          <a:prstGeom prst="rect">
            <a:avLst/>
          </a:prstGeom>
        </p:spPr>
      </p:pic>
      <p:pic>
        <p:nvPicPr>
          <p:cNvPr id="41" name="Picture 40"/>
          <p:cNvPicPr>
            <a:picLocks noChangeAspect="1"/>
          </p:cNvPicPr>
          <p:nvPr/>
        </p:nvPicPr>
        <p:blipFill>
          <a:blip r:embed="rId4"/>
          <a:stretch>
            <a:fillRect/>
          </a:stretch>
        </p:blipFill>
        <p:spPr>
          <a:xfrm>
            <a:off x="8432933" y="2894307"/>
            <a:ext cx="472733" cy="427072"/>
          </a:xfrm>
          <a:prstGeom prst="rect">
            <a:avLst/>
          </a:prstGeom>
        </p:spPr>
      </p:pic>
      <p:pic>
        <p:nvPicPr>
          <p:cNvPr id="42" name="Picture 41"/>
          <p:cNvPicPr>
            <a:picLocks noChangeAspect="1"/>
          </p:cNvPicPr>
          <p:nvPr/>
        </p:nvPicPr>
        <p:blipFill>
          <a:blip r:embed="rId4"/>
          <a:stretch>
            <a:fillRect/>
          </a:stretch>
        </p:blipFill>
        <p:spPr>
          <a:xfrm>
            <a:off x="8465297" y="1706714"/>
            <a:ext cx="472733" cy="427072"/>
          </a:xfrm>
          <a:prstGeom prst="rect">
            <a:avLst/>
          </a:prstGeom>
        </p:spPr>
      </p:pic>
    </p:spTree>
    <p:extLst>
      <p:ext uri="{BB962C8B-B14F-4D97-AF65-F5344CB8AC3E}">
        <p14:creationId xmlns:p14="http://schemas.microsoft.com/office/powerpoint/2010/main" val="292598000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Party solutions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49470318"/>
              </p:ext>
            </p:extLst>
          </p:nvPr>
        </p:nvGraphicFramePr>
        <p:xfrm>
          <a:off x="1347024" y="1596289"/>
          <a:ext cx="7574528" cy="2103120"/>
        </p:xfrm>
        <a:graphic>
          <a:graphicData uri="http://schemas.openxmlformats.org/drawingml/2006/table">
            <a:tbl>
              <a:tblPr firstRow="1">
                <a:tableStyleId>{5C22544A-7EE6-4342-B048-85BDC9FD1C3A}</a:tableStyleId>
              </a:tblPr>
              <a:tblGrid>
                <a:gridCol w="5965345">
                  <a:extLst>
                    <a:ext uri="{9D8B030D-6E8A-4147-A177-3AD203B41FA5}">
                      <a16:colId xmlns="" xmlns:a16="http://schemas.microsoft.com/office/drawing/2014/main" val="20000"/>
                    </a:ext>
                  </a:extLst>
                </a:gridCol>
                <a:gridCol w="568903">
                  <a:extLst>
                    <a:ext uri="{9D8B030D-6E8A-4147-A177-3AD203B41FA5}">
                      <a16:colId xmlns="" xmlns:a16="http://schemas.microsoft.com/office/drawing/2014/main" val="20001"/>
                    </a:ext>
                  </a:extLst>
                </a:gridCol>
                <a:gridCol w="520140">
                  <a:extLst>
                    <a:ext uri="{9D8B030D-6E8A-4147-A177-3AD203B41FA5}">
                      <a16:colId xmlns="" xmlns:a16="http://schemas.microsoft.com/office/drawing/2014/main" val="20002"/>
                    </a:ext>
                  </a:extLst>
                </a:gridCol>
                <a:gridCol w="520140">
                  <a:extLst>
                    <a:ext uri="{9D8B030D-6E8A-4147-A177-3AD203B41FA5}">
                      <a16:colId xmlns="" xmlns:a16="http://schemas.microsoft.com/office/drawing/2014/main" val="1173184688"/>
                    </a:ext>
                  </a:extLst>
                </a:gridCol>
              </a:tblGrid>
              <a:tr h="492525">
                <a:tc>
                  <a:txBody>
                    <a:bodyPr/>
                    <a:lstStyle/>
                    <a:p>
                      <a:pPr algn="l" fontAlgn="b"/>
                      <a:r>
                        <a:rPr lang="en-US" sz="2800" b="1" i="0" u="none" strike="noStrike" dirty="0" smtClean="0">
                          <a:solidFill>
                            <a:schemeClr val="bg1"/>
                          </a:solidFill>
                          <a:effectLst/>
                          <a:latin typeface="Calibri" panose="020F0502020204030204" pitchFamily="34" charset="0"/>
                        </a:rPr>
                        <a:t>Solution</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C</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r>
                        <a:rPr lang="en-US" sz="2800" b="1" i="0" u="none" strike="noStrike" dirty="0" smtClean="0">
                          <a:solidFill>
                            <a:schemeClr val="bg1"/>
                          </a:solidFill>
                          <a:effectLst/>
                          <a:latin typeface="Calibri" panose="020F0502020204030204" pitchFamily="34" charset="0"/>
                        </a:rPr>
                        <a:t>E</a:t>
                      </a:r>
                      <a:endParaRPr lang="en-US" sz="2800" b="1" i="0" u="none" strike="noStrike" dirty="0">
                        <a:solidFill>
                          <a:schemeClr val="bg1"/>
                        </a:solidFill>
                        <a:effectLst/>
                        <a:latin typeface="Calibri" panose="020F0502020204030204" pitchFamily="34" charset="0"/>
                      </a:endParaRPr>
                    </a:p>
                  </a:txBody>
                  <a:tcPr anchor="b"/>
                </a:tc>
                <a:tc>
                  <a:txBody>
                    <a:bodyPr/>
                    <a:lstStyle/>
                    <a:p>
                      <a:pPr algn="ctr" fontAlgn="b"/>
                      <a:endParaRPr lang="en-US" sz="2800" b="1" i="0" u="none" strike="noStrike" dirty="0">
                        <a:solidFill>
                          <a:schemeClr val="bg1"/>
                        </a:solidFill>
                        <a:effectLst/>
                        <a:latin typeface="Calibri" panose="020F0502020204030204" pitchFamily="34" charset="0"/>
                      </a:endParaRPr>
                    </a:p>
                  </a:txBody>
                  <a:tcPr anchor="b"/>
                </a:tc>
                <a:extLst>
                  <a:ext uri="{0D108BD9-81ED-4DB2-BD59-A6C34878D82A}">
                    <a16:rowId xmlns="" xmlns:a16="http://schemas.microsoft.com/office/drawing/2014/main" val="10000"/>
                  </a:ext>
                </a:extLst>
              </a:tr>
              <a:tr h="389688">
                <a:tc>
                  <a:txBody>
                    <a:bodyPr/>
                    <a:lstStyle/>
                    <a:p>
                      <a:r>
                        <a:rPr lang="en-US" sz="2000" kern="1200" dirty="0" err="1" smtClean="0">
                          <a:solidFill>
                            <a:schemeClr val="dk1"/>
                          </a:solidFill>
                          <a:effectLst/>
                          <a:latin typeface="+mn-lt"/>
                          <a:ea typeface="+mn-ea"/>
                          <a:cs typeface="+mn-cs"/>
                        </a:rPr>
                        <a:t>wingtip.migrationhelper.wsp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tx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2"/>
                  </a:ext>
                </a:extLst>
              </a:tr>
              <a:tr h="389688">
                <a:tc>
                  <a:txBody>
                    <a:bodyPr/>
                    <a:lstStyle/>
                    <a:p>
                      <a:r>
                        <a:rPr lang="en-US" sz="2000" kern="1200" dirty="0" err="1" smtClean="0">
                          <a:solidFill>
                            <a:schemeClr val="dk1"/>
                          </a:solidFill>
                          <a:effectLst/>
                          <a:latin typeface="+mn-lt"/>
                          <a:ea typeface="+mn-ea"/>
                          <a:cs typeface="+mn-cs"/>
                        </a:rPr>
                        <a:t>adventureworks.analytics.wsp</a:t>
                      </a:r>
                      <a:endParaRPr lang="en-NZ"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3"/>
                  </a:ext>
                </a:extLst>
              </a:tr>
              <a:tr h="389688">
                <a:tc>
                  <a:txBody>
                    <a:bodyPr/>
                    <a:lstStyle/>
                    <a:p>
                      <a:pPr algn="l" fontAlgn="b"/>
                      <a:r>
                        <a:rPr lang="en-US" sz="2000" kern="1200" dirty="0" err="1" smtClean="0">
                          <a:solidFill>
                            <a:schemeClr val="dk1"/>
                          </a:solidFill>
                          <a:effectLst/>
                          <a:latin typeface="+mn-lt"/>
                          <a:ea typeface="+mn-ea"/>
                          <a:cs typeface="+mn-cs"/>
                        </a:rPr>
                        <a:t>fabricam.locationfinder.wsp</a:t>
                      </a:r>
                      <a:endParaRPr lang="en-US" sz="2000" kern="1200" dirty="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B050"/>
                        </a:solidFill>
                        <a:effectLst/>
                        <a:latin typeface="Calibri" panose="020F0502020204030204" pitchFamily="34" charset="0"/>
                      </a:endParaRPr>
                    </a:p>
                  </a:txBody>
                  <a:tcPr anchor="b">
                    <a:solidFill>
                      <a:srgbClr val="00B050"/>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4"/>
                  </a:ext>
                </a:extLst>
              </a:tr>
              <a:tr h="389688">
                <a:tc>
                  <a:txBody>
                    <a:bodyPr/>
                    <a:lstStyle/>
                    <a:p>
                      <a:pPr marL="0" marR="0" indent="0" algn="l" defTabSz="914363" rtl="0" eaLnBrk="1" fontAlgn="b" latinLnBrk="0" hangingPunct="1">
                        <a:lnSpc>
                          <a:spcPct val="100000"/>
                        </a:lnSpc>
                        <a:spcBef>
                          <a:spcPts val="0"/>
                        </a:spcBef>
                        <a:spcAft>
                          <a:spcPts val="0"/>
                        </a:spcAft>
                        <a:buClrTx/>
                        <a:buSzTx/>
                        <a:buFontTx/>
                        <a:buNone/>
                        <a:tabLst/>
                        <a:defRPr/>
                      </a:pPr>
                      <a:r>
                        <a:rPr lang="en-US" sz="2000" kern="1200" dirty="0" err="1" smtClean="0">
                          <a:solidFill>
                            <a:schemeClr val="dk1"/>
                          </a:solidFill>
                          <a:effectLst/>
                          <a:latin typeface="+mn-lt"/>
                          <a:ea typeface="+mn-ea"/>
                          <a:cs typeface="+mn-cs"/>
                        </a:rPr>
                        <a:t>tailspin.skillfinder.wsp</a:t>
                      </a:r>
                      <a:endParaRPr lang="en-US" sz="2000" kern="1200" dirty="0" smtClean="0">
                        <a:solidFill>
                          <a:schemeClr val="dk1"/>
                        </a:solidFill>
                        <a:effectLst/>
                        <a:latin typeface="+mn-lt"/>
                        <a:ea typeface="+mn-ea"/>
                        <a:cs typeface="+mn-cs"/>
                      </a:endParaRPr>
                    </a:p>
                  </a:txBody>
                  <a:tcPr anchor="b"/>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solidFill>
                      <a:schemeClr val="accent2"/>
                    </a:solid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anchor="b">
                    <a:lnR w="12700" cmpd="sng">
                      <a:solidFill>
                        <a:schemeClr val="lt1"/>
                      </a:solidFill>
                    </a:lnR>
                    <a:lnT w="12700" cmpd="sng">
                      <a:solidFill>
                        <a:schemeClr val="lt1"/>
                      </a:solidFill>
                    </a:lnT>
                    <a:lnB w="12700" cmpd="sng">
                      <a:solidFill>
                        <a:schemeClr val="lt1"/>
                      </a:solidFill>
                    </a:lnB>
                    <a:lnTlToBr w="12700" cmpd="sng">
                      <a:noFill/>
                      <a:prstDash val="solid"/>
                    </a:lnTlToBr>
                    <a:lnBlToTr w="12700" cmpd="sng">
                      <a:noFill/>
                      <a:prstDash val="solid"/>
                    </a:lnBlToTr>
                    <a:solidFill>
                      <a:srgbClr val="FBE8E7"/>
                    </a:solidFill>
                  </a:tcPr>
                </a:tc>
                <a:extLst>
                  <a:ext uri="{0D108BD9-81ED-4DB2-BD59-A6C34878D82A}">
                    <a16:rowId xmlns="" xmlns:a16="http://schemas.microsoft.com/office/drawing/2014/main" val="10005"/>
                  </a:ext>
                </a:extLst>
              </a:tr>
            </a:tbl>
          </a:graphicData>
        </a:graphic>
      </p:graphicFrame>
      <p:pic>
        <p:nvPicPr>
          <p:cNvPr id="8" name="Picture 7"/>
          <p:cNvPicPr>
            <a:picLocks noChangeAspect="1"/>
          </p:cNvPicPr>
          <p:nvPr/>
        </p:nvPicPr>
        <p:blipFill>
          <a:blip r:embed="rId3"/>
          <a:stretch>
            <a:fillRect/>
          </a:stretch>
        </p:blipFill>
        <p:spPr>
          <a:xfrm>
            <a:off x="8448820" y="2906334"/>
            <a:ext cx="472733" cy="427072"/>
          </a:xfrm>
          <a:prstGeom prst="rect">
            <a:avLst/>
          </a:prstGeom>
        </p:spPr>
      </p:pic>
      <p:grpSp>
        <p:nvGrpSpPr>
          <p:cNvPr id="12" name="Group 11"/>
          <p:cNvGrpSpPr/>
          <p:nvPr/>
        </p:nvGrpSpPr>
        <p:grpSpPr>
          <a:xfrm>
            <a:off x="10497006" y="228600"/>
            <a:ext cx="1460019" cy="2851447"/>
            <a:chOff x="10430331" y="1224717"/>
            <a:chExt cx="1460019" cy="2851447"/>
          </a:xfrm>
        </p:grpSpPr>
        <p:grpSp>
          <p:nvGrpSpPr>
            <p:cNvPr id="13" name="Group 12"/>
            <p:cNvGrpSpPr/>
            <p:nvPr/>
          </p:nvGrpSpPr>
          <p:grpSpPr>
            <a:xfrm>
              <a:off x="10430331" y="1224717"/>
              <a:ext cx="1460019" cy="2851447"/>
              <a:chOff x="10574709" y="1256801"/>
              <a:chExt cx="1460019" cy="2851447"/>
            </a:xfrm>
          </p:grpSpPr>
          <p:sp>
            <p:nvSpPr>
              <p:cNvPr id="20" name="Rectangle 19"/>
              <p:cNvSpPr/>
              <p:nvPr/>
            </p:nvSpPr>
            <p:spPr bwMode="auto">
              <a:xfrm>
                <a:off x="10599034" y="1256801"/>
                <a:ext cx="1435694" cy="2851447"/>
              </a:xfrm>
              <a:prstGeom prst="rect">
                <a:avLst/>
              </a:prstGeom>
              <a:solidFill>
                <a:schemeClr val="accent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endParaRPr lang="en-US" sz="1200" b="1"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b="1"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C</a:t>
                </a:r>
                <a:r>
                  <a:rPr lang="en-US" sz="1200" dirty="0" smtClean="0">
                    <a:gradFill>
                      <a:gsLst>
                        <a:gs pos="0">
                          <a:srgbClr val="FFFFFF"/>
                        </a:gs>
                        <a:gs pos="100000">
                          <a:srgbClr val="FFFFFF"/>
                        </a:gs>
                      </a:gsLst>
                      <a:lin ang="5400000" scaled="0"/>
                    </a:gradFill>
                    <a:ea typeface="Segoe UI" pitchFamily="34" charset="0"/>
                    <a:cs typeface="Segoe UI" pitchFamily="34" charset="0"/>
                  </a:rPr>
                  <a:t> – Complexity</a:t>
                </a:r>
              </a:p>
              <a:p>
                <a:pPr defTabSz="914099" fontAlgn="base">
                  <a:spcBef>
                    <a:spcPct val="0"/>
                  </a:spcBef>
                  <a:spcAft>
                    <a:spcPct val="0"/>
                  </a:spcAft>
                </a:pPr>
                <a:r>
                  <a:rPr lang="en-US" sz="1200" b="1" dirty="0" smtClean="0">
                    <a:gradFill>
                      <a:gsLst>
                        <a:gs pos="0">
                          <a:srgbClr val="FFFFFF"/>
                        </a:gs>
                        <a:gs pos="100000">
                          <a:srgbClr val="FFFFFF"/>
                        </a:gs>
                      </a:gsLst>
                      <a:lin ang="5400000" scaled="0"/>
                    </a:gradFill>
                    <a:ea typeface="Segoe UI" pitchFamily="34" charset="0"/>
                    <a:cs typeface="Segoe UI" pitchFamily="34" charset="0"/>
                  </a:rPr>
                  <a:t>E</a:t>
                </a:r>
                <a:r>
                  <a:rPr lang="en-US" sz="1200" dirty="0" smtClean="0">
                    <a:gradFill>
                      <a:gsLst>
                        <a:gs pos="0">
                          <a:srgbClr val="FFFFFF"/>
                        </a:gs>
                        <a:gs pos="100000">
                          <a:srgbClr val="FFFFFF"/>
                        </a:gs>
                      </a:gsLst>
                      <a:lin ang="5400000" scaled="0"/>
                    </a:gradFill>
                    <a:ea typeface="Segoe UI" pitchFamily="34" charset="0"/>
                    <a:cs typeface="Segoe UI" pitchFamily="34" charset="0"/>
                  </a:rPr>
                  <a:t> – Effort to move</a:t>
                </a:r>
              </a:p>
              <a:p>
                <a:pPr defTabSz="914099" fontAlgn="base">
                  <a:spcBef>
                    <a:spcPct val="0"/>
                  </a:spcBef>
                  <a:spcAft>
                    <a:spcPct val="0"/>
                  </a:spcAft>
                </a:pPr>
                <a:endParaRPr lang="en-US" sz="1200" dirty="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a:p>
                <a:pPr defTabSz="914099" fontAlgn="base">
                  <a:spcBef>
                    <a:spcPct val="0"/>
                  </a:spcBef>
                  <a:spcAft>
                    <a:spcPct val="0"/>
                  </a:spcAft>
                </a:pPr>
                <a:endParaRPr lang="en-US" sz="1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0599034" y="1256801"/>
                <a:ext cx="1435694" cy="33018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solidFill>
                      <a:schemeClr val="bg2"/>
                    </a:solidFill>
                    <a:ea typeface="Segoe UI" pitchFamily="34" charset="0"/>
                    <a:cs typeface="Segoe UI" pitchFamily="34" charset="0"/>
                  </a:rPr>
                  <a:t>Legend</a:t>
                </a:r>
                <a:endParaRPr lang="nl-BE" dirty="0" smtClean="0">
                  <a:solidFill>
                    <a:schemeClr val="bg2"/>
                  </a:solidFill>
                  <a:ea typeface="Segoe UI" pitchFamily="34" charset="0"/>
                  <a:cs typeface="Segoe UI" pitchFamily="34" charset="0"/>
                </a:endParaRPr>
              </a:p>
            </p:txBody>
          </p:sp>
          <p:pic>
            <p:nvPicPr>
              <p:cNvPr id="22" name="Picture 21"/>
              <p:cNvPicPr>
                <a:picLocks noChangeAspect="1"/>
              </p:cNvPicPr>
              <p:nvPr/>
            </p:nvPicPr>
            <p:blipFill>
              <a:blip r:embed="rId4"/>
              <a:stretch>
                <a:fillRect/>
              </a:stretch>
            </p:blipFill>
            <p:spPr>
              <a:xfrm>
                <a:off x="10630481" y="2495195"/>
                <a:ext cx="218842" cy="219078"/>
              </a:xfrm>
              <a:prstGeom prst="rect">
                <a:avLst/>
              </a:prstGeom>
            </p:spPr>
          </p:pic>
          <p:pic>
            <p:nvPicPr>
              <p:cNvPr id="23" name="Picture 22"/>
              <p:cNvPicPr>
                <a:picLocks noChangeAspect="1"/>
              </p:cNvPicPr>
              <p:nvPr/>
            </p:nvPicPr>
            <p:blipFill>
              <a:blip r:embed="rId3"/>
              <a:stretch>
                <a:fillRect/>
              </a:stretch>
            </p:blipFill>
            <p:spPr>
              <a:xfrm>
                <a:off x="10609877" y="2186803"/>
                <a:ext cx="260051" cy="234933"/>
              </a:xfrm>
              <a:prstGeom prst="rect">
                <a:avLst/>
              </a:prstGeom>
            </p:spPr>
          </p:pic>
          <p:pic>
            <p:nvPicPr>
              <p:cNvPr id="24" name="Picture 23"/>
              <p:cNvPicPr>
                <a:picLocks noChangeAspect="1"/>
              </p:cNvPicPr>
              <p:nvPr/>
            </p:nvPicPr>
            <p:blipFill>
              <a:blip r:embed="rId5"/>
              <a:stretch>
                <a:fillRect/>
              </a:stretch>
            </p:blipFill>
            <p:spPr>
              <a:xfrm>
                <a:off x="10574709" y="2688296"/>
                <a:ext cx="330386" cy="473691"/>
              </a:xfrm>
              <a:prstGeom prst="rect">
                <a:avLst/>
              </a:prstGeom>
            </p:spPr>
          </p:pic>
          <p:sp>
            <p:nvSpPr>
              <p:cNvPr id="25" name="TextBox 24"/>
              <p:cNvSpPr txBox="1"/>
              <p:nvPr/>
            </p:nvSpPr>
            <p:spPr>
              <a:xfrm>
                <a:off x="10985790" y="2186803"/>
                <a:ext cx="677814" cy="184666"/>
              </a:xfrm>
              <a:prstGeom prst="rect">
                <a:avLst/>
              </a:prstGeom>
              <a:noFill/>
            </p:spPr>
            <p:txBody>
              <a:bodyPr wrap="none" lIns="0" tIns="0" rIns="0" bIns="0" rtlCol="0">
                <a:spAutoFit/>
              </a:bodyPr>
              <a:lstStyle/>
              <a:p>
                <a:r>
                  <a:rPr lang="en-US" sz="1200" spc="-70" dirty="0" smtClean="0">
                    <a:solidFill>
                      <a:schemeClr val="bg1"/>
                    </a:solidFill>
                  </a:rPr>
                  <a:t>- Transform</a:t>
                </a:r>
                <a:endParaRPr lang="nl-BE" sz="1200" spc="-70" dirty="0" smtClean="0">
                  <a:solidFill>
                    <a:schemeClr val="bg1"/>
                  </a:solidFill>
                </a:endParaRPr>
              </a:p>
            </p:txBody>
          </p:sp>
          <p:sp>
            <p:nvSpPr>
              <p:cNvPr id="26" name="TextBox 25"/>
              <p:cNvSpPr txBox="1"/>
              <p:nvPr/>
            </p:nvSpPr>
            <p:spPr>
              <a:xfrm>
                <a:off x="10976412" y="2477045"/>
                <a:ext cx="641714" cy="184666"/>
              </a:xfrm>
              <a:prstGeom prst="rect">
                <a:avLst/>
              </a:prstGeom>
              <a:noFill/>
            </p:spPr>
            <p:txBody>
              <a:bodyPr wrap="none" lIns="0" tIns="0" rIns="0" bIns="0" rtlCol="0">
                <a:spAutoFit/>
              </a:bodyPr>
              <a:lstStyle/>
              <a:p>
                <a:r>
                  <a:rPr lang="en-US" sz="1200" spc="-70" dirty="0" smtClean="0">
                    <a:solidFill>
                      <a:schemeClr val="bg1"/>
                    </a:solidFill>
                  </a:rPr>
                  <a:t>- Abandon</a:t>
                </a:r>
                <a:endParaRPr lang="nl-BE" sz="1200" spc="-70" dirty="0" smtClean="0">
                  <a:solidFill>
                    <a:schemeClr val="bg1"/>
                  </a:solidFill>
                </a:endParaRPr>
              </a:p>
            </p:txBody>
          </p:sp>
          <p:sp>
            <p:nvSpPr>
              <p:cNvPr id="27" name="TextBox 26"/>
              <p:cNvSpPr txBox="1"/>
              <p:nvPr/>
            </p:nvSpPr>
            <p:spPr>
              <a:xfrm>
                <a:off x="10985790" y="2792538"/>
                <a:ext cx="533159" cy="184666"/>
              </a:xfrm>
              <a:prstGeom prst="rect">
                <a:avLst/>
              </a:prstGeom>
              <a:noFill/>
            </p:spPr>
            <p:txBody>
              <a:bodyPr wrap="none" lIns="0" tIns="0" rIns="0" bIns="0" rtlCol="0">
                <a:spAutoFit/>
              </a:bodyPr>
              <a:lstStyle/>
              <a:p>
                <a:r>
                  <a:rPr lang="en-US" sz="1200" spc="-70" dirty="0" smtClean="0">
                    <a:solidFill>
                      <a:schemeClr val="bg1"/>
                    </a:solidFill>
                  </a:rPr>
                  <a:t>- Unclear</a:t>
                </a:r>
                <a:endParaRPr lang="nl-BE" sz="1200" spc="-70" dirty="0" smtClean="0">
                  <a:solidFill>
                    <a:schemeClr val="bg1"/>
                  </a:solidFill>
                </a:endParaRPr>
              </a:p>
            </p:txBody>
          </p:sp>
        </p:grpSp>
        <p:sp>
          <p:nvSpPr>
            <p:cNvPr id="14" name="Rectangle 13"/>
            <p:cNvSpPr/>
            <p:nvPr/>
          </p:nvSpPr>
          <p:spPr bwMode="auto">
            <a:xfrm>
              <a:off x="10514678" y="3780384"/>
              <a:ext cx="299542" cy="209861"/>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0507095" y="3460631"/>
              <a:ext cx="299542" cy="209861"/>
            </a:xfrm>
            <a:prstGeom prst="rect">
              <a:avLst/>
            </a:prstGeom>
            <a:solidFill>
              <a:schemeClr val="accent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0507095" y="3162378"/>
              <a:ext cx="299542" cy="209861"/>
            </a:xfrm>
            <a:prstGeom prst="rect">
              <a:avLst/>
            </a:prstGeom>
            <a:solidFill>
              <a:srgbClr val="00B05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10882239" y="3162378"/>
              <a:ext cx="697370" cy="184666"/>
            </a:xfrm>
            <a:prstGeom prst="rect">
              <a:avLst/>
            </a:prstGeom>
            <a:noFill/>
          </p:spPr>
          <p:txBody>
            <a:bodyPr wrap="none" lIns="0" tIns="0" rIns="0" bIns="0" rtlCol="0">
              <a:spAutoFit/>
            </a:bodyPr>
            <a:lstStyle/>
            <a:p>
              <a:r>
                <a:rPr lang="en-US" sz="1200" spc="-70" dirty="0" smtClean="0">
                  <a:solidFill>
                    <a:schemeClr val="bg1"/>
                  </a:solidFill>
                </a:rPr>
                <a:t>- Easy to do</a:t>
              </a:r>
              <a:endParaRPr lang="nl-BE" sz="1200" spc="-70" dirty="0" smtClean="0">
                <a:solidFill>
                  <a:schemeClr val="bg1"/>
                </a:solidFill>
              </a:endParaRPr>
            </a:p>
          </p:txBody>
        </p:sp>
        <p:sp>
          <p:nvSpPr>
            <p:cNvPr id="18" name="TextBox 17"/>
            <p:cNvSpPr txBox="1"/>
            <p:nvPr/>
          </p:nvSpPr>
          <p:spPr>
            <a:xfrm>
              <a:off x="10873773" y="3459300"/>
              <a:ext cx="606641" cy="184666"/>
            </a:xfrm>
            <a:prstGeom prst="rect">
              <a:avLst/>
            </a:prstGeom>
            <a:noFill/>
          </p:spPr>
          <p:txBody>
            <a:bodyPr wrap="none" lIns="0" tIns="0" rIns="0" bIns="0" rtlCol="0">
              <a:spAutoFit/>
            </a:bodyPr>
            <a:lstStyle/>
            <a:p>
              <a:r>
                <a:rPr lang="en-US" sz="1200" spc="-70" dirty="0" smtClean="0">
                  <a:solidFill>
                    <a:schemeClr val="bg1"/>
                  </a:solidFill>
                </a:rPr>
                <a:t>- Average </a:t>
              </a:r>
              <a:endParaRPr lang="nl-BE" sz="1200" spc="-70" dirty="0" smtClean="0">
                <a:solidFill>
                  <a:schemeClr val="bg1"/>
                </a:solidFill>
              </a:endParaRPr>
            </a:p>
          </p:txBody>
        </p:sp>
        <p:sp>
          <p:nvSpPr>
            <p:cNvPr id="19" name="TextBox 18"/>
            <p:cNvSpPr txBox="1"/>
            <p:nvPr/>
          </p:nvSpPr>
          <p:spPr>
            <a:xfrm>
              <a:off x="10873328" y="3763661"/>
              <a:ext cx="640753" cy="184666"/>
            </a:xfrm>
            <a:prstGeom prst="rect">
              <a:avLst/>
            </a:prstGeom>
            <a:noFill/>
          </p:spPr>
          <p:txBody>
            <a:bodyPr wrap="none" lIns="0" tIns="0" rIns="0" bIns="0" rtlCol="0">
              <a:spAutoFit/>
            </a:bodyPr>
            <a:lstStyle/>
            <a:p>
              <a:r>
                <a:rPr lang="en-US" sz="1200" spc="-70" dirty="0" smtClean="0">
                  <a:solidFill>
                    <a:schemeClr val="bg1"/>
                  </a:solidFill>
                </a:rPr>
                <a:t>- Hard one</a:t>
              </a:r>
              <a:endParaRPr lang="nl-BE" sz="1200" spc="-70" dirty="0" smtClean="0">
                <a:solidFill>
                  <a:schemeClr val="bg1"/>
                </a:solidFill>
              </a:endParaRPr>
            </a:p>
          </p:txBody>
        </p:sp>
      </p:grpSp>
      <p:pic>
        <p:nvPicPr>
          <p:cNvPr id="29" name="Picture 28"/>
          <p:cNvPicPr>
            <a:picLocks noChangeAspect="1"/>
          </p:cNvPicPr>
          <p:nvPr/>
        </p:nvPicPr>
        <p:blipFill>
          <a:blip r:embed="rId3"/>
          <a:stretch>
            <a:fillRect/>
          </a:stretch>
        </p:blipFill>
        <p:spPr>
          <a:xfrm>
            <a:off x="8430084" y="2463183"/>
            <a:ext cx="472733" cy="427072"/>
          </a:xfrm>
          <a:prstGeom prst="rect">
            <a:avLst/>
          </a:prstGeom>
        </p:spPr>
      </p:pic>
      <p:pic>
        <p:nvPicPr>
          <p:cNvPr id="30" name="Picture 29"/>
          <p:cNvPicPr>
            <a:picLocks noChangeAspect="1"/>
          </p:cNvPicPr>
          <p:nvPr/>
        </p:nvPicPr>
        <p:blipFill>
          <a:blip r:embed="rId4"/>
          <a:stretch>
            <a:fillRect/>
          </a:stretch>
        </p:blipFill>
        <p:spPr>
          <a:xfrm>
            <a:off x="8446757" y="2097055"/>
            <a:ext cx="397821" cy="398250"/>
          </a:xfrm>
          <a:prstGeom prst="rect">
            <a:avLst/>
          </a:prstGeom>
        </p:spPr>
      </p:pic>
      <p:pic>
        <p:nvPicPr>
          <p:cNvPr id="32" name="Picture 31"/>
          <p:cNvPicPr>
            <a:picLocks noChangeAspect="1"/>
          </p:cNvPicPr>
          <p:nvPr/>
        </p:nvPicPr>
        <p:blipFill>
          <a:blip r:embed="rId3"/>
          <a:stretch>
            <a:fillRect/>
          </a:stretch>
        </p:blipFill>
        <p:spPr>
          <a:xfrm>
            <a:off x="8446757" y="3256383"/>
            <a:ext cx="472733" cy="427072"/>
          </a:xfrm>
          <a:prstGeom prst="rect">
            <a:avLst/>
          </a:prstGeom>
        </p:spPr>
      </p:pic>
    </p:spTree>
    <p:extLst>
      <p:ext uri="{BB962C8B-B14F-4D97-AF65-F5344CB8AC3E}">
        <p14:creationId xmlns:p14="http://schemas.microsoft.com/office/powerpoint/2010/main" val="286681174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nl-BE" dirty="0" smtClean="0"/>
              <a:t>Branding </a:t>
            </a:r>
            <a:br>
              <a:rPr lang="nl-BE" dirty="0" smtClean="0"/>
            </a:br>
            <a:r>
              <a:rPr lang="en-US" sz="3600" dirty="0" err="1">
                <a:solidFill>
                  <a:schemeClr val="accent1"/>
                </a:solidFill>
              </a:rPr>
              <a:t>contoso.sharepoint.branding.wsp</a:t>
            </a:r>
            <a:endParaRPr lang="nl-BE" sz="3600" dirty="0">
              <a:solidFill>
                <a:schemeClr val="accent1"/>
              </a:solidFill>
            </a:endParaRPr>
          </a:p>
        </p:txBody>
      </p:sp>
      <p:sp>
        <p:nvSpPr>
          <p:cNvPr id="11" name="Text Placeholder 10"/>
          <p:cNvSpPr>
            <a:spLocks noGrp="1"/>
          </p:cNvSpPr>
          <p:nvPr>
            <p:ph type="body" sz="quarter" idx="10"/>
          </p:nvPr>
        </p:nvSpPr>
        <p:spPr>
          <a:xfrm>
            <a:off x="3173506" y="14477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a:t>Custom web controls + page layouts </a:t>
            </a:r>
            <a:endParaRPr lang="en-US" sz="1800" dirty="0" smtClean="0"/>
          </a:p>
          <a:p>
            <a:pPr lvl="2"/>
            <a:r>
              <a:rPr lang="en-US" sz="1800" dirty="0" smtClean="0"/>
              <a:t>Custom </a:t>
            </a:r>
            <a:r>
              <a:rPr lang="en-US" sz="1800" dirty="0"/>
              <a:t>branding (master page + CSS)</a:t>
            </a:r>
          </a:p>
          <a:p>
            <a:pPr lvl="2"/>
            <a:r>
              <a:rPr lang="en-US" sz="1800" dirty="0"/>
              <a:t>Social features (commenting, tag cloud)</a:t>
            </a:r>
          </a:p>
          <a:p>
            <a:pPr lvl="2"/>
            <a:r>
              <a:rPr lang="en-US" sz="1800" dirty="0"/>
              <a:t>Language specific search center site collections</a:t>
            </a:r>
          </a:p>
          <a:p>
            <a:pPr lvl="2"/>
            <a:r>
              <a:rPr lang="en-US" sz="1800" dirty="0"/>
              <a:t>Custom navigation</a:t>
            </a:r>
          </a:p>
          <a:p>
            <a:pPr lvl="2"/>
            <a:r>
              <a:rPr lang="en-US" sz="1800" dirty="0" smtClean="0"/>
              <a:t>User Alerts</a:t>
            </a:r>
            <a:endParaRPr lang="en-US" sz="1800" dirty="0"/>
          </a:p>
          <a:p>
            <a:pPr lvl="2"/>
            <a:r>
              <a:rPr lang="en-US" sz="1800" dirty="0" smtClean="0"/>
              <a:t>Custom web </a:t>
            </a:r>
            <a:r>
              <a:rPr lang="en-US" sz="1800" dirty="0"/>
              <a:t>parts / </a:t>
            </a:r>
            <a:r>
              <a:rPr lang="en-US" sz="1800" dirty="0" smtClean="0"/>
              <a:t>controls</a:t>
            </a:r>
            <a:endParaRPr lang="en-US" sz="1800" dirty="0"/>
          </a:p>
          <a:p>
            <a:pPr lvl="3"/>
            <a:r>
              <a:rPr lang="en-US" sz="1600" dirty="0"/>
              <a:t>Share price, world clock, weather, emergency information, image rotator</a:t>
            </a:r>
          </a:p>
          <a:p>
            <a:pPr lvl="1"/>
            <a:r>
              <a:rPr lang="en-US" sz="1800" dirty="0" smtClean="0"/>
              <a:t>Other intranet </a:t>
            </a:r>
            <a:r>
              <a:rPr lang="en-US" sz="1800" dirty="0"/>
              <a:t>features:</a:t>
            </a:r>
          </a:p>
          <a:p>
            <a:pPr lvl="2"/>
            <a:r>
              <a:rPr lang="en-US" sz="1800" dirty="0"/>
              <a:t>Site provisioning for collaborative sites</a:t>
            </a:r>
          </a:p>
          <a:p>
            <a:pPr lvl="2"/>
            <a:r>
              <a:rPr lang="en-US" sz="1800" dirty="0"/>
              <a:t>Team site metadata </a:t>
            </a:r>
            <a:r>
              <a:rPr lang="en-US" sz="1800" dirty="0" smtClean="0"/>
              <a:t>editing</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2701059414"/>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073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i-FI" dirty="0" smtClean="0"/>
              <a:t>Agenda</a:t>
            </a:r>
            <a:endParaRPr lang="en-US" dirty="0"/>
          </a:p>
        </p:txBody>
      </p:sp>
      <p:sp>
        <p:nvSpPr>
          <p:cNvPr id="7" name="Text Placeholder 6"/>
          <p:cNvSpPr>
            <a:spLocks noGrp="1"/>
          </p:cNvSpPr>
          <p:nvPr>
            <p:ph type="body" sz="quarter" idx="10"/>
          </p:nvPr>
        </p:nvSpPr>
        <p:spPr/>
        <p:txBody>
          <a:bodyPr/>
          <a:lstStyle/>
          <a:p>
            <a:r>
              <a:rPr lang="en-US" dirty="0" smtClean="0"/>
              <a:t>Positioning in the PnP Transformation approach</a:t>
            </a:r>
          </a:p>
          <a:p>
            <a:r>
              <a:rPr lang="en-US" dirty="0" smtClean="0"/>
              <a:t>Vision for SharePoint</a:t>
            </a:r>
          </a:p>
          <a:p>
            <a:r>
              <a:rPr lang="en-US" dirty="0" smtClean="0"/>
              <a:t>Supporting work streams</a:t>
            </a:r>
          </a:p>
          <a:p>
            <a:r>
              <a:rPr lang="en-US" dirty="0" smtClean="0"/>
              <a:t>SharePoint Assessment report</a:t>
            </a:r>
          </a:p>
          <a:p>
            <a:r>
              <a:rPr lang="en-US" dirty="0" smtClean="0"/>
              <a:t>Next steps</a:t>
            </a:r>
          </a:p>
        </p:txBody>
      </p:sp>
    </p:spTree>
    <p:extLst>
      <p:ext uri="{BB962C8B-B14F-4D97-AF65-F5344CB8AC3E}">
        <p14:creationId xmlns:p14="http://schemas.microsoft.com/office/powerpoint/2010/main" val="306699748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Light </a:t>
            </a:r>
            <a:r>
              <a:rPr lang="en-US" dirty="0"/>
              <a:t>Branding can be achieved using Office 365 themes.</a:t>
            </a:r>
          </a:p>
          <a:p>
            <a:pPr lvl="1"/>
            <a:r>
              <a:rPr lang="en-US" dirty="0"/>
              <a:t>Medium branding on master page can be achieved through the use of alternate CSS.</a:t>
            </a:r>
          </a:p>
          <a:p>
            <a:pPr lvl="1"/>
            <a:r>
              <a:rPr lang="en-US" dirty="0">
                <a:hlinkClick r:id="rId3"/>
              </a:rPr>
              <a:t>SP Color tool</a:t>
            </a:r>
            <a:r>
              <a:rPr lang="en-US" dirty="0"/>
              <a:t> provides color palette functionality for use with SharePoint designs. </a:t>
            </a:r>
            <a:endParaRPr lang="en-US" dirty="0" smtClean="0"/>
          </a:p>
          <a:p>
            <a:pPr lvl="1"/>
            <a:r>
              <a:rPr lang="en-US" dirty="0" smtClean="0"/>
              <a:t>Use out of the box structural navigation</a:t>
            </a:r>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354339755"/>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6986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Branding</a:t>
            </a:r>
            <a:endParaRPr lang="nl-BE" dirty="0"/>
          </a:p>
        </p:txBody>
      </p:sp>
      <p:sp>
        <p:nvSpPr>
          <p:cNvPr id="11" name="Text Placeholder 10"/>
          <p:cNvSpPr>
            <a:spLocks noGrp="1"/>
          </p:cNvSpPr>
          <p:nvPr>
            <p:ph type="body" sz="quarter" idx="10"/>
          </p:nvPr>
        </p:nvSpPr>
        <p:spPr>
          <a:xfrm>
            <a:off x="3173505" y="1290753"/>
            <a:ext cx="8494619" cy="4619626"/>
          </a:xfrm>
        </p:spPr>
        <p:txBody>
          <a:bodyPr/>
          <a:lstStyle/>
          <a:p>
            <a:r>
              <a:rPr lang="en-US" dirty="0"/>
              <a:t>Challenges:</a:t>
            </a:r>
          </a:p>
          <a:p>
            <a:pPr lvl="1"/>
            <a:r>
              <a:rPr lang="en-US" dirty="0"/>
              <a:t>The many list definitions for the project sites will have a big migration impact (will take time to process)</a:t>
            </a:r>
          </a:p>
          <a:p>
            <a:pPr lvl="1"/>
            <a:r>
              <a:rPr lang="en-US" dirty="0"/>
              <a:t>Need to update all existing sites (branding) and pages (new page layouts) which will require proper tooling </a:t>
            </a:r>
          </a:p>
          <a:p>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302890150"/>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08042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Provisioning</a:t>
            </a:r>
            <a:br>
              <a:rPr lang="nl-BE" dirty="0" smtClean="0"/>
            </a:br>
            <a:r>
              <a:rPr lang="en-US" sz="3600" dirty="0" err="1">
                <a:solidFill>
                  <a:schemeClr val="accent1"/>
                </a:solidFill>
              </a:rPr>
              <a:t>contoso.sharepoint.provisioning.wsp</a:t>
            </a:r>
            <a:r>
              <a:rPr lang="en-US" sz="6000" dirty="0">
                <a:solidFill>
                  <a:schemeClr val="accent1"/>
                </a:solidFill>
                <a:latin typeface="Calibri" panose="020F0502020204030204" pitchFamily="34" charset="0"/>
              </a:rPr>
              <a:t/>
            </a:r>
            <a:br>
              <a:rPr lang="en-US" sz="6000" dirty="0">
                <a:solidFill>
                  <a:schemeClr val="accent1"/>
                </a:solidFill>
                <a:latin typeface="Calibri" panose="020F0502020204030204" pitchFamily="34" charset="0"/>
              </a:rPr>
            </a:br>
            <a:endParaRPr lang="nl-BE" dirty="0">
              <a:solidFill>
                <a:schemeClr val="accent1"/>
              </a:solidFill>
            </a:endParaRPr>
          </a:p>
        </p:txBody>
      </p:sp>
      <p:sp>
        <p:nvSpPr>
          <p:cNvPr id="11" name="Text Placeholder 10"/>
          <p:cNvSpPr>
            <a:spLocks noGrp="1"/>
          </p:cNvSpPr>
          <p:nvPr>
            <p:ph type="body" sz="quarter" idx="10"/>
          </p:nvPr>
        </p:nvSpPr>
        <p:spPr>
          <a:xfrm>
            <a:off x="3173505" y="1752599"/>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Prevent some custom actions</a:t>
            </a:r>
          </a:p>
          <a:p>
            <a:pPr lvl="2"/>
            <a:r>
              <a:rPr lang="en-US" sz="1800" dirty="0"/>
              <a:t>Prevents the creation of </a:t>
            </a:r>
            <a:r>
              <a:rPr lang="en-US" sz="1800" dirty="0" err="1" smtClean="0"/>
              <a:t>subsites</a:t>
            </a:r>
            <a:endParaRPr lang="en-US" sz="1800" dirty="0" smtClean="0"/>
          </a:p>
          <a:p>
            <a:pPr lvl="2"/>
            <a:r>
              <a:rPr lang="en-US" sz="1800" dirty="0" smtClean="0"/>
              <a:t>Hide </a:t>
            </a:r>
            <a:r>
              <a:rPr lang="en-US" sz="1800" dirty="0"/>
              <a:t>Sites and </a:t>
            </a:r>
            <a:r>
              <a:rPr lang="en-US" sz="1800" dirty="0" err="1" smtClean="0"/>
              <a:t>WorkSpaces</a:t>
            </a:r>
            <a:r>
              <a:rPr lang="en-US" sz="1800" dirty="0" smtClean="0"/>
              <a:t> </a:t>
            </a:r>
          </a:p>
          <a:p>
            <a:pPr lvl="2"/>
            <a:r>
              <a:rPr lang="en-US" sz="1800" dirty="0" smtClean="0"/>
              <a:t>Manage </a:t>
            </a:r>
            <a:r>
              <a:rPr lang="en-US" sz="1800" dirty="0"/>
              <a:t>Site </a:t>
            </a:r>
            <a:r>
              <a:rPr lang="en-US" sz="1800" dirty="0" smtClean="0"/>
              <a:t>Features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64207853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8080"/>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Provisioning</a:t>
            </a:r>
          </a:p>
        </p:txBody>
      </p:sp>
      <p:sp>
        <p:nvSpPr>
          <p:cNvPr id="11" name="Text Placeholder 10"/>
          <p:cNvSpPr>
            <a:spLocks noGrp="1"/>
          </p:cNvSpPr>
          <p:nvPr>
            <p:ph type="body" sz="quarter" idx="10"/>
          </p:nvPr>
        </p:nvSpPr>
        <p:spPr>
          <a:xfrm>
            <a:off x="3173505" y="1290753"/>
            <a:ext cx="8494619" cy="4619626"/>
          </a:xfrm>
        </p:spPr>
        <p:txBody>
          <a:bodyPr/>
          <a:lstStyle/>
          <a:p>
            <a:r>
              <a:rPr lang="en-US" dirty="0" smtClean="0"/>
              <a:t>Migration</a:t>
            </a:r>
            <a:endParaRPr lang="en-US" dirty="0"/>
          </a:p>
          <a:p>
            <a:pPr lvl="1"/>
            <a:r>
              <a:rPr lang="en-US" dirty="0" smtClean="0"/>
              <a:t>Client side object model (jQuery) can be used to hide custom actions</a:t>
            </a:r>
          </a:p>
          <a:p>
            <a:pPr lvl="1"/>
            <a:r>
              <a:rPr lang="en-US" dirty="0" smtClean="0"/>
              <a:t>Remote provisioning technique using App Model</a:t>
            </a:r>
          </a:p>
          <a:p>
            <a:pPr lvl="1"/>
            <a:endParaRPr lang="en-US" dirty="0" smtClean="0"/>
          </a:p>
          <a:p>
            <a:pPr lvl="1"/>
            <a:endParaRPr lang="en-US" dirty="0" smtClean="0"/>
          </a:p>
          <a:p>
            <a:pPr lvl="1"/>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3520774442"/>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173505" y="3004507"/>
            <a:ext cx="8494619" cy="1098879"/>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Challenges:</a:t>
            </a:r>
          </a:p>
          <a:p>
            <a:r>
              <a:rPr lang="en-US" sz="2000" spc="0" smtClean="0">
                <a:gradFill>
                  <a:gsLst>
                    <a:gs pos="1250">
                      <a:schemeClr val="bg2"/>
                    </a:gs>
                    <a:gs pos="100000">
                      <a:schemeClr val="bg2"/>
                    </a:gs>
                  </a:gsLst>
                  <a:lin ang="5400000" scaled="0"/>
                </a:gradFill>
                <a:latin typeface="+mn-lt"/>
              </a:rPr>
              <a:t>None</a:t>
            </a:r>
            <a:endParaRPr lang="en-US" sz="2000" spc="0" dirty="0">
              <a:gradFill>
                <a:gsLst>
                  <a:gs pos="1250">
                    <a:schemeClr val="bg2"/>
                  </a:gs>
                  <a:gs pos="100000">
                    <a:schemeClr val="bg2"/>
                  </a:gs>
                </a:gsLst>
                <a:lin ang="5400000" scaled="0"/>
              </a:gradFill>
              <a:latin typeface="+mn-lt"/>
            </a:endParaRPr>
          </a:p>
        </p:txBody>
      </p:sp>
    </p:spTree>
    <p:extLst>
      <p:ext uri="{BB962C8B-B14F-4D97-AF65-F5344CB8AC3E}">
        <p14:creationId xmlns:p14="http://schemas.microsoft.com/office/powerpoint/2010/main" val="238964648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
              <a:lnSpc>
                <a:spcPct val="100000"/>
              </a:lnSpc>
              <a:spcBef>
                <a:spcPts val="0"/>
              </a:spcBef>
            </a:pPr>
            <a:r>
              <a:rPr lang="nl-BE" dirty="0" smtClean="0"/>
              <a:t>Records Management</a:t>
            </a:r>
            <a:br>
              <a:rPr lang="nl-BE" dirty="0" smtClean="0"/>
            </a:br>
            <a:r>
              <a:rPr lang="en-US" sz="3600" dirty="0" err="1">
                <a:solidFill>
                  <a:schemeClr val="accent1"/>
                </a:solidFill>
              </a:rPr>
              <a:t>contoso.sharepoint.docretention.wsp</a:t>
            </a:r>
            <a:r>
              <a:rPr lang="en-US" sz="2000" spc="0" dirty="0" smtClean="0">
                <a:ln>
                  <a:noFill/>
                </a:ln>
                <a:solidFill>
                  <a:srgbClr val="000000"/>
                </a:solidFill>
                <a:latin typeface="Segoe UI"/>
                <a:cs typeface="+mn-cs"/>
              </a:rPr>
              <a:t/>
            </a:r>
            <a:br>
              <a:rPr lang="en-US" sz="2000" spc="0" dirty="0" smtClean="0">
                <a:ln>
                  <a:noFill/>
                </a:ln>
                <a:solidFill>
                  <a:srgbClr val="000000"/>
                </a:solidFill>
                <a:latin typeface="Segoe UI"/>
                <a:cs typeface="+mn-cs"/>
              </a:rPr>
            </a:br>
            <a:r>
              <a:rPr lang="en-US" sz="2400" spc="0" dirty="0">
                <a:ln>
                  <a:noFill/>
                </a:ln>
                <a:solidFill>
                  <a:srgbClr val="000000"/>
                </a:solidFill>
                <a:latin typeface="Calibri" panose="020F0502020204030204" pitchFamily="34" charset="0"/>
                <a:cs typeface="+mn-cs"/>
              </a:rPr>
              <a:t/>
            </a:r>
            <a:br>
              <a:rPr lang="en-US" sz="2400" spc="0" dirty="0">
                <a:ln>
                  <a:noFill/>
                </a:ln>
                <a:solidFill>
                  <a:srgbClr val="000000"/>
                </a:solidFill>
                <a:latin typeface="Calibri" panose="020F0502020204030204" pitchFamily="34" charset="0"/>
                <a:cs typeface="+mn-cs"/>
              </a:rPr>
            </a:br>
            <a:endParaRPr lang="nl-BE" dirty="0"/>
          </a:p>
        </p:txBody>
      </p:sp>
      <p:sp>
        <p:nvSpPr>
          <p:cNvPr id="11" name="Text Placeholder 10"/>
          <p:cNvSpPr>
            <a:spLocks noGrp="1"/>
          </p:cNvSpPr>
          <p:nvPr>
            <p:ph type="body" sz="quarter" idx="10"/>
          </p:nvPr>
        </p:nvSpPr>
        <p:spPr>
          <a:xfrm>
            <a:off x="3228369" y="1701900"/>
            <a:ext cx="8494619" cy="1585140"/>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 notification emails when policies are due for revision.</a:t>
            </a:r>
          </a:p>
          <a:p>
            <a:pPr lvl="2"/>
            <a:r>
              <a:rPr lang="en-US" sz="1800" dirty="0" smtClean="0"/>
              <a:t>Delete records that are more than 5 years old.</a:t>
            </a:r>
          </a:p>
          <a:p>
            <a:pPr lvl="2"/>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7" name="Table 7"/>
          <p:cNvGraphicFramePr>
            <a:graphicFrameLocks noGrp="1"/>
          </p:cNvGraphicFramePr>
          <p:nvPr>
            <p:extLst>
              <p:ext uri="{D42A27DB-BD31-4B8C-83A1-F6EECF244321}">
                <p14:modId xmlns:p14="http://schemas.microsoft.com/office/powerpoint/2010/main" val="165284427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0"/>
          <p:cNvSpPr txBox="1">
            <a:spLocks/>
          </p:cNvSpPr>
          <p:nvPr/>
        </p:nvSpPr>
        <p:spPr>
          <a:xfrm>
            <a:off x="3283233" y="3287040"/>
            <a:ext cx="8494619" cy="3341925"/>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3600" kern="1200" spc="-70" baseline="0">
                <a:solidFill>
                  <a:schemeClr val="tx2"/>
                </a:soli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Migration</a:t>
            </a:r>
          </a:p>
          <a:p>
            <a:pPr lvl="1"/>
            <a:r>
              <a:rPr lang="en-US" dirty="0" smtClean="0"/>
              <a:t>Business </a:t>
            </a:r>
            <a:r>
              <a:rPr lang="en-US" dirty="0"/>
              <a:t>logic could be factored to one or more </a:t>
            </a:r>
            <a:r>
              <a:rPr lang="en-US" b="1" dirty="0" err="1"/>
              <a:t>oData</a:t>
            </a:r>
            <a:r>
              <a:rPr lang="en-US" b="1" dirty="0"/>
              <a:t> Web </a:t>
            </a:r>
            <a:r>
              <a:rPr lang="en-US" b="1" dirty="0" smtClean="0"/>
              <a:t>Services</a:t>
            </a:r>
          </a:p>
          <a:p>
            <a:pPr lvl="1"/>
            <a:r>
              <a:rPr lang="en-US" dirty="0" smtClean="0"/>
              <a:t>Use SharePoint’s record center functionality.</a:t>
            </a:r>
          </a:p>
          <a:p>
            <a:pPr lvl="1"/>
            <a:endParaRPr lang="en-US" dirty="0" smtClean="0"/>
          </a:p>
          <a:p>
            <a:r>
              <a:rPr lang="en-US" dirty="0" smtClean="0"/>
              <a:t>Challenges</a:t>
            </a:r>
            <a:endParaRPr lang="en-US" dirty="0"/>
          </a:p>
          <a:p>
            <a:pPr lvl="1"/>
            <a:r>
              <a:rPr lang="en-US" dirty="0"/>
              <a:t>Although SharePoint 2013 </a:t>
            </a:r>
            <a:r>
              <a:rPr lang="en-US" dirty="0" smtClean="0"/>
              <a:t>is backwards </a:t>
            </a:r>
            <a:r>
              <a:rPr lang="en-US" dirty="0"/>
              <a:t>compatible with 2010 workflows, the </a:t>
            </a:r>
            <a:r>
              <a:rPr lang="en-US" dirty="0" smtClean="0"/>
              <a:t>call to </a:t>
            </a:r>
            <a:r>
              <a:rPr lang="en-US" dirty="0"/>
              <a:t>HTTP Web Service action is only available </a:t>
            </a:r>
            <a:r>
              <a:rPr lang="en-US" dirty="0" smtClean="0"/>
              <a:t>for workflows </a:t>
            </a:r>
            <a:r>
              <a:rPr lang="en-US" dirty="0"/>
              <a:t>built </a:t>
            </a:r>
            <a:r>
              <a:rPr lang="en-US" dirty="0" smtClean="0"/>
              <a:t>using SharePoint </a:t>
            </a:r>
            <a:r>
              <a:rPr lang="en-US" dirty="0"/>
              <a:t>2013 declarative workflows</a:t>
            </a:r>
            <a:r>
              <a:rPr lang="en-US" dirty="0" smtClean="0"/>
              <a:t> </a:t>
            </a:r>
            <a:endParaRPr lang="en-US" dirty="0"/>
          </a:p>
          <a:p>
            <a:pPr lvl="1"/>
            <a:endParaRPr lang="en-US" dirty="0" smtClean="0"/>
          </a:p>
          <a:p>
            <a:pPr lvl="1"/>
            <a:endParaRPr lang="en-US" dirty="0"/>
          </a:p>
        </p:txBody>
      </p:sp>
    </p:spTree>
    <p:extLst>
      <p:ext uri="{BB962C8B-B14F-4D97-AF65-F5344CB8AC3E}">
        <p14:creationId xmlns:p14="http://schemas.microsoft.com/office/powerpoint/2010/main" val="184035117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Safety News Rollups</a:t>
            </a:r>
            <a:br>
              <a:rPr lang="nl-BE" dirty="0" smtClean="0"/>
            </a:br>
            <a:r>
              <a:rPr lang="en-US" sz="3600" dirty="0" err="1" smtClean="0">
                <a:solidFill>
                  <a:schemeClr val="accent1"/>
                </a:solidFill>
              </a:rPr>
              <a:t>contoso.sharepoint.safetynews.wsp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Rolls up </a:t>
            </a:r>
            <a:r>
              <a:rPr lang="en-US" sz="1800" dirty="0"/>
              <a:t>s</a:t>
            </a:r>
            <a:r>
              <a:rPr lang="en-US" sz="1800" dirty="0" smtClean="0"/>
              <a:t>afety news items from various sites and sub-sites</a:t>
            </a:r>
          </a:p>
          <a:p>
            <a:pPr lvl="2"/>
            <a:r>
              <a:rPr lang="en-US" sz="1800" dirty="0" smtClean="0"/>
              <a:t>Providing a mobile friendly view of the news item when accessed from mobile devices.</a:t>
            </a:r>
            <a:endParaRPr lang="en-US" sz="1800"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ext uri="{D42A27DB-BD31-4B8C-83A1-F6EECF244321}">
                <p14:modId xmlns:p14="http://schemas.microsoft.com/office/powerpoint/2010/main" val="2396600157"/>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173504" y="4083892"/>
            <a:ext cx="8494619" cy="1545038"/>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safety news can be published as announcements within Yammer.</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Yammer embedded code can replace the custom safety news web part.</a:t>
            </a:r>
          </a:p>
        </p:txBody>
      </p:sp>
      <p:sp>
        <p:nvSpPr>
          <p:cNvPr id="5" name="Rectangle 4"/>
          <p:cNvSpPr/>
          <p:nvPr/>
        </p:nvSpPr>
        <p:spPr>
          <a:xfrm>
            <a:off x="3173505" y="5792802"/>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99472194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3505" y="992992"/>
            <a:ext cx="8494619" cy="747897"/>
          </a:xfrm>
        </p:spPr>
        <p:txBody>
          <a:bodyPr anchor="ctr"/>
          <a:lstStyle/>
          <a:p>
            <a:r>
              <a:rPr lang="nl-BE" dirty="0" smtClean="0"/>
              <a:t>News notifications</a:t>
            </a:r>
            <a:br>
              <a:rPr lang="nl-BE" dirty="0" smtClean="0"/>
            </a:br>
            <a:r>
              <a:rPr lang="en-US" sz="3600" dirty="0" err="1" smtClean="0">
                <a:solidFill>
                  <a:schemeClr val="accent1"/>
                </a:solidFill>
              </a:rPr>
              <a:t>contoso.sharepoint.newsalerts.wsp</a:t>
            </a:r>
            <a:r>
              <a:rPr lang="en-US" sz="3600" dirty="0">
                <a:solidFill>
                  <a:schemeClr val="accent1"/>
                </a:solidFill>
              </a:rPr>
              <a:t/>
            </a:r>
            <a:br>
              <a:rPr lang="en-US" sz="3600" dirty="0">
                <a:solidFill>
                  <a:schemeClr val="accent1"/>
                </a:solidFill>
              </a:rPr>
            </a:br>
            <a:r>
              <a:rPr lang="en-US" sz="3600" dirty="0">
                <a:solidFill>
                  <a:schemeClr val="accent1"/>
                </a:solidFill>
              </a:rPr>
              <a:t/>
            </a:r>
            <a:br>
              <a:rPr lang="en-US" sz="3600" dirty="0">
                <a:solidFill>
                  <a:schemeClr val="accent1"/>
                </a:solidFill>
              </a:rPr>
            </a:br>
            <a:endParaRPr lang="nl-BE" sz="3600" dirty="0">
              <a:solidFill>
                <a:schemeClr val="accent1"/>
              </a:solidFill>
            </a:endParaRPr>
          </a:p>
        </p:txBody>
      </p:sp>
      <p:sp>
        <p:nvSpPr>
          <p:cNvPr id="11" name="Text Placeholder 10"/>
          <p:cNvSpPr>
            <a:spLocks noGrp="1"/>
          </p:cNvSpPr>
          <p:nvPr>
            <p:ph type="body" sz="quarter" idx="10"/>
          </p:nvPr>
        </p:nvSpPr>
        <p:spPr>
          <a:xfrm>
            <a:off x="3173505" y="2238374"/>
            <a:ext cx="8494619" cy="4619626"/>
          </a:xfrm>
        </p:spPr>
        <p:txBody>
          <a:bodyPr/>
          <a:lstStyle/>
          <a:p>
            <a:r>
              <a:rPr lang="en-US" dirty="0"/>
              <a:t>High level requirements:</a:t>
            </a:r>
          </a:p>
          <a:p>
            <a:pPr lvl="1"/>
            <a:r>
              <a:rPr lang="en-US" sz="1800" dirty="0" smtClean="0"/>
              <a:t>Typical </a:t>
            </a:r>
            <a:r>
              <a:rPr lang="en-US" sz="1800" dirty="0"/>
              <a:t>Intranet features:</a:t>
            </a:r>
          </a:p>
          <a:p>
            <a:pPr lvl="2"/>
            <a:r>
              <a:rPr lang="en-US" sz="1800" dirty="0" smtClean="0"/>
              <a:t>Sends notification when a “featured” news article is added</a:t>
            </a:r>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gradFill>
                <a:gsLst>
                  <a:gs pos="1250">
                    <a:srgbClr val="797A7D"/>
                  </a:gs>
                  <a:gs pos="100000">
                    <a:srgbClr val="797A7D"/>
                  </a:gs>
                </a:gsLst>
                <a:lin ang="5400000" scaled="0"/>
              </a:gradFill>
            </a:endParaRPr>
          </a:p>
        </p:txBody>
      </p:sp>
      <p:graphicFrame>
        <p:nvGraphicFramePr>
          <p:cNvPr id="7" name="Table 7"/>
          <p:cNvGraphicFramePr>
            <a:graphicFrameLocks noGrp="1"/>
          </p:cNvGraphicFramePr>
          <p:nvPr>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Branding</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pic>
        <p:nvPicPr>
          <p:cNvPr id="2052" name="Picture 4" descr="http://wordlabs.ru/wp-content/uploads/2015/02/Contoso-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955" y="2052637"/>
            <a:ext cx="1676400" cy="9048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63777" y="3784525"/>
            <a:ext cx="8494619" cy="1206484"/>
          </a:xfrm>
          <a:prstGeom prst="rect">
            <a:avLst/>
          </a:prstGeom>
        </p:spPr>
        <p:txBody>
          <a:bodyPr wrap="square">
            <a:spAutoFit/>
          </a:bodyPr>
          <a:lstStyle/>
          <a:p>
            <a:pPr marL="284163" lvl="0" indent="-284163">
              <a:lnSpc>
                <a:spcPct val="90000"/>
              </a:lnSpc>
              <a:spcBef>
                <a:spcPct val="20000"/>
              </a:spcBef>
              <a:buSzPct val="80000"/>
              <a:buFont typeface="Wingdings" pitchFamily="2" charset="2"/>
              <a:buChar char=""/>
            </a:pPr>
            <a:r>
              <a:rPr lang="en-US" sz="3600" spc="-70" dirty="0" smtClean="0">
                <a:solidFill>
                  <a:srgbClr val="EB3C00"/>
                </a:solidFill>
                <a:latin typeface="Segoe UI Light"/>
              </a:rPr>
              <a:t>Migration</a:t>
            </a:r>
          </a:p>
          <a:p>
            <a:pPr marL="517525" lvl="1" indent="-233363">
              <a:lnSpc>
                <a:spcPct val="90000"/>
              </a:lnSpc>
              <a:spcBef>
                <a:spcPct val="20000"/>
              </a:spcBef>
              <a:buSzPct val="90000"/>
              <a:buFont typeface="Wingdings" pitchFamily="2" charset="2"/>
              <a:buChar char=""/>
            </a:pPr>
            <a:r>
              <a:rPr lang="en-US" sz="2000" dirty="0" smtClean="0">
                <a:gradFill>
                  <a:gsLst>
                    <a:gs pos="1250">
                      <a:srgbClr val="797A7D"/>
                    </a:gs>
                    <a:gs pos="100000">
                      <a:srgbClr val="797A7D"/>
                    </a:gs>
                  </a:gsLst>
                  <a:lin ang="5400000" scaled="0"/>
                </a:gradFill>
              </a:rPr>
              <a:t>The solution will be abandoned. Yammer sends automated emails when an announcement is added.</a:t>
            </a:r>
          </a:p>
        </p:txBody>
      </p:sp>
      <p:sp>
        <p:nvSpPr>
          <p:cNvPr id="5" name="Rectangle 4"/>
          <p:cNvSpPr/>
          <p:nvPr/>
        </p:nvSpPr>
        <p:spPr>
          <a:xfrm>
            <a:off x="3173505" y="5313341"/>
            <a:ext cx="6092825" cy="929485"/>
          </a:xfrm>
          <a:prstGeom prst="rect">
            <a:avLst/>
          </a:prstGeom>
        </p:spPr>
        <p:txBody>
          <a:bodyPr>
            <a:spAutoFit/>
          </a:bodyPr>
          <a:lstStyle/>
          <a:p>
            <a:pPr marL="284163" lvl="0" indent="-284163">
              <a:lnSpc>
                <a:spcPct val="90000"/>
              </a:lnSpc>
              <a:spcBef>
                <a:spcPct val="20000"/>
              </a:spcBef>
              <a:buSzPct val="80000"/>
              <a:buFont typeface="Wingdings" pitchFamily="2" charset="2"/>
              <a:buChar char=""/>
            </a:pPr>
            <a:r>
              <a:rPr lang="en-US" sz="3600" spc="-70" dirty="0">
                <a:solidFill>
                  <a:srgbClr val="EB3C00"/>
                </a:solidFill>
                <a:latin typeface="Segoe UI Light"/>
              </a:rPr>
              <a:t>Challenges</a:t>
            </a:r>
          </a:p>
          <a:p>
            <a:pPr marL="517525" lvl="1" indent="-233363">
              <a:lnSpc>
                <a:spcPct val="90000"/>
              </a:lnSpc>
              <a:spcBef>
                <a:spcPct val="20000"/>
              </a:spcBef>
              <a:buSzPct val="90000"/>
              <a:buFont typeface="Wingdings" pitchFamily="2" charset="2"/>
              <a:buChar char=""/>
            </a:pPr>
            <a:r>
              <a:rPr lang="en-US" sz="2000" dirty="0">
                <a:gradFill>
                  <a:gsLst>
                    <a:gs pos="1250">
                      <a:srgbClr val="797A7D"/>
                    </a:gs>
                    <a:gs pos="100000">
                      <a:srgbClr val="797A7D"/>
                    </a:gs>
                  </a:gsLst>
                  <a:lin ang="5400000" scaled="0"/>
                </a:gradFill>
              </a:rPr>
              <a:t>None</a:t>
            </a:r>
          </a:p>
        </p:txBody>
      </p:sp>
    </p:spTree>
    <p:extLst>
      <p:ext uri="{BB962C8B-B14F-4D97-AF65-F5344CB8AC3E}">
        <p14:creationId xmlns:p14="http://schemas.microsoft.com/office/powerpoint/2010/main" val="38153170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Skill Finder</a:t>
            </a:r>
            <a:br>
              <a:rPr lang="nl-BE" dirty="0" smtClean="0"/>
            </a:br>
            <a:r>
              <a:rPr lang="en-US" sz="3600" dirty="0" err="1">
                <a:solidFill>
                  <a:schemeClr val="accent1"/>
                </a:solidFill>
              </a:rPr>
              <a:t>tailspin.skillfinder.wsp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1740407"/>
            <a:ext cx="8494619" cy="4619626"/>
          </a:xfrm>
        </p:spPr>
        <p:txBody>
          <a:bodyPr/>
          <a:lstStyle/>
          <a:p>
            <a:r>
              <a:rPr lang="en-US" dirty="0"/>
              <a:t>High level requirements:</a:t>
            </a:r>
          </a:p>
          <a:p>
            <a:pPr lvl="1"/>
            <a:r>
              <a:rPr lang="en-US" dirty="0" smtClean="0"/>
              <a:t>Allow users to search experts based on their years of experience and past projects.</a:t>
            </a:r>
          </a:p>
          <a:p>
            <a:pPr lvl="1"/>
            <a:r>
              <a:rPr lang="en-US" dirty="0" smtClean="0"/>
              <a:t>Allow the users to be able to communicate with the experts using a tool.</a:t>
            </a:r>
            <a:endParaRPr lang="en-US" dirty="0"/>
          </a:p>
          <a:p>
            <a:pPr lvl="1"/>
            <a:endParaRPr lang="en-US" dirty="0"/>
          </a:p>
          <a:p>
            <a:r>
              <a:rPr lang="en-US" dirty="0" smtClean="0"/>
              <a:t>Migration</a:t>
            </a:r>
            <a:endParaRPr lang="en-US" dirty="0"/>
          </a:p>
          <a:p>
            <a:pPr lvl="1"/>
            <a:r>
              <a:rPr lang="en-US" dirty="0" smtClean="0"/>
              <a:t>The solution can be replaced using the SharePoint People search</a:t>
            </a:r>
          </a:p>
          <a:p>
            <a:pPr lvl="1"/>
            <a:r>
              <a:rPr lang="en-US" dirty="0" smtClean="0"/>
              <a:t>The People search provides integration with Lync which can then be used to communicate with the expert using messaging or voice call.</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graphicFrame>
        <p:nvGraphicFramePr>
          <p:cNvPr id="6" name="Table 7"/>
          <p:cNvGraphicFramePr>
            <a:graphicFrameLocks noGrp="1"/>
          </p:cNvGraphicFramePr>
          <p:nvPr>
            <p:extLst>
              <p:ext uri="{D42A27DB-BD31-4B8C-83A1-F6EECF244321}">
                <p14:modId xmlns:p14="http://schemas.microsoft.com/office/powerpoint/2010/main" val="2399225543"/>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Medium</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30528" y="2003612"/>
            <a:ext cx="1580882"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TailSpin</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3250092999"/>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Location Finder </a:t>
            </a:r>
            <a:br>
              <a:rPr lang="nl-BE" dirty="0" smtClean="0"/>
            </a:br>
            <a:r>
              <a:rPr lang="en-US" sz="3600" dirty="0" err="1">
                <a:solidFill>
                  <a:schemeClr val="accent1"/>
                </a:solidFill>
              </a:rPr>
              <a:t>fabricam.locationfinder.wsp</a:t>
            </a:r>
            <a:r>
              <a:rPr lang="en-US" dirty="0">
                <a:solidFill>
                  <a:schemeClr val="dk1"/>
                </a:solidFill>
              </a:rPr>
              <a:t/>
            </a:r>
            <a:br>
              <a:rPr lang="en-US" dirty="0">
                <a:solidFill>
                  <a:schemeClr val="dk1"/>
                </a:solidFill>
              </a:rPr>
            </a:br>
            <a:endParaRPr lang="nl-BE" dirty="0"/>
          </a:p>
        </p:txBody>
      </p:sp>
      <p:sp>
        <p:nvSpPr>
          <p:cNvPr id="11" name="Text Placeholder 10"/>
          <p:cNvSpPr>
            <a:spLocks noGrp="1"/>
          </p:cNvSpPr>
          <p:nvPr>
            <p:ph type="body" sz="quarter" idx="10"/>
          </p:nvPr>
        </p:nvSpPr>
        <p:spPr>
          <a:xfrm>
            <a:off x="3173505" y="2114550"/>
            <a:ext cx="8494619" cy="4619626"/>
          </a:xfrm>
        </p:spPr>
        <p:txBody>
          <a:bodyPr/>
          <a:lstStyle/>
          <a:p>
            <a:r>
              <a:rPr lang="en-US" dirty="0"/>
              <a:t>High level requirements:</a:t>
            </a:r>
          </a:p>
          <a:p>
            <a:pPr lvl="1"/>
            <a:r>
              <a:rPr lang="en-US" dirty="0" smtClean="0"/>
              <a:t>Should allow users to search for </a:t>
            </a:r>
            <a:r>
              <a:rPr lang="en-US" dirty="0" err="1" smtClean="0"/>
              <a:t>Fabrikam</a:t>
            </a:r>
            <a:r>
              <a:rPr lang="en-US" dirty="0" smtClean="0"/>
              <a:t> outlets</a:t>
            </a:r>
          </a:p>
          <a:p>
            <a:pPr lvl="1"/>
            <a:r>
              <a:rPr lang="en-US" dirty="0" smtClean="0"/>
              <a:t>Should map the locations on interactive Bing Map</a:t>
            </a:r>
            <a:endParaRPr lang="en-US" dirty="0"/>
          </a:p>
          <a:p>
            <a:pPr lvl="1"/>
            <a:endParaRPr lang="en-US" dirty="0" smtClean="0"/>
          </a:p>
          <a:p>
            <a:r>
              <a:rPr lang="en-US" dirty="0"/>
              <a:t>Migration:</a:t>
            </a:r>
          </a:p>
          <a:p>
            <a:pPr lvl="1"/>
            <a:r>
              <a:rPr lang="en-US" dirty="0" smtClean="0"/>
              <a:t>Use search display templates to return search results.</a:t>
            </a:r>
            <a:endParaRPr lang="en-US" dirty="0"/>
          </a:p>
          <a:p>
            <a:pPr lvl="1"/>
            <a:endParaRPr lang="en-US" dirty="0"/>
          </a:p>
          <a:p>
            <a:r>
              <a:rPr lang="en-US" dirty="0" smtClean="0"/>
              <a:t>Challenges</a:t>
            </a:r>
            <a:endParaRPr lang="en-US" dirty="0"/>
          </a:p>
          <a:p>
            <a:pPr lvl="1"/>
            <a:r>
              <a:rPr lang="en-US" dirty="0" smtClean="0"/>
              <a:t>None</a:t>
            </a:r>
          </a:p>
          <a:p>
            <a:endParaRPr lang="en-US" dirty="0"/>
          </a:p>
        </p:txBody>
      </p:sp>
      <p:graphicFrame>
        <p:nvGraphicFramePr>
          <p:cNvPr id="3" name="Table 7"/>
          <p:cNvGraphicFramePr>
            <a:graphicFrameLocks noGrp="1"/>
          </p:cNvGraphicFramePr>
          <p:nvPr>
            <p:extLst>
              <p:ext uri="{D42A27DB-BD31-4B8C-83A1-F6EECF244321}">
                <p14:modId xmlns:p14="http://schemas.microsoft.com/office/powerpoint/2010/main" val="162798841"/>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Location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p:txBody>
      </p:sp>
      <p:pic>
        <p:nvPicPr>
          <p:cNvPr id="1026" name="Picture 2" descr="https://www.fabrikam.nl/images/home_75px_tit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114550"/>
            <a:ext cx="238125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41534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Web Analytics</a:t>
            </a:r>
            <a:br>
              <a:rPr lang="nl-BE" dirty="0" smtClean="0"/>
            </a:br>
            <a:r>
              <a:rPr lang="en-US" sz="3600" dirty="0" err="1">
                <a:solidFill>
                  <a:schemeClr val="accent1"/>
                </a:solidFill>
              </a:rPr>
              <a:t>adventureworks.analytics.wsp</a:t>
            </a:r>
            <a:r>
              <a:rPr lang="en-NZ" dirty="0">
                <a:solidFill>
                  <a:schemeClr val="dk1"/>
                </a:solidFill>
              </a:rPr>
              <a:t/>
            </a:r>
            <a:br>
              <a:rPr lang="en-NZ" dirty="0">
                <a:solidFill>
                  <a:schemeClr val="dk1"/>
                </a:solidFill>
              </a:rPr>
            </a:br>
            <a:r>
              <a:rPr lang="nl-BE" dirty="0" smtClean="0"/>
              <a:t/>
            </a:r>
            <a:br>
              <a:rPr lang="nl-BE" dirty="0" smtClean="0"/>
            </a:br>
            <a:endParaRPr lang="nl-BE" dirty="0"/>
          </a:p>
        </p:txBody>
      </p:sp>
      <p:sp>
        <p:nvSpPr>
          <p:cNvPr id="11" name="Text Placeholder 10"/>
          <p:cNvSpPr>
            <a:spLocks noGrp="1"/>
          </p:cNvSpPr>
          <p:nvPr>
            <p:ph type="body" sz="quarter" idx="10"/>
          </p:nvPr>
        </p:nvSpPr>
        <p:spPr>
          <a:xfrm>
            <a:off x="3173505" y="1874519"/>
            <a:ext cx="8494619" cy="4619626"/>
          </a:xfrm>
        </p:spPr>
        <p:txBody>
          <a:bodyPr/>
          <a:lstStyle/>
          <a:p>
            <a:r>
              <a:rPr lang="en-US" dirty="0"/>
              <a:t>High level requirements:</a:t>
            </a:r>
          </a:p>
          <a:p>
            <a:pPr lvl="1"/>
            <a:r>
              <a:rPr lang="en-US" dirty="0" smtClean="0"/>
              <a:t>Discovers </a:t>
            </a:r>
            <a:r>
              <a:rPr lang="en-US" dirty="0"/>
              <a:t>keywords, phrases and the most clicked-on results</a:t>
            </a:r>
            <a:r>
              <a:rPr lang="en-US" dirty="0" smtClean="0"/>
              <a:t>.</a:t>
            </a:r>
          </a:p>
          <a:p>
            <a:pPr lvl="1"/>
            <a:r>
              <a:rPr lang="en-US" dirty="0" smtClean="0"/>
              <a:t>Provides </a:t>
            </a:r>
            <a:r>
              <a:rPr lang="en-US" dirty="0"/>
              <a:t>the session history of all </a:t>
            </a:r>
            <a:r>
              <a:rPr lang="en-US" dirty="0" smtClean="0"/>
              <a:t>SharePoint </a:t>
            </a:r>
            <a:r>
              <a:rPr lang="en-US" dirty="0"/>
              <a:t>users</a:t>
            </a:r>
            <a:r>
              <a:rPr lang="en-US" dirty="0" smtClean="0"/>
              <a:t>.</a:t>
            </a:r>
          </a:p>
          <a:p>
            <a:pPr lvl="1"/>
            <a:r>
              <a:rPr lang="en-US" dirty="0" smtClean="0"/>
              <a:t>Provides information on popular content</a:t>
            </a:r>
            <a:endParaRPr lang="en-US" dirty="0"/>
          </a:p>
          <a:p>
            <a:pPr lvl="1"/>
            <a:endParaRPr lang="en-US" dirty="0"/>
          </a:p>
          <a:p>
            <a:r>
              <a:rPr lang="en-US" dirty="0" smtClean="0"/>
              <a:t>Migration</a:t>
            </a:r>
            <a:endParaRPr lang="en-US" dirty="0"/>
          </a:p>
          <a:p>
            <a:pPr lvl="1"/>
            <a:r>
              <a:rPr lang="en-US" dirty="0" smtClean="0"/>
              <a:t>Make use of SharePoint 2013 analytics.</a:t>
            </a:r>
          </a:p>
          <a:p>
            <a:pPr lvl="1"/>
            <a:r>
              <a:rPr lang="en-US" dirty="0" smtClean="0"/>
              <a:t>Use Client side techniques to inject JS using script blocks on master page.</a:t>
            </a:r>
            <a:endParaRPr lang="en-US" dirty="0"/>
          </a:p>
          <a:p>
            <a:pPr lvl="1"/>
            <a:endParaRPr lang="en-US" dirty="0"/>
          </a:p>
          <a:p>
            <a:r>
              <a:rPr lang="en-US" dirty="0" smtClean="0"/>
              <a:t>Challenges</a:t>
            </a:r>
            <a:endParaRPr lang="en-US" dirty="0"/>
          </a:p>
          <a:p>
            <a:pPr lvl="1"/>
            <a:r>
              <a:rPr lang="en-US" dirty="0" smtClean="0"/>
              <a:t>None</a:t>
            </a:r>
            <a:endParaRPr lang="en-US" dirty="0"/>
          </a:p>
        </p:txBody>
      </p:sp>
      <p:sp>
        <p:nvSpPr>
          <p:cNvPr id="4" name="Text Placeholder 6"/>
          <p:cNvSpPr txBox="1">
            <a:spLocks/>
          </p:cNvSpPr>
          <p:nvPr/>
        </p:nvSpPr>
        <p:spPr>
          <a:xfrm>
            <a:off x="3173505" y="1243404"/>
            <a:ext cx="8494619" cy="2043636"/>
          </a:xfrm>
          <a:prstGeom prst="rect">
            <a:avLst/>
          </a:prstGeom>
        </p:spPr>
        <p:txBody>
          <a:bodyPr/>
          <a:lst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smtClean="0"/>
          </a:p>
        </p:txBody>
      </p:sp>
      <p:graphicFrame>
        <p:nvGraphicFramePr>
          <p:cNvPr id="6" name="Table 7"/>
          <p:cNvGraphicFramePr>
            <a:graphicFrameLocks noGrp="1"/>
          </p:cNvGraphicFramePr>
          <p:nvPr>
            <p:extLst>
              <p:ext uri="{D42A27DB-BD31-4B8C-83A1-F6EECF244321}">
                <p14:modId xmlns:p14="http://schemas.microsoft.com/office/powerpoint/2010/main" val="1524941316"/>
              </p:ext>
            </p:extLst>
          </p:nvPr>
        </p:nvGraphicFramePr>
        <p:xfrm>
          <a:off x="291646" y="425158"/>
          <a:ext cx="2373524" cy="1483360"/>
        </p:xfrm>
        <a:graphic>
          <a:graphicData uri="http://schemas.openxmlformats.org/drawingml/2006/table">
            <a:tbl>
              <a:tblPr>
                <a:tableStyleId>{2D5ABB26-0587-4C30-8999-92F81FD0307C}</a:tableStyleId>
              </a:tblPr>
              <a:tblGrid>
                <a:gridCol w="2373524">
                  <a:extLst>
                    <a:ext uri="{9D8B030D-6E8A-4147-A177-3AD203B41FA5}">
                      <a16:colId xmlns:a16="http://schemas.microsoft.com/office/drawing/2014/main" xmlns="" val="20000"/>
                    </a:ext>
                  </a:extLst>
                </a:gridCol>
              </a:tblGrid>
              <a:tr h="370840">
                <a:tc>
                  <a:txBody>
                    <a:bodyPr/>
                    <a:lstStyle/>
                    <a:p>
                      <a:pPr algn="ctr"/>
                      <a:r>
                        <a:rPr lang="en-US" b="1" i="0" dirty="0" smtClean="0"/>
                        <a:t>Skill Finder</a:t>
                      </a:r>
                      <a:endParaRPr lang="nl-BE"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840">
                <a:tc>
                  <a:txBody>
                    <a:bodyPr/>
                    <a:lstStyle/>
                    <a:p>
                      <a:r>
                        <a:rPr lang="en-US" i="1" dirty="0" smtClean="0"/>
                        <a:t>Complexity:</a:t>
                      </a:r>
                      <a:endParaRPr lang="nl-BE"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70840">
                <a:tc>
                  <a:txBody>
                    <a:bodyPr/>
                    <a:lstStyle/>
                    <a:p>
                      <a:pPr algn="ctr"/>
                      <a:r>
                        <a:rPr lang="en-US" dirty="0" smtClean="0">
                          <a:solidFill>
                            <a:schemeClr val="bg1"/>
                          </a:solidFill>
                        </a:rPr>
                        <a:t>Easy</a:t>
                      </a:r>
                      <a:endParaRPr lang="nl-BE"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xmlns="" val="10002"/>
                  </a:ext>
                </a:extLst>
              </a:tr>
              <a:tr h="370840">
                <a:tc>
                  <a:txBody>
                    <a:bodyPr/>
                    <a:lstStyle/>
                    <a:p>
                      <a:pPr marL="0" marR="0" indent="0" algn="l" defTabSz="914363" rtl="0" eaLnBrk="1" fontAlgn="auto" latinLnBrk="0" hangingPunct="1">
                        <a:lnSpc>
                          <a:spcPct val="100000"/>
                        </a:lnSpc>
                        <a:spcBef>
                          <a:spcPts val="0"/>
                        </a:spcBef>
                        <a:spcAft>
                          <a:spcPts val="0"/>
                        </a:spcAft>
                        <a:buClrTx/>
                        <a:buSzTx/>
                        <a:buFont typeface="Arial" panose="020B0604020202020204" pitchFamily="34" charset="0"/>
                        <a:buNone/>
                        <a:tabLst/>
                        <a:defRPr/>
                      </a:pPr>
                      <a:r>
                        <a:rPr lang="en-US" i="1" dirty="0" smtClean="0"/>
                        <a:t>Owner: Contoso</a:t>
                      </a:r>
                      <a:endParaRPr lang="nl-BE" i="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3" name="Rectangle 2"/>
          <p:cNvSpPr/>
          <p:nvPr/>
        </p:nvSpPr>
        <p:spPr>
          <a:xfrm>
            <a:off x="200873" y="2003612"/>
            <a:ext cx="1640194" cy="523220"/>
          </a:xfrm>
          <a:prstGeom prst="rect">
            <a:avLst/>
          </a:prstGeom>
        </p:spPr>
        <p:txBody>
          <a:bodyPr wrap="none">
            <a:spAutoFit/>
          </a:bodyPr>
          <a:lstStyle/>
          <a:p>
            <a:pPr algn="ctr"/>
            <a:r>
              <a:rPr lang="en-US" sz="2800" b="1" dirty="0" err="1" smtClean="0">
                <a:solidFill>
                  <a:schemeClr val="bg1"/>
                </a:solidFill>
                <a:latin typeface="Berlin Sans FB" panose="020E0602020502020306" pitchFamily="34" charset="0"/>
              </a:rPr>
              <a:t>WingTip</a:t>
            </a:r>
            <a:endParaRPr lang="nl-BE" sz="2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11967472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Positioning in the PnP Transformation approach</a:t>
            </a:r>
            <a:endParaRPr lang="en-US" dirty="0"/>
          </a:p>
        </p:txBody>
      </p:sp>
    </p:spTree>
    <p:extLst>
      <p:ext uri="{BB962C8B-B14F-4D97-AF65-F5344CB8AC3E}">
        <p14:creationId xmlns:p14="http://schemas.microsoft.com/office/powerpoint/2010/main" val="70052174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and initial solution design direction</a:t>
            </a:r>
            <a:endParaRPr lang="en-US" dirty="0"/>
          </a:p>
        </p:txBody>
      </p:sp>
    </p:spTree>
    <p:extLst>
      <p:ext uri="{BB962C8B-B14F-4D97-AF65-F5344CB8AC3E}">
        <p14:creationId xmlns:p14="http://schemas.microsoft.com/office/powerpoint/2010/main" val="555938168"/>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Who’s responsible </a:t>
            </a:r>
            <a:r>
              <a:rPr lang="en-US" sz="4800"/>
              <a:t>for what</a:t>
            </a:r>
            <a:r>
              <a:rPr lang="en-US" sz="4800" dirty="0"/>
              <a:t>+</a:t>
            </a:r>
            <a:r>
              <a:rPr lang="en-US" sz="4800"/>
              <a:t> dependencies </a:t>
            </a:r>
            <a:endParaRPr lang="nl-BE" dirty="0"/>
          </a:p>
        </p:txBody>
      </p:sp>
      <p:sp>
        <p:nvSpPr>
          <p:cNvPr id="4" name="Oval 3"/>
          <p:cNvSpPr/>
          <p:nvPr/>
        </p:nvSpPr>
        <p:spPr bwMode="auto">
          <a:xfrm>
            <a:off x="4824451" y="2601843"/>
            <a:ext cx="2527325" cy="1194099"/>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Library Receivers</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7606202" y="1891270"/>
            <a:ext cx="2305235" cy="935916"/>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Provisioning</a:t>
            </a:r>
            <a:endParaRPr lang="nl-BE" sz="2200" dirty="0">
              <a:solidFill>
                <a:schemeClr val="tx1"/>
              </a:solidFill>
              <a:ea typeface="Segoe UI" pitchFamily="34" charset="0"/>
              <a:cs typeface="Segoe UI" pitchFamily="34" charset="0"/>
            </a:endParaRPr>
          </a:p>
        </p:txBody>
      </p:sp>
      <p:sp>
        <p:nvSpPr>
          <p:cNvPr id="7" name="Oval 6"/>
          <p:cNvSpPr/>
          <p:nvPr/>
        </p:nvSpPr>
        <p:spPr bwMode="auto">
          <a:xfrm>
            <a:off x="4112646" y="2117751"/>
            <a:ext cx="2506894" cy="805028"/>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Doc Management</a:t>
            </a:r>
            <a:endParaRPr lang="nl-BE" sz="2200" dirty="0">
              <a:solidFill>
                <a:schemeClr val="tx1"/>
              </a:solidFill>
              <a:ea typeface="Segoe UI" pitchFamily="34" charset="0"/>
              <a:cs typeface="Segoe UI" pitchFamily="34" charset="0"/>
            </a:endParaRPr>
          </a:p>
        </p:txBody>
      </p:sp>
      <p:sp>
        <p:nvSpPr>
          <p:cNvPr id="8" name="Oval 7"/>
          <p:cNvSpPr/>
          <p:nvPr/>
        </p:nvSpPr>
        <p:spPr bwMode="auto">
          <a:xfrm>
            <a:off x="4122514" y="3581445"/>
            <a:ext cx="2589166" cy="892233"/>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nl-BE" sz="2200" dirty="0" smtClean="0">
                <a:solidFill>
                  <a:schemeClr val="tx1"/>
                </a:solidFill>
                <a:ea typeface="Segoe UI" pitchFamily="34" charset="0"/>
                <a:cs typeface="Segoe UI" pitchFamily="34" charset="0"/>
              </a:rPr>
              <a:t>Notification Email</a:t>
            </a:r>
          </a:p>
        </p:txBody>
      </p:sp>
      <p:sp>
        <p:nvSpPr>
          <p:cNvPr id="11" name="Oval 10"/>
          <p:cNvSpPr/>
          <p:nvPr/>
        </p:nvSpPr>
        <p:spPr bwMode="auto">
          <a:xfrm>
            <a:off x="917103" y="5733826"/>
            <a:ext cx="1608259" cy="774550"/>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err="1" smtClean="0">
                <a:solidFill>
                  <a:schemeClr val="tx1"/>
                </a:solidFill>
                <a:ea typeface="Segoe UI" pitchFamily="34" charset="0"/>
                <a:cs typeface="Segoe UI" pitchFamily="34" charset="0"/>
              </a:rPr>
              <a:t>Fabrikam</a:t>
            </a:r>
            <a:endParaRPr lang="nl-BE" sz="2200" dirty="0" smtClean="0">
              <a:solidFill>
                <a:schemeClr val="tx1"/>
              </a:solidFill>
              <a:ea typeface="Segoe UI" pitchFamily="34" charset="0"/>
              <a:cs typeface="Segoe UI" pitchFamily="34" charset="0"/>
            </a:endParaRPr>
          </a:p>
        </p:txBody>
      </p:sp>
      <p:sp>
        <p:nvSpPr>
          <p:cNvPr id="13" name="Oval 12"/>
          <p:cNvSpPr/>
          <p:nvPr/>
        </p:nvSpPr>
        <p:spPr bwMode="auto">
          <a:xfrm>
            <a:off x="2614115" y="5733826"/>
            <a:ext cx="1608259" cy="774550"/>
          </a:xfrm>
          <a:prstGeom prst="ellipse">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Contoso</a:t>
            </a:r>
            <a:endParaRPr lang="nl-BE" sz="2200" dirty="0">
              <a:solidFill>
                <a:schemeClr val="tx1"/>
              </a:solidFill>
              <a:ea typeface="Segoe UI" pitchFamily="34" charset="0"/>
              <a:cs typeface="Segoe UI" pitchFamily="34" charset="0"/>
            </a:endParaRPr>
          </a:p>
        </p:txBody>
      </p:sp>
      <p:sp>
        <p:nvSpPr>
          <p:cNvPr id="14" name="Oval 13"/>
          <p:cNvSpPr/>
          <p:nvPr/>
        </p:nvSpPr>
        <p:spPr bwMode="auto">
          <a:xfrm>
            <a:off x="4311127" y="5736272"/>
            <a:ext cx="1608259" cy="774550"/>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600" dirty="0" smtClean="0">
                <a:solidFill>
                  <a:schemeClr val="tx1"/>
                </a:solidFill>
                <a:ea typeface="Segoe UI" pitchFamily="34" charset="0"/>
                <a:cs typeface="Segoe UI" pitchFamily="34" charset="0"/>
              </a:rPr>
              <a:t>Tailspin</a:t>
            </a:r>
            <a:endParaRPr lang="nl-BE" sz="2200" dirty="0">
              <a:solidFill>
                <a:schemeClr val="tx1"/>
              </a:solidFill>
              <a:ea typeface="Segoe UI" pitchFamily="34" charset="0"/>
              <a:cs typeface="Segoe UI" pitchFamily="34" charset="0"/>
            </a:endParaRPr>
          </a:p>
        </p:txBody>
      </p:sp>
      <p:sp>
        <p:nvSpPr>
          <p:cNvPr id="17" name="Oval 18"/>
          <p:cNvSpPr/>
          <p:nvPr/>
        </p:nvSpPr>
        <p:spPr bwMode="auto">
          <a:xfrm>
            <a:off x="6075026" y="2827187"/>
            <a:ext cx="3425334" cy="1627422"/>
          </a:xfrm>
          <a:prstGeom prst="ellipse">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a:t>
            </a:r>
            <a:endParaRPr lang="nl-BE" sz="2200" dirty="0" smtClean="0">
              <a:solidFill>
                <a:schemeClr val="tx1"/>
              </a:solidFill>
              <a:ea typeface="Segoe UI" pitchFamily="34" charset="0"/>
              <a:cs typeface="Segoe UI" pitchFamily="34" charset="0"/>
            </a:endParaRPr>
          </a:p>
        </p:txBody>
      </p:sp>
      <p:sp>
        <p:nvSpPr>
          <p:cNvPr id="19" name="Oval 8"/>
          <p:cNvSpPr/>
          <p:nvPr/>
        </p:nvSpPr>
        <p:spPr bwMode="auto">
          <a:xfrm>
            <a:off x="1987505" y="1798835"/>
            <a:ext cx="1353658" cy="746809"/>
          </a:xfrm>
          <a:prstGeom prst="ellipse">
            <a:avLst/>
          </a:prstGeom>
          <a:noFill/>
          <a:ln w="381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20" name="Oval 20"/>
          <p:cNvSpPr/>
          <p:nvPr/>
        </p:nvSpPr>
        <p:spPr bwMode="auto">
          <a:xfrm>
            <a:off x="1932905" y="2612601"/>
            <a:ext cx="1757010" cy="746809"/>
          </a:xfrm>
          <a:prstGeom prst="ellipse">
            <a:avLst/>
          </a:pr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8105411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model?</a:t>
            </a:r>
            <a:endParaRPr lang="nl-BE" dirty="0"/>
          </a:p>
        </p:txBody>
      </p:sp>
      <p:sp>
        <p:nvSpPr>
          <p:cNvPr id="3" name="Oval 2"/>
          <p:cNvSpPr/>
          <p:nvPr/>
        </p:nvSpPr>
        <p:spPr bwMode="auto">
          <a:xfrm>
            <a:off x="85360" y="254484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Document Management</a:t>
            </a:r>
            <a:endParaRPr lang="nl-BE" sz="2200" dirty="0" smtClean="0">
              <a:solidFill>
                <a:schemeClr val="tx1"/>
              </a:solidFill>
              <a:ea typeface="Segoe UI" pitchFamily="34" charset="0"/>
              <a:cs typeface="Segoe UI" pitchFamily="34" charset="0"/>
            </a:endParaRPr>
          </a:p>
        </p:txBody>
      </p:sp>
      <p:sp>
        <p:nvSpPr>
          <p:cNvPr id="4" name="Oval 3"/>
          <p:cNvSpPr/>
          <p:nvPr/>
        </p:nvSpPr>
        <p:spPr bwMode="auto">
          <a:xfrm>
            <a:off x="3591445" y="1895754"/>
            <a:ext cx="3296084" cy="117078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Yammer notifications</a:t>
            </a:r>
            <a:endParaRPr lang="nl-BE" sz="2200" dirty="0" smtClean="0">
              <a:solidFill>
                <a:schemeClr val="tx1"/>
              </a:solidFill>
              <a:ea typeface="Segoe UI" pitchFamily="34" charset="0"/>
              <a:cs typeface="Segoe UI" pitchFamily="34" charset="0"/>
            </a:endParaRPr>
          </a:p>
        </p:txBody>
      </p:sp>
      <p:sp>
        <p:nvSpPr>
          <p:cNvPr id="5" name="Oval 4"/>
          <p:cNvSpPr/>
          <p:nvPr/>
        </p:nvSpPr>
        <p:spPr bwMode="auto">
          <a:xfrm>
            <a:off x="3033483" y="2945235"/>
            <a:ext cx="4271137"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Core features</a:t>
            </a:r>
          </a:p>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(Branding/Provisioning)</a:t>
            </a:r>
            <a:endParaRPr lang="nl-BE" sz="2200" dirty="0" smtClean="0">
              <a:solidFill>
                <a:schemeClr val="tx1"/>
              </a:solidFill>
              <a:ea typeface="Segoe UI" pitchFamily="34" charset="0"/>
              <a:cs typeface="Segoe UI" pitchFamily="34" charset="0"/>
            </a:endParaRPr>
          </a:p>
        </p:txBody>
      </p:sp>
      <p:sp>
        <p:nvSpPr>
          <p:cNvPr id="6" name="Oval 5"/>
          <p:cNvSpPr/>
          <p:nvPr/>
        </p:nvSpPr>
        <p:spPr bwMode="auto">
          <a:xfrm>
            <a:off x="1405673" y="4050913"/>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Skill Finder</a:t>
            </a:r>
            <a:endParaRPr lang="nl-BE" sz="2200" dirty="0" smtClean="0">
              <a:solidFill>
                <a:schemeClr val="tx1"/>
              </a:solidFill>
              <a:ea typeface="Segoe UI" pitchFamily="34" charset="0"/>
              <a:cs typeface="Segoe UI" pitchFamily="34" charset="0"/>
            </a:endParaRPr>
          </a:p>
        </p:txBody>
      </p:sp>
      <p:sp>
        <p:nvSpPr>
          <p:cNvPr id="7" name="Oval 6"/>
          <p:cNvSpPr/>
          <p:nvPr/>
        </p:nvSpPr>
        <p:spPr bwMode="auto">
          <a:xfrm>
            <a:off x="5511509" y="4050912"/>
            <a:ext cx="3560776" cy="1506069"/>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Location Finder</a:t>
            </a:r>
            <a:endParaRPr lang="nl-BE" sz="2200" dirty="0" smtClean="0">
              <a:solidFill>
                <a:schemeClr val="tx1"/>
              </a:solidFill>
              <a:ea typeface="Segoe UI" pitchFamily="34" charset="0"/>
              <a:cs typeface="Segoe UI" pitchFamily="34" charset="0"/>
            </a:endParaRPr>
          </a:p>
        </p:txBody>
      </p:sp>
      <p:sp>
        <p:nvSpPr>
          <p:cNvPr id="8" name="Oval 8"/>
          <p:cNvSpPr/>
          <p:nvPr/>
        </p:nvSpPr>
        <p:spPr bwMode="auto">
          <a:xfrm>
            <a:off x="7007152" y="2537269"/>
            <a:ext cx="3026864" cy="1531320"/>
          </a:xfrm>
          <a:prstGeom prst="ellipse">
            <a:avLst/>
          </a:prstGeom>
          <a:noFill/>
          <a:ln w="381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tx1"/>
                </a:solidFill>
                <a:ea typeface="Segoe UI" pitchFamily="34" charset="0"/>
                <a:cs typeface="Segoe UI" pitchFamily="34" charset="0"/>
              </a:rPr>
              <a:t>Remote event receivers /Logging Framework </a:t>
            </a:r>
            <a:endParaRPr lang="nl-BE" sz="2200" dirty="0" smtClean="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34887412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Office 365 logical architecture</a:t>
            </a:r>
            <a:endParaRPr lang="nl-BE" dirty="0"/>
          </a:p>
        </p:txBody>
      </p:sp>
      <p:grpSp>
        <p:nvGrpSpPr>
          <p:cNvPr id="10" name="Group 9"/>
          <p:cNvGrpSpPr/>
          <p:nvPr/>
        </p:nvGrpSpPr>
        <p:grpSpPr>
          <a:xfrm>
            <a:off x="1203158" y="4724396"/>
            <a:ext cx="9601199" cy="1179096"/>
            <a:chOff x="794085" y="4612104"/>
            <a:chExt cx="9416716" cy="1179096"/>
          </a:xfrm>
        </p:grpSpPr>
        <p:sp>
          <p:nvSpPr>
            <p:cNvPr id="3" name="Rectangle 2"/>
            <p:cNvSpPr/>
            <p:nvPr/>
          </p:nvSpPr>
          <p:spPr bwMode="auto">
            <a:xfrm>
              <a:off x="794085" y="4612104"/>
              <a:ext cx="9416716" cy="1179096"/>
            </a:xfrm>
            <a:prstGeom prst="rect">
              <a:avLst/>
            </a:prstGeom>
            <a:solidFill>
              <a:schemeClr val="accent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794085" y="4612104"/>
              <a:ext cx="9416716" cy="43313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Framework </a:t>
              </a:r>
              <a:endParaRPr lang="nl-BE" sz="2200" dirty="0" smtClean="0">
                <a:solidFill>
                  <a:schemeClr val="bg2"/>
                </a:solidFill>
                <a:ea typeface="Segoe UI" pitchFamily="34" charset="0"/>
                <a:cs typeface="Segoe UI" pitchFamily="34" charset="0"/>
              </a:endParaRPr>
            </a:p>
          </p:txBody>
        </p:sp>
        <p:sp>
          <p:nvSpPr>
            <p:cNvPr id="5" name="Rectangle 4"/>
            <p:cNvSpPr/>
            <p:nvPr/>
          </p:nvSpPr>
          <p:spPr bwMode="auto">
            <a:xfrm>
              <a:off x="882313"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Provisioning </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51219"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Timer Jobs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620125"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Branding</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6489031"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Development</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8357937" y="5145504"/>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Transformation</a:t>
              </a:r>
              <a:endParaRPr lang="nl-BE"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 name="Group 12"/>
          <p:cNvGrpSpPr/>
          <p:nvPr/>
        </p:nvGrpSpPr>
        <p:grpSpPr>
          <a:xfrm>
            <a:off x="1203157" y="1325476"/>
            <a:ext cx="3898232" cy="2993859"/>
            <a:chOff x="1203157" y="1421728"/>
            <a:chExt cx="6456948" cy="2821407"/>
          </a:xfrm>
        </p:grpSpPr>
        <p:sp>
          <p:nvSpPr>
            <p:cNvPr id="11" name="Rectangle 10"/>
            <p:cNvSpPr/>
            <p:nvPr/>
          </p:nvSpPr>
          <p:spPr bwMode="auto">
            <a:xfrm>
              <a:off x="1203159" y="1427746"/>
              <a:ext cx="6456946" cy="2815389"/>
            </a:xfrm>
            <a:prstGeom prst="rect">
              <a:avLst/>
            </a:prstGeom>
            <a:solidFill>
              <a:srgbClr val="00B050"/>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1203157" y="1421728"/>
              <a:ext cx="6456948" cy="433137"/>
            </a:xfrm>
            <a:prstGeom prst="rect">
              <a:avLst/>
            </a:prstGeom>
            <a:solidFill>
              <a:schemeClr val="bg1"/>
            </a:solid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Intranet</a:t>
              </a:r>
              <a:endParaRPr lang="nl-BE" sz="2200" dirty="0" smtClean="0">
                <a:solidFill>
                  <a:schemeClr val="bg2"/>
                </a:solidFill>
                <a:ea typeface="Segoe UI" pitchFamily="34" charset="0"/>
                <a:cs typeface="Segoe UI" pitchFamily="34" charset="0"/>
              </a:endParaRPr>
            </a:p>
          </p:txBody>
        </p:sp>
      </p:grpSp>
      <p:grpSp>
        <p:nvGrpSpPr>
          <p:cNvPr id="14" name="Group 13"/>
          <p:cNvGrpSpPr/>
          <p:nvPr/>
        </p:nvGrpSpPr>
        <p:grpSpPr>
          <a:xfrm>
            <a:off x="7820525" y="1325476"/>
            <a:ext cx="2983833" cy="3005890"/>
            <a:chOff x="1203157" y="1421728"/>
            <a:chExt cx="6882477" cy="2821407"/>
          </a:xfrm>
        </p:grpSpPr>
        <p:sp>
          <p:nvSpPr>
            <p:cNvPr id="15" name="Rectangle 14"/>
            <p:cNvSpPr/>
            <p:nvPr/>
          </p:nvSpPr>
          <p:spPr bwMode="auto">
            <a:xfrm>
              <a:off x="1203159" y="1427746"/>
              <a:ext cx="6882475" cy="2815389"/>
            </a:xfrm>
            <a:prstGeom prst="rect">
              <a:avLst/>
            </a:prstGeom>
            <a:solidFill>
              <a:schemeClr val="accent6">
                <a:lumMod val="60000"/>
                <a:lumOff val="40000"/>
              </a:schemeClr>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203157" y="1421728"/>
              <a:ext cx="6882477" cy="433137"/>
            </a:xfrm>
            <a:prstGeom prst="rect">
              <a:avLst/>
            </a:prstGeom>
            <a:solidFill>
              <a:schemeClr val="bg1"/>
            </a:solidFill>
            <a:ln w="38100">
              <a:solidFill>
                <a:schemeClr val="accent6">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Collaboration</a:t>
              </a:r>
              <a:endParaRPr lang="nl-BE" sz="2200" dirty="0" smtClean="0">
                <a:solidFill>
                  <a:schemeClr val="bg2"/>
                </a:solidFill>
                <a:ea typeface="Segoe UI" pitchFamily="34" charset="0"/>
                <a:cs typeface="Segoe UI" pitchFamily="34" charset="0"/>
              </a:endParaRPr>
            </a:p>
          </p:txBody>
        </p:sp>
      </p:grpSp>
      <p:sp>
        <p:nvSpPr>
          <p:cNvPr id="17" name="Rectangle 16"/>
          <p:cNvSpPr/>
          <p:nvPr/>
        </p:nvSpPr>
        <p:spPr bwMode="auto">
          <a:xfrm>
            <a:off x="8321353" y="1957792"/>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Team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8356972" y="2683215"/>
            <a:ext cx="1764633"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Project site</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463831" y="1931189"/>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Page layouts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1457814" y="3114171"/>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JavaScript customizations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1457814" y="3708167"/>
            <a:ext cx="3376865"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Provider hosted apps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457814" y="2523620"/>
            <a:ext cx="3370848"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OOB Web parts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rot="10800000">
            <a:off x="2986827"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Down Arrow 26"/>
          <p:cNvSpPr/>
          <p:nvPr/>
        </p:nvSpPr>
        <p:spPr bwMode="auto">
          <a:xfrm rot="10800000">
            <a:off x="9063784" y="433136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grpSp>
        <p:nvGrpSpPr>
          <p:cNvPr id="28" name="Group 27"/>
          <p:cNvGrpSpPr/>
          <p:nvPr/>
        </p:nvGrpSpPr>
        <p:grpSpPr>
          <a:xfrm>
            <a:off x="5279853" y="1325476"/>
            <a:ext cx="2356189" cy="3005890"/>
            <a:chOff x="1027413" y="1341069"/>
            <a:chExt cx="6456949" cy="2817452"/>
          </a:xfrm>
        </p:grpSpPr>
        <p:sp>
          <p:nvSpPr>
            <p:cNvPr id="29" name="Rectangle 28"/>
            <p:cNvSpPr/>
            <p:nvPr/>
          </p:nvSpPr>
          <p:spPr bwMode="auto">
            <a:xfrm>
              <a:off x="1027416" y="1343132"/>
              <a:ext cx="6456946" cy="2815389"/>
            </a:xfrm>
            <a:prstGeom prst="rect">
              <a:avLst/>
            </a:prstGeom>
            <a:solidFill>
              <a:schemeClr val="bg2"/>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027413" y="1341069"/>
              <a:ext cx="6456948" cy="433137"/>
            </a:xfrm>
            <a:prstGeom prst="rect">
              <a:avLst/>
            </a:prstGeom>
            <a:solidFill>
              <a:schemeClr val="bg1"/>
            </a:solidFill>
            <a:ln w="381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solidFill>
                    <a:schemeClr val="bg2"/>
                  </a:solidFill>
                  <a:ea typeface="Segoe UI" pitchFamily="34" charset="0"/>
                  <a:cs typeface="Segoe UI" pitchFamily="34" charset="0"/>
                </a:rPr>
                <a:t>Contoso My Sites</a:t>
              </a:r>
              <a:endParaRPr lang="nl-BE" sz="2200" dirty="0" smtClean="0">
                <a:solidFill>
                  <a:schemeClr val="bg2"/>
                </a:solidFill>
                <a:ea typeface="Segoe UI" pitchFamily="34" charset="0"/>
                <a:cs typeface="Segoe UI" pitchFamily="34" charset="0"/>
              </a:endParaRPr>
            </a:p>
          </p:txBody>
        </p:sp>
      </p:grpSp>
      <p:sp>
        <p:nvSpPr>
          <p:cNvPr id="31" name="Rectangle 30"/>
          <p:cNvSpPr/>
          <p:nvPr/>
        </p:nvSpPr>
        <p:spPr bwMode="auto">
          <a:xfrm>
            <a:off x="5432253" y="1935566"/>
            <a:ext cx="2027326" cy="50933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ea typeface="Segoe UI" pitchFamily="34" charset="0"/>
                <a:cs typeface="Segoe UI" pitchFamily="34" charset="0"/>
              </a:rPr>
              <a:t>Notifications</a:t>
            </a: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Down Arrow 31"/>
          <p:cNvSpPr/>
          <p:nvPr/>
        </p:nvSpPr>
        <p:spPr bwMode="auto">
          <a:xfrm rot="10800000">
            <a:off x="6301536" y="4339386"/>
            <a:ext cx="312821" cy="37698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5432253" y="2523619"/>
            <a:ext cx="2027326" cy="736875"/>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ea typeface="Segoe UI" pitchFamily="34" charset="0"/>
                <a:cs typeface="Segoe UI" pitchFamily="34" charset="0"/>
              </a:rPr>
              <a:t>3rd party </a:t>
            </a:r>
            <a:r>
              <a:rPr lang="en-US" sz="2200" dirty="0" smtClean="0">
                <a:gradFill>
                  <a:gsLst>
                    <a:gs pos="0">
                      <a:srgbClr val="FFFFFF"/>
                    </a:gs>
                    <a:gs pos="100000">
                      <a:srgbClr val="FFFFFF"/>
                    </a:gs>
                  </a:gsLst>
                  <a:lin ang="5400000" scaled="0"/>
                </a:gradFill>
                <a:ea typeface="Segoe UI" pitchFamily="34" charset="0"/>
                <a:cs typeface="Segoe UI" pitchFamily="34" charset="0"/>
              </a:rPr>
              <a:t>alternatives?</a:t>
            </a:r>
            <a:endParaRPr lang="nl-BE"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34503240"/>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Framework</a:t>
            </a:r>
            <a:endParaRPr lang="en-US" dirty="0">
              <a:solidFill>
                <a:schemeClr val="bg1"/>
              </a:solidFill>
            </a:endParaRPr>
          </a:p>
        </p:txBody>
      </p:sp>
      <p:sp>
        <p:nvSpPr>
          <p:cNvPr id="3" name="Text Placeholder 2"/>
          <p:cNvSpPr>
            <a:spLocks noGrp="1"/>
          </p:cNvSpPr>
          <p:nvPr>
            <p:ph type="body" sz="quarter" idx="12"/>
          </p:nvPr>
        </p:nvSpPr>
        <p:spPr/>
        <p:txBody>
          <a:bodyPr/>
          <a:lstStyle/>
          <a:p>
            <a:r>
              <a:rPr lang="en-US" dirty="0">
                <a:solidFill>
                  <a:schemeClr val="bg1"/>
                </a:solidFill>
              </a:rPr>
              <a:t>Framework = Agreed way to implement needed capabilities to align used models to product and service roadmap</a:t>
            </a:r>
          </a:p>
          <a:p>
            <a:endParaRPr lang="nl-BE" dirty="0">
              <a:solidFill>
                <a:schemeClr val="bg1"/>
              </a:solidFill>
            </a:endParaRPr>
          </a:p>
        </p:txBody>
      </p:sp>
    </p:spTree>
    <p:extLst>
      <p:ext uri="{BB962C8B-B14F-4D97-AF65-F5344CB8AC3E}">
        <p14:creationId xmlns:p14="http://schemas.microsoft.com/office/powerpoint/2010/main" val="33953833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focus areas</a:t>
            </a:r>
            <a:endParaRPr lang="en-US" dirty="0"/>
          </a:p>
        </p:txBody>
      </p:sp>
      <p:sp>
        <p:nvSpPr>
          <p:cNvPr id="8" name="TextBox 7"/>
          <p:cNvSpPr txBox="1"/>
          <p:nvPr/>
        </p:nvSpPr>
        <p:spPr>
          <a:xfrm>
            <a:off x="536053"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Currently features are spread across multiple solutions. </a:t>
            </a:r>
          </a:p>
          <a:p>
            <a:pPr defTabSz="913951"/>
            <a:endParaRPr lang="en-US" sz="1400" dirty="0" smtClean="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Should just be one provisioning engine which takes care of the all required customizations.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Remove usage of feature framework elements and deploy assets using remote provisioning.</a:t>
            </a:r>
            <a:endParaRPr lang="en-US" sz="1400" dirty="0">
              <a:solidFill>
                <a:schemeClr val="bg2">
                  <a:lumMod val="50000"/>
                </a:schemeClr>
              </a:solidFill>
              <a:cs typeface="Segoe UI" panose="020B0502040204020203" pitchFamily="34" charset="0"/>
            </a:endParaRPr>
          </a:p>
        </p:txBody>
      </p:sp>
      <p:grpSp>
        <p:nvGrpSpPr>
          <p:cNvPr id="37" name="Group 36"/>
          <p:cNvGrpSpPr/>
          <p:nvPr/>
        </p:nvGrpSpPr>
        <p:grpSpPr>
          <a:xfrm>
            <a:off x="536053" y="1350649"/>
            <a:ext cx="2098010" cy="536582"/>
            <a:chOff x="536053" y="1350649"/>
            <a:chExt cx="2098010" cy="536582"/>
          </a:xfrm>
        </p:grpSpPr>
        <p:sp>
          <p:nvSpPr>
            <p:cNvPr id="7" name="Rectangle 6"/>
            <p:cNvSpPr/>
            <p:nvPr>
              <p:custDataLst>
                <p:tags r:id="rId5"/>
              </p:custDataLst>
            </p:nvPr>
          </p:nvSpPr>
          <p:spPr bwMode="auto">
            <a:xfrm>
              <a:off x="536053"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Provisioning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1" name="Rectangle 20"/>
            <p:cNvSpPr/>
            <p:nvPr/>
          </p:nvSpPr>
          <p:spPr bwMode="auto">
            <a:xfrm>
              <a:off x="2209800"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8" name="Group 37"/>
          <p:cNvGrpSpPr/>
          <p:nvPr/>
        </p:nvGrpSpPr>
        <p:grpSpPr>
          <a:xfrm>
            <a:off x="2767624" y="1350649"/>
            <a:ext cx="2098010" cy="536582"/>
            <a:chOff x="2767624" y="1350649"/>
            <a:chExt cx="2098010" cy="536582"/>
          </a:xfrm>
        </p:grpSpPr>
        <p:sp>
          <p:nvSpPr>
            <p:cNvPr id="22" name="Rectangle 21"/>
            <p:cNvSpPr/>
            <p:nvPr>
              <p:custDataLst>
                <p:tags r:id="rId4"/>
              </p:custDataLst>
            </p:nvPr>
          </p:nvSpPr>
          <p:spPr bwMode="auto">
            <a:xfrm>
              <a:off x="2767624"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Remote timer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4" name="Rectangle 23"/>
            <p:cNvSpPr/>
            <p:nvPr/>
          </p:nvSpPr>
          <p:spPr bwMode="auto">
            <a:xfrm>
              <a:off x="4441371"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a:off x="5016135" y="1350649"/>
            <a:ext cx="2098010" cy="536582"/>
            <a:chOff x="5016135" y="1350649"/>
            <a:chExt cx="2098010" cy="536582"/>
          </a:xfrm>
        </p:grpSpPr>
        <p:sp>
          <p:nvSpPr>
            <p:cNvPr id="25" name="Rectangle 24"/>
            <p:cNvSpPr/>
            <p:nvPr>
              <p:custDataLst>
                <p:tags r:id="rId3"/>
              </p:custDataLst>
            </p:nvPr>
          </p:nvSpPr>
          <p:spPr bwMode="auto">
            <a:xfrm>
              <a:off x="5016135"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Branding and asset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27" name="Rectangle 26"/>
            <p:cNvSpPr/>
            <p:nvPr/>
          </p:nvSpPr>
          <p:spPr bwMode="auto">
            <a:xfrm>
              <a:off x="6689882" y="1350649"/>
              <a:ext cx="424263" cy="53658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0" name="Group 39"/>
          <p:cNvGrpSpPr/>
          <p:nvPr/>
        </p:nvGrpSpPr>
        <p:grpSpPr>
          <a:xfrm>
            <a:off x="7264645" y="1350649"/>
            <a:ext cx="2098011" cy="536582"/>
            <a:chOff x="7264645" y="1350649"/>
            <a:chExt cx="2098011" cy="536582"/>
          </a:xfrm>
        </p:grpSpPr>
        <p:sp>
          <p:nvSpPr>
            <p:cNvPr id="28" name="Rectangle 27"/>
            <p:cNvSpPr/>
            <p:nvPr>
              <p:custDataLst>
                <p:tags r:id="rId2"/>
              </p:custDataLst>
            </p:nvPr>
          </p:nvSpPr>
          <p:spPr bwMode="auto">
            <a:xfrm>
              <a:off x="7264645" y="1350652"/>
              <a:ext cx="1673747"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Development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0" name="Rectangle 29"/>
            <p:cNvSpPr/>
            <p:nvPr/>
          </p:nvSpPr>
          <p:spPr bwMode="auto">
            <a:xfrm>
              <a:off x="8938393"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Group 40"/>
          <p:cNvGrpSpPr/>
          <p:nvPr/>
        </p:nvGrpSpPr>
        <p:grpSpPr>
          <a:xfrm>
            <a:off x="9513157" y="1350649"/>
            <a:ext cx="2098010" cy="536582"/>
            <a:chOff x="9513157" y="1350649"/>
            <a:chExt cx="2098010" cy="536582"/>
          </a:xfrm>
        </p:grpSpPr>
        <p:sp>
          <p:nvSpPr>
            <p:cNvPr id="31" name="Rectangle 30"/>
            <p:cNvSpPr/>
            <p:nvPr>
              <p:custDataLst>
                <p:tags r:id="rId1"/>
              </p:custDataLst>
            </p:nvPr>
          </p:nvSpPr>
          <p:spPr bwMode="auto">
            <a:xfrm>
              <a:off x="9513157" y="1350652"/>
              <a:ext cx="1673748" cy="526103"/>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400" b="1" dirty="0" smtClean="0">
                  <a:solidFill>
                    <a:sysClr val="windowText" lastClr="000000"/>
                  </a:solidFill>
                  <a:ea typeface="Segoe UI" pitchFamily="34" charset="0"/>
                  <a:cs typeface="Segoe UI Semibold" panose="020B0702040204020203" pitchFamily="34" charset="0"/>
                </a:rPr>
                <a:t>Transformation framework</a:t>
              </a:r>
              <a:endParaRPr lang="en-US" sz="1400" b="1" dirty="0">
                <a:solidFill>
                  <a:sysClr val="windowText" lastClr="000000"/>
                </a:solidFill>
                <a:ea typeface="Segoe UI" pitchFamily="34" charset="0"/>
                <a:cs typeface="Segoe UI Semibold" panose="020B0702040204020203" pitchFamily="34" charset="0"/>
              </a:endParaRPr>
            </a:p>
          </p:txBody>
        </p:sp>
        <p:sp>
          <p:nvSpPr>
            <p:cNvPr id="33" name="Rectangle 32"/>
            <p:cNvSpPr/>
            <p:nvPr/>
          </p:nvSpPr>
          <p:spPr bwMode="auto">
            <a:xfrm>
              <a:off x="11186904" y="1350649"/>
              <a:ext cx="424263" cy="53658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 name="TextBox 33"/>
          <p:cNvSpPr txBox="1"/>
          <p:nvPr/>
        </p:nvSpPr>
        <p:spPr>
          <a:xfrm>
            <a:off x="276762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Timer jobs should be replaced by Azure Web jobs.</a:t>
            </a:r>
          </a:p>
        </p:txBody>
      </p:sp>
      <p:sp>
        <p:nvSpPr>
          <p:cNvPr id="35" name="TextBox 34"/>
          <p:cNvSpPr txBox="1"/>
          <p:nvPr/>
        </p:nvSpPr>
        <p:spPr>
          <a:xfrm>
            <a:off x="5016134" y="1876755"/>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Updates to the existing functionalities to match app model techniques.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Branding topics.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Example: Use JavaScript for header and footer capability in the Branding solution to avoid need of custom master page</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What goes to SP, what goes to CDN?</a:t>
            </a:r>
            <a:endParaRPr lang="en-US" sz="1400" dirty="0">
              <a:solidFill>
                <a:schemeClr val="bg2">
                  <a:lumMod val="50000"/>
                </a:schemeClr>
              </a:solidFill>
              <a:cs typeface="Segoe UI" panose="020B0502040204020203" pitchFamily="34" charset="0"/>
            </a:endParaRPr>
          </a:p>
        </p:txBody>
      </p:sp>
      <p:sp>
        <p:nvSpPr>
          <p:cNvPr id="36" name="TextBox 35"/>
          <p:cNvSpPr txBox="1"/>
          <p:nvPr/>
        </p:nvSpPr>
        <p:spPr>
          <a:xfrm>
            <a:off x="7264644" y="1887231"/>
            <a:ext cx="2081070"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Chosen hosting platform impacts the detailed design of the capabilities for Office 365 </a:t>
            </a:r>
            <a:r>
              <a:rPr lang="en-US" sz="1400" dirty="0">
                <a:solidFill>
                  <a:schemeClr val="bg2">
                    <a:lumMod val="50000"/>
                  </a:schemeClr>
                </a:solidFill>
                <a:cs typeface="Segoe UI" panose="020B0502040204020203" pitchFamily="34" charset="0"/>
              </a:rPr>
              <a:t>apps </a:t>
            </a:r>
            <a:r>
              <a:rPr lang="en-US" sz="1400" dirty="0" smtClean="0">
                <a:solidFill>
                  <a:schemeClr val="bg2">
                    <a:lumMod val="50000"/>
                  </a:schemeClr>
                </a:solidFill>
                <a:cs typeface="Segoe UI" panose="020B0502040204020203" pitchFamily="34" charset="0"/>
              </a:rPr>
              <a:t>directly. Framework needs to support both cloud and on-prem.</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General design and guidance for the provider hosted app implementation missing. Typical topics are logging and caching techniques.</a:t>
            </a:r>
            <a:endParaRPr lang="en-US" sz="1400" dirty="0">
              <a:solidFill>
                <a:schemeClr val="bg2">
                  <a:lumMod val="50000"/>
                </a:schemeClr>
              </a:solidFill>
              <a:cs typeface="Segoe UI" panose="020B0502040204020203" pitchFamily="34" charset="0"/>
            </a:endParaRPr>
          </a:p>
        </p:txBody>
      </p:sp>
      <p:sp>
        <p:nvSpPr>
          <p:cNvPr id="42" name="TextBox 41"/>
          <p:cNvSpPr txBox="1"/>
          <p:nvPr/>
        </p:nvSpPr>
        <p:spPr>
          <a:xfrm>
            <a:off x="9513153" y="1876755"/>
            <a:ext cx="2098014" cy="3771010"/>
          </a:xfrm>
          <a:prstGeom prst="rect">
            <a:avLst/>
          </a:prstGeom>
        </p:spPr>
        <p:style>
          <a:lnRef idx="2">
            <a:schemeClr val="accent1"/>
          </a:lnRef>
          <a:fillRef idx="1">
            <a:schemeClr val="lt1"/>
          </a:fillRef>
          <a:effectRef idx="0">
            <a:schemeClr val="accent1"/>
          </a:effectRef>
          <a:fontRef idx="minor">
            <a:schemeClr val="dk1"/>
          </a:fontRef>
        </p:style>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General design on removing FTC solutions.</a:t>
            </a:r>
          </a:p>
          <a:p>
            <a:pPr defTabSz="913951"/>
            <a:endParaRPr lang="en-US" sz="1400" dirty="0">
              <a:solidFill>
                <a:schemeClr val="bg2">
                  <a:lumMod val="50000"/>
                </a:schemeClr>
              </a:solidFill>
              <a:cs typeface="Segoe UI" panose="020B0502040204020203" pitchFamily="34" charset="0"/>
            </a:endParaRPr>
          </a:p>
          <a:p>
            <a:pPr defTabSz="913951"/>
            <a:r>
              <a:rPr lang="en-US" sz="1400" dirty="0" smtClean="0">
                <a:solidFill>
                  <a:schemeClr val="bg2">
                    <a:lumMod val="50000"/>
                  </a:schemeClr>
                </a:solidFill>
                <a:cs typeface="Segoe UI" panose="020B0502040204020203" pitchFamily="34" charset="0"/>
              </a:rPr>
              <a:t>Transformation tooling, like updating existing master pages or transforming custom list templates to new app model format.</a:t>
            </a:r>
            <a:endParaRPr lang="en-US" sz="1400" dirty="0">
              <a:solidFill>
                <a:schemeClr val="bg2">
                  <a:lumMod val="50000"/>
                </a:schemeClr>
              </a:solidFill>
              <a:cs typeface="Segoe UI" panose="020B0502040204020203" pitchFamily="34" charset="0"/>
            </a:endParaRPr>
          </a:p>
        </p:txBody>
      </p:sp>
    </p:spTree>
    <p:extLst>
      <p:ext uri="{BB962C8B-B14F-4D97-AF65-F5344CB8AC3E}">
        <p14:creationId xmlns:p14="http://schemas.microsoft.com/office/powerpoint/2010/main" val="3708902781"/>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framework</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dirty="0"/>
              <a:t>Typically </a:t>
            </a:r>
            <a:r>
              <a:rPr lang="en-US" dirty="0" smtClean="0"/>
              <a:t>using a </a:t>
            </a:r>
            <a:r>
              <a:rPr lang="en-US" dirty="0"/>
              <a:t>provider hosted app </a:t>
            </a:r>
            <a:r>
              <a:rPr lang="en-US" dirty="0" smtClean="0"/>
              <a:t>to remotely </a:t>
            </a:r>
            <a:r>
              <a:rPr lang="en-US" dirty="0"/>
              <a:t>create site collections and </a:t>
            </a:r>
            <a:r>
              <a:rPr lang="en-US" dirty="0" smtClean="0"/>
              <a:t>sub sites using </a:t>
            </a:r>
            <a:r>
              <a:rPr lang="en-US" dirty="0"/>
              <a:t>CSOM </a:t>
            </a:r>
          </a:p>
          <a:p>
            <a:r>
              <a:rPr lang="en-US" dirty="0"/>
              <a:t>All changes are applied from code:</a:t>
            </a:r>
          </a:p>
          <a:p>
            <a:pPr lvl="1"/>
            <a:r>
              <a:rPr lang="en-US" dirty="0" smtClean="0"/>
              <a:t>Creating site columns and content types</a:t>
            </a:r>
          </a:p>
          <a:p>
            <a:pPr lvl="1"/>
            <a:r>
              <a:rPr lang="en-US" dirty="0" smtClean="0"/>
              <a:t>Applying branding</a:t>
            </a:r>
          </a:p>
          <a:p>
            <a:pPr lvl="1"/>
            <a:r>
              <a:rPr lang="en-US" dirty="0" smtClean="0"/>
              <a:t>Uploading page layouts</a:t>
            </a:r>
          </a:p>
          <a:p>
            <a:pPr lvl="1"/>
            <a:r>
              <a:rPr lang="en-US" dirty="0" smtClean="0"/>
              <a:t>Adding web parts</a:t>
            </a:r>
          </a:p>
          <a:p>
            <a:r>
              <a:rPr lang="en-US" dirty="0" smtClean="0"/>
              <a:t>Can also be used for publishing sites if needed</a:t>
            </a:r>
            <a:endParaRPr lang="en-US" dirty="0"/>
          </a:p>
        </p:txBody>
      </p:sp>
    </p:spTree>
    <p:extLst>
      <p:ext uri="{BB962C8B-B14F-4D97-AF65-F5344CB8AC3E}">
        <p14:creationId xmlns:p14="http://schemas.microsoft.com/office/powerpoint/2010/main" val="3713607208"/>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timer job framework</a:t>
            </a:r>
            <a:endParaRPr lang="en-US" dirty="0"/>
          </a:p>
        </p:txBody>
      </p:sp>
      <p:sp>
        <p:nvSpPr>
          <p:cNvPr id="3" name="Text Placeholder 2"/>
          <p:cNvSpPr>
            <a:spLocks noGrp="1"/>
          </p:cNvSpPr>
          <p:nvPr>
            <p:ph type="body" sz="quarter" idx="10"/>
          </p:nvPr>
        </p:nvSpPr>
        <p:spPr/>
        <p:txBody>
          <a:bodyPr/>
          <a:lstStyle/>
          <a:p>
            <a:r>
              <a:rPr lang="en-US" dirty="0" smtClean="0"/>
              <a:t>This is one proven solution model for remote timer jobs</a:t>
            </a:r>
          </a:p>
          <a:p>
            <a:pPr lvl="1"/>
            <a:r>
              <a:rPr lang="en-US" dirty="0" smtClean="0"/>
              <a:t>Agreed pattern on how to implement remote timer jobs at Contoso</a:t>
            </a:r>
          </a:p>
          <a:p>
            <a:pPr lvl="1"/>
            <a:r>
              <a:rPr lang="en-US" dirty="0" smtClean="0"/>
              <a:t>Sharing implementation and knowledge around the used patterns</a:t>
            </a:r>
          </a:p>
          <a:p>
            <a:pPr lvl="1"/>
            <a:endParaRPr lang="en-US" dirty="0" smtClean="0"/>
          </a:p>
          <a:p>
            <a:r>
              <a:rPr lang="en-US" dirty="0" smtClean="0"/>
              <a:t>Each project should make use of proven pattern, rather than reinventing the wheel</a:t>
            </a:r>
          </a:p>
          <a:p>
            <a:endParaRPr lang="en-US" dirty="0"/>
          </a:p>
        </p:txBody>
      </p:sp>
    </p:spTree>
    <p:extLst>
      <p:ext uri="{BB962C8B-B14F-4D97-AF65-F5344CB8AC3E}">
        <p14:creationId xmlns:p14="http://schemas.microsoft.com/office/powerpoint/2010/main" val="3136176477"/>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Branding and asset framework</a:t>
            </a:r>
            <a:endParaRPr lang="en-US" dirty="0"/>
          </a:p>
        </p:txBody>
      </p:sp>
      <p:sp>
        <p:nvSpPr>
          <p:cNvPr id="3" name="Text Placeholder 2"/>
          <p:cNvSpPr>
            <a:spLocks noGrp="1"/>
          </p:cNvSpPr>
          <p:nvPr>
            <p:ph type="body" sz="quarter" idx="10"/>
          </p:nvPr>
        </p:nvSpPr>
        <p:spPr/>
        <p:txBody>
          <a:bodyPr/>
          <a:lstStyle/>
          <a:p>
            <a:r>
              <a:rPr lang="en-US" dirty="0" smtClean="0"/>
              <a:t>Use CSS and JavaScript instead of custom master pages</a:t>
            </a:r>
          </a:p>
          <a:p>
            <a:pPr lvl="1"/>
            <a:r>
              <a:rPr lang="en-US" dirty="0" smtClean="0"/>
              <a:t>Use a custom action to inject a piece of JavaScript on each and every page</a:t>
            </a:r>
          </a:p>
          <a:p>
            <a:pPr lvl="1"/>
            <a:r>
              <a:rPr lang="en-US" dirty="0"/>
              <a:t>Intelligent caching to increase performance (HTML 5 storage / cookies / CDN</a:t>
            </a:r>
            <a:r>
              <a:rPr lang="en-US" dirty="0" smtClean="0"/>
              <a:t>)</a:t>
            </a:r>
          </a:p>
          <a:p>
            <a:r>
              <a:rPr lang="en-US" dirty="0" smtClean="0"/>
              <a:t>Make use of documented patterns on asset deployment</a:t>
            </a:r>
          </a:p>
          <a:p>
            <a:r>
              <a:rPr lang="en-US" dirty="0" smtClean="0"/>
              <a:t>Guidance on how assets will have to be updated and what are the rules to follow</a:t>
            </a:r>
          </a:p>
          <a:p>
            <a:pPr lvl="1"/>
            <a:r>
              <a:rPr lang="en-US" dirty="0" smtClean="0"/>
              <a:t>What goes to SP and what goes to CDN (content delivery network)</a:t>
            </a:r>
          </a:p>
          <a:p>
            <a:pPr lvl="1"/>
            <a:endParaRPr lang="en-US" dirty="0"/>
          </a:p>
        </p:txBody>
      </p:sp>
    </p:spTree>
    <p:extLst>
      <p:ext uri="{BB962C8B-B14F-4D97-AF65-F5344CB8AC3E}">
        <p14:creationId xmlns:p14="http://schemas.microsoft.com/office/powerpoint/2010/main" val="1642883346"/>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Development framework</a:t>
            </a:r>
            <a:endParaRPr lang="en-US" dirty="0"/>
          </a:p>
        </p:txBody>
      </p:sp>
      <p:sp>
        <p:nvSpPr>
          <p:cNvPr id="3" name="Text Placeholder 2"/>
          <p:cNvSpPr>
            <a:spLocks noGrp="1"/>
          </p:cNvSpPr>
          <p:nvPr>
            <p:ph type="body" sz="quarter" idx="10"/>
          </p:nvPr>
        </p:nvSpPr>
        <p:spPr>
          <a:xfrm>
            <a:off x="519112" y="1447799"/>
            <a:ext cx="11294936" cy="2043636"/>
          </a:xfrm>
        </p:spPr>
        <p:txBody>
          <a:bodyPr/>
          <a:lstStyle/>
          <a:p>
            <a:r>
              <a:rPr lang="en-US" dirty="0" smtClean="0"/>
              <a:t>Application life cycle model(ALM</a:t>
            </a:r>
            <a:r>
              <a:rPr lang="en-US" dirty="0"/>
              <a:t>)  </a:t>
            </a:r>
            <a:r>
              <a:rPr lang="en-US" dirty="0" smtClean="0"/>
              <a:t>for app model implementation</a:t>
            </a:r>
          </a:p>
          <a:p>
            <a:pPr lvl="1"/>
            <a:r>
              <a:rPr lang="en-US" dirty="0" smtClean="0"/>
              <a:t>Development model standardization, like not providing actual VMs to developers in order to promote the app model development practices</a:t>
            </a:r>
          </a:p>
          <a:p>
            <a:r>
              <a:rPr lang="en-US" dirty="0" smtClean="0"/>
              <a:t>General design and guidance for the provider hosted app implementation like logging and caching techniques.</a:t>
            </a:r>
          </a:p>
          <a:p>
            <a:r>
              <a:rPr lang="en-US" dirty="0" smtClean="0"/>
              <a:t>Patterns to use (e.g. SPA, MVC,…)</a:t>
            </a:r>
          </a:p>
          <a:p>
            <a:endParaRPr lang="en-US" dirty="0"/>
          </a:p>
        </p:txBody>
      </p:sp>
    </p:spTree>
    <p:extLst>
      <p:ext uri="{BB962C8B-B14F-4D97-AF65-F5344CB8AC3E}">
        <p14:creationId xmlns:p14="http://schemas.microsoft.com/office/powerpoint/2010/main" val="93924250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App hosting configuration.  Leverage available resources to ramp up Dev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6734883" y="3369348"/>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82917933"/>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framework</a:t>
            </a:r>
            <a:endParaRPr lang="en-US" dirty="0"/>
          </a:p>
        </p:txBody>
      </p:sp>
      <p:sp>
        <p:nvSpPr>
          <p:cNvPr id="3" name="Text Placeholder 2"/>
          <p:cNvSpPr>
            <a:spLocks noGrp="1"/>
          </p:cNvSpPr>
          <p:nvPr>
            <p:ph type="body" sz="quarter" idx="10"/>
          </p:nvPr>
        </p:nvSpPr>
        <p:spPr/>
        <p:txBody>
          <a:bodyPr/>
          <a:lstStyle/>
          <a:p>
            <a:r>
              <a:rPr lang="en-US" sz="3600" dirty="0" smtClean="0"/>
              <a:t>Patterns on how to remove FTC dependency from solutions</a:t>
            </a:r>
          </a:p>
          <a:p>
            <a:r>
              <a:rPr lang="en-US" sz="3600" dirty="0" smtClean="0"/>
              <a:t>Shared tooling to address FTC to app model transition across all solutions and projects</a:t>
            </a:r>
          </a:p>
          <a:p>
            <a:pPr lvl="1"/>
            <a:r>
              <a:rPr lang="en-US" sz="2000" dirty="0" smtClean="0"/>
              <a:t>Use cases are identical across solutions</a:t>
            </a:r>
          </a:p>
          <a:p>
            <a:r>
              <a:rPr lang="en-US" sz="3600" dirty="0" smtClean="0"/>
              <a:t>Creation of the transformation patterns and necessary tools using the available community work and guidance</a:t>
            </a:r>
          </a:p>
          <a:p>
            <a:pPr lvl="1"/>
            <a:r>
              <a:rPr lang="en-US" sz="2000" dirty="0" smtClean="0"/>
              <a:t>Does not have to be month long project, rather just high level documentation</a:t>
            </a:r>
          </a:p>
          <a:p>
            <a:pPr lvl="1"/>
            <a:r>
              <a:rPr lang="en-US" sz="2000" dirty="0" smtClean="0"/>
              <a:t>Tools and processes gradually come from projects and are shared across others</a:t>
            </a:r>
            <a:endParaRPr lang="en-US" sz="2000" dirty="0"/>
          </a:p>
        </p:txBody>
      </p:sp>
    </p:spTree>
    <p:extLst>
      <p:ext uri="{BB962C8B-B14F-4D97-AF65-F5344CB8AC3E}">
        <p14:creationId xmlns:p14="http://schemas.microsoft.com/office/powerpoint/2010/main" val="566224971"/>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Intranet</a:t>
            </a:r>
            <a:endParaRPr lang="en-US" dirty="0">
              <a:solidFill>
                <a:schemeClr val="bg1"/>
              </a:solidFill>
            </a:endParaRPr>
          </a:p>
        </p:txBody>
      </p:sp>
    </p:spTree>
    <p:extLst>
      <p:ext uri="{BB962C8B-B14F-4D97-AF65-F5344CB8AC3E}">
        <p14:creationId xmlns:p14="http://schemas.microsoft.com/office/powerpoint/2010/main" val="3838154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by OOB / Blocker / Abandon</a:t>
            </a:r>
            <a:endParaRPr lang="en-US" dirty="0"/>
          </a:p>
        </p:txBody>
      </p:sp>
      <p:sp>
        <p:nvSpPr>
          <p:cNvPr id="3" name="Text Placeholder 2"/>
          <p:cNvSpPr>
            <a:spLocks noGrp="1"/>
          </p:cNvSpPr>
          <p:nvPr>
            <p:ph type="body" sz="quarter" idx="10"/>
          </p:nvPr>
        </p:nvSpPr>
        <p:spPr>
          <a:xfrm>
            <a:off x="519112" y="1463844"/>
            <a:ext cx="5488656" cy="2043636"/>
          </a:xfrm>
        </p:spPr>
        <p:txBody>
          <a:bodyPr vert="horz" lIns="0" tIns="0" rIns="0" bIns="0" rtlCol="0">
            <a:noAutofit/>
          </a:bodyPr>
          <a:lstStyle/>
          <a:p>
            <a:r>
              <a:rPr lang="en-US" sz="3600" dirty="0" smtClean="0"/>
              <a:t>Replace by OOB:</a:t>
            </a:r>
          </a:p>
          <a:p>
            <a:pPr lvl="1"/>
            <a:r>
              <a:rPr lang="en-US" sz="2000" dirty="0"/>
              <a:t>Password reset capability using OS capability</a:t>
            </a:r>
          </a:p>
          <a:p>
            <a:pPr lvl="1"/>
            <a:r>
              <a:rPr lang="en-US" sz="2000" dirty="0"/>
              <a:t>Video playing using OOB Video </a:t>
            </a:r>
            <a:r>
              <a:rPr lang="en-US" sz="2000" dirty="0" smtClean="0"/>
              <a:t>Portal</a:t>
            </a:r>
            <a:endParaRPr lang="en-US" sz="2000" dirty="0"/>
          </a:p>
          <a:p>
            <a:pPr lvl="1"/>
            <a:r>
              <a:rPr lang="en-US" sz="2000" dirty="0"/>
              <a:t>One search center for all languages </a:t>
            </a:r>
            <a:endParaRPr lang="en-US" sz="2000" dirty="0" smtClean="0"/>
          </a:p>
          <a:p>
            <a:pPr lvl="1"/>
            <a:r>
              <a:rPr lang="en-US" sz="2000" dirty="0" smtClean="0"/>
              <a:t>News </a:t>
            </a:r>
            <a:r>
              <a:rPr lang="en-US" sz="2000" dirty="0"/>
              <a:t>forum rollup via </a:t>
            </a:r>
            <a:r>
              <a:rPr lang="en-US" sz="2000" dirty="0" smtClean="0"/>
              <a:t>Yammer embedded code</a:t>
            </a:r>
            <a:endParaRPr lang="en-US" sz="2000" dirty="0"/>
          </a:p>
          <a:p>
            <a:pPr lvl="1"/>
            <a:r>
              <a:rPr lang="en-US" sz="2000" dirty="0"/>
              <a:t>Discussion forum via </a:t>
            </a:r>
            <a:r>
              <a:rPr lang="en-US" sz="2000" dirty="0" smtClean="0"/>
              <a:t>Yammer</a:t>
            </a:r>
            <a:endParaRPr lang="en-US" sz="2000" dirty="0"/>
          </a:p>
          <a:p>
            <a:pPr lvl="1"/>
            <a:r>
              <a:rPr lang="en-US" sz="2000" dirty="0" smtClean="0">
                <a:sym typeface="Wingdings" panose="05000000000000000000" pitchFamily="2" charset="2"/>
              </a:rPr>
              <a:t>The </a:t>
            </a:r>
            <a:r>
              <a:rPr lang="en-US" sz="2000" dirty="0">
                <a:sym typeface="Wingdings" panose="05000000000000000000" pitchFamily="2" charset="2"/>
              </a:rPr>
              <a:t>news notification functionality will be replaced by </a:t>
            </a:r>
            <a:r>
              <a:rPr lang="en-US" sz="2000" dirty="0" smtClean="0">
                <a:sym typeface="Wingdings" panose="05000000000000000000" pitchFamily="2" charset="2"/>
              </a:rPr>
              <a:t>Yammer</a:t>
            </a:r>
            <a:endParaRPr lang="en-US" sz="2000" dirty="0">
              <a:sym typeface="Wingdings" panose="05000000000000000000" pitchFamily="2" charset="2"/>
            </a:endParaRPr>
          </a:p>
          <a:p>
            <a:pPr lvl="1"/>
            <a:endParaRPr lang="en-US" sz="2000" dirty="0"/>
          </a:p>
        </p:txBody>
      </p:sp>
      <p:sp>
        <p:nvSpPr>
          <p:cNvPr id="4" name="Text Placeholder 2"/>
          <p:cNvSpPr txBox="1">
            <a:spLocks/>
          </p:cNvSpPr>
          <p:nvPr/>
        </p:nvSpPr>
        <p:spPr>
          <a:xfrm>
            <a:off x="6898104" y="1463844"/>
            <a:ext cx="4598319" cy="2043636"/>
          </a:xfrm>
          <a:prstGeom prst="rect">
            <a:avLst/>
          </a:prstGeom>
        </p:spPr>
        <p:txBody>
          <a:bodyPr vert="horz" lIns="0" tIns="0" rIns="0" bIns="0" rtlCol="0">
            <a:noAutofit/>
          </a:bodyPr>
          <a:lstStyle>
            <a:lvl1pPr marL="284163" marR="0" indent="-284163" algn="l" defTabSz="914363" rtl="0" eaLnBrk="1" fontAlgn="auto" latinLnBrk="0" hangingPunct="1">
              <a:lnSpc>
                <a:spcPct val="90000"/>
              </a:lnSpc>
              <a:spcBef>
                <a:spcPct val="20000"/>
              </a:spcBef>
              <a:spcAft>
                <a:spcPts val="0"/>
              </a:spcAft>
              <a:buClrTx/>
              <a:buSzPct val="80000"/>
              <a:buFont typeface="Wingdings" pitchFamily="2" charset="2"/>
              <a:buChar char=""/>
              <a:tabLst/>
              <a:defRPr sz="4000" kern="1200" spc="-70" baseline="0">
                <a:gradFill>
                  <a:gsLst>
                    <a:gs pos="1250">
                      <a:schemeClr val="bg2"/>
                    </a:gs>
                    <a:gs pos="100000">
                      <a:schemeClr val="bg2"/>
                    </a:gs>
                  </a:gsLst>
                  <a:lin ang="5400000" scaled="0"/>
                </a:gradFill>
                <a:latin typeface="+mj-lt"/>
                <a:ea typeface="+mn-ea"/>
                <a:cs typeface="+mn-cs"/>
              </a:defRPr>
            </a:lvl1pPr>
            <a:lvl2pPr marL="517525"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41363" marR="0" indent="-223838"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3pPr>
            <a:lvl4pPr marL="914400"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087438" marR="0" indent="-173038"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Blockers: </a:t>
            </a:r>
          </a:p>
          <a:p>
            <a:pPr lvl="1"/>
            <a:r>
              <a:rPr lang="en-US" sz="2000" dirty="0" smtClean="0"/>
              <a:t>None</a:t>
            </a:r>
          </a:p>
          <a:p>
            <a:pPr lvl="1"/>
            <a:endParaRPr lang="en-US" sz="1050" dirty="0" smtClean="0"/>
          </a:p>
          <a:p>
            <a:pPr lvl="1"/>
            <a:endParaRPr lang="en-US" sz="1050" dirty="0" smtClean="0"/>
          </a:p>
          <a:p>
            <a:r>
              <a:rPr lang="en-US" sz="3600" dirty="0" smtClean="0"/>
              <a:t>Abandon:</a:t>
            </a:r>
          </a:p>
          <a:p>
            <a:pPr lvl="1"/>
            <a:r>
              <a:rPr lang="en-US" sz="2000" dirty="0" smtClean="0"/>
              <a:t>The </a:t>
            </a:r>
            <a:r>
              <a:rPr lang="en-US" sz="2000" dirty="0" err="1" smtClean="0"/>
              <a:t>WingTip</a:t>
            </a:r>
            <a:r>
              <a:rPr lang="en-US" sz="2000" dirty="0" smtClean="0"/>
              <a:t> migration API will no longer used </a:t>
            </a:r>
            <a:r>
              <a:rPr lang="en-US" sz="2000" smtClean="0"/>
              <a:t>in Office 365.</a:t>
            </a:r>
            <a:endParaRPr lang="en-US" sz="2000" dirty="0" smtClean="0"/>
          </a:p>
          <a:p>
            <a:pPr lvl="1"/>
            <a:r>
              <a:rPr lang="en-US" sz="2000" dirty="0" smtClean="0">
                <a:sym typeface="Wingdings" panose="05000000000000000000" pitchFamily="2" charset="2"/>
              </a:rPr>
              <a:t>News notification feature will be abandoned because Yammer provides similar capability natively.</a:t>
            </a:r>
          </a:p>
          <a:p>
            <a:pPr lvl="1"/>
            <a:endParaRPr lang="en-US" sz="2000" dirty="0"/>
          </a:p>
        </p:txBody>
      </p:sp>
    </p:spTree>
    <p:extLst>
      <p:ext uri="{BB962C8B-B14F-4D97-AF65-F5344CB8AC3E}">
        <p14:creationId xmlns:p14="http://schemas.microsoft.com/office/powerpoint/2010/main" val="28240750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a:t>
            </a:r>
            <a:endParaRPr lang="en-US" dirty="0"/>
          </a:p>
        </p:txBody>
      </p:sp>
      <p:sp>
        <p:nvSpPr>
          <p:cNvPr id="3" name="Text Placeholder 2"/>
          <p:cNvSpPr>
            <a:spLocks noGrp="1"/>
          </p:cNvSpPr>
          <p:nvPr>
            <p:ph type="body" sz="quarter" idx="10"/>
          </p:nvPr>
        </p:nvSpPr>
        <p:spPr/>
        <p:txBody>
          <a:bodyPr/>
          <a:lstStyle/>
          <a:p>
            <a:r>
              <a:rPr lang="en-US" sz="3600" dirty="0" smtClean="0"/>
              <a:t>Currently 19 page layouts and accompanying content types and site columns in solution (are all in use?)</a:t>
            </a:r>
          </a:p>
          <a:p>
            <a:r>
              <a:rPr lang="en-US" sz="3600" dirty="0" smtClean="0"/>
              <a:t>Create site columns and content types using code</a:t>
            </a:r>
          </a:p>
          <a:p>
            <a:r>
              <a:rPr lang="en-US" sz="3600" dirty="0" smtClean="0"/>
              <a:t>Create ‘new’ page layouts without FTC references:</a:t>
            </a:r>
          </a:p>
          <a:p>
            <a:pPr lvl="1"/>
            <a:r>
              <a:rPr lang="en-US" sz="2000" dirty="0" smtClean="0"/>
              <a:t>Code behind</a:t>
            </a:r>
          </a:p>
          <a:p>
            <a:pPr lvl="1"/>
            <a:r>
              <a:rPr lang="en-US" sz="2000" dirty="0" smtClean="0"/>
              <a:t>Web controls referenced in page layout markup</a:t>
            </a:r>
          </a:p>
          <a:p>
            <a:r>
              <a:rPr lang="en-US" sz="3600" dirty="0" smtClean="0"/>
              <a:t>Perform customizations in page layouts using:</a:t>
            </a:r>
          </a:p>
          <a:p>
            <a:pPr lvl="1"/>
            <a:r>
              <a:rPr lang="en-US" sz="2000" dirty="0" smtClean="0"/>
              <a:t>Embedded JavaScript (e.g</a:t>
            </a:r>
            <a:r>
              <a:rPr lang="en-US" sz="2000" dirty="0"/>
              <a:t>. </a:t>
            </a:r>
            <a:r>
              <a:rPr lang="en-US" sz="2000" dirty="0">
                <a:hlinkClick r:id="rId3"/>
              </a:rPr>
              <a:t>https://</a:t>
            </a:r>
            <a:r>
              <a:rPr lang="en-US" sz="2000" dirty="0" smtClean="0">
                <a:hlinkClick r:id="rId3"/>
              </a:rPr>
              <a:t>github.com/OfficeDev/PnP/tree/master/Scenarios/Provisioning.PublishingFeatures</a:t>
            </a:r>
            <a:r>
              <a:rPr lang="en-US" sz="2000" dirty="0" smtClean="0"/>
              <a:t>) </a:t>
            </a:r>
          </a:p>
          <a:p>
            <a:pPr lvl="1"/>
            <a:r>
              <a:rPr lang="en-US" sz="2000" dirty="0" smtClean="0"/>
              <a:t>Embedded OOB web parts</a:t>
            </a:r>
          </a:p>
          <a:p>
            <a:pPr lvl="1"/>
            <a:r>
              <a:rPr lang="en-US" sz="2000" dirty="0" smtClean="0"/>
              <a:t>Design configurable web parts as script parts (</a:t>
            </a:r>
            <a:r>
              <a:rPr lang="en-US" sz="2000" dirty="0"/>
              <a:t>see </a:t>
            </a:r>
            <a:r>
              <a:rPr lang="en-US" sz="2000" dirty="0">
                <a:hlinkClick r:id="rId4"/>
              </a:rPr>
              <a:t>https://</a:t>
            </a:r>
            <a:r>
              <a:rPr lang="en-US" sz="2000" dirty="0" smtClean="0">
                <a:hlinkClick r:id="rId4"/>
              </a:rPr>
              <a:t>github.com/OfficeDev/PnP/tree/master/Samples/Core.AppScriptPart</a:t>
            </a:r>
            <a:r>
              <a:rPr lang="en-US" sz="2000" dirty="0" smtClean="0"/>
              <a:t>) </a:t>
            </a:r>
          </a:p>
          <a:p>
            <a:endParaRPr lang="en-US" sz="3600" dirty="0" smtClean="0"/>
          </a:p>
          <a:p>
            <a:endParaRPr lang="en-US" sz="2000" dirty="0"/>
          </a:p>
        </p:txBody>
      </p:sp>
    </p:spTree>
    <p:extLst>
      <p:ext uri="{BB962C8B-B14F-4D97-AF65-F5344CB8AC3E}">
        <p14:creationId xmlns:p14="http://schemas.microsoft.com/office/powerpoint/2010/main" val="187807942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Custom site navigation </a:t>
            </a:r>
            <a:r>
              <a:rPr lang="en-US" sz="3600" dirty="0" smtClean="0"/>
              <a:t>(Replace using Global </a:t>
            </a:r>
            <a:r>
              <a:rPr lang="en-US" sz="3600" dirty="0" err="1" smtClean="0"/>
              <a:t>Nav</a:t>
            </a:r>
            <a:r>
              <a:rPr lang="en-US" sz="3600" dirty="0" smtClean="0"/>
              <a:t>)</a:t>
            </a:r>
            <a:endParaRPr lang="en-US" sz="3600" dirty="0"/>
          </a:p>
          <a:p>
            <a:r>
              <a:rPr lang="en-US" sz="3600" dirty="0" smtClean="0"/>
              <a:t>Footer Branding (Use Alternate CSS)</a:t>
            </a:r>
            <a:endParaRPr lang="en-US" sz="3600" dirty="0"/>
          </a:p>
          <a:p>
            <a:endParaRPr lang="en-US" sz="3600" dirty="0" smtClean="0"/>
          </a:p>
          <a:p>
            <a:r>
              <a:rPr lang="en-US" sz="3600" dirty="0" smtClean="0"/>
              <a:t>Branding will be applied by injecting the needed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1699510676"/>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required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a:t>Provider hosted apps / services:</a:t>
            </a:r>
          </a:p>
          <a:p>
            <a:pPr lvl="1"/>
            <a:r>
              <a:rPr lang="en-US" sz="2000" dirty="0" smtClean="0"/>
              <a:t>Weather Widget (App </a:t>
            </a:r>
            <a:r>
              <a:rPr lang="en-US" sz="2000" dirty="0"/>
              <a:t>part)</a:t>
            </a:r>
          </a:p>
          <a:p>
            <a:pPr lvl="1"/>
            <a:r>
              <a:rPr lang="en-US" sz="2000" dirty="0" smtClean="0"/>
              <a:t>Stock Ticker (JS </a:t>
            </a:r>
            <a:r>
              <a:rPr lang="en-US" sz="2000" dirty="0"/>
              <a:t>calling a backend service) </a:t>
            </a:r>
            <a:endParaRPr lang="en-US" sz="2000" dirty="0" smtClean="0"/>
          </a:p>
          <a:p>
            <a:r>
              <a:rPr lang="en-US" sz="3600" dirty="0" smtClean="0"/>
              <a:t>JavaScript based implementations that read from site list and show data:</a:t>
            </a:r>
          </a:p>
          <a:p>
            <a:pPr lvl="1"/>
            <a:r>
              <a:rPr lang="en-US" sz="2000" dirty="0" smtClean="0"/>
              <a:t>Weather information, Emergency information, Image rotator, Best bet suggestions, Comment board, World clock, my site memberships</a:t>
            </a:r>
          </a:p>
          <a:p>
            <a:r>
              <a:rPr lang="en-US" sz="3600" dirty="0" smtClean="0"/>
              <a:t>OOB web part customizations:</a:t>
            </a:r>
          </a:p>
          <a:p>
            <a:pPr lvl="1"/>
            <a:r>
              <a:rPr lang="en-US" sz="2000" dirty="0" smtClean="0"/>
              <a:t>Use Content By Search web parts with custom display templates to show content</a:t>
            </a:r>
          </a:p>
          <a:p>
            <a:pPr lvl="1"/>
            <a:r>
              <a:rPr lang="en-US" sz="2000" dirty="0" smtClean="0"/>
              <a:t>If needed combine with JavaScript (e.g. to implement pagination)</a:t>
            </a:r>
          </a:p>
          <a:p>
            <a:pPr lvl="1"/>
            <a:endParaRPr lang="en-US" sz="2000" dirty="0"/>
          </a:p>
          <a:p>
            <a:endParaRPr lang="en-US" sz="3600" dirty="0"/>
          </a:p>
        </p:txBody>
      </p:sp>
    </p:spTree>
    <p:extLst>
      <p:ext uri="{BB962C8B-B14F-4D97-AF65-F5344CB8AC3E}">
        <p14:creationId xmlns:p14="http://schemas.microsoft.com/office/powerpoint/2010/main" val="4030412865"/>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1"/>
                </a:solidFill>
              </a:rPr>
              <a:t>Contoso Collaboration</a:t>
            </a:r>
            <a:endParaRPr lang="en-US" dirty="0">
              <a:solidFill>
                <a:schemeClr val="bg1"/>
              </a:solidFill>
            </a:endParaRPr>
          </a:p>
        </p:txBody>
      </p:sp>
    </p:spTree>
    <p:extLst>
      <p:ext uri="{BB962C8B-B14F-4D97-AF65-F5344CB8AC3E}">
        <p14:creationId xmlns:p14="http://schemas.microsoft.com/office/powerpoint/2010/main" val="2593688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by OOB / Blocker / Abandon</a:t>
            </a:r>
          </a:p>
        </p:txBody>
      </p:sp>
      <p:sp>
        <p:nvSpPr>
          <p:cNvPr id="3" name="Text Placeholder 2"/>
          <p:cNvSpPr>
            <a:spLocks noGrp="1"/>
          </p:cNvSpPr>
          <p:nvPr>
            <p:ph type="body" sz="quarter" idx="10"/>
          </p:nvPr>
        </p:nvSpPr>
        <p:spPr/>
        <p:txBody>
          <a:bodyPr vert="horz" lIns="0" tIns="0" rIns="0" bIns="0" rtlCol="0">
            <a:noAutofit/>
          </a:bodyPr>
          <a:lstStyle/>
          <a:p>
            <a:r>
              <a:rPr lang="en-US" sz="3600" dirty="0"/>
              <a:t>Replace by OOB:</a:t>
            </a:r>
          </a:p>
          <a:p>
            <a:pPr lvl="1"/>
            <a:r>
              <a:rPr lang="en-US" sz="2000" dirty="0"/>
              <a:t>Use OOB site expiration which replaces the </a:t>
            </a:r>
            <a:r>
              <a:rPr lang="en-US" sz="2000" dirty="0" smtClean="0"/>
              <a:t>Timer job (currently used as a notification system)</a:t>
            </a:r>
            <a:endParaRPr lang="en-US" sz="2000" dirty="0"/>
          </a:p>
          <a:p>
            <a:r>
              <a:rPr lang="en-US" sz="2000" spc="0" dirty="0">
                <a:latin typeface="+mn-lt"/>
              </a:rPr>
              <a:t>    </a:t>
            </a:r>
            <a:r>
              <a:rPr lang="en-US" sz="2000" spc="0" dirty="0" smtClean="0">
                <a:latin typeface="+mn-lt"/>
              </a:rPr>
              <a:t>Use Yammer to replace the News Notification service.</a:t>
            </a:r>
          </a:p>
          <a:p>
            <a:r>
              <a:rPr lang="en-US" sz="2000" spc="0" dirty="0">
                <a:latin typeface="+mn-lt"/>
              </a:rPr>
              <a:t> </a:t>
            </a:r>
            <a:r>
              <a:rPr lang="en-US" sz="2000" spc="0" dirty="0" smtClean="0">
                <a:latin typeface="+mn-lt"/>
              </a:rPr>
              <a:t>   Use search and display templates to replace location finder and skill finder.</a:t>
            </a:r>
          </a:p>
          <a:p>
            <a:pPr lvl="1"/>
            <a:endParaRPr lang="en-US" sz="400" spc="0" dirty="0">
              <a:latin typeface="+mn-lt"/>
            </a:endParaRPr>
          </a:p>
          <a:p>
            <a:endParaRPr lang="en-US" sz="3600" dirty="0" smtClean="0"/>
          </a:p>
          <a:p>
            <a:r>
              <a:rPr lang="en-US" sz="3600" dirty="0" smtClean="0"/>
              <a:t>Blockers</a:t>
            </a:r>
            <a:r>
              <a:rPr lang="en-US" sz="3600" dirty="0"/>
              <a:t>: </a:t>
            </a:r>
          </a:p>
          <a:p>
            <a:pPr lvl="1"/>
            <a:r>
              <a:rPr lang="en-US" sz="2000" dirty="0"/>
              <a:t>None</a:t>
            </a:r>
          </a:p>
          <a:p>
            <a:endParaRPr lang="en-US" sz="3600" dirty="0" smtClean="0"/>
          </a:p>
          <a:p>
            <a:r>
              <a:rPr lang="en-US" sz="3600" dirty="0" smtClean="0"/>
              <a:t>Abandon</a:t>
            </a:r>
            <a:r>
              <a:rPr lang="en-US" sz="3600" dirty="0"/>
              <a:t>:</a:t>
            </a:r>
          </a:p>
          <a:p>
            <a:pPr lvl="1"/>
            <a:r>
              <a:rPr lang="en-US" sz="2000" dirty="0" smtClean="0"/>
              <a:t>Migration Helper API will be abandoned. A third party migration tool that uses SharePoint Web services will be evaluated.</a:t>
            </a:r>
            <a:endParaRPr lang="en-US" sz="2000" dirty="0">
              <a:sym typeface="Wingdings" panose="05000000000000000000" pitchFamily="2" charset="2"/>
            </a:endParaRPr>
          </a:p>
          <a:p>
            <a:pPr lvl="1"/>
            <a:endParaRPr lang="en-US" sz="2000" dirty="0"/>
          </a:p>
        </p:txBody>
      </p:sp>
    </p:spTree>
    <p:extLst>
      <p:ext uri="{BB962C8B-B14F-4D97-AF65-F5344CB8AC3E}">
        <p14:creationId xmlns:p14="http://schemas.microsoft.com/office/powerpoint/2010/main" val="3383066959"/>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Contoso Collaboration customizations</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Site collections and </a:t>
            </a:r>
            <a:r>
              <a:rPr lang="en-US" sz="3600" smtClean="0"/>
              <a:t>sub sites </a:t>
            </a:r>
            <a:r>
              <a:rPr lang="en-US" sz="3600" dirty="0" smtClean="0"/>
              <a:t>will be created via the provisioning platform</a:t>
            </a:r>
          </a:p>
          <a:p>
            <a:pPr lvl="1"/>
            <a:r>
              <a:rPr lang="en-US" sz="2000" dirty="0" smtClean="0"/>
              <a:t>All sites start from the OOB </a:t>
            </a:r>
            <a:r>
              <a:rPr lang="en-US" sz="2000" dirty="0"/>
              <a:t>team site </a:t>
            </a:r>
            <a:r>
              <a:rPr lang="en-US" sz="2000" dirty="0" smtClean="0"/>
              <a:t>(STS#0)</a:t>
            </a:r>
          </a:p>
          <a:p>
            <a:pPr lvl="1"/>
            <a:endParaRPr lang="en-US" sz="2000" dirty="0"/>
          </a:p>
          <a:p>
            <a:r>
              <a:rPr lang="en-US" sz="3600" dirty="0" smtClean="0"/>
              <a:t>Custom lists are created via the provisioning platform</a:t>
            </a:r>
          </a:p>
        </p:txBody>
      </p:sp>
    </p:spTree>
    <p:extLst>
      <p:ext uri="{BB962C8B-B14F-4D97-AF65-F5344CB8AC3E}">
        <p14:creationId xmlns:p14="http://schemas.microsoft.com/office/powerpoint/2010/main" val="417060261"/>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customizations from branding</a:t>
            </a:r>
            <a:endParaRPr lang="en-US" dirty="0"/>
          </a:p>
        </p:txBody>
      </p:sp>
      <p:sp>
        <p:nvSpPr>
          <p:cNvPr id="3" name="Text Placeholder 2"/>
          <p:cNvSpPr>
            <a:spLocks noGrp="1"/>
          </p:cNvSpPr>
          <p:nvPr>
            <p:ph type="body" sz="quarter" idx="10"/>
          </p:nvPr>
        </p:nvSpPr>
        <p:spPr/>
        <p:txBody>
          <a:bodyPr vert="horz" lIns="0" tIns="0" rIns="0" bIns="0" rtlCol="0">
            <a:noAutofit/>
          </a:bodyPr>
          <a:lstStyle/>
          <a:p>
            <a:r>
              <a:rPr lang="en-US" sz="3600" dirty="0" smtClean="0"/>
              <a:t>Custom site navigation (can this be replaced by Global Navigation?)</a:t>
            </a:r>
          </a:p>
          <a:p>
            <a:r>
              <a:rPr lang="en-US" sz="3600" dirty="0" smtClean="0"/>
              <a:t>Footer Branding</a:t>
            </a:r>
            <a:endParaRPr lang="en-US" sz="3600" dirty="0"/>
          </a:p>
          <a:p>
            <a:endParaRPr lang="en-US" sz="3600" dirty="0" smtClean="0"/>
          </a:p>
          <a:p>
            <a:r>
              <a:rPr lang="en-US" sz="3600" dirty="0" smtClean="0"/>
              <a:t>Branding will be applied by injecting the JavaScript and CSS using a custom action and OOB features</a:t>
            </a:r>
            <a:endParaRPr lang="en-US" sz="3600" dirty="0"/>
          </a:p>
          <a:p>
            <a:endParaRPr lang="en-US" sz="3600" dirty="0"/>
          </a:p>
        </p:txBody>
      </p:sp>
    </p:spTree>
    <p:extLst>
      <p:ext uri="{BB962C8B-B14F-4D97-AF65-F5344CB8AC3E}">
        <p14:creationId xmlns:p14="http://schemas.microsoft.com/office/powerpoint/2010/main" val="300617141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5"/>
          <p:cNvSpPr txBox="1">
            <a:spLocks/>
          </p:cNvSpPr>
          <p:nvPr/>
        </p:nvSpPr>
        <p:spPr>
          <a:xfrm>
            <a:off x="115490" y="184880"/>
            <a:ext cx="12008833" cy="635115"/>
          </a:xfrm>
          <a:prstGeom prst="rect">
            <a:avLst/>
          </a:prstGeom>
        </p:spPr>
        <p:txBody>
          <a:bodyPr lIns="89609" tIns="44804" rIns="89609" bIns="44804" anchor="ct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sz="4800" dirty="0" smtClean="0">
                <a:solidFill>
                  <a:srgbClr val="007FDE"/>
                </a:solidFill>
              </a:rPr>
              <a:t>Solution Assessment</a:t>
            </a:r>
            <a:endParaRPr sz="4800" dirty="0">
              <a:solidFill>
                <a:srgbClr val="007FDE"/>
              </a:solidFill>
            </a:endParaRPr>
          </a:p>
        </p:txBody>
      </p:sp>
      <p:sp>
        <p:nvSpPr>
          <p:cNvPr id="11" name="TextBox 10"/>
          <p:cNvSpPr txBox="1"/>
          <p:nvPr/>
        </p:nvSpPr>
        <p:spPr>
          <a:xfrm>
            <a:off x="170892" y="770494"/>
            <a:ext cx="10009076" cy="646074"/>
          </a:xfrm>
          <a:prstGeom prst="rect">
            <a:avLst/>
          </a:prstGeom>
          <a:noFill/>
        </p:spPr>
        <p:txBody>
          <a:bodyPr wrap="square" rtlCol="0">
            <a:spAutoFit/>
          </a:bodyPr>
          <a:lstStyle/>
          <a:p>
            <a:pPr defTabSz="914126"/>
            <a:r>
              <a:rPr lang="en-US" sz="1799" i="1" dirty="0">
                <a:solidFill>
                  <a:srgbClr val="737373"/>
                </a:solidFill>
                <a:latin typeface="Segoe UI Light"/>
              </a:rPr>
              <a:t>5</a:t>
            </a:r>
            <a:r>
              <a:rPr lang="en-US" sz="1799" i="1" dirty="0" smtClean="0">
                <a:solidFill>
                  <a:srgbClr val="737373"/>
                </a:solidFill>
                <a:latin typeface="Segoe UI Light"/>
              </a:rPr>
              <a:t> days of assessment. </a:t>
            </a:r>
            <a:r>
              <a:rPr lang="en-US" sz="1799" i="1" dirty="0">
                <a:solidFill>
                  <a:srgbClr val="737373"/>
                </a:solidFill>
                <a:latin typeface="Segoe UI Light"/>
              </a:rPr>
              <a:t>Analyze </a:t>
            </a:r>
            <a:r>
              <a:rPr lang="en-US" sz="1799" i="1" dirty="0" smtClean="0">
                <a:solidFill>
                  <a:srgbClr val="737373"/>
                </a:solidFill>
                <a:latin typeface="Segoe UI Light"/>
              </a:rPr>
              <a:t>inventory </a:t>
            </a:r>
            <a:r>
              <a:rPr lang="en-US" sz="1799" i="1" dirty="0">
                <a:solidFill>
                  <a:srgbClr val="737373"/>
                </a:solidFill>
                <a:latin typeface="Segoe UI Light"/>
              </a:rPr>
              <a:t>and provide guidance on </a:t>
            </a:r>
            <a:r>
              <a:rPr lang="en-US" sz="1799" i="1" dirty="0" smtClean="0">
                <a:solidFill>
                  <a:srgbClr val="737373"/>
                </a:solidFill>
                <a:latin typeface="Segoe UI Light"/>
              </a:rPr>
              <a:t>app modernization roadmap</a:t>
            </a:r>
            <a:r>
              <a:rPr lang="en-US" sz="1799" i="1" dirty="0">
                <a:solidFill>
                  <a:srgbClr val="737373"/>
                </a:solidFill>
                <a:latin typeface="Segoe UI Light"/>
              </a:rPr>
              <a:t>.  Results in </a:t>
            </a:r>
            <a:r>
              <a:rPr lang="en-US" sz="1799" i="1" dirty="0" smtClean="0">
                <a:solidFill>
                  <a:srgbClr val="737373"/>
                </a:solidFill>
                <a:latin typeface="Segoe UI Light"/>
              </a:rPr>
              <a:t>a Solution Assessment Report.</a:t>
            </a:r>
            <a:endParaRPr lang="en-US" sz="1799" i="1" dirty="0">
              <a:solidFill>
                <a:srgbClr val="737373"/>
              </a:solidFill>
              <a:latin typeface="Segoe UI Light"/>
            </a:endParaRPr>
          </a:p>
        </p:txBody>
      </p:sp>
      <p:graphicFrame>
        <p:nvGraphicFramePr>
          <p:cNvPr id="13" name="Table 12"/>
          <p:cNvGraphicFramePr>
            <a:graphicFrameLocks noGrp="1"/>
          </p:cNvGraphicFramePr>
          <p:nvPr>
            <p:extLst>
              <p:ext uri="{D42A27DB-BD31-4B8C-83A1-F6EECF244321}">
                <p14:modId xmlns:p14="http://schemas.microsoft.com/office/powerpoint/2010/main" val="1913158818"/>
              </p:ext>
            </p:extLst>
          </p:nvPr>
        </p:nvGraphicFramePr>
        <p:xfrm>
          <a:off x="193440" y="1603845"/>
          <a:ext cx="10958263" cy="1935103"/>
        </p:xfrm>
        <a:graphic>
          <a:graphicData uri="http://schemas.openxmlformats.org/drawingml/2006/table">
            <a:tbl>
              <a:tblPr firstRow="1" bandRow="1">
                <a:tableStyleId>{5C22544A-7EE6-4342-B048-85BDC9FD1C3A}</a:tableStyleId>
              </a:tblPr>
              <a:tblGrid>
                <a:gridCol w="2794925"/>
                <a:gridCol w="2683565"/>
                <a:gridCol w="2623930"/>
                <a:gridCol w="2855843"/>
              </a:tblGrid>
              <a:tr h="185372">
                <a:tc rowSpan="2">
                  <a:txBody>
                    <a:bodyPr/>
                    <a:lstStyle/>
                    <a:p>
                      <a:r>
                        <a:rPr lang="en-US" sz="1600" b="0" dirty="0" smtClean="0">
                          <a:solidFill>
                            <a:schemeClr val="bg1"/>
                          </a:solidFill>
                          <a:latin typeface="+mj-lt"/>
                        </a:rPr>
                        <a:t>Engagement Criteria</a:t>
                      </a:r>
                    </a:p>
                  </a:txBody>
                  <a:tcPr marL="91416" marR="91416" marT="45708" marB="45708" anchor="b">
                    <a:lnL w="12700" cap="flat" cmpd="sng" algn="ctr">
                      <a:solidFill>
                        <a:srgbClr val="007FDE"/>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gridSpan="2">
                  <a:txBody>
                    <a:bodyPr/>
                    <a:lstStyle/>
                    <a:p>
                      <a:pPr algn="ctr"/>
                      <a:r>
                        <a:rPr lang="en-US" sz="1600" b="0" dirty="0" smtClean="0">
                          <a:solidFill>
                            <a:schemeClr val="bg1"/>
                          </a:solidFill>
                          <a:latin typeface="+mj-lt"/>
                        </a:rPr>
                        <a:t>Roles &amp; Responsibilities</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hMerge="1">
                  <a:txBody>
                    <a:bodyPr/>
                    <a:lstStyle/>
                    <a:p>
                      <a:endParaRPr lang="en-US"/>
                    </a:p>
                  </a:txBody>
                  <a:tcPr/>
                </a:tc>
                <a:tc rowSpan="2">
                  <a:txBody>
                    <a:bodyPr/>
                    <a:lstStyle/>
                    <a:p>
                      <a:r>
                        <a:rPr lang="en-US" sz="1600" b="0" dirty="0" smtClean="0">
                          <a:solidFill>
                            <a:schemeClr val="bg1"/>
                          </a:solidFill>
                          <a:latin typeface="+mj-lt"/>
                        </a:rPr>
                        <a:t>Deliverable</a:t>
                      </a:r>
                    </a:p>
                  </a:txBody>
                  <a:tcPr marL="91416" marR="91416" marT="45708" marB="45708" anchor="b">
                    <a:lnL w="12700" cap="flat" cmpd="sng" algn="ctr">
                      <a:solidFill>
                        <a:schemeClr val="bg1"/>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r>
              <a:tr h="185372">
                <a:tc vMerge="1">
                  <a:txBody>
                    <a:bodyPr/>
                    <a:lstStyle/>
                    <a:p>
                      <a:endParaRPr lang="en-US"/>
                    </a:p>
                  </a:txBody>
                  <a:tcPr/>
                </a:tc>
                <a:tc>
                  <a:txBody>
                    <a:bodyPr/>
                    <a:lstStyle/>
                    <a:p>
                      <a:r>
                        <a:rPr lang="en-US" sz="1600" b="0" dirty="0" smtClean="0">
                          <a:solidFill>
                            <a:schemeClr val="bg1"/>
                          </a:solidFill>
                          <a:latin typeface="+mj-lt"/>
                        </a:rPr>
                        <a:t>Contoso</a:t>
                      </a: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a:txBody>
                    <a:bodyPr/>
                    <a:lstStyle/>
                    <a:p>
                      <a:r>
                        <a:rPr lang="en-US" sz="1600" b="0" smtClean="0">
                          <a:solidFill>
                            <a:schemeClr val="bg1"/>
                          </a:solidFill>
                          <a:latin typeface="+mj-lt"/>
                        </a:rPr>
                        <a:t>Litware</a:t>
                      </a:r>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solidFill>
                      <a:srgbClr val="007FDE"/>
                    </a:solidFill>
                  </a:tcPr>
                </a:tc>
                <a:tc vMerge="1">
                  <a:txBody>
                    <a:bodyPr/>
                    <a:lstStyle/>
                    <a:p>
                      <a:endParaRPr lang="en-US" sz="1600" b="0" dirty="0" smtClean="0">
                        <a:solidFill>
                          <a:schemeClr val="bg1"/>
                        </a:solidFill>
                        <a:latin typeface="+mj-lt"/>
                      </a:endParaRPr>
                    </a:p>
                  </a:txBody>
                  <a:tcPr marL="91416" marR="91416" marT="45708" marB="457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r h="1264591">
                <a:tc>
                  <a:txBody>
                    <a:bodyPr/>
                    <a:lstStyle/>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Solution Requirement document</a:t>
                      </a:r>
                    </a:p>
                    <a:p>
                      <a:pPr marL="171450" indent="-171450"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application inventory</a:t>
                      </a:r>
                    </a:p>
                    <a:p>
                      <a:pPr marL="171450" indent="-171450">
                        <a:spcAft>
                          <a:spcPts val="300"/>
                        </a:spcAft>
                        <a:buFont typeface="Arial" panose="020B0604020202020204" pitchFamily="34" charset="0"/>
                        <a:buChar char="•"/>
                      </a:pPr>
                      <a:endParaRPr lang="en-US" sz="1200" b="0" dirty="0" smtClean="0">
                        <a:solidFill>
                          <a:schemeClr val="tx2"/>
                        </a:solidFill>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Live demo</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Requirement review</a:t>
                      </a:r>
                    </a:p>
                    <a:p>
                      <a:pPr marL="171450" indent="-171450" algn="l" defTabSz="913650" rtl="0" eaLnBrk="1" fontAlgn="base" latinLnBrk="0" hangingPunct="1">
                        <a:spcBef>
                          <a:spcPct val="0"/>
                        </a:spcBef>
                        <a:spcAft>
                          <a:spcPct val="0"/>
                        </a:spcAft>
                        <a:buFont typeface="Arial" panose="020B0604020202020204" pitchFamily="34" charset="0"/>
                        <a:buChar char="•"/>
                      </a:pPr>
                      <a:r>
                        <a:rPr lang="en-US" sz="1200" kern="1200" dirty="0" smtClean="0">
                          <a:solidFill>
                            <a:srgbClr val="797A7D">
                              <a:lumMod val="50000"/>
                            </a:srgbClr>
                          </a:solidFill>
                          <a:latin typeface="+mn-lt"/>
                          <a:ea typeface="Segoe UI" pitchFamily="34" charset="0"/>
                          <a:cs typeface="Segoe UI" pitchFamily="34" charset="0"/>
                        </a:rPr>
                        <a:t>Rationalize and prioritize application requirements</a:t>
                      </a:r>
                      <a:endParaRPr lang="en-US" sz="1200" kern="1200" dirty="0">
                        <a:solidFill>
                          <a:srgbClr val="797A7D">
                            <a:lumMod val="50000"/>
                          </a:srgbClr>
                        </a:solidFill>
                        <a:latin typeface="+mn-lt"/>
                        <a:ea typeface="Segoe UI" pitchFamily="34" charset="0"/>
                        <a:cs typeface="Segoe UI" pitchFamily="34" charset="0"/>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Assessment workshop</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FTC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Requirement analysis</a:t>
                      </a:r>
                    </a:p>
                    <a:p>
                      <a:pPr marL="171399" indent="-171399" defTabSz="913650" fontAlgn="base">
                        <a:spcBef>
                          <a:spcPct val="0"/>
                        </a:spcBef>
                        <a:spcAft>
                          <a:spcPct val="0"/>
                        </a:spcAft>
                        <a:buFont typeface="Arial" panose="020B0604020202020204" pitchFamily="34" charset="0"/>
                        <a:buChar char="•"/>
                      </a:pPr>
                      <a:r>
                        <a:rPr lang="en-US" sz="1200" dirty="0" smtClean="0">
                          <a:solidFill>
                            <a:srgbClr val="797A7D">
                              <a:lumMod val="50000"/>
                            </a:srgbClr>
                          </a:solidFill>
                          <a:ea typeface="Segoe UI" pitchFamily="34" charset="0"/>
                          <a:cs typeface="Segoe UI" pitchFamily="34" charset="0"/>
                        </a:rPr>
                        <a:t>Refine requirement</a:t>
                      </a:r>
                    </a:p>
                    <a:p>
                      <a:pPr marL="171450" marR="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lang="en-US" sz="1200" b="0" kern="1200" dirty="0" smtClean="0">
                        <a:solidFill>
                          <a:schemeClr val="tx2"/>
                        </a:solidFill>
                        <a:latin typeface="+mn-lt"/>
                        <a:ea typeface="+mn-ea"/>
                        <a:cs typeface="+mn-cs"/>
                      </a:endParaRP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FTC to APP Assessment report</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Detailed solution inventory analysis</a:t>
                      </a:r>
                    </a:p>
                    <a:p>
                      <a:pPr marL="171399" marR="0" indent="-171399" algn="l" defTabSz="91365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kern="1200" dirty="0" smtClean="0">
                          <a:solidFill>
                            <a:srgbClr val="797A7D">
                              <a:lumMod val="50000"/>
                            </a:srgbClr>
                          </a:solidFill>
                          <a:latin typeface="+mn-lt"/>
                          <a:ea typeface="Segoe UI" pitchFamily="34" charset="0"/>
                          <a:cs typeface="Segoe UI" pitchFamily="34" charset="0"/>
                        </a:rPr>
                        <a:t>Identify App blockers per scenario</a:t>
                      </a:r>
                    </a:p>
                  </a:txBody>
                  <a:tcPr marL="91416" marR="91416" marT="45708" marB="45708">
                    <a:lnL w="12700" cap="flat" cmpd="sng" algn="ctr">
                      <a:solidFill>
                        <a:srgbClr val="007FDE"/>
                      </a:solidFill>
                      <a:prstDash val="solid"/>
                      <a:round/>
                      <a:headEnd type="none" w="med" len="med"/>
                      <a:tailEnd type="none" w="med" len="med"/>
                    </a:lnL>
                    <a:lnR w="12700" cap="flat" cmpd="sng" algn="ctr">
                      <a:solidFill>
                        <a:srgbClr val="007FDE"/>
                      </a:solidFill>
                      <a:prstDash val="solid"/>
                      <a:round/>
                      <a:headEnd type="none" w="med" len="med"/>
                      <a:tailEnd type="none" w="med" len="med"/>
                    </a:lnR>
                    <a:lnT w="12700" cap="flat" cmpd="sng" algn="ctr">
                      <a:solidFill>
                        <a:srgbClr val="007FDE"/>
                      </a:solidFill>
                      <a:prstDash val="solid"/>
                      <a:round/>
                      <a:headEnd type="none" w="med" len="med"/>
                      <a:tailEnd type="none" w="med" len="med"/>
                    </a:lnT>
                    <a:lnB w="12700" cap="flat" cmpd="sng" algn="ctr">
                      <a:solidFill>
                        <a:srgbClr val="007FDE"/>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0" name="Group 1"/>
          <p:cNvGrpSpPr/>
          <p:nvPr/>
        </p:nvGrpSpPr>
        <p:grpSpPr>
          <a:xfrm>
            <a:off x="1182126" y="3917602"/>
            <a:ext cx="9438237" cy="2433945"/>
            <a:chOff x="1468494" y="3645484"/>
            <a:chExt cx="9440696" cy="2434579"/>
          </a:xfrm>
        </p:grpSpPr>
        <p:sp>
          <p:nvSpPr>
            <p:cNvPr id="16" name="Right Arrow 2"/>
            <p:cNvSpPr/>
            <p:nvPr/>
          </p:nvSpPr>
          <p:spPr>
            <a:xfrm>
              <a:off x="1546756" y="4275117"/>
              <a:ext cx="9362434" cy="700352"/>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 name="Rectangle 3"/>
            <p:cNvSpPr/>
            <p:nvPr/>
          </p:nvSpPr>
          <p:spPr>
            <a:xfrm>
              <a:off x="169362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Kickoff</a:t>
              </a:r>
              <a:endParaRPr lang="en-US" sz="1300" dirty="0">
                <a:solidFill>
                  <a:prstClr val="white"/>
                </a:solidFill>
                <a:latin typeface="Segoe UI Light"/>
              </a:endParaRPr>
            </a:p>
          </p:txBody>
        </p:sp>
        <p:sp>
          <p:nvSpPr>
            <p:cNvPr id="21" name="Rectangle 4"/>
            <p:cNvSpPr/>
            <p:nvPr/>
          </p:nvSpPr>
          <p:spPr>
            <a:xfrm>
              <a:off x="2964204"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Envisioning session</a:t>
              </a:r>
              <a:endParaRPr lang="en-US" sz="1300" dirty="0">
                <a:solidFill>
                  <a:prstClr val="white"/>
                </a:solidFill>
                <a:latin typeface="Segoe UI Light"/>
              </a:endParaRPr>
            </a:p>
          </p:txBody>
        </p:sp>
        <p:sp>
          <p:nvSpPr>
            <p:cNvPr id="22" name="Rectangle 5"/>
            <p:cNvSpPr/>
            <p:nvPr/>
          </p:nvSpPr>
          <p:spPr>
            <a:xfrm>
              <a:off x="4234780"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Assessment of existing customization</a:t>
              </a:r>
              <a:endParaRPr lang="en-US" sz="1300" dirty="0">
                <a:solidFill>
                  <a:prstClr val="white"/>
                </a:solidFill>
                <a:latin typeface="Segoe UI Light"/>
              </a:endParaRPr>
            </a:p>
          </p:txBody>
        </p:sp>
        <p:sp>
          <p:nvSpPr>
            <p:cNvPr id="23" name="Rectangle 6"/>
            <p:cNvSpPr/>
            <p:nvPr/>
          </p:nvSpPr>
          <p:spPr>
            <a:xfrm>
              <a:off x="5505356"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Solution demo and requirement analysis</a:t>
              </a:r>
              <a:endParaRPr lang="en-US" sz="1300" dirty="0">
                <a:solidFill>
                  <a:prstClr val="white"/>
                </a:solidFill>
                <a:latin typeface="Segoe UI Light"/>
              </a:endParaRPr>
            </a:p>
          </p:txBody>
        </p:sp>
        <p:sp>
          <p:nvSpPr>
            <p:cNvPr id="24" name="Rectangle 8"/>
            <p:cNvSpPr/>
            <p:nvPr/>
          </p:nvSpPr>
          <p:spPr>
            <a:xfrm>
              <a:off x="677593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Objective refinement</a:t>
              </a:r>
              <a:endParaRPr lang="en-US" sz="1300" dirty="0">
                <a:solidFill>
                  <a:prstClr val="white"/>
                </a:solidFill>
                <a:latin typeface="Segoe UI Light"/>
              </a:endParaRPr>
            </a:p>
          </p:txBody>
        </p:sp>
        <p:sp>
          <p:nvSpPr>
            <p:cNvPr id="25" name="Rectangle 11"/>
            <p:cNvSpPr/>
            <p:nvPr/>
          </p:nvSpPr>
          <p:spPr>
            <a:xfrm>
              <a:off x="8046508"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smtClean="0">
                  <a:solidFill>
                    <a:prstClr val="white"/>
                  </a:solidFill>
                  <a:latin typeface="Segoe UI Light"/>
                </a:rPr>
                <a:t>Report</a:t>
              </a:r>
              <a:endParaRPr lang="en-US" sz="1300" dirty="0">
                <a:solidFill>
                  <a:prstClr val="white"/>
                </a:solidFill>
                <a:latin typeface="Segoe UI Light"/>
              </a:endParaRPr>
            </a:p>
          </p:txBody>
        </p:sp>
        <p:sp>
          <p:nvSpPr>
            <p:cNvPr id="26" name="Rectangle 13"/>
            <p:cNvSpPr/>
            <p:nvPr/>
          </p:nvSpPr>
          <p:spPr>
            <a:xfrm>
              <a:off x="9317082" y="3988870"/>
              <a:ext cx="1188720" cy="1188720"/>
            </a:xfrm>
            <a:prstGeom prst="rect">
              <a:avLst/>
            </a:prstGeom>
            <a:solidFill>
              <a:srgbClr val="007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126"/>
              <a:r>
                <a:rPr lang="en-US" sz="1300" dirty="0">
                  <a:solidFill>
                    <a:prstClr val="white"/>
                  </a:solidFill>
                  <a:latin typeface="Segoe UI Light"/>
                </a:rPr>
                <a:t>Next </a:t>
              </a:r>
              <a:r>
                <a:rPr lang="en-US" sz="1300" dirty="0" smtClean="0">
                  <a:solidFill>
                    <a:prstClr val="white"/>
                  </a:solidFill>
                  <a:latin typeface="Segoe UI Light"/>
                </a:rPr>
                <a:t>steps</a:t>
              </a:r>
              <a:endParaRPr lang="en-US" sz="1300" dirty="0">
                <a:solidFill>
                  <a:prstClr val="white"/>
                </a:solidFill>
                <a:latin typeface="Segoe UI Light"/>
              </a:endParaRPr>
            </a:p>
          </p:txBody>
        </p:sp>
        <p:sp>
          <p:nvSpPr>
            <p:cNvPr id="10" name="TextBox 14"/>
            <p:cNvSpPr txBox="1"/>
            <p:nvPr/>
          </p:nvSpPr>
          <p:spPr>
            <a:xfrm>
              <a:off x="1602171" y="3645484"/>
              <a:ext cx="2130950" cy="338554"/>
            </a:xfrm>
            <a:prstGeom prst="rect">
              <a:avLst/>
            </a:prstGeom>
            <a:noFill/>
          </p:spPr>
          <p:txBody>
            <a:bodyPr wrap="square" rtlCol="0">
              <a:spAutoFit/>
            </a:bodyPr>
            <a:lstStyle/>
            <a:p>
              <a:pPr defTabSz="914126"/>
              <a:r>
                <a:rPr lang="en-US" sz="1600" dirty="0" smtClean="0">
                  <a:solidFill>
                    <a:srgbClr val="007FDE"/>
                  </a:solidFill>
                  <a:latin typeface="Segoe UI Light"/>
                </a:rPr>
                <a:t>Module </a:t>
              </a:r>
              <a:r>
                <a:rPr lang="en-US" sz="1600" dirty="0">
                  <a:solidFill>
                    <a:srgbClr val="007FDE"/>
                  </a:solidFill>
                  <a:latin typeface="Segoe UI Light"/>
                </a:rPr>
                <a:t>Overview</a:t>
              </a:r>
            </a:p>
          </p:txBody>
        </p:sp>
        <p:sp>
          <p:nvSpPr>
            <p:cNvPr id="32" name="Left Bracket 16"/>
            <p:cNvSpPr/>
            <p:nvPr/>
          </p:nvSpPr>
          <p:spPr>
            <a:xfrm rot="16200000">
              <a:off x="2793713" y="4151560"/>
              <a:ext cx="259128" cy="2459296"/>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Envisioning Day </a:t>
              </a:r>
              <a:r>
                <a:rPr lang="en-US" sz="1000" dirty="0">
                  <a:solidFill>
                    <a:srgbClr val="737373"/>
                  </a:solidFill>
                  <a:latin typeface="Segoe UI Light"/>
                </a:rPr>
                <a:t>1</a:t>
              </a:r>
            </a:p>
          </p:txBody>
        </p:sp>
        <p:sp>
          <p:nvSpPr>
            <p:cNvPr id="33" name="Left Bracket 18"/>
            <p:cNvSpPr/>
            <p:nvPr/>
          </p:nvSpPr>
          <p:spPr>
            <a:xfrm rot="16200000">
              <a:off x="5975193" y="3521312"/>
              <a:ext cx="249048" cy="3729874"/>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Assessment and focus area selection Day 2-3</a:t>
              </a:r>
              <a:endParaRPr lang="en-US" sz="1000" dirty="0">
                <a:solidFill>
                  <a:srgbClr val="737373"/>
                </a:solidFill>
                <a:latin typeface="Segoe UI Light"/>
              </a:endParaRPr>
            </a:p>
          </p:txBody>
        </p:sp>
        <p:sp>
          <p:nvSpPr>
            <p:cNvPr id="39" name="Left Bracket 28"/>
            <p:cNvSpPr/>
            <p:nvPr/>
          </p:nvSpPr>
          <p:spPr>
            <a:xfrm rot="16200000">
              <a:off x="2779455" y="4603739"/>
              <a:ext cx="287644" cy="245929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42" name="Left Bracket 29"/>
            <p:cNvSpPr/>
            <p:nvPr/>
          </p:nvSpPr>
          <p:spPr>
            <a:xfrm rot="16200000">
              <a:off x="5955896" y="5241467"/>
              <a:ext cx="287643" cy="1188718"/>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
          <p:nvSpPr>
            <p:cNvPr id="44" name="Left Bracket 30"/>
            <p:cNvSpPr/>
            <p:nvPr/>
          </p:nvSpPr>
          <p:spPr>
            <a:xfrm rot="16200000">
              <a:off x="7248101" y="5260656"/>
              <a:ext cx="287643" cy="114546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Developers</a:t>
              </a:r>
            </a:p>
          </p:txBody>
        </p:sp>
        <p:sp>
          <p:nvSpPr>
            <p:cNvPr id="45" name="Left Bracket 34"/>
            <p:cNvSpPr/>
            <p:nvPr/>
          </p:nvSpPr>
          <p:spPr>
            <a:xfrm rot="16200000">
              <a:off x="8514090" y="5248908"/>
              <a:ext cx="287643" cy="118872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Consultant</a:t>
              </a:r>
              <a:endParaRPr lang="en-US" sz="1000" dirty="0">
                <a:solidFill>
                  <a:srgbClr val="737373"/>
                </a:solidFill>
                <a:latin typeface="Segoe UI Light"/>
              </a:endParaRPr>
            </a:p>
          </p:txBody>
        </p:sp>
        <p:sp>
          <p:nvSpPr>
            <p:cNvPr id="46" name="Left Bracket 36"/>
            <p:cNvSpPr/>
            <p:nvPr/>
          </p:nvSpPr>
          <p:spPr>
            <a:xfrm rot="16200000">
              <a:off x="9793195" y="5265607"/>
              <a:ext cx="287643" cy="1137572"/>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Everybody</a:t>
              </a:r>
            </a:p>
          </p:txBody>
        </p:sp>
        <p:sp>
          <p:nvSpPr>
            <p:cNvPr id="18" name="TextBox 37"/>
            <p:cNvSpPr txBox="1"/>
            <p:nvPr/>
          </p:nvSpPr>
          <p:spPr>
            <a:xfrm>
              <a:off x="1468494" y="5055431"/>
              <a:ext cx="153928" cy="415598"/>
            </a:xfrm>
            <a:prstGeom prst="rect">
              <a:avLst/>
            </a:prstGeom>
            <a:noFill/>
          </p:spPr>
          <p:txBody>
            <a:bodyPr vert="vert270" wrap="square" lIns="0" tIns="0" rIns="0" bIns="0" rtlCol="0">
              <a:spAutoFit/>
            </a:bodyPr>
            <a:lstStyle/>
            <a:p>
              <a:pPr defTabSz="914126"/>
              <a:r>
                <a:rPr lang="en-US" sz="1000" dirty="0">
                  <a:solidFill>
                    <a:srgbClr val="737373"/>
                  </a:solidFill>
                </a:rPr>
                <a:t>Stage</a:t>
              </a:r>
            </a:p>
          </p:txBody>
        </p:sp>
        <p:sp>
          <p:nvSpPr>
            <p:cNvPr id="47" name="TextBox 39"/>
            <p:cNvSpPr txBox="1"/>
            <p:nvPr/>
          </p:nvSpPr>
          <p:spPr>
            <a:xfrm>
              <a:off x="1468494" y="5471029"/>
              <a:ext cx="153928" cy="609034"/>
            </a:xfrm>
            <a:prstGeom prst="rect">
              <a:avLst/>
            </a:prstGeom>
            <a:noFill/>
          </p:spPr>
          <p:txBody>
            <a:bodyPr vert="vert270" wrap="square" lIns="0" tIns="0" rIns="0" bIns="0" rtlCol="0">
              <a:spAutoFit/>
            </a:bodyPr>
            <a:lstStyle/>
            <a:p>
              <a:pPr defTabSz="914126"/>
              <a:r>
                <a:rPr lang="en-US" sz="1000" dirty="0">
                  <a:solidFill>
                    <a:srgbClr val="007FDE"/>
                  </a:solidFill>
                </a:rPr>
                <a:t>Audience</a:t>
              </a:r>
            </a:p>
          </p:txBody>
        </p:sp>
      </p:grpSp>
      <p:sp>
        <p:nvSpPr>
          <p:cNvPr id="27" name="Left Bracket 26"/>
          <p:cNvSpPr/>
          <p:nvPr/>
        </p:nvSpPr>
        <p:spPr>
          <a:xfrm rot="16200000">
            <a:off x="8863261" y="4432087"/>
            <a:ext cx="248983" cy="2458655"/>
          </a:xfrm>
          <a:prstGeom prst="leftBracket">
            <a:avLst>
              <a:gd name="adj" fmla="val 85377"/>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smtClean="0">
                <a:solidFill>
                  <a:srgbClr val="737373"/>
                </a:solidFill>
                <a:latin typeface="Segoe UI Light"/>
              </a:rPr>
              <a:t>Documentation Day 4-5</a:t>
            </a:r>
            <a:endParaRPr lang="en-US" sz="1000" dirty="0">
              <a:solidFill>
                <a:srgbClr val="737373"/>
              </a:solidFill>
              <a:latin typeface="Segoe UI Light"/>
            </a:endParaRPr>
          </a:p>
        </p:txBody>
      </p:sp>
      <p:sp>
        <p:nvSpPr>
          <p:cNvPr id="28" name="Left Bracket 27"/>
          <p:cNvSpPr/>
          <p:nvPr/>
        </p:nvSpPr>
        <p:spPr>
          <a:xfrm rot="16200000">
            <a:off x="4398112" y="5510729"/>
            <a:ext cx="287568" cy="1188410"/>
          </a:xfrm>
          <a:prstGeom prst="leftBracket">
            <a:avLst>
              <a:gd name="adj" fmla="val 85377"/>
            </a:avLst>
          </a:prstGeom>
          <a:ln>
            <a:solidFill>
              <a:srgbClr val="007FDE"/>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defTabSz="914126"/>
            <a:r>
              <a:rPr lang="en-US" sz="1000" dirty="0">
                <a:solidFill>
                  <a:srgbClr val="737373"/>
                </a:solidFill>
                <a:latin typeface="Segoe UI Light"/>
              </a:rPr>
              <a:t>IT Admin</a:t>
            </a:r>
          </a:p>
        </p:txBody>
      </p:sp>
    </p:spTree>
    <p:extLst>
      <p:ext uri="{BB962C8B-B14F-4D97-AF65-F5344CB8AC3E}">
        <p14:creationId xmlns:p14="http://schemas.microsoft.com/office/powerpoint/2010/main" val="1975040349"/>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Next steps</a:t>
            </a:r>
            <a:endParaRPr lang="en-US" dirty="0"/>
          </a:p>
        </p:txBody>
      </p:sp>
    </p:spTree>
    <p:extLst>
      <p:ext uri="{BB962C8B-B14F-4D97-AF65-F5344CB8AC3E}">
        <p14:creationId xmlns:p14="http://schemas.microsoft.com/office/powerpoint/2010/main" val="1418655347"/>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060" y="170238"/>
            <a:ext cx="11149013" cy="747897"/>
          </a:xfrm>
        </p:spPr>
        <p:txBody>
          <a:bodyPr/>
          <a:lstStyle/>
          <a:p>
            <a:r>
              <a:rPr lang="en-US" sz="4800" dirty="0" smtClean="0"/>
              <a:t>Application Modernization </a:t>
            </a:r>
            <a:br>
              <a:rPr lang="en-US" sz="4800" dirty="0" smtClean="0"/>
            </a:br>
            <a:r>
              <a:rPr lang="en-US" sz="4800" dirty="0" smtClean="0"/>
              <a:t>PnP Transformation Approach</a:t>
            </a:r>
            <a:endParaRPr lang="en-US" sz="4800" dirty="0"/>
          </a:p>
        </p:txBody>
      </p:sp>
      <p:sp>
        <p:nvSpPr>
          <p:cNvPr id="16" name="Rectangle 15"/>
          <p:cNvSpPr/>
          <p:nvPr>
            <p:custDataLst>
              <p:tags r:id="rId1"/>
            </p:custDataLst>
          </p:nvPr>
        </p:nvSpPr>
        <p:spPr bwMode="auto">
          <a:xfrm>
            <a:off x="7650033" y="1675105"/>
            <a:ext cx="2316780" cy="526103"/>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Architecture Session</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7" name="Rectangle 16"/>
          <p:cNvSpPr/>
          <p:nvPr>
            <p:custDataLst>
              <p:tags r:id="rId2"/>
            </p:custDataLst>
          </p:nvPr>
        </p:nvSpPr>
        <p:spPr bwMode="auto">
          <a:xfrm>
            <a:off x="2801121" y="1675105"/>
            <a:ext cx="2316780" cy="526103"/>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Customer Preparedness</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8" name="Rectangle 17"/>
          <p:cNvSpPr/>
          <p:nvPr>
            <p:custDataLst>
              <p:tags r:id="rId3"/>
            </p:custDataLst>
          </p:nvPr>
        </p:nvSpPr>
        <p:spPr bwMode="auto">
          <a:xfrm>
            <a:off x="5225577" y="1675105"/>
            <a:ext cx="2316780" cy="526103"/>
          </a:xfrm>
          <a:prstGeom prst="rect">
            <a:avLst/>
          </a:prstGeom>
          <a:solidFill>
            <a:srgbClr val="007FD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Solution Assessment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19" name="TextBox 18"/>
          <p:cNvSpPr txBox="1"/>
          <p:nvPr/>
        </p:nvSpPr>
        <p:spPr>
          <a:xfrm>
            <a:off x="2784181" y="2211684"/>
            <a:ext cx="2316780" cy="885402"/>
          </a:xfrm>
          <a:prstGeom prst="rect">
            <a:avLst/>
          </a:prstGeom>
          <a:noFill/>
        </p:spPr>
        <p:txBody>
          <a:bodyPr wrap="square" lIns="91416" tIns="45708" rIns="91416" bIns="45708" rtlCol="0">
            <a:noAutofit/>
          </a:bodyPr>
          <a:lstStyle/>
          <a:p>
            <a:pPr defTabSz="913951"/>
            <a:r>
              <a:rPr lang="en-US" sz="1400" smtClean="0">
                <a:solidFill>
                  <a:schemeClr val="bg2">
                    <a:lumMod val="50000"/>
                  </a:schemeClr>
                </a:solidFill>
                <a:cs typeface="Segoe UI" panose="020B0502040204020203" pitchFamily="34" charset="0"/>
              </a:rPr>
              <a:t>App </a:t>
            </a:r>
            <a:r>
              <a:rPr lang="en-US" sz="1400" dirty="0" smtClean="0">
                <a:solidFill>
                  <a:schemeClr val="bg2">
                    <a:lumMod val="50000"/>
                  </a:schemeClr>
                </a:solidFill>
                <a:cs typeface="Segoe UI" panose="020B0502040204020203" pitchFamily="34" charset="0"/>
              </a:rPr>
              <a:t>hosting configuration.  Leverage available resources to ramp up </a:t>
            </a:r>
            <a:r>
              <a:rPr lang="en-US" sz="1400" dirty="0" err="1" smtClean="0">
                <a:solidFill>
                  <a:schemeClr val="bg2">
                    <a:lumMod val="50000"/>
                  </a:schemeClr>
                </a:solidFill>
                <a:cs typeface="Segoe UI" panose="020B0502040204020203" pitchFamily="34" charset="0"/>
              </a:rPr>
              <a:t>dev</a:t>
            </a:r>
            <a:r>
              <a:rPr lang="en-US" sz="1400" dirty="0" smtClean="0">
                <a:solidFill>
                  <a:schemeClr val="bg2">
                    <a:lumMod val="50000"/>
                  </a:schemeClr>
                </a:solidFill>
                <a:cs typeface="Segoe UI" panose="020B0502040204020203" pitchFamily="34" charset="0"/>
              </a:rPr>
              <a:t> resources</a:t>
            </a:r>
          </a:p>
          <a:p>
            <a:pPr defTabSz="913951"/>
            <a:endParaRPr lang="en-US" sz="1400" dirty="0" smtClean="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0" name="TextBox 19"/>
          <p:cNvSpPr txBox="1"/>
          <p:nvPr/>
        </p:nvSpPr>
        <p:spPr>
          <a:xfrm>
            <a:off x="7633092" y="2211684"/>
            <a:ext cx="2316780" cy="495825"/>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Provide architecture design </a:t>
            </a:r>
            <a:r>
              <a:rPr lang="en-US" sz="1400" dirty="0">
                <a:solidFill>
                  <a:schemeClr val="bg2">
                    <a:lumMod val="50000"/>
                  </a:schemeClr>
                </a:solidFill>
                <a:cs typeface="Segoe UI" panose="020B0502040204020203" pitchFamily="34" charset="0"/>
              </a:rPr>
              <a:t>guidance </a:t>
            </a:r>
            <a:r>
              <a:rPr lang="en-US" sz="1400" dirty="0" smtClean="0">
                <a:solidFill>
                  <a:schemeClr val="bg2">
                    <a:lumMod val="50000"/>
                  </a:schemeClr>
                </a:solidFill>
                <a:cs typeface="Segoe UI" panose="020B0502040204020203" pitchFamily="34" charset="0"/>
              </a:rPr>
              <a:t>for </a:t>
            </a:r>
            <a:r>
              <a:rPr lang="en-US" sz="1400" dirty="0">
                <a:solidFill>
                  <a:schemeClr val="bg2">
                    <a:lumMod val="50000"/>
                  </a:schemeClr>
                </a:solidFill>
                <a:cs typeface="Segoe UI" panose="020B0502040204020203" pitchFamily="34" charset="0"/>
              </a:rPr>
              <a:t>selected scenarios </a:t>
            </a:r>
          </a:p>
        </p:txBody>
      </p:sp>
      <p:sp>
        <p:nvSpPr>
          <p:cNvPr id="22" name="TextBox 21"/>
          <p:cNvSpPr txBox="1"/>
          <p:nvPr/>
        </p:nvSpPr>
        <p:spPr>
          <a:xfrm>
            <a:off x="5208636" y="2211684"/>
            <a:ext cx="2316780" cy="69061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Analyze solution inventory / requirements and provide guidance on solution modernization</a:t>
            </a:r>
            <a:endParaRPr lang="en-US" sz="1400" dirty="0">
              <a:solidFill>
                <a:schemeClr val="bg2">
                  <a:lumMod val="50000"/>
                </a:schemeClr>
              </a:solidFill>
              <a:cs typeface="Segoe UI" panose="020B0502040204020203" pitchFamily="34" charset="0"/>
            </a:endParaRPr>
          </a:p>
        </p:txBody>
      </p:sp>
      <p:sp>
        <p:nvSpPr>
          <p:cNvPr id="26" name="Rectangle 25"/>
          <p:cNvSpPr/>
          <p:nvPr>
            <p:custDataLst>
              <p:tags r:id="rId4"/>
            </p:custDataLst>
          </p:nvPr>
        </p:nvSpPr>
        <p:spPr bwMode="auto">
          <a:xfrm>
            <a:off x="2816120" y="3172125"/>
            <a:ext cx="2316780" cy="762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Successful smoke test app to validate configuration</a:t>
            </a:r>
            <a:endParaRPr lang="en-US" sz="1200" dirty="0">
              <a:solidFill>
                <a:schemeClr val="bg2">
                  <a:lumMod val="50000"/>
                </a:schemeClr>
              </a:solidFill>
              <a:ea typeface="Segoe UI" pitchFamily="34" charset="0"/>
              <a:cs typeface="Segoe UI" pitchFamily="34" charset="0"/>
            </a:endParaRPr>
          </a:p>
        </p:txBody>
      </p:sp>
      <p:sp>
        <p:nvSpPr>
          <p:cNvPr id="27" name="Rectangle 26"/>
          <p:cNvSpPr/>
          <p:nvPr>
            <p:custDataLst>
              <p:tags r:id="rId5"/>
            </p:custDataLst>
          </p:nvPr>
        </p:nvSpPr>
        <p:spPr bwMode="auto">
          <a:xfrm>
            <a:off x="5225577" y="3172125"/>
            <a:ext cx="2316780" cy="70781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r>
              <a:rPr lang="en-US" sz="1200" dirty="0" smtClean="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Assessment report</a:t>
            </a:r>
            <a:endParaRPr lang="en-US" sz="1200" dirty="0">
              <a:solidFill>
                <a:schemeClr val="bg2">
                  <a:lumMod val="50000"/>
                </a:schemeClr>
              </a:solidFill>
              <a:ea typeface="Segoe UI" pitchFamily="34" charset="0"/>
              <a:cs typeface="Segoe UI" pitchFamily="34" charset="0"/>
            </a:endParaRPr>
          </a:p>
        </p:txBody>
      </p:sp>
      <p:sp>
        <p:nvSpPr>
          <p:cNvPr id="28" name="Rectangle 27"/>
          <p:cNvSpPr/>
          <p:nvPr>
            <p:custDataLst>
              <p:tags r:id="rId6"/>
            </p:custDataLst>
          </p:nvPr>
        </p:nvSpPr>
        <p:spPr bwMode="auto">
          <a:xfrm>
            <a:off x="7650033" y="3172125"/>
            <a:ext cx="2316780" cy="60274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Architecture Design Report</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Development SOW (optional)</a:t>
            </a:r>
            <a:endParaRPr lang="en-US" sz="1200" dirty="0">
              <a:solidFill>
                <a:schemeClr val="bg2">
                  <a:lumMod val="50000"/>
                </a:schemeClr>
              </a:solidFill>
              <a:ea typeface="Segoe UI" pitchFamily="34" charset="0"/>
              <a:cs typeface="Segoe UI" pitchFamily="34" charset="0"/>
            </a:endParaRPr>
          </a:p>
        </p:txBody>
      </p:sp>
      <p:sp>
        <p:nvSpPr>
          <p:cNvPr id="5" name="Rectangle 4"/>
          <p:cNvSpPr/>
          <p:nvPr/>
        </p:nvSpPr>
        <p:spPr bwMode="auto">
          <a:xfrm>
            <a:off x="2800184" y="2201208"/>
            <a:ext cx="2309455" cy="1768443"/>
          </a:xfrm>
          <a:prstGeom prst="rect">
            <a:avLst/>
          </a:prstGeom>
          <a:noFill/>
          <a:ln>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231897" y="2193805"/>
            <a:ext cx="2302212" cy="1768443"/>
          </a:xfrm>
          <a:prstGeom prst="rect">
            <a:avLst/>
          </a:prstGeom>
          <a:noFill/>
          <a:ln>
            <a:solidFill>
              <a:srgbClr val="007F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658930" y="2201207"/>
            <a:ext cx="2300879" cy="1768443"/>
          </a:xfrm>
          <a:prstGeom prst="rect">
            <a:avLst/>
          </a:prstGeom>
          <a:noFill/>
          <a:ln>
            <a:solidFill>
              <a:srgbClr val="0082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custDataLst>
              <p:tags r:id="rId7"/>
            </p:custDataLst>
          </p:nvPr>
        </p:nvSpPr>
        <p:spPr bwMode="auto">
          <a:xfrm>
            <a:off x="2801334" y="4253915"/>
            <a:ext cx="2316578" cy="53376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Development &amp; Testing</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1" name="TextBox 20"/>
          <p:cNvSpPr txBox="1"/>
          <p:nvPr/>
        </p:nvSpPr>
        <p:spPr>
          <a:xfrm>
            <a:off x="2784395" y="4798305"/>
            <a:ext cx="2316578" cy="503043"/>
          </a:xfrm>
          <a:prstGeom prst="rect">
            <a:avLst/>
          </a:prstGeom>
          <a:noFill/>
        </p:spPr>
        <p:txBody>
          <a:bodyPr wrap="square" lIns="91416" tIns="45708" rIns="91416" bIns="45708" rtlCol="0">
            <a:noAutofit/>
          </a:bodyPr>
          <a:lstStyle/>
          <a:p>
            <a:pPr defTabSz="913951"/>
            <a:r>
              <a:rPr lang="en-US" sz="1400" dirty="0">
                <a:solidFill>
                  <a:schemeClr val="bg2">
                    <a:lumMod val="50000"/>
                  </a:schemeClr>
                </a:solidFill>
                <a:cs typeface="Segoe UI" panose="020B0502040204020203" pitchFamily="34" charset="0"/>
              </a:rPr>
              <a:t>Jointly work on development and testing with </a:t>
            </a:r>
            <a:r>
              <a:rPr lang="en-US" sz="1400" dirty="0" err="1" smtClean="0">
                <a:solidFill>
                  <a:schemeClr val="bg2">
                    <a:lumMod val="50000"/>
                  </a:schemeClr>
                </a:solidFill>
                <a:cs typeface="Segoe UI" panose="020B0502040204020203" pitchFamily="34" charset="0"/>
              </a:rPr>
              <a:t>Litware</a:t>
            </a:r>
            <a:r>
              <a:rPr lang="en-US" sz="1400" dirty="0" smtClean="0">
                <a:solidFill>
                  <a:schemeClr val="bg2">
                    <a:lumMod val="50000"/>
                  </a:schemeClr>
                </a:solidFill>
                <a:cs typeface="Segoe UI" panose="020B0502040204020203" pitchFamily="34" charset="0"/>
              </a:rPr>
              <a:t> resources</a:t>
            </a:r>
            <a:endParaRPr lang="en-US" sz="1400" dirty="0">
              <a:solidFill>
                <a:schemeClr val="bg2">
                  <a:lumMod val="50000"/>
                </a:schemeClr>
              </a:solidFill>
              <a:cs typeface="Segoe UI" panose="020B0502040204020203" pitchFamily="34" charset="0"/>
            </a:endParaRPr>
          </a:p>
          <a:p>
            <a:pPr defTabSz="913951"/>
            <a:endParaRPr lang="en-US" sz="1400" dirty="0">
              <a:solidFill>
                <a:schemeClr val="bg2">
                  <a:lumMod val="50000"/>
                </a:schemeClr>
              </a:solidFill>
              <a:cs typeface="Segoe UI" panose="020B0502040204020203" pitchFamily="34" charset="0"/>
            </a:endParaRPr>
          </a:p>
        </p:txBody>
      </p:sp>
      <p:sp>
        <p:nvSpPr>
          <p:cNvPr id="23" name="Rectangle 22"/>
          <p:cNvSpPr/>
          <p:nvPr>
            <p:custDataLst>
              <p:tags r:id="rId8"/>
            </p:custDataLst>
          </p:nvPr>
        </p:nvSpPr>
        <p:spPr bwMode="auto">
          <a:xfrm>
            <a:off x="5225577" y="4253915"/>
            <a:ext cx="2299640" cy="53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defTabSz="913650" fontAlgn="base">
              <a:spcBef>
                <a:spcPct val="0"/>
              </a:spcBef>
              <a:spcAft>
                <a:spcPct val="0"/>
              </a:spcAft>
            </a:pPr>
            <a:r>
              <a:rPr lang="en-US" sz="1700" dirty="0" smtClean="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rPr>
              <a:t>Deployment</a:t>
            </a:r>
            <a:endParaRPr lang="en-US" sz="1700" dirty="0">
              <a:gradFill flip="none" rotWithShape="1">
                <a:gsLst>
                  <a:gs pos="0">
                    <a:srgbClr val="FFFFFF"/>
                  </a:gs>
                  <a:gs pos="100000">
                    <a:srgbClr val="FFFFFF"/>
                  </a:gs>
                </a:gsLst>
                <a:lin ang="5400000" scaled="0"/>
                <a:tileRect/>
              </a:gradFill>
              <a:ea typeface="Segoe UI" pitchFamily="34" charset="0"/>
              <a:cs typeface="Segoe UI Semibold" panose="020B0702040204020203" pitchFamily="34" charset="0"/>
            </a:endParaRPr>
          </a:p>
        </p:txBody>
      </p:sp>
      <p:sp>
        <p:nvSpPr>
          <p:cNvPr id="24" name="TextBox 23"/>
          <p:cNvSpPr txBox="1"/>
          <p:nvPr/>
        </p:nvSpPr>
        <p:spPr>
          <a:xfrm>
            <a:off x="5208639" y="4798305"/>
            <a:ext cx="2316578" cy="503043"/>
          </a:xfrm>
          <a:prstGeom prst="rect">
            <a:avLst/>
          </a:prstGeom>
          <a:noFill/>
        </p:spPr>
        <p:txBody>
          <a:bodyPr wrap="square" lIns="91416" tIns="45708" rIns="91416" bIns="45708" rtlCol="0">
            <a:noAutofit/>
          </a:bodyPr>
          <a:lstStyle/>
          <a:p>
            <a:pPr defTabSz="913951"/>
            <a:r>
              <a:rPr lang="en-US" sz="1400" dirty="0" smtClean="0">
                <a:solidFill>
                  <a:schemeClr val="bg2">
                    <a:lumMod val="50000"/>
                  </a:schemeClr>
                </a:solidFill>
                <a:cs typeface="Segoe UI" panose="020B0502040204020203" pitchFamily="34" charset="0"/>
              </a:rPr>
              <a:t>Retract FTC</a:t>
            </a:r>
          </a:p>
          <a:p>
            <a:pPr defTabSz="913951"/>
            <a:r>
              <a:rPr lang="en-US" sz="1400" dirty="0" smtClean="0">
                <a:solidFill>
                  <a:schemeClr val="bg2">
                    <a:lumMod val="50000"/>
                  </a:schemeClr>
                </a:solidFill>
                <a:cs typeface="Segoe UI" panose="020B0502040204020203" pitchFamily="34" charset="0"/>
              </a:rPr>
              <a:t>Deploy App solutions</a:t>
            </a:r>
            <a:endParaRPr lang="en-US" sz="1400" dirty="0">
              <a:solidFill>
                <a:schemeClr val="bg2">
                  <a:lumMod val="50000"/>
                </a:schemeClr>
              </a:solidFill>
              <a:cs typeface="Segoe UI" panose="020B0502040204020203" pitchFamily="34" charset="0"/>
            </a:endParaRPr>
          </a:p>
        </p:txBody>
      </p:sp>
      <p:sp>
        <p:nvSpPr>
          <p:cNvPr id="29" name="Rectangle 28"/>
          <p:cNvSpPr/>
          <p:nvPr>
            <p:custDataLst>
              <p:tags r:id="rId9"/>
            </p:custDataLst>
          </p:nvPr>
        </p:nvSpPr>
        <p:spPr bwMode="auto">
          <a:xfrm>
            <a:off x="2799393" y="5766569"/>
            <a:ext cx="2316578" cy="54525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951"/>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Tested solution artifacts</a:t>
            </a:r>
          </a:p>
          <a:p>
            <a:pPr marL="171450" indent="-171450" defTabSz="913951">
              <a:buFont typeface="Arial" panose="020B0604020202020204" pitchFamily="34" charset="0"/>
              <a:buChar char="•"/>
            </a:pPr>
            <a:r>
              <a:rPr lang="en-US" sz="1200" dirty="0" smtClean="0">
                <a:solidFill>
                  <a:schemeClr val="bg2">
                    <a:lumMod val="50000"/>
                  </a:schemeClr>
                </a:solidFill>
                <a:cs typeface="Segoe UI" panose="020B0502040204020203" pitchFamily="34" charset="0"/>
              </a:rPr>
              <a:t>Deployment Guide</a:t>
            </a:r>
            <a:endParaRPr lang="en-US" sz="1200" dirty="0">
              <a:solidFill>
                <a:schemeClr val="bg2">
                  <a:lumMod val="50000"/>
                </a:schemeClr>
              </a:solidFill>
              <a:cs typeface="Segoe UI" panose="020B0502040204020203" pitchFamily="34" charset="0"/>
            </a:endParaRPr>
          </a:p>
        </p:txBody>
      </p:sp>
      <p:sp>
        <p:nvSpPr>
          <p:cNvPr id="30" name="Rectangle 29"/>
          <p:cNvSpPr/>
          <p:nvPr>
            <p:custDataLst>
              <p:tags r:id="rId10"/>
            </p:custDataLst>
          </p:nvPr>
        </p:nvSpPr>
        <p:spPr bwMode="auto">
          <a:xfrm>
            <a:off x="5217315" y="5766569"/>
            <a:ext cx="2316578" cy="6262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45701" rIns="91403" bIns="0" numCol="1" spcCol="0" rtlCol="0" fromWordArt="0" anchor="t" anchorCtr="0" forceAA="0" compatLnSpc="1">
            <a:prstTxWarp prst="textNoShape">
              <a:avLst/>
            </a:prstTxWarp>
            <a:noAutofit/>
          </a:bodyPr>
          <a:lstStyle/>
          <a:p>
            <a:pPr defTabSz="913650" fontAlgn="base">
              <a:spcBef>
                <a:spcPct val="0"/>
              </a:spcBef>
              <a:spcAft>
                <a:spcPct val="0"/>
              </a:spcAft>
            </a:pPr>
            <a:r>
              <a:rPr lang="en-US" sz="1200" b="1" dirty="0">
                <a:solidFill>
                  <a:schemeClr val="bg2">
                    <a:lumMod val="50000"/>
                  </a:schemeClr>
                </a:solidFill>
                <a:latin typeface="Segoe UI Semibold" panose="020B0702040204020203" pitchFamily="34" charset="0"/>
                <a:ea typeface="Segoe UI" pitchFamily="34" charset="0"/>
                <a:cs typeface="Segoe UI Semibold" panose="020B0702040204020203" pitchFamily="34" charset="0"/>
              </a:rPr>
              <a:t>Deliverable:</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Replace FTC by APP</a:t>
            </a:r>
          </a:p>
          <a:p>
            <a:pPr marL="171399" indent="-171399" defTabSz="913650" fontAlgn="base">
              <a:spcBef>
                <a:spcPct val="0"/>
              </a:spcBef>
              <a:spcAft>
                <a:spcPct val="0"/>
              </a:spcAft>
              <a:buFont typeface="Arial" panose="020B0604020202020204" pitchFamily="34" charset="0"/>
              <a:buChar char="•"/>
            </a:pPr>
            <a:r>
              <a:rPr lang="en-US" sz="1200" dirty="0" smtClean="0">
                <a:solidFill>
                  <a:schemeClr val="bg2">
                    <a:lumMod val="50000"/>
                  </a:schemeClr>
                </a:solidFill>
                <a:ea typeface="Segoe UI" pitchFamily="34" charset="0"/>
                <a:cs typeface="Segoe UI" pitchFamily="34" charset="0"/>
              </a:rPr>
              <a:t>Project signoff</a:t>
            </a:r>
            <a:endParaRPr lang="en-US" sz="1200" dirty="0">
              <a:solidFill>
                <a:schemeClr val="bg2">
                  <a:lumMod val="50000"/>
                </a:schemeClr>
              </a:solidFill>
              <a:ea typeface="Segoe UI" pitchFamily="34" charset="0"/>
              <a:cs typeface="Segoe UI" pitchFamily="34" charset="0"/>
            </a:endParaRPr>
          </a:p>
        </p:txBody>
      </p:sp>
      <p:sp>
        <p:nvSpPr>
          <p:cNvPr id="34" name="Rectangle 33"/>
          <p:cNvSpPr/>
          <p:nvPr/>
        </p:nvSpPr>
        <p:spPr bwMode="auto">
          <a:xfrm>
            <a:off x="2806748" y="4779787"/>
            <a:ext cx="2301875" cy="1794188"/>
          </a:xfrm>
          <a:prstGeom prst="rect">
            <a:avLst/>
          </a:prstGeom>
          <a:noFill/>
          <a:ln>
            <a:solidFill>
              <a:srgbClr val="68217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232111" y="4785960"/>
            <a:ext cx="2285038" cy="1794188"/>
          </a:xfrm>
          <a:prstGeom prst="rect">
            <a:avLst/>
          </a:prstGeom>
          <a:noFill/>
          <a:ln>
            <a:solidFill>
              <a:srgbClr val="EB3C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1045091" y="2153511"/>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1</a:t>
            </a:r>
          </a:p>
          <a:p>
            <a:r>
              <a:rPr lang="en-US" sz="2400" spc="-70" dirty="0" smtClean="0">
                <a:gradFill>
                  <a:gsLst>
                    <a:gs pos="2917">
                      <a:schemeClr val="bg2"/>
                    </a:gs>
                    <a:gs pos="95000">
                      <a:schemeClr val="bg2"/>
                    </a:gs>
                  </a:gsLst>
                  <a:lin ang="5400000" scaled="0"/>
                </a:gradFill>
                <a:latin typeface="+mj-lt"/>
              </a:rPr>
              <a:t>Empower    &amp; Plan</a:t>
            </a:r>
          </a:p>
        </p:txBody>
      </p:sp>
      <p:sp>
        <p:nvSpPr>
          <p:cNvPr id="43" name="TextBox 42"/>
          <p:cNvSpPr txBox="1"/>
          <p:nvPr/>
        </p:nvSpPr>
        <p:spPr>
          <a:xfrm>
            <a:off x="975712" y="4658573"/>
            <a:ext cx="1638520" cy="1107996"/>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latin typeface="+mj-lt"/>
              </a:rPr>
              <a:t>STEP 2</a:t>
            </a:r>
          </a:p>
          <a:p>
            <a:r>
              <a:rPr lang="en-US" sz="2400" spc="-70" dirty="0" smtClean="0">
                <a:gradFill>
                  <a:gsLst>
                    <a:gs pos="2917">
                      <a:schemeClr val="bg2"/>
                    </a:gs>
                    <a:gs pos="95000">
                      <a:schemeClr val="bg2"/>
                    </a:gs>
                  </a:gsLst>
                  <a:lin ang="5400000" scaled="0"/>
                </a:gradFill>
                <a:latin typeface="+mj-lt"/>
              </a:rPr>
              <a:t>Develop      &amp; Deploy</a:t>
            </a:r>
          </a:p>
        </p:txBody>
      </p:sp>
      <p:sp>
        <p:nvSpPr>
          <p:cNvPr id="2" name="Right Arrow 1"/>
          <p:cNvSpPr/>
          <p:nvPr/>
        </p:nvSpPr>
        <p:spPr bwMode="auto">
          <a:xfrm rot="13418215">
            <a:off x="9027462" y="3335661"/>
            <a:ext cx="1189704" cy="1160207"/>
          </a:xfrm>
          <a:prstGeom prst="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nl-BE" sz="22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51103367"/>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316264"/>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67614" y="5959359"/>
            <a:ext cx="10755853" cy="606312"/>
          </a:xfrm>
          <a:prstGeom prst="rect">
            <a:avLst/>
          </a:prstGeom>
          <a:noFill/>
          <a:ln w="12700">
            <a:noFill/>
            <a:miter lim="800000"/>
            <a:headEnd type="none" w="sm" len="sm"/>
            <a:tailEnd type="none" w="sm" len="sm"/>
          </a:ln>
          <a:effectLst/>
        </p:spPr>
        <p:txBody>
          <a:bodyPr vert="horz" wrap="square" lIns="179238" tIns="143391" rIns="179238" bIns="143391" numCol="1" anchor="t" anchorCtr="0" compatLnSpc="1">
            <a:prstTxWarp prst="textNoShape">
              <a:avLst/>
            </a:prstTxWarp>
            <a:spAutoFit/>
          </a:bodyPr>
          <a:lstStyle/>
          <a:p>
            <a:pPr defTabSz="913737"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737"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085" y="3083792"/>
            <a:ext cx="3223021" cy="690417"/>
          </a:xfrm>
          <a:prstGeom prst="rect">
            <a:avLst/>
          </a:prstGeom>
        </p:spPr>
      </p:pic>
    </p:spTree>
    <p:extLst>
      <p:ext uri="{BB962C8B-B14F-4D97-AF65-F5344CB8AC3E}">
        <p14:creationId xmlns:p14="http://schemas.microsoft.com/office/powerpoint/2010/main" val="406016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Vision for SharePoint</a:t>
            </a:r>
            <a:endParaRPr lang="en-US" dirty="0"/>
          </a:p>
        </p:txBody>
      </p:sp>
    </p:spTree>
    <p:extLst>
      <p:ext uri="{BB962C8B-B14F-4D97-AF65-F5344CB8AC3E}">
        <p14:creationId xmlns:p14="http://schemas.microsoft.com/office/powerpoint/2010/main" val="23813773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bwMode="auto">
          <a:xfrm>
            <a:off x="8874954" y="4134492"/>
            <a:ext cx="1774020"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sz="4800" dirty="0" smtClean="0"/>
              <a:t>Why transition to App Model</a:t>
            </a:r>
            <a:endParaRPr lang="en-US" sz="4800" dirty="0"/>
          </a:p>
        </p:txBody>
      </p:sp>
      <p:sp>
        <p:nvSpPr>
          <p:cNvPr id="62" name="Rectangle 61"/>
          <p:cNvSpPr/>
          <p:nvPr/>
        </p:nvSpPr>
        <p:spPr bwMode="auto">
          <a:xfrm>
            <a:off x="5055125" y="4134492"/>
            <a:ext cx="1781468"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3" name="Picture 6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45807" y="4397026"/>
            <a:ext cx="455748" cy="744838"/>
          </a:xfrm>
          <a:prstGeom prst="rect">
            <a:avLst/>
          </a:prstGeom>
        </p:spPr>
      </p:pic>
      <p:sp>
        <p:nvSpPr>
          <p:cNvPr id="64" name="Rectangle 63"/>
          <p:cNvSpPr/>
          <p:nvPr/>
        </p:nvSpPr>
        <p:spPr>
          <a:xfrm>
            <a:off x="5063083" y="5490213"/>
            <a:ext cx="1407424" cy="361977"/>
          </a:xfrm>
          <a:prstGeom prst="rect">
            <a:avLst/>
          </a:prstGeom>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Cross-Device</a:t>
            </a:r>
          </a:p>
        </p:txBody>
      </p:sp>
      <p:sp>
        <p:nvSpPr>
          <p:cNvPr id="66" name="Rectangle 65"/>
          <p:cNvSpPr/>
          <p:nvPr/>
        </p:nvSpPr>
        <p:spPr bwMode="auto">
          <a:xfrm>
            <a:off x="1228723" y="4134492"/>
            <a:ext cx="1781546"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67" name="Picture 66" descr="\\MAGNUM\Projects\Microsoft\Cloud Power FY12\Design\ICONS_PNG\Application.png"/>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a:stretch/>
        </p:blipFill>
        <p:spPr bwMode="auto">
          <a:xfrm>
            <a:off x="1682972" y="4424494"/>
            <a:ext cx="909144" cy="746262"/>
          </a:xfrm>
          <a:prstGeom prst="rect">
            <a:avLst/>
          </a:prstGeom>
          <a:noFill/>
          <a:ln>
            <a:noFill/>
          </a:ln>
        </p:spPr>
      </p:pic>
      <p:sp>
        <p:nvSpPr>
          <p:cNvPr id="68" name="Rectangle 67"/>
          <p:cNvSpPr/>
          <p:nvPr/>
        </p:nvSpPr>
        <p:spPr>
          <a:xfrm>
            <a:off x="1228723" y="5490215"/>
            <a:ext cx="1176184"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Open APIs</a:t>
            </a:r>
          </a:p>
        </p:txBody>
      </p:sp>
      <p:sp>
        <p:nvSpPr>
          <p:cNvPr id="70" name="Rectangle 69"/>
          <p:cNvSpPr/>
          <p:nvPr/>
        </p:nvSpPr>
        <p:spPr bwMode="auto">
          <a:xfrm>
            <a:off x="3139950" y="4134492"/>
            <a:ext cx="1797823"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1" name="Picture 2" descr="\\MAGNUM\Projects\Microsoft\Cloud Power FY12\Design\ICONS_PNG\Devices.png"/>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3526765" y="4248504"/>
            <a:ext cx="1015891" cy="1055018"/>
          </a:xfrm>
          <a:prstGeom prst="rect">
            <a:avLst/>
          </a:prstGeom>
          <a:noFill/>
          <a:ln>
            <a:noFill/>
          </a:ln>
        </p:spPr>
      </p:pic>
      <p:sp>
        <p:nvSpPr>
          <p:cNvPr id="72" name="Rectangle 71"/>
          <p:cNvSpPr/>
          <p:nvPr/>
        </p:nvSpPr>
        <p:spPr>
          <a:xfrm>
            <a:off x="3145444" y="5490214"/>
            <a:ext cx="1623441"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Responsive UI  </a:t>
            </a:r>
          </a:p>
        </p:txBody>
      </p:sp>
      <p:sp>
        <p:nvSpPr>
          <p:cNvPr id="74" name="Rectangle 73"/>
          <p:cNvSpPr/>
          <p:nvPr/>
        </p:nvSpPr>
        <p:spPr bwMode="auto">
          <a:xfrm>
            <a:off x="6953945" y="4134492"/>
            <a:ext cx="1797905" cy="17177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75" name="Picture 3" descr="\\MAGNUM\Projects\Microsoft\Cloud Power FY12\Design\ICONS_PNG\Iaas.png"/>
          <p:cNvPicPr>
            <a:picLocks noChangeAspect="1" noChangeArrowheads="1"/>
          </p:cNvPicPr>
          <p:nvPr/>
        </p:nvPicPr>
        <p:blipFill>
          <a:blip r:embed="rId7" cstate="print">
            <a:lum bright="100000"/>
            <a:extLst>
              <a:ext uri="{28A0092B-C50C-407E-A947-70E740481C1C}">
                <a14:useLocalDpi xmlns:a14="http://schemas.microsoft.com/office/drawing/2010/main" val="0"/>
              </a:ext>
            </a:extLst>
          </a:blip>
          <a:stretch>
            <a:fillRect/>
          </a:stretch>
        </p:blipFill>
        <p:spPr bwMode="auto">
          <a:xfrm>
            <a:off x="7416705" y="4328770"/>
            <a:ext cx="940598" cy="937709"/>
          </a:xfrm>
          <a:prstGeom prst="rect">
            <a:avLst/>
          </a:prstGeom>
          <a:noFill/>
        </p:spPr>
      </p:pic>
      <p:sp>
        <p:nvSpPr>
          <p:cNvPr id="76" name="Rectangle 75"/>
          <p:cNvSpPr/>
          <p:nvPr/>
        </p:nvSpPr>
        <p:spPr>
          <a:xfrm>
            <a:off x="6953945" y="5490212"/>
            <a:ext cx="729967" cy="361977"/>
          </a:xfrm>
          <a:prstGeom prst="rect">
            <a:avLst/>
          </a:prstGeom>
        </p:spPr>
        <p:txBody>
          <a:bodyPr wrap="none">
            <a:spAutoFit/>
          </a:bodyPr>
          <a:lstStyle/>
          <a:p>
            <a:pPr algn="ctr" defTabSz="448102">
              <a:defRPr/>
            </a:pPr>
            <a:r>
              <a:rPr lang="en-US" sz="1764" dirty="0">
                <a:solidFill>
                  <a:srgbClr val="FFFFFF"/>
                </a:solidFill>
                <a:latin typeface="Segoe UI Light" panose="020B0502040204020203" pitchFamily="34" charset="0"/>
                <a:cs typeface="Segoe UI Light" panose="020B0502040204020203" pitchFamily="34" charset="0"/>
              </a:rPr>
              <a:t>Social</a:t>
            </a:r>
          </a:p>
        </p:txBody>
      </p:sp>
      <p:sp>
        <p:nvSpPr>
          <p:cNvPr id="49" name="Rectangle 48"/>
          <p:cNvSpPr/>
          <p:nvPr/>
        </p:nvSpPr>
        <p:spPr bwMode="auto">
          <a:xfrm>
            <a:off x="3139869" y="1606808"/>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Align with service roadmap</a:t>
            </a:r>
          </a:p>
        </p:txBody>
      </p:sp>
      <p:sp>
        <p:nvSpPr>
          <p:cNvPr id="52" name="Rectangle 51"/>
          <p:cNvSpPr/>
          <p:nvPr/>
        </p:nvSpPr>
        <p:spPr bwMode="auto">
          <a:xfrm>
            <a:off x="5051016" y="161816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Agile and faster deployment</a:t>
            </a:r>
          </a:p>
        </p:txBody>
      </p:sp>
      <p:sp>
        <p:nvSpPr>
          <p:cNvPr id="55" name="Rectangle 54"/>
          <p:cNvSpPr/>
          <p:nvPr/>
        </p:nvSpPr>
        <p:spPr bwMode="auto">
          <a:xfrm>
            <a:off x="1228723" y="1600697"/>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r>
              <a:rPr lang="en-US" sz="1764" dirty="0">
                <a:solidFill>
                  <a:srgbClr val="FFFFFF"/>
                </a:solidFill>
                <a:latin typeface="Segoe UI Light" panose="020B0502040204020203" pitchFamily="34" charset="0"/>
                <a:cs typeface="Segoe UI Light" panose="020B0502040204020203" pitchFamily="34" charset="0"/>
              </a:rPr>
              <a:t>Scalable Solution</a:t>
            </a: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6815" y="1898838"/>
            <a:ext cx="650481" cy="702283"/>
          </a:xfrm>
          <a:prstGeom prst="rect">
            <a:avLst/>
          </a:prstGeom>
          <a:solidFill>
            <a:schemeClr val="tx2"/>
          </a:solidFill>
        </p:spPr>
      </p:pic>
      <p:sp>
        <p:nvSpPr>
          <p:cNvPr id="58" name="Rectangle 57"/>
          <p:cNvSpPr/>
          <p:nvPr/>
        </p:nvSpPr>
        <p:spPr bwMode="auto">
          <a:xfrm>
            <a:off x="6962165" y="1629521"/>
            <a:ext cx="1789685" cy="170896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pPr fontAlgn="base">
              <a:spcBef>
                <a:spcPct val="0"/>
              </a:spcBef>
              <a:spcAft>
                <a:spcPct val="0"/>
              </a:spcAft>
            </a:pPr>
            <a:r>
              <a:rPr lang="en-US" sz="1764" dirty="0">
                <a:solidFill>
                  <a:srgbClr val="FFFFFF"/>
                </a:solidFill>
                <a:latin typeface="Segoe UI Light" panose="020B0502040204020203" pitchFamily="34" charset="0"/>
                <a:cs typeface="Segoe UI Light" panose="020B0502040204020203" pitchFamily="34" charset="0"/>
              </a:rPr>
              <a:t>You control release process</a:t>
            </a:r>
          </a:p>
        </p:txBody>
      </p:sp>
      <p:pic>
        <p:nvPicPr>
          <p:cNvPr id="59" name="Picture 5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67718" y="1901341"/>
            <a:ext cx="610239" cy="679834"/>
          </a:xfrm>
          <a:prstGeom prst="rect">
            <a:avLst/>
          </a:prstGeom>
          <a:solidFill>
            <a:schemeClr val="tx2"/>
          </a:solidFill>
        </p:spPr>
      </p:pic>
      <p:grpSp>
        <p:nvGrpSpPr>
          <p:cNvPr id="87" name="Group 86"/>
          <p:cNvGrpSpPr/>
          <p:nvPr/>
        </p:nvGrpSpPr>
        <p:grpSpPr>
          <a:xfrm>
            <a:off x="8873311" y="1629521"/>
            <a:ext cx="1804063" cy="1708962"/>
            <a:chOff x="2285599" y="2084714"/>
            <a:chExt cx="1792383" cy="1717700"/>
          </a:xfrm>
          <a:solidFill>
            <a:schemeClr val="tx2"/>
          </a:solidFill>
        </p:grpSpPr>
        <p:sp>
          <p:nvSpPr>
            <p:cNvPr id="88" name="Rectangle 87"/>
            <p:cNvSpPr/>
            <p:nvPr/>
          </p:nvSpPr>
          <p:spPr bwMode="auto">
            <a:xfrm>
              <a:off x="2285599" y="2084714"/>
              <a:ext cx="1792383" cy="171770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pic>
          <p:nvPicPr>
            <p:cNvPr id="89" name="Picture 6" descr="\\MAGNUM\Projects\Microsoft\Cloud Power FY12\Design\ICONS_PNG\Cloud.png"/>
            <p:cNvPicPr>
              <a:picLocks noChangeAspect="1" noChangeArrowheads="1"/>
            </p:cNvPicPr>
            <p:nvPr/>
          </p:nvPicPr>
          <p:blipFill>
            <a:blip r:embed="rId10" cstate="print">
              <a:lum bright="100000"/>
              <a:extLst>
                <a:ext uri="{28A0092B-C50C-407E-A947-70E740481C1C}">
                  <a14:useLocalDpi xmlns:a14="http://schemas.microsoft.com/office/drawing/2010/main" val="0"/>
                </a:ext>
              </a:extLst>
            </a:blip>
            <a:srcRect/>
            <a:stretch>
              <a:fillRect/>
            </a:stretch>
          </p:blipFill>
          <p:spPr bwMode="auto">
            <a:xfrm>
              <a:off x="2651801" y="2129982"/>
              <a:ext cx="1059979" cy="1059978"/>
            </a:xfrm>
            <a:prstGeom prst="rect">
              <a:avLst/>
            </a:prstGeom>
            <a:grpFill/>
          </p:spPr>
        </p:pic>
        <p:sp>
          <p:nvSpPr>
            <p:cNvPr id="90" name="Rectangle 89"/>
            <p:cNvSpPr/>
            <p:nvPr/>
          </p:nvSpPr>
          <p:spPr>
            <a:xfrm>
              <a:off x="2398447" y="3332465"/>
              <a:ext cx="1566684" cy="361977"/>
            </a:xfrm>
            <a:prstGeom prst="rect">
              <a:avLst/>
            </a:prstGeom>
            <a:grpFill/>
          </p:spPr>
          <p:txBody>
            <a:bodyPr wrap="none">
              <a:spAutoFit/>
            </a:bodyPr>
            <a:lstStyle/>
            <a:p>
              <a:pPr algn="ctr"/>
              <a:r>
                <a:rPr lang="en-US" sz="1764" dirty="0">
                  <a:solidFill>
                    <a:srgbClr val="FFFFFF"/>
                  </a:solidFill>
                  <a:latin typeface="Segoe UI Light" panose="020B0502040204020203" pitchFamily="34" charset="0"/>
                  <a:cs typeface="Segoe UI Light" panose="020B0502040204020203" pitchFamily="34" charset="0"/>
                </a:rPr>
                <a:t>Cloud Enabled</a:t>
              </a:r>
            </a:p>
          </p:txBody>
        </p:sp>
      </p:grpSp>
      <p:pic>
        <p:nvPicPr>
          <p:cNvPr id="92" name="Picture 3" descr="\\MAGNUM\Projects\Microsoft\Cloud Power FY12\Design\ICONS_PNG\Confidentiality.png"/>
          <p:cNvPicPr>
            <a:picLocks noChangeAspect="1" noChangeArrowheads="1"/>
          </p:cNvPicPr>
          <p:nvPr/>
        </p:nvPicPr>
        <p:blipFill>
          <a:blip r:embed="rId11" cstate="print">
            <a:lum bright="100000"/>
            <a:extLst>
              <a:ext uri="{28A0092B-C50C-407E-A947-70E740481C1C}">
                <a14:useLocalDpi xmlns:a14="http://schemas.microsoft.com/office/drawing/2010/main" val="0"/>
              </a:ext>
            </a:extLst>
          </a:blip>
          <a:srcRect/>
          <a:stretch>
            <a:fillRect/>
          </a:stretch>
        </p:blipFill>
        <p:spPr bwMode="auto">
          <a:xfrm>
            <a:off x="9289215" y="4358026"/>
            <a:ext cx="945497" cy="945496"/>
          </a:xfrm>
          <a:prstGeom prst="rect">
            <a:avLst/>
          </a:prstGeom>
          <a:noFill/>
        </p:spPr>
      </p:pic>
      <p:sp>
        <p:nvSpPr>
          <p:cNvPr id="93" name="TextBox 92"/>
          <p:cNvSpPr txBox="1"/>
          <p:nvPr/>
        </p:nvSpPr>
        <p:spPr>
          <a:xfrm>
            <a:off x="1313266" y="1179376"/>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IT Pro</a:t>
            </a:r>
          </a:p>
        </p:txBody>
      </p:sp>
      <p:sp>
        <p:nvSpPr>
          <p:cNvPr id="95" name="TextBox 94"/>
          <p:cNvSpPr txBox="1"/>
          <p:nvPr/>
        </p:nvSpPr>
        <p:spPr>
          <a:xfrm>
            <a:off x="1228723" y="3735707"/>
            <a:ext cx="866508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rPr>
              <a:t>Developers</a:t>
            </a:r>
          </a:p>
        </p:txBody>
      </p:sp>
      <p:sp>
        <p:nvSpPr>
          <p:cNvPr id="43" name="Rectangle 42"/>
          <p:cNvSpPr/>
          <p:nvPr/>
        </p:nvSpPr>
        <p:spPr>
          <a:xfrm>
            <a:off x="8901231" y="5484055"/>
            <a:ext cx="925254" cy="363818"/>
          </a:xfrm>
          <a:prstGeom prst="rect">
            <a:avLst/>
          </a:prstGeom>
        </p:spPr>
        <p:txBody>
          <a:bodyPr wrap="none">
            <a:spAutoFit/>
          </a:bodyPr>
          <a:lstStyle/>
          <a:p>
            <a:pPr algn="ctr" defTabSz="448102">
              <a:defRPr/>
            </a:pPr>
            <a:r>
              <a:rPr lang="en-US" sz="1764" dirty="0" smtClean="0">
                <a:solidFill>
                  <a:srgbClr val="FFFFFF"/>
                </a:solidFill>
                <a:latin typeface="Segoe UI Light" panose="020B0502040204020203" pitchFamily="34" charset="0"/>
                <a:cs typeface="Segoe UI Light" panose="020B0502040204020203" pitchFamily="34" charset="0"/>
              </a:rPr>
              <a:t>Security</a:t>
            </a:r>
            <a:endParaRPr lang="en-US" sz="1764" dirty="0">
              <a:solidFill>
                <a:srgbClr val="FFFFFF"/>
              </a:solidFill>
              <a:latin typeface="Segoe UI Light" panose="020B0502040204020203" pitchFamily="34" charset="0"/>
              <a:cs typeface="Segoe UI Light" panose="020B0502040204020203" pitchFamily="34" charset="0"/>
            </a:endParaRPr>
          </a:p>
        </p:txBody>
      </p:sp>
      <p:pic>
        <p:nvPicPr>
          <p:cNvPr id="44" name="Picture 4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699807" y="1901341"/>
            <a:ext cx="669812" cy="717522"/>
          </a:xfrm>
          <a:prstGeom prst="rect">
            <a:avLst/>
          </a:prstGeom>
          <a:solidFill>
            <a:schemeClr val="tx2"/>
          </a:solidFill>
        </p:spPr>
      </p:pic>
      <p:pic>
        <p:nvPicPr>
          <p:cNvPr id="45" name="Picture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91457" y="1901341"/>
            <a:ext cx="604409" cy="681105"/>
          </a:xfrm>
          <a:prstGeom prst="rect">
            <a:avLst/>
          </a:prstGeom>
          <a:solidFill>
            <a:schemeClr val="tx2"/>
          </a:solidFill>
        </p:spPr>
      </p:pic>
    </p:spTree>
    <p:extLst>
      <p:ext uri="{BB962C8B-B14F-4D97-AF65-F5344CB8AC3E}">
        <p14:creationId xmlns:p14="http://schemas.microsoft.com/office/powerpoint/2010/main" val="2092117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fade">
                                      <p:cBhvr>
                                        <p:cTn id="25" dur="500"/>
                                        <p:tgtEl>
                                          <p:spTgt spid="8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500"/>
                                        <p:tgtEl>
                                          <p:spTgt spid="6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par>
                                <p:cTn id="55" presetID="10"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fade">
                                      <p:cBhvr>
                                        <p:cTn id="69" dur="500"/>
                                        <p:tgtEl>
                                          <p:spTgt spid="7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500"/>
                                        <p:tgtEl>
                                          <p:spTgt spid="74"/>
                                        </p:tgtEl>
                                      </p:cBhvr>
                                    </p:animEffect>
                                  </p:childTnLst>
                                </p:cTn>
                              </p:par>
                              <p:par>
                                <p:cTn id="73" presetID="10"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fade">
                                      <p:cBhvr>
                                        <p:cTn id="75" dur="500"/>
                                        <p:tgtEl>
                                          <p:spTgt spid="7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500"/>
                                        <p:tgtEl>
                                          <p:spTgt spid="76"/>
                                        </p:tgtEl>
                                      </p:cBhvr>
                                    </p:animEffect>
                                  </p:childTnLst>
                                </p:cTn>
                              </p:par>
                              <p:par>
                                <p:cTn id="79" presetID="10" presetClass="entr" presetSubtype="0" fill="hold"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500"/>
                                        <p:tgtEl>
                                          <p:spTgt spid="9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fade">
                                      <p:cBhvr>
                                        <p:cTn id="84" dur="500"/>
                                        <p:tgtEl>
                                          <p:spTgt spid="9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4" grpId="0"/>
      <p:bldP spid="62" grpId="0" animBg="1"/>
      <p:bldP spid="64" grpId="0"/>
      <p:bldP spid="66" grpId="0" animBg="1"/>
      <p:bldP spid="68" grpId="0"/>
      <p:bldP spid="70" grpId="0" animBg="1"/>
      <p:bldP spid="72" grpId="0"/>
      <p:bldP spid="74" grpId="0" animBg="1"/>
      <p:bldP spid="76" grpId="0"/>
      <p:bldP spid="49" grpId="0" animBg="1"/>
      <p:bldP spid="52" grpId="0" animBg="1"/>
      <p:bldP spid="55" grpId="0" animBg="1"/>
      <p:bldP spid="58" grpId="0" animBg="1"/>
      <p:bldP spid="93" grpId="0"/>
      <p:bldP spid="95" grpId="0"/>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Ready</a:t>
            </a:r>
            <a:endParaRPr lang="en-US" dirty="0"/>
          </a:p>
        </p:txBody>
      </p:sp>
      <p:sp>
        <p:nvSpPr>
          <p:cNvPr id="4" name="Text Placeholder 3"/>
          <p:cNvSpPr>
            <a:spLocks noGrp="1"/>
          </p:cNvSpPr>
          <p:nvPr>
            <p:ph type="body" sz="quarter" idx="10"/>
          </p:nvPr>
        </p:nvSpPr>
        <p:spPr/>
        <p:txBody>
          <a:bodyPr/>
          <a:lstStyle/>
          <a:p>
            <a:r>
              <a:rPr lang="en-US" dirty="0" smtClean="0"/>
              <a:t>Design architecture which supports hosting deployment in private or public cloud</a:t>
            </a:r>
          </a:p>
          <a:p>
            <a:pPr lvl="1"/>
            <a:r>
              <a:rPr lang="en-US" dirty="0" smtClean="0"/>
              <a:t>Implementations should be working cross platforms for long term cost benefits</a:t>
            </a:r>
          </a:p>
          <a:p>
            <a:r>
              <a:rPr lang="en-US" dirty="0" smtClean="0"/>
              <a:t>Use methods inline with the product roadmap </a:t>
            </a:r>
          </a:p>
          <a:p>
            <a:pPr lvl="1"/>
            <a:r>
              <a:rPr lang="en-US" dirty="0"/>
              <a:t>Align SharePoint usage patterns with SharePoint roadmap to maximize </a:t>
            </a:r>
            <a:r>
              <a:rPr lang="en-US" dirty="0" smtClean="0"/>
              <a:t>return on investment</a:t>
            </a:r>
            <a:endParaRPr lang="en-US" dirty="0"/>
          </a:p>
        </p:txBody>
      </p:sp>
    </p:spTree>
    <p:extLst>
      <p:ext uri="{BB962C8B-B14F-4D97-AF65-F5344CB8AC3E}">
        <p14:creationId xmlns:p14="http://schemas.microsoft.com/office/powerpoint/2010/main" val="35747407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Agility </a:t>
            </a:r>
          </a:p>
        </p:txBody>
      </p:sp>
      <p:sp>
        <p:nvSpPr>
          <p:cNvPr id="4" name="Text Placeholder 3"/>
          <p:cNvSpPr>
            <a:spLocks noGrp="1"/>
          </p:cNvSpPr>
          <p:nvPr>
            <p:ph type="body" sz="quarter" idx="10"/>
          </p:nvPr>
        </p:nvSpPr>
        <p:spPr/>
        <p:txBody>
          <a:bodyPr/>
          <a:lstStyle/>
          <a:p>
            <a:r>
              <a:rPr lang="en-US" dirty="0" smtClean="0"/>
              <a:t>Faster deployment times </a:t>
            </a:r>
          </a:p>
          <a:p>
            <a:r>
              <a:rPr lang="en-US" dirty="0" smtClean="0"/>
              <a:t>Reduced downtime when provisioning new functionalities</a:t>
            </a:r>
          </a:p>
          <a:p>
            <a:endParaRPr lang="en-US" i="1" dirty="0" smtClean="0"/>
          </a:p>
          <a:p>
            <a:endParaRPr lang="en-US" i="1" dirty="0" smtClean="0"/>
          </a:p>
          <a:p>
            <a:endParaRPr lang="en-US" dirty="0"/>
          </a:p>
        </p:txBody>
      </p:sp>
    </p:spTree>
    <p:extLst>
      <p:ext uri="{BB962C8B-B14F-4D97-AF65-F5344CB8AC3E}">
        <p14:creationId xmlns:p14="http://schemas.microsoft.com/office/powerpoint/2010/main" val="605864148"/>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MT_TILE" val="YES"/>
</p:tagLst>
</file>

<file path=ppt/tags/tag26.xml><?xml version="1.0" encoding="utf-8"?>
<p:tagLst xmlns:a="http://schemas.openxmlformats.org/drawingml/2006/main" xmlns:r="http://schemas.openxmlformats.org/officeDocument/2006/relationships" xmlns:p="http://schemas.openxmlformats.org/presentationml/2006/main">
  <p:tag name="MT_TILE" val="YES"/>
</p:tagLst>
</file>

<file path=ppt/tags/tag27.xml><?xml version="1.0" encoding="utf-8"?>
<p:tagLst xmlns:a="http://schemas.openxmlformats.org/drawingml/2006/main" xmlns:r="http://schemas.openxmlformats.org/officeDocument/2006/relationships" xmlns:p="http://schemas.openxmlformats.org/presentationml/2006/main">
  <p:tag name="MT_TILE" val="YES"/>
</p:tagLst>
</file>

<file path=ppt/tags/tag28.xml><?xml version="1.0" encoding="utf-8"?>
<p:tagLst xmlns:a="http://schemas.openxmlformats.org/drawingml/2006/main" xmlns:r="http://schemas.openxmlformats.org/officeDocument/2006/relationships" xmlns:p="http://schemas.openxmlformats.org/presentationml/2006/main">
  <p:tag name="MT_TILE" val="YES"/>
</p:tagLst>
</file>

<file path=ppt/tags/tag29.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ontrol xmlns="http://schemas.microsoft.com/VisualStudio/2011/storyboarding/control">
  <Id Name="System.Storyboarding.Backgrounds.WebBrowser" Revision="1" Stencil="System.Storyboarding.Backgrounds" StencilVersion="0.1"/>
</Control>
</file>

<file path=customXml/item2.xml><?xml version="1.0" encoding="utf-8"?>
<Control xmlns="http://schemas.microsoft.com/VisualStudio/2011/storyboarding/control">
  <Id Name="System.Storyboarding.Backgrounds.WebBrowser" Revision="1" Stencil="System.Storyboarding.Backgrounds" StencilVersion="0.1"/>
</Control>
</file>

<file path=customXml/item3.xml><?xml version="1.0" encoding="utf-8"?>
<ct:contentTypeSchema xmlns:ct="http://schemas.microsoft.com/office/2006/metadata/contentType" xmlns:ma="http://schemas.microsoft.com/office/2006/metadata/properties/metaAttributes" ct:_="" ma:_="" ma:contentTypeName="Document" ma:contentTypeID="0x010100DD7BFE2324FCFB49A665688E9D54E8DB" ma:contentTypeVersion="2" ma:contentTypeDescription="Create a new document." ma:contentTypeScope="" ma:versionID="d40ecbfa05608dbb8df02efb84158178">
  <xsd:schema xmlns:xsd="http://www.w3.org/2001/XMLSchema" xmlns:xs="http://www.w3.org/2001/XMLSchema" xmlns:p="http://schemas.microsoft.com/office/2006/metadata/properties" xmlns:ns2="5ec9502b-addf-4716-883a-9e6742fd5109" targetNamespace="http://schemas.microsoft.com/office/2006/metadata/properties" ma:root="true" ma:fieldsID="c8929b4bbf02ed04f4fe894b226e94c0" ns2:_="">
    <xsd:import namespace="5ec9502b-addf-4716-883a-9e6742fd5109"/>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9502b-addf-4716-883a-9e6742fd51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haredWithUsers xmlns="5ec9502b-addf-4716-883a-9e6742fd5109">
      <UserInfo>
        <DisplayName/>
        <AccountId xsi:nil="true"/>
        <AccountType/>
      </UserInfo>
    </SharedWithUsers>
    <SharingHintHash xmlns="5ec9502b-addf-4716-883a-9e6742fd5109">-223225823</SharingHintHash>
  </documentManagement>
</p:properties>
</file>

<file path=customXml/item5.xml><?xml version="1.0" encoding="utf-8"?>
<Control xmlns="http://schemas.microsoft.com/VisualStudio/2011/storyboarding/control">
  <Id Name="System.Storyboarding.Backgrounds.WebBrowser" Revision="1" Stencil="System.Storyboarding.Backgrounds" StencilVersion="0.1"/>
</Control>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ED2E3B-EB43-4252-8C73-98EA6ACC344E}">
  <ds:schemaRefs>
    <ds:schemaRef ds:uri="http://schemas.microsoft.com/VisualStudio/2011/storyboarding/control"/>
  </ds:schemaRefs>
</ds:datastoreItem>
</file>

<file path=customXml/itemProps2.xml><?xml version="1.0" encoding="utf-8"?>
<ds:datastoreItem xmlns:ds="http://schemas.openxmlformats.org/officeDocument/2006/customXml" ds:itemID="{6769EEFD-0F61-4AA2-AE02-4E16ED5BCFE8}">
  <ds:schemaRefs>
    <ds:schemaRef ds:uri="http://schemas.microsoft.com/VisualStudio/2011/storyboarding/control"/>
  </ds:schemaRefs>
</ds:datastoreItem>
</file>

<file path=customXml/itemProps3.xml><?xml version="1.0" encoding="utf-8"?>
<ds:datastoreItem xmlns:ds="http://schemas.openxmlformats.org/officeDocument/2006/customXml" ds:itemID="{F79724C6-F6AC-4965-8DDA-67169DE5A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9502b-addf-4716-883a-9e6742fd51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1AEA8A7-A694-4DB0-82AB-EF48F2E9B6F9}">
  <ds:schemaRefs>
    <ds:schemaRef ds:uri="http://schemas.microsoft.com/office/2006/metadata/properties"/>
    <ds:schemaRef ds:uri="http://purl.org/dc/terms/"/>
    <ds:schemaRef ds:uri="http://schemas.openxmlformats.org/package/2006/metadata/core-properties"/>
    <ds:schemaRef ds:uri="5ec9502b-addf-4716-883a-9e6742fd5109"/>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5.xml><?xml version="1.0" encoding="utf-8"?>
<ds:datastoreItem xmlns:ds="http://schemas.openxmlformats.org/officeDocument/2006/customXml" ds:itemID="{CE030D2D-A334-4C40-95AD-E97580D89B11}">
  <ds:schemaRefs>
    <ds:schemaRef ds:uri="http://schemas.microsoft.com/VisualStudio/2011/storyboarding/control"/>
  </ds:schemaRefs>
</ds:datastoreItem>
</file>

<file path=customXml/itemProps6.xml><?xml version="1.0" encoding="utf-8"?>
<ds:datastoreItem xmlns:ds="http://schemas.openxmlformats.org/officeDocument/2006/customXml" ds:itemID="{B4606E04-852E-4880-8CD1-0B186F408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FY13 O15 Enterprise Pitch Deck - draft1</Template>
  <TotalTime>0</TotalTime>
  <Words>5176</Words>
  <Application>Microsoft Office PowerPoint</Application>
  <PresentationFormat>Custom</PresentationFormat>
  <Paragraphs>683</Paragraphs>
  <Slides>53</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53</vt:i4>
      </vt:variant>
    </vt:vector>
  </HeadingPairs>
  <TitlesOfParts>
    <vt:vector size="63" baseType="lpstr">
      <vt:lpstr>Arial</vt:lpstr>
      <vt:lpstr>Berlin Sans FB</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PnP Transformation – Solution Assessment Report for Contoso</vt:lpstr>
      <vt:lpstr>Agenda</vt:lpstr>
      <vt:lpstr>Positioning in the PnP Transformation approach</vt:lpstr>
      <vt:lpstr>Application Modernization  PnP Transformation Approach</vt:lpstr>
      <vt:lpstr>PowerPoint Presentation</vt:lpstr>
      <vt:lpstr>Vision for SharePoint</vt:lpstr>
      <vt:lpstr>Why transition to App Model</vt:lpstr>
      <vt:lpstr>Cloud Ready</vt:lpstr>
      <vt:lpstr>Business Agility </vt:lpstr>
      <vt:lpstr>Cost Efficiency</vt:lpstr>
      <vt:lpstr>Customize for business value</vt:lpstr>
      <vt:lpstr>SharePoint Assessment report</vt:lpstr>
      <vt:lpstr>FTC solutions analyzed</vt:lpstr>
      <vt:lpstr>High level findings</vt:lpstr>
      <vt:lpstr>App Maturity Level</vt:lpstr>
      <vt:lpstr>Customization overview</vt:lpstr>
      <vt:lpstr>Contoso solutions</vt:lpstr>
      <vt:lpstr>Third Party solutions</vt:lpstr>
      <vt:lpstr>Branding  contoso.sharepoint.branding.wsp</vt:lpstr>
      <vt:lpstr>Branding</vt:lpstr>
      <vt:lpstr>Branding</vt:lpstr>
      <vt:lpstr>Provisioning contoso.sharepoint.provisioning.wsp </vt:lpstr>
      <vt:lpstr>Provisioning</vt:lpstr>
      <vt:lpstr>Records Management contoso.sharepoint.docretention.wsp  </vt:lpstr>
      <vt:lpstr>Safety News Rollups contoso.sharepoint.safetynews.wsp  </vt:lpstr>
      <vt:lpstr>News notifications contoso.sharepoint.newsalerts.wsp  </vt:lpstr>
      <vt:lpstr>Skill Finder tailspin.skillfinder.wsp </vt:lpstr>
      <vt:lpstr>Location Finder  fabricam.locationfinder.wsp </vt:lpstr>
      <vt:lpstr>Web Analytics adventureworks.analytics.wsp  </vt:lpstr>
      <vt:lpstr>Summary and initial solution design direction</vt:lpstr>
      <vt:lpstr>Who’s responsible for what+ dependencies </vt:lpstr>
      <vt:lpstr>Future model?</vt:lpstr>
      <vt:lpstr>Contoso Office 365 logical architecture</vt:lpstr>
      <vt:lpstr>Framework</vt:lpstr>
      <vt:lpstr>Development focus areas</vt:lpstr>
      <vt:lpstr>Provisioning framework</vt:lpstr>
      <vt:lpstr>Remote timer job framework</vt:lpstr>
      <vt:lpstr>Branding and asset framework</vt:lpstr>
      <vt:lpstr>Development framework</vt:lpstr>
      <vt:lpstr>Transformation framework</vt:lpstr>
      <vt:lpstr>Contoso Intranet</vt:lpstr>
      <vt:lpstr>Replace by OOB / Blocker / Abandon</vt:lpstr>
      <vt:lpstr>Page customizations</vt:lpstr>
      <vt:lpstr>Page customizations from branding</vt:lpstr>
      <vt:lpstr>Other required customizations</vt:lpstr>
      <vt:lpstr>Contoso Collaboration</vt:lpstr>
      <vt:lpstr>Replace by OOB / Blocker / Abandon</vt:lpstr>
      <vt:lpstr>Contoso Collaboration customizations</vt:lpstr>
      <vt:lpstr>Page customizations from branding</vt:lpstr>
      <vt:lpstr>Next steps</vt:lpstr>
      <vt:lpstr>Application Modernization  PnP Transformation Approach</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JDP Architecture Design Phase Kick Off</dc:title>
  <dc:creator/>
  <cp:keywords/>
  <cp:lastModifiedBy/>
  <cp:revision>1</cp:revision>
  <dcterms:created xsi:type="dcterms:W3CDTF">2012-12-01T01:18:40Z</dcterms:created>
  <dcterms:modified xsi:type="dcterms:W3CDTF">2015-05-27T23:34:12Z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TaxKeyword">
    <vt:lpwstr/>
  </property>
  <property fmtid="{D5CDD505-2E9C-101B-9397-08002B2CF9AE}" pid="4" name="_dlc_policyId">
    <vt:lpwstr/>
  </property>
  <property fmtid="{D5CDD505-2E9C-101B-9397-08002B2CF9AE}" pid="5" name="Region">
    <vt:lpwstr/>
  </property>
  <property fmtid="{D5CDD505-2E9C-101B-9397-08002B2CF9AE}" pid="6" name="Confidentiality">
    <vt:lpwstr>80;#customer ready|b225dced-5dab-45d2-8576-577b3c96fa78</vt:lpwstr>
  </property>
  <property fmtid="{D5CDD505-2E9C-101B-9397-08002B2CF9AE}" pid="7" name="ItemType">
    <vt:lpwstr/>
  </property>
  <property fmtid="{D5CDD505-2E9C-101B-9397-08002B2CF9AE}" pid="8" name="Industries">
    <vt:lpwstr/>
  </property>
  <property fmtid="{D5CDD505-2E9C-101B-9397-08002B2CF9AE}" pid="9" name="Roles">
    <vt:lpwstr/>
  </property>
  <property fmtid="{D5CDD505-2E9C-101B-9397-08002B2CF9AE}" pid="10" name="SMSGDomain">
    <vt:lpwstr>13357;#Microsoft Office Division|998d7cd0-7f52-4d06-a505-529ce4856340</vt:lpwstr>
  </property>
  <property fmtid="{D5CDD505-2E9C-101B-9397-08002B2CF9AE}" pid="11" name="Competitors">
    <vt:lpwstr/>
  </property>
  <property fmtid="{D5CDD505-2E9C-101B-9397-08002B2CF9AE}" pid="12" name="ItemRetentionFormula">
    <vt:lpwstr/>
  </property>
  <property fmtid="{D5CDD505-2E9C-101B-9397-08002B2CF9AE}" pid="13" name="BusinessArchitecture">
    <vt:lpwstr/>
  </property>
  <property fmtid="{D5CDD505-2E9C-101B-9397-08002B2CF9AE}" pid="14" name="SMSGTags">
    <vt:lpwstr/>
  </property>
  <property fmtid="{D5CDD505-2E9C-101B-9397-08002B2CF9AE}" pid="15" name="Products">
    <vt:lpwstr>10899;#Microsoft Office|3a4e9862-cdce-4bdc-8664-91038e3eb1e9;#12441;#Microsoft Office 365|79b3b58e-e806-4c92-b1ab-8c086f06098a;#16039;#Microsoft Office future versions|b77148c7-a73d-44bc-a163-bb7920270559</vt:lpwstr>
  </property>
  <property fmtid="{D5CDD505-2E9C-101B-9397-08002B2CF9AE}" pid="16" name="EnterpriseDomainTags">
    <vt:lpwstr/>
  </property>
  <property fmtid="{D5CDD505-2E9C-101B-9397-08002B2CF9AE}" pid="17" name="Partners">
    <vt:lpwstr/>
  </property>
  <property fmtid="{D5CDD505-2E9C-101B-9397-08002B2CF9AE}" pid="18" name="Segments">
    <vt:lpwstr/>
  </property>
  <property fmtid="{D5CDD505-2E9C-101B-9397-08002B2CF9AE}" pid="19" name="ActivitiesAndPrograms">
    <vt:lpwstr/>
  </property>
  <property fmtid="{D5CDD505-2E9C-101B-9397-08002B2CF9AE}" pid="20" name="WorkflowChangePath">
    <vt:lpwstr>d3765c0c-e2b5-4307-934b-d5d862e93ab3,3;d3765c0c-e2b5-4307-934b-d5d862e93ab3,3;d3765c0c-e2b5-4307-934b-d5d862e93ab3,23;d3765c0c-e2b5-4307-934b-d5d862e93ab3,28;</vt:lpwstr>
  </property>
  <property fmtid="{D5CDD505-2E9C-101B-9397-08002B2CF9AE}" pid="21" name="Groups">
    <vt:lpwstr>17863;#Office Marketing Group|a07bee86-ad38-44ef-877b-5c34e894c7ed;#19297;#Office Technical Product Marketing|16ddb889-3b91-489d-80f8-c96b7caf7099</vt:lpwstr>
  </property>
  <property fmtid="{D5CDD505-2E9C-101B-9397-08002B2CF9AE}" pid="22" name="Topics">
    <vt:lpwstr/>
  </property>
  <property fmtid="{D5CDD505-2E9C-101B-9397-08002B2CF9AE}" pid="23" name="EnterpriseDomainTagsTaxHTField0">
    <vt:lpwstr/>
  </property>
  <property fmtid="{D5CDD505-2E9C-101B-9397-08002B2CF9AE}" pid="24" name="messageframeworktype">
    <vt:lpwstr>18995;#Office Unmanaged Hub|1e1bb7f5-58a5-4fa2-8263-f1d695d0726e;#18996;#Office Futures|b2b85a55-3707-41f7-bddc-6744ccb5e51c</vt:lpwstr>
  </property>
  <property fmtid="{D5CDD505-2E9C-101B-9397-08002B2CF9AE}" pid="25" name="LastUpdatedByBatchTagging">
    <vt:bool>false</vt:bool>
  </property>
  <property fmtid="{D5CDD505-2E9C-101B-9397-08002B2CF9AE}" pid="26" name="Languages">
    <vt:lpwstr/>
  </property>
  <property fmtid="{D5CDD505-2E9C-101B-9397-08002B2CF9AE}" pid="27" name="_docset_NoMedatataSyncRequired">
    <vt:lpwstr>False</vt:lpwstr>
  </property>
  <property fmtid="{D5CDD505-2E9C-101B-9397-08002B2CF9AE}" pid="28" name="SMSGTagsTaxHTField0">
    <vt:lpwstr/>
  </property>
  <property fmtid="{D5CDD505-2E9C-101B-9397-08002B2CF9AE}" pid="29" name="Audiences">
    <vt:lpwstr>10254;#enterprise|7be59b63-9a97-4305-8844-189a14408896</vt:lpwstr>
  </property>
  <property fmtid="{D5CDD505-2E9C-101B-9397-08002B2CF9AE}" pid="30" name="_dlc_DocIdItemGuid">
    <vt:lpwstr>95f093db-1310-459a-baf7-991cb6a53985</vt:lpwstr>
  </property>
  <property fmtid="{D5CDD505-2E9C-101B-9397-08002B2CF9AE}" pid="31" name="Tfs.IsStoryboard">
    <vt:bool>true</vt:bool>
  </property>
  <property fmtid="{D5CDD505-2E9C-101B-9397-08002B2CF9AE}" pid="32" name="ContentTypeId">
    <vt:lpwstr>0x010100DD7BFE2324FCFB49A665688E9D54E8DB</vt:lpwstr>
  </property>
  <property fmtid="{D5CDD505-2E9C-101B-9397-08002B2CF9AE}" pid="33" name="Tfs.LastKnownPath">
    <vt:lpwstr>https://d.docs.live.net/301272906e806a26/O365/PnP%20Transformation/Phase%202%20Docs/PnP%20Transformation%20-%20Solution%20Assessment%20Report%20-%20Contoso.pptx</vt:lpwstr>
  </property>
</Properties>
</file>