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0715-BC6E-425C-82FA-0AA9443812A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56F9-1E25-438D-8EB7-833B397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		</a:t>
            </a:r>
            <a:r>
              <a:rPr lang="en-US" dirty="0" err="1"/>
              <a:t>Vs</a:t>
            </a:r>
            <a:r>
              <a:rPr lang="en-US" dirty="0"/>
              <a:t> 		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 of words with no subject or finite verb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rgbClr val="00B050"/>
                </a:solidFill>
              </a:rPr>
              <a:t>After the rain</a:t>
            </a:r>
            <a:r>
              <a:rPr lang="en-US" dirty="0"/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>
            <a:normAutofit/>
          </a:bodyPr>
          <a:lstStyle/>
          <a:p>
            <a:r>
              <a:rPr lang="en-US" dirty="0"/>
              <a:t>a group of words containing a subject and a predicate.</a:t>
            </a:r>
          </a:p>
          <a:p>
            <a:r>
              <a:rPr lang="en-US" dirty="0"/>
              <a:t> functions as a member of a complex or compound  sentence. </a:t>
            </a:r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When it rained </a:t>
            </a:r>
            <a:r>
              <a:rPr lang="en-US" dirty="0">
                <a:solidFill>
                  <a:schemeClr val="tx2"/>
                </a:solidFill>
              </a:rPr>
              <a:t>they went inside 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0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‘If’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 1: Real condition</a:t>
            </a:r>
            <a:r>
              <a:rPr lang="en-US" dirty="0"/>
              <a:t>. There is equal possibility for the fulfillment and non fulfillment of the condition. </a:t>
            </a:r>
          </a:p>
          <a:p>
            <a:r>
              <a:rPr lang="en-US" dirty="0"/>
              <a:t>Conditional clause uses </a:t>
            </a:r>
            <a:r>
              <a:rPr lang="en-US" dirty="0">
                <a:solidFill>
                  <a:srgbClr val="0070C0"/>
                </a:solidFill>
              </a:rPr>
              <a:t>simple present tense</a:t>
            </a:r>
            <a:r>
              <a:rPr lang="en-US" dirty="0"/>
              <a:t>, main clause uses </a:t>
            </a:r>
            <a:r>
              <a:rPr lang="en-US" dirty="0">
                <a:solidFill>
                  <a:srgbClr val="0070C0"/>
                </a:solidFill>
              </a:rPr>
              <a:t>simple future tense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If  </a:t>
            </a:r>
            <a:r>
              <a:rPr lang="en-US" dirty="0" err="1"/>
              <a:t>Neha</a:t>
            </a:r>
            <a:r>
              <a:rPr lang="en-US" dirty="0"/>
              <a:t> </a:t>
            </a:r>
            <a:r>
              <a:rPr lang="en-US" u="sng" dirty="0"/>
              <a:t>insists</a:t>
            </a:r>
            <a:r>
              <a:rPr lang="en-US" dirty="0"/>
              <a:t>, mother </a:t>
            </a:r>
            <a:r>
              <a:rPr lang="en-US" u="sng" dirty="0"/>
              <a:t>will give </a:t>
            </a:r>
            <a:r>
              <a:rPr lang="en-US" dirty="0"/>
              <a:t>permission.</a:t>
            </a:r>
          </a:p>
          <a:p>
            <a:pPr marL="0" indent="0">
              <a:buNone/>
            </a:pPr>
            <a:r>
              <a:rPr lang="en-US" dirty="0"/>
              <a:t>If I </a:t>
            </a:r>
            <a:r>
              <a:rPr lang="en-US" u="sng" dirty="0"/>
              <a:t>work</a:t>
            </a:r>
            <a:r>
              <a:rPr lang="en-US" dirty="0"/>
              <a:t> hard, I </a:t>
            </a:r>
            <a:r>
              <a:rPr lang="en-US" u="sng" dirty="0"/>
              <a:t>will succeed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0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 2: Unreal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Used in situations where it is made clear that the condition will not be fulfilled. </a:t>
            </a:r>
          </a:p>
          <a:p>
            <a:r>
              <a:rPr lang="en-US" dirty="0"/>
              <a:t>Conditional clause in </a:t>
            </a:r>
            <a:r>
              <a:rPr lang="en-US" dirty="0">
                <a:solidFill>
                  <a:srgbClr val="0070C0"/>
                </a:solidFill>
              </a:rPr>
              <a:t>past tense</a:t>
            </a:r>
            <a:r>
              <a:rPr lang="en-US" dirty="0"/>
              <a:t>. Main clause expresses </a:t>
            </a:r>
            <a:r>
              <a:rPr lang="en-US" dirty="0">
                <a:solidFill>
                  <a:srgbClr val="0070C0"/>
                </a:solidFill>
              </a:rPr>
              <a:t>future in past tense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If you </a:t>
            </a:r>
            <a:r>
              <a:rPr lang="en-US" u="sng" dirty="0"/>
              <a:t>stopped</a:t>
            </a:r>
            <a:r>
              <a:rPr lang="en-US" dirty="0"/>
              <a:t> smoking, your health </a:t>
            </a:r>
            <a:r>
              <a:rPr lang="en-US" u="sng" dirty="0"/>
              <a:t>would improve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 main clause expresses a probable outcome of an unreal condition. </a:t>
            </a:r>
          </a:p>
        </p:txBody>
      </p:sp>
    </p:spTree>
    <p:extLst>
      <p:ext uri="{BB962C8B-B14F-4D97-AF65-F5344CB8AC3E}">
        <p14:creationId xmlns:p14="http://schemas.microsoft.com/office/powerpoint/2010/main" val="60589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 3: Impossible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situations where the condition is not only unreal, but also impossible to fulfill. Used in case of irreversible actions.</a:t>
            </a:r>
          </a:p>
          <a:p>
            <a:r>
              <a:rPr lang="en-US" dirty="0">
                <a:solidFill>
                  <a:srgbClr val="0070C0"/>
                </a:solidFill>
              </a:rPr>
              <a:t>Past perfect tense </a:t>
            </a:r>
            <a:r>
              <a:rPr lang="en-US" dirty="0"/>
              <a:t>in the conditional clause, and </a:t>
            </a:r>
            <a:r>
              <a:rPr lang="en-US" dirty="0">
                <a:solidFill>
                  <a:srgbClr val="0070C0"/>
                </a:solidFill>
              </a:rPr>
              <a:t>future perfect </a:t>
            </a:r>
            <a:r>
              <a:rPr lang="en-US" dirty="0"/>
              <a:t>in the main clause (would have plus past participle form of the verb)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If I </a:t>
            </a:r>
            <a:r>
              <a:rPr lang="en-US" u="sng" dirty="0"/>
              <a:t>had given </a:t>
            </a:r>
            <a:r>
              <a:rPr lang="en-US" dirty="0"/>
              <a:t>my best, I </a:t>
            </a:r>
            <a:r>
              <a:rPr lang="en-US" u="sng" dirty="0"/>
              <a:t>would have passed </a:t>
            </a:r>
            <a:r>
              <a:rPr lang="en-US" dirty="0"/>
              <a:t>the test. </a:t>
            </a:r>
          </a:p>
        </p:txBody>
      </p:sp>
    </p:spTree>
    <p:extLst>
      <p:ext uri="{BB962C8B-B14F-4D97-AF65-F5344CB8AC3E}">
        <p14:creationId xmlns:p14="http://schemas.microsoft.com/office/powerpoint/2010/main" val="59803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60960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Adjectival Clause/Relative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Relative clauses are introduced by relative pronouns such as </a:t>
            </a:r>
            <a:r>
              <a:rPr lang="en-US" dirty="0">
                <a:solidFill>
                  <a:srgbClr val="002060"/>
                </a:solidFill>
              </a:rPr>
              <a:t>who, whom, whose, that, which, to whom, whoever, whomever</a:t>
            </a:r>
            <a:r>
              <a:rPr lang="en-US" dirty="0"/>
              <a:t> etc.</a:t>
            </a:r>
          </a:p>
          <a:p>
            <a:r>
              <a:rPr lang="en-US" dirty="0"/>
              <a:t>The noun that a pronoun replaces is called the </a:t>
            </a:r>
            <a:r>
              <a:rPr lang="en-US" dirty="0">
                <a:solidFill>
                  <a:srgbClr val="FF0000"/>
                </a:solidFill>
              </a:rPr>
              <a:t>antecedent</a:t>
            </a:r>
            <a:r>
              <a:rPr lang="en-US" dirty="0"/>
              <a:t>.</a:t>
            </a:r>
          </a:p>
          <a:p>
            <a:r>
              <a:rPr lang="en-US" dirty="0" err="1"/>
              <a:t>Raju</a:t>
            </a:r>
            <a:r>
              <a:rPr lang="en-US" dirty="0"/>
              <a:t> is a </a:t>
            </a:r>
            <a:r>
              <a:rPr lang="en-US" u="sng" dirty="0"/>
              <a:t>butche</a:t>
            </a:r>
            <a:r>
              <a:rPr lang="en-US" dirty="0"/>
              <a:t>r. I work in </a:t>
            </a:r>
            <a:r>
              <a:rPr lang="en-US" u="sng" dirty="0"/>
              <a:t>his </a:t>
            </a:r>
            <a:r>
              <a:rPr lang="en-US" dirty="0"/>
              <a:t>shop. 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sz="2800" dirty="0"/>
              <a:t>antecedent	       pronoun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My uncle</a:t>
            </a:r>
            <a:r>
              <a:rPr lang="en-US" sz="2800" dirty="0"/>
              <a:t>   </a:t>
            </a:r>
            <a:r>
              <a:rPr lang="en-US" sz="2800" i="1" u="sng" dirty="0">
                <a:solidFill>
                  <a:srgbClr val="FF0000"/>
                </a:solidFill>
              </a:rPr>
              <a:t>who</a:t>
            </a:r>
            <a:r>
              <a:rPr lang="en-US" sz="2800" i="1" dirty="0">
                <a:solidFill>
                  <a:srgbClr val="FF0000"/>
                </a:solidFill>
              </a:rPr>
              <a:t> works in Bangalore </a:t>
            </a:r>
            <a:r>
              <a:rPr lang="en-US" sz="2800" dirty="0"/>
              <a:t>visits us every year.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Antecedent</a:t>
            </a:r>
            <a:r>
              <a:rPr lang="en-US" sz="2000" dirty="0"/>
              <a:t>    </a:t>
            </a:r>
            <a:r>
              <a:rPr lang="en-US" sz="2400" dirty="0"/>
              <a:t>relative</a:t>
            </a:r>
            <a:r>
              <a:rPr lang="en-US" sz="2000" dirty="0"/>
              <a:t> </a:t>
            </a:r>
            <a:r>
              <a:rPr lang="en-US" sz="2400" dirty="0"/>
              <a:t>pronoun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20291" y="3700895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97236" y="36957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181600"/>
            <a:ext cx="4143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11" y="5185171"/>
            <a:ext cx="407987" cy="52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14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87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My uncle works in Bangalore. He visits us every year.</a:t>
            </a:r>
          </a:p>
          <a:p>
            <a:pPr marL="0" indent="0">
              <a:buNone/>
            </a:pPr>
            <a:r>
              <a:rPr lang="en-US" sz="2800" dirty="0"/>
              <a:t>My uncle </a:t>
            </a:r>
            <a:r>
              <a:rPr lang="en-US" sz="2800" u="sng" dirty="0"/>
              <a:t> </a:t>
            </a:r>
            <a:r>
              <a:rPr lang="en-US" sz="2800" i="1" u="sng" dirty="0">
                <a:solidFill>
                  <a:srgbClr val="FF0000"/>
                </a:solidFill>
              </a:rPr>
              <a:t>who works in Bangalore </a:t>
            </a:r>
            <a:r>
              <a:rPr lang="en-US" sz="2800" dirty="0"/>
              <a:t>visits us every year.</a:t>
            </a:r>
          </a:p>
          <a:p>
            <a:pPr marL="0" indent="0">
              <a:buNone/>
            </a:pPr>
            <a:r>
              <a:rPr lang="en-US" sz="2800" dirty="0"/>
              <a:t>Here, the relative pronoun ‘who’ functions like a conjunction.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Neha</a:t>
            </a:r>
            <a:r>
              <a:rPr lang="en-US" sz="2800" dirty="0"/>
              <a:t> bought a new watch. It is an authentic </a:t>
            </a:r>
            <a:r>
              <a:rPr lang="en-US" sz="2800" dirty="0" err="1"/>
              <a:t>Rado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watch </a:t>
            </a:r>
            <a:r>
              <a:rPr lang="en-US" sz="2800" i="1" u="sng" dirty="0">
                <a:solidFill>
                  <a:srgbClr val="FF0000"/>
                </a:solidFill>
              </a:rPr>
              <a:t>that</a:t>
            </a:r>
            <a:r>
              <a:rPr lang="en-US" sz="2800" i="1" u="sng" dirty="0"/>
              <a:t> </a:t>
            </a:r>
            <a:r>
              <a:rPr lang="en-US" sz="2800" i="1" u="sng" dirty="0" err="1"/>
              <a:t>Neha</a:t>
            </a:r>
            <a:r>
              <a:rPr lang="en-US" sz="2800" i="1" u="sng" dirty="0"/>
              <a:t> bought </a:t>
            </a:r>
            <a:r>
              <a:rPr lang="en-US" sz="2800" dirty="0"/>
              <a:t>is an authentic </a:t>
            </a:r>
            <a:r>
              <a:rPr lang="en-US" sz="2800" dirty="0" err="1"/>
              <a:t>Rado</a:t>
            </a:r>
            <a:r>
              <a:rPr lang="en-US" sz="2800" i="1" dirty="0"/>
              <a:t>.</a:t>
            </a:r>
          </a:p>
          <a:p>
            <a:pPr marL="0" indent="0">
              <a:buNone/>
            </a:pPr>
            <a:r>
              <a:rPr lang="en-US" sz="2800" dirty="0"/>
              <a:t>Here, the relative pronoun  ‘that’ is working like a conjunction.</a:t>
            </a:r>
          </a:p>
          <a:p>
            <a:pPr marL="0" indent="0">
              <a:buNone/>
            </a:pPr>
            <a:r>
              <a:rPr lang="en-US" sz="2800" dirty="0"/>
              <a:t>			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7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relative clause that identifies the noun that it describes is called a </a:t>
            </a:r>
            <a:r>
              <a:rPr lang="en-US" dirty="0">
                <a:solidFill>
                  <a:srgbClr val="FF0000"/>
                </a:solidFill>
              </a:rPr>
              <a:t>defining relative clause</a:t>
            </a:r>
            <a:r>
              <a:rPr lang="en-US" dirty="0"/>
              <a:t>. It is essential to the completion of the sentence.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The woman </a:t>
            </a:r>
            <a:r>
              <a:rPr lang="en-US" i="1" u="sng" dirty="0"/>
              <a:t>who supplies milk</a:t>
            </a:r>
            <a:r>
              <a:rPr lang="en-US" dirty="0"/>
              <a:t> is leaving the town.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relative clause that merely gives some additional info about the noun is called a </a:t>
            </a:r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i="1" dirty="0">
                <a:solidFill>
                  <a:srgbClr val="FF0000"/>
                </a:solidFill>
              </a:rPr>
              <a:t>defining relative claus</a:t>
            </a:r>
            <a:r>
              <a:rPr lang="en-US" i="1" dirty="0"/>
              <a:t>e</a:t>
            </a:r>
            <a:r>
              <a:rPr lang="en-US" dirty="0"/>
              <a:t>. Even if we remove the non-defining relative clause, the rest of the sentence is unaffected. It is separated by commas or dashes.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. The elephant, </a:t>
            </a:r>
            <a:r>
              <a:rPr lang="en-US" i="1" u="sng" dirty="0"/>
              <a:t>which is the largest of land animals</a:t>
            </a:r>
            <a:r>
              <a:rPr lang="en-US" dirty="0"/>
              <a:t>, is found in Asia and Africa. </a:t>
            </a:r>
          </a:p>
        </p:txBody>
      </p:sp>
    </p:spTree>
    <p:extLst>
      <p:ext uri="{BB962C8B-B14F-4D97-AF65-F5344CB8AC3E}">
        <p14:creationId xmlns:p14="http://schemas.microsoft.com/office/powerpoint/2010/main" val="338073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Clauses are Conjoined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just </a:t>
            </a:r>
            <a:r>
              <a:rPr lang="en-US" dirty="0">
                <a:solidFill>
                  <a:srgbClr val="FF0000"/>
                </a:solidFill>
              </a:rPr>
              <a:t>conjunctions</a:t>
            </a:r>
            <a:r>
              <a:rPr lang="en-US" dirty="0"/>
              <a:t>, but relative clauses, </a:t>
            </a:r>
            <a:r>
              <a:rPr lang="en-US" dirty="0">
                <a:solidFill>
                  <a:srgbClr val="FF0000"/>
                </a:solidFill>
              </a:rPr>
              <a:t>relative adverbs, interrogative adverbs</a:t>
            </a:r>
            <a:r>
              <a:rPr lang="en-US" dirty="0"/>
              <a:t>, and even </a:t>
            </a:r>
            <a:r>
              <a:rPr lang="en-US" dirty="0">
                <a:solidFill>
                  <a:srgbClr val="FF0000"/>
                </a:solidFill>
              </a:rPr>
              <a:t>preposition</a:t>
            </a:r>
            <a:r>
              <a:rPr lang="en-US" dirty="0"/>
              <a:t>s are used to join clauses together. </a:t>
            </a:r>
          </a:p>
          <a:p>
            <a:pPr marL="0" indent="0">
              <a:buNone/>
            </a:pPr>
            <a:r>
              <a:rPr lang="en-US" dirty="0"/>
              <a:t>(1)The train was delayed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I had to wait for two hours. (‘and’ is merely a conjunction)</a:t>
            </a:r>
          </a:p>
          <a:p>
            <a:pPr marL="0" indent="0">
              <a:buNone/>
            </a:pPr>
            <a:r>
              <a:rPr lang="en-US" dirty="0"/>
              <a:t>(2)People </a:t>
            </a:r>
            <a:r>
              <a:rPr lang="en-US" b="1" dirty="0">
                <a:solidFill>
                  <a:srgbClr val="FF0000"/>
                </a:solidFill>
              </a:rPr>
              <a:t>who</a:t>
            </a:r>
            <a:r>
              <a:rPr lang="en-US" dirty="0"/>
              <a:t>  grew impatient could be heard arguing </a:t>
            </a:r>
          </a:p>
          <a:p>
            <a:pPr marL="0" indent="0">
              <a:buNone/>
            </a:pPr>
            <a:r>
              <a:rPr lang="en-US" dirty="0"/>
              <a:t>(Here, the relative pronoun ‘who’ performs two functions: It connects two clauses; it refers to the antecedent ‘people.’ </a:t>
            </a:r>
          </a:p>
        </p:txBody>
      </p:sp>
    </p:spTree>
    <p:extLst>
      <p:ext uri="{BB962C8B-B14F-4D97-AF65-F5344CB8AC3E}">
        <p14:creationId xmlns:p14="http://schemas.microsoft.com/office/powerpoint/2010/main" val="137878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Clauses are Conjoined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i="1" dirty="0"/>
              <a:t>Where</a:t>
            </a:r>
            <a:r>
              <a:rPr lang="en-US" dirty="0"/>
              <a:t> he has been all these years nobody knows.(‘where’ is an interrogative adverb)</a:t>
            </a:r>
          </a:p>
          <a:p>
            <a:pPr marL="514350" indent="-514350">
              <a:buAutoNum type="arabicParenBoth"/>
            </a:pPr>
            <a:r>
              <a:rPr lang="en-US" dirty="0"/>
              <a:t>We do not know </a:t>
            </a:r>
            <a:r>
              <a:rPr lang="en-US" i="1" dirty="0"/>
              <a:t>who </a:t>
            </a:r>
            <a:r>
              <a:rPr lang="en-US" dirty="0"/>
              <a:t>did this (‘who’ is an interrogative pronoun).</a:t>
            </a:r>
          </a:p>
          <a:p>
            <a:pPr marL="514350" indent="-514350">
              <a:buAutoNum type="arabicParenBoth"/>
            </a:pPr>
            <a:r>
              <a:rPr lang="en-US" i="1" dirty="0"/>
              <a:t>What</a:t>
            </a:r>
            <a:r>
              <a:rPr lang="en-US" dirty="0"/>
              <a:t> affects the body, affects the mind also (‘what’ is a relative pronoun).</a:t>
            </a:r>
          </a:p>
        </p:txBody>
      </p:sp>
    </p:spTree>
    <p:extLst>
      <p:ext uri="{BB962C8B-B14F-4D97-AF65-F5344CB8AC3E}">
        <p14:creationId xmlns:p14="http://schemas.microsoft.com/office/powerpoint/2010/main" val="63330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Clauses are Conjoined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Conjunctions cannot be used to connect an adjectival/relative clause to other clauses. Use relative pronoun or relative adverb .</a:t>
            </a:r>
          </a:p>
          <a:p>
            <a:pPr marL="0" indent="0">
              <a:buNone/>
            </a:pPr>
            <a:r>
              <a:rPr lang="en-US" dirty="0"/>
              <a:t>	This is the house </a:t>
            </a:r>
            <a:r>
              <a:rPr lang="en-US" i="1" dirty="0"/>
              <a:t>that</a:t>
            </a:r>
            <a:r>
              <a:rPr lang="en-US" dirty="0"/>
              <a:t> Jack built (relative 	pronoun)</a:t>
            </a:r>
          </a:p>
          <a:p>
            <a:pPr marL="0" indent="0">
              <a:buNone/>
            </a:pPr>
            <a:r>
              <a:rPr lang="en-US" dirty="0"/>
              <a:t>	This is the place </a:t>
            </a:r>
            <a:r>
              <a:rPr lang="en-US" i="1" dirty="0"/>
              <a:t>where</a:t>
            </a:r>
            <a:r>
              <a:rPr lang="en-US" dirty="0"/>
              <a:t> everything goes 	wrong (relative adverb)</a:t>
            </a:r>
          </a:p>
        </p:txBody>
      </p:sp>
    </p:spTree>
    <p:extLst>
      <p:ext uri="{BB962C8B-B14F-4D97-AF65-F5344CB8AC3E}">
        <p14:creationId xmlns:p14="http://schemas.microsoft.com/office/powerpoint/2010/main" val="304168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/>
              <a:t>Co-</a:t>
            </a:r>
            <a:r>
              <a:rPr lang="en-US" sz="3200" b="1" dirty="0" err="1"/>
              <a:t>ordinating</a:t>
            </a:r>
            <a:r>
              <a:rPr lang="en-US" sz="3200" b="1" dirty="0"/>
              <a:t> and Subordinating Conjunctions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Co-</a:t>
            </a:r>
            <a:r>
              <a:rPr lang="en-US" sz="2800" dirty="0" err="1"/>
              <a:t>ordinating</a:t>
            </a:r>
            <a:r>
              <a:rPr lang="en-US" sz="2800" dirty="0"/>
              <a:t> </a:t>
            </a:r>
            <a:r>
              <a:rPr lang="en-US" sz="2800" dirty="0" err="1"/>
              <a:t>conjuctions</a:t>
            </a:r>
            <a:r>
              <a:rPr lang="en-US" sz="2800" dirty="0"/>
              <a:t> join words/clauses of the same rank/importance. </a:t>
            </a:r>
          </a:p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. George came here </a:t>
            </a:r>
            <a:r>
              <a:rPr lang="en-US" sz="2800" dirty="0">
                <a:solidFill>
                  <a:srgbClr val="FF0000"/>
                </a:solidFill>
              </a:rPr>
              <a:t>but</a:t>
            </a:r>
            <a:r>
              <a:rPr lang="en-US" sz="2800" dirty="0"/>
              <a:t> did not stay for lunch.</a:t>
            </a:r>
          </a:p>
          <a:p>
            <a:pPr marL="0" indent="0">
              <a:buNone/>
            </a:pPr>
            <a:r>
              <a:rPr lang="en-US" sz="2800" dirty="0"/>
              <a:t>During vacation, Emma learned swimming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 took French lessons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4 types of co-</a:t>
            </a:r>
            <a:r>
              <a:rPr lang="en-US" dirty="0" err="1"/>
              <a:t>ordinating</a:t>
            </a:r>
            <a:r>
              <a:rPr lang="en-US" dirty="0"/>
              <a:t> Conjunctions: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1)Cumulative: merely connects a </a:t>
            </a:r>
            <a:r>
              <a:rPr lang="en-US" sz="2800" dirty="0" err="1"/>
              <a:t>stt</a:t>
            </a:r>
            <a:r>
              <a:rPr lang="en-US" sz="2800" dirty="0"/>
              <a:t> to another (</a:t>
            </a:r>
            <a:r>
              <a:rPr lang="en-US" sz="2800" dirty="0" err="1"/>
              <a:t>and,but</a:t>
            </a:r>
            <a:r>
              <a:rPr lang="en-US" sz="2800" dirty="0"/>
              <a:t>, also, both, as well as, not only…but also)</a:t>
            </a:r>
          </a:p>
          <a:p>
            <a:pPr marL="0" indent="0">
              <a:buNone/>
            </a:pPr>
            <a:r>
              <a:rPr lang="en-US" sz="2800" dirty="0"/>
              <a:t>2)alternative: expresses a choice ( </a:t>
            </a:r>
            <a:r>
              <a:rPr lang="en-US" sz="2800" dirty="0" err="1"/>
              <a:t>Either..or</a:t>
            </a:r>
            <a:r>
              <a:rPr lang="en-US" sz="2800" dirty="0"/>
              <a:t>, neither nor, otherwise, or, 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76200" cy="76200"/>
          </a:xfrm>
        </p:spPr>
        <p:txBody>
          <a:bodyPr>
            <a:normAutofit fontScale="90000"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u="sng" dirty="0"/>
              <a:t>Independent Clause</a:t>
            </a:r>
            <a:r>
              <a:rPr lang="en-US" dirty="0"/>
              <a:t>: A clause that expresses a complete thought. It qualifies as a sentence. 	</a:t>
            </a:r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dirty="0">
                <a:solidFill>
                  <a:srgbClr val="FF0000"/>
                </a:solidFill>
              </a:rPr>
              <a:t>Jim prepared well for his exam.</a:t>
            </a:r>
          </a:p>
          <a:p>
            <a:r>
              <a:rPr lang="en-US" b="1" u="sng" dirty="0"/>
              <a:t>Dependent Clause</a:t>
            </a:r>
            <a:r>
              <a:rPr lang="en-US" dirty="0"/>
              <a:t>: A clause that does not express a complete meaning even though it has a subject and finite verb. Cannot stand alone as a sentence.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dirty="0">
                <a:solidFill>
                  <a:srgbClr val="FF0000"/>
                </a:solidFill>
              </a:rPr>
              <a:t>Although Jim prepared well for the 	exam…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flipV="1">
            <a:off x="7924800" y="533400"/>
            <a:ext cx="1496291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 flipV="1">
            <a:off x="304800" y="0"/>
            <a:ext cx="33250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4 types of co-</a:t>
            </a:r>
            <a:r>
              <a:rPr lang="en-US" sz="3200" dirty="0" err="1"/>
              <a:t>ordinating</a:t>
            </a:r>
            <a:r>
              <a:rPr lang="en-US" sz="3200" dirty="0"/>
              <a:t> Conjunctions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(3) Adversative: expresses a contrast between two </a:t>
            </a:r>
            <a:r>
              <a:rPr lang="en-US" sz="2800" dirty="0" err="1"/>
              <a:t>stts</a:t>
            </a:r>
            <a:r>
              <a:rPr lang="en-US" sz="2800" dirty="0"/>
              <a:t> (still, but,  yet, however, nevertheless)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(4) Illative: Conjunctions by which a fact or a </a:t>
            </a:r>
            <a:r>
              <a:rPr lang="en-US" sz="2800" dirty="0" err="1"/>
              <a:t>stt</a:t>
            </a:r>
            <a:r>
              <a:rPr lang="en-US" sz="2800" dirty="0"/>
              <a:t> is inferred from another (therefore, so, then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Subordinating conjunctions are mostly used for connecting adverbial clauses to main clause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8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dependent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Clause</a:t>
            </a:r>
          </a:p>
          <a:p>
            <a:r>
              <a:rPr lang="en-US" dirty="0"/>
              <a:t>Adverbial Clause</a:t>
            </a:r>
          </a:p>
          <a:p>
            <a:r>
              <a:rPr lang="en-US" dirty="0"/>
              <a:t>Adjectival/ Relative Clause</a:t>
            </a:r>
          </a:p>
        </p:txBody>
      </p:sp>
    </p:spTree>
    <p:extLst>
      <p:ext uri="{BB962C8B-B14F-4D97-AF65-F5344CB8AC3E}">
        <p14:creationId xmlns:p14="http://schemas.microsoft.com/office/powerpoint/2010/main" val="2806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dirty="0"/>
              <a:t>Noun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/>
              <a:t>A clause that answers the question </a:t>
            </a:r>
            <a:r>
              <a:rPr lang="en-US" dirty="0">
                <a:solidFill>
                  <a:srgbClr val="FF0000"/>
                </a:solidFill>
              </a:rPr>
              <a:t>what/ who</a:t>
            </a:r>
            <a:r>
              <a:rPr lang="en-US" dirty="0"/>
              <a:t>. Replaceable with ‘something’ or ‘someone.’</a:t>
            </a:r>
          </a:p>
          <a:p>
            <a:r>
              <a:rPr lang="en-US" dirty="0"/>
              <a:t>The whole clause performs the function of a noun in the given sentence.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the Noun in a sentence: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sz="2800" dirty="0"/>
              <a:t>1)Functions as the subject</a:t>
            </a:r>
          </a:p>
          <a:p>
            <a:pPr marL="0" indent="0">
              <a:buNone/>
            </a:pPr>
            <a:r>
              <a:rPr lang="en-US" sz="2800" dirty="0"/>
              <a:t>(2) As the object</a:t>
            </a:r>
          </a:p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. The </a:t>
            </a:r>
            <a:r>
              <a:rPr lang="en-US" sz="2800" u="sng" dirty="0"/>
              <a:t>students</a:t>
            </a:r>
            <a:r>
              <a:rPr lang="en-US" sz="2800" dirty="0"/>
              <a:t> completed the </a:t>
            </a:r>
            <a:r>
              <a:rPr lang="en-US" sz="2800" u="sng" dirty="0"/>
              <a:t>project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(3) As subject/object complement</a:t>
            </a:r>
          </a:p>
          <a:p>
            <a:pPr marL="0" indent="0">
              <a:buNone/>
            </a:pPr>
            <a:r>
              <a:rPr lang="en-US" sz="2800" dirty="0" err="1"/>
              <a:t>Eg.Sancho</a:t>
            </a:r>
            <a:r>
              <a:rPr lang="en-US" sz="2800" dirty="0"/>
              <a:t> </a:t>
            </a:r>
            <a:r>
              <a:rPr lang="en-US" sz="2800" dirty="0" err="1"/>
              <a:t>Panza</a:t>
            </a:r>
            <a:r>
              <a:rPr lang="en-US" sz="2800" dirty="0"/>
              <a:t> was a </a:t>
            </a:r>
            <a:r>
              <a:rPr lang="en-US" sz="2800" u="sng" dirty="0"/>
              <a:t>barber</a:t>
            </a:r>
            <a:r>
              <a:rPr lang="en-US" sz="2800" dirty="0"/>
              <a:t>(Sub. Complement)</a:t>
            </a:r>
          </a:p>
          <a:p>
            <a:pPr marL="0" indent="0">
              <a:buNone/>
            </a:pPr>
            <a:r>
              <a:rPr lang="en-US" sz="2800" dirty="0"/>
              <a:t>I consider John my </a:t>
            </a:r>
            <a:r>
              <a:rPr lang="en-US" sz="2800" u="sng" dirty="0"/>
              <a:t>mentor </a:t>
            </a:r>
            <a:r>
              <a:rPr lang="en-US" sz="2800" dirty="0"/>
              <a:t>(obj. complement)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(4) As an appositive</a:t>
            </a:r>
          </a:p>
          <a:p>
            <a:pPr marL="0" indent="0">
              <a:buNone/>
            </a:pPr>
            <a:r>
              <a:rPr lang="en-US" sz="2800" dirty="0"/>
              <a:t>My father, </a:t>
            </a:r>
            <a:r>
              <a:rPr lang="en-US" sz="2800" u="sng" dirty="0"/>
              <a:t>a retired teacher</a:t>
            </a:r>
            <a:r>
              <a:rPr lang="en-US" sz="2800" dirty="0"/>
              <a:t>, spends his time reading history books. </a:t>
            </a:r>
          </a:p>
        </p:txBody>
      </p:sp>
    </p:spTree>
    <p:extLst>
      <p:ext uri="{BB962C8B-B14F-4D97-AF65-F5344CB8AC3E}">
        <p14:creationId xmlns:p14="http://schemas.microsoft.com/office/powerpoint/2010/main" val="31979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sz="2800" dirty="0"/>
              <a:t>The subject/object complement is a word that adds an additional explanation to the subject/object.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[Linking Verbs connect subject to the predicate]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u="sng" dirty="0"/>
              <a:t>Rumi </a:t>
            </a:r>
            <a:r>
              <a:rPr lang="en-US" dirty="0"/>
              <a:t>   </a:t>
            </a:r>
            <a:r>
              <a:rPr lang="en-US" u="sng" dirty="0"/>
              <a:t>was</a:t>
            </a:r>
            <a:r>
              <a:rPr lang="en-US" dirty="0"/>
              <a:t>   </a:t>
            </a:r>
            <a:r>
              <a:rPr lang="en-US" u="sng" dirty="0"/>
              <a:t>a man of great wisdom.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800" b="1" dirty="0">
                <a:solidFill>
                  <a:srgbClr val="FF0000"/>
                </a:solidFill>
              </a:rPr>
              <a:t>subject	L.V		subject complement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I respect  </a:t>
            </a:r>
            <a:r>
              <a:rPr lang="en-US" u="sng" dirty="0" err="1"/>
              <a:t>Riya</a:t>
            </a:r>
            <a:r>
              <a:rPr lang="en-US" dirty="0"/>
              <a:t> as  </a:t>
            </a:r>
            <a:r>
              <a:rPr lang="en-US" u="sng" dirty="0"/>
              <a:t>an artist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FF0000"/>
                </a:solidFill>
              </a:rPr>
              <a:t>Obj.</a:t>
            </a:r>
            <a:r>
              <a:rPr lang="en-US" sz="1800" dirty="0"/>
              <a:t>	   </a:t>
            </a:r>
            <a:r>
              <a:rPr lang="en-US" sz="1800" b="1" dirty="0">
                <a:solidFill>
                  <a:srgbClr val="FF0000"/>
                </a:solidFill>
              </a:rPr>
              <a:t>Obj. complement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9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1054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Adverbial Clauses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Functions like an adverb to describe a verb/action.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Explains the following: </a:t>
            </a:r>
          </a:p>
          <a:p>
            <a:r>
              <a:rPr lang="en-US" sz="2800" dirty="0"/>
              <a:t>Time (When, before, after, once, as soon as)</a:t>
            </a:r>
          </a:p>
          <a:p>
            <a:r>
              <a:rPr lang="en-US" sz="2800" dirty="0"/>
              <a:t>Place ( at, outside, close to, away from)</a:t>
            </a:r>
          </a:p>
          <a:p>
            <a:r>
              <a:rPr lang="en-US" sz="2800" dirty="0"/>
              <a:t>Manner (in such a way, as, like, as if, as though)</a:t>
            </a:r>
          </a:p>
          <a:p>
            <a:r>
              <a:rPr lang="en-US" sz="2800" dirty="0"/>
              <a:t>Reason ( because, since, as, for)</a:t>
            </a:r>
          </a:p>
          <a:p>
            <a:r>
              <a:rPr lang="en-US" sz="2800" dirty="0"/>
              <a:t>Condition ( if, provided, unless, as long as, until etc.)</a:t>
            </a:r>
          </a:p>
          <a:p>
            <a:r>
              <a:rPr lang="en-US" sz="2800" dirty="0"/>
              <a:t>Concession (Though, although, despite, in spite of etc.)</a:t>
            </a:r>
          </a:p>
          <a:p>
            <a:r>
              <a:rPr lang="en-US" sz="2800" dirty="0"/>
              <a:t>Purpose (so that, in order that)</a:t>
            </a:r>
          </a:p>
          <a:p>
            <a:r>
              <a:rPr lang="en-US" sz="2800" dirty="0"/>
              <a:t>Degree (the harder, the more, the less)</a:t>
            </a:r>
          </a:p>
        </p:txBody>
      </p:sp>
    </p:spTree>
    <p:extLst>
      <p:ext uri="{BB962C8B-B14F-4D97-AF65-F5344CB8AC3E}">
        <p14:creationId xmlns:p14="http://schemas.microsoft.com/office/powerpoint/2010/main" val="126321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ID the adverbial clause and adverb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800" dirty="0"/>
              <a:t>While it was wandering in the field, the donkey fell into a well.</a:t>
            </a:r>
          </a:p>
          <a:p>
            <a:pPr marL="514350" indent="-514350">
              <a:buAutoNum type="arabicParenR"/>
            </a:pPr>
            <a:r>
              <a:rPr lang="en-US" sz="2800" dirty="0"/>
              <a:t>A shepherd boy was grazing his sheep where the accident occurred. </a:t>
            </a:r>
          </a:p>
          <a:p>
            <a:pPr marL="514350" indent="-514350">
              <a:buAutoNum type="arabicParenR"/>
            </a:pPr>
            <a:r>
              <a:rPr lang="en-US" sz="2800" dirty="0"/>
              <a:t>He shouted loudly so that people would come to rescue the donkey. </a:t>
            </a:r>
          </a:p>
          <a:p>
            <a:pPr marL="514350" indent="-514350">
              <a:buAutoNum type="arabicParenR"/>
            </a:pPr>
            <a:r>
              <a:rPr lang="en-US" sz="2800" dirty="0"/>
              <a:t>The boy asked the people to fill the well with sand and stones because he wanted the donkey to come out.</a:t>
            </a:r>
          </a:p>
          <a:p>
            <a:pPr marL="514350" indent="-514350">
              <a:buAutoNum type="arabicParenR"/>
            </a:pPr>
            <a:r>
              <a:rPr lang="en-US" sz="2800" dirty="0"/>
              <a:t>He also said that the donkey would come out only if the people stayed quiet. </a:t>
            </a:r>
          </a:p>
          <a:p>
            <a:pPr marL="514350" indent="-514350">
              <a:buAutoNum type="arabicParenR"/>
            </a:pPr>
            <a:r>
              <a:rPr lang="en-US" sz="2800" dirty="0"/>
              <a:t>Though people hesitated initially, they started to fill the pit as the boy instructed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3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791200" cy="639762"/>
          </a:xfrm>
        </p:spPr>
        <p:txBody>
          <a:bodyPr>
            <a:noAutofit/>
          </a:bodyPr>
          <a:lstStyle/>
          <a:p>
            <a:r>
              <a:rPr lang="en-US" sz="3600" dirty="0"/>
              <a:t>Conditional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 conditional clause shows the dependence of one event on another.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1. </a:t>
            </a:r>
            <a:r>
              <a:rPr lang="en-US" u="sng" dirty="0">
                <a:solidFill>
                  <a:srgbClr val="FF0000"/>
                </a:solidFill>
              </a:rPr>
              <a:t>But for </a:t>
            </a:r>
            <a:r>
              <a:rPr lang="en-US" u="sng" dirty="0"/>
              <a:t>his help</a:t>
            </a:r>
            <a:r>
              <a:rPr lang="en-US" dirty="0"/>
              <a:t>, we would not have won.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u="sng" dirty="0">
                <a:solidFill>
                  <a:srgbClr val="FF0000"/>
                </a:solidFill>
              </a:rPr>
              <a:t>One more </a:t>
            </a:r>
            <a:r>
              <a:rPr lang="en-US" u="sng" dirty="0"/>
              <a:t>mistake</a:t>
            </a:r>
            <a:r>
              <a:rPr lang="en-US" dirty="0"/>
              <a:t>, and you will lose your job.</a:t>
            </a:r>
          </a:p>
          <a:p>
            <a:pPr marL="0" indent="0">
              <a:buNone/>
            </a:pPr>
            <a:r>
              <a:rPr lang="en-US" dirty="0"/>
              <a:t>3. I can do it, </a:t>
            </a:r>
            <a:r>
              <a:rPr lang="en-US" u="sng" dirty="0">
                <a:solidFill>
                  <a:srgbClr val="FF0000"/>
                </a:solidFill>
              </a:rPr>
              <a:t>provided</a:t>
            </a:r>
            <a:r>
              <a:rPr lang="en-US" u="sng" dirty="0"/>
              <a:t> you support 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4.He will pass the exam </a:t>
            </a:r>
            <a:r>
              <a:rPr lang="en-US" u="sng" dirty="0">
                <a:solidFill>
                  <a:srgbClr val="FF0000"/>
                </a:solidFill>
              </a:rPr>
              <a:t>if</a:t>
            </a:r>
            <a:r>
              <a:rPr lang="en-US" u="sng" dirty="0"/>
              <a:t> he works hard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5.Riya can pay the rent </a:t>
            </a:r>
            <a:r>
              <a:rPr lang="en-US" u="sng" dirty="0">
                <a:solidFill>
                  <a:srgbClr val="FF0000"/>
                </a:solidFill>
              </a:rPr>
              <a:t>as long as </a:t>
            </a:r>
            <a:r>
              <a:rPr lang="en-US" u="sng" dirty="0"/>
              <a:t>she has a job.</a:t>
            </a:r>
          </a:p>
          <a:p>
            <a:pPr marL="0" indent="0">
              <a:buNone/>
            </a:pPr>
            <a:r>
              <a:rPr lang="en-US" dirty="0"/>
              <a:t>6.I will not give you the money </a:t>
            </a:r>
            <a:r>
              <a:rPr lang="en-US" u="sng" dirty="0">
                <a:solidFill>
                  <a:srgbClr val="FF0000"/>
                </a:solidFill>
              </a:rPr>
              <a:t>unless</a:t>
            </a:r>
            <a:r>
              <a:rPr lang="en-US" u="sng" dirty="0"/>
              <a:t> you sign the contract </a:t>
            </a:r>
            <a:r>
              <a:rPr lang="en-US" dirty="0"/>
              <a:t>(Negative condition)</a:t>
            </a:r>
          </a:p>
        </p:txBody>
      </p:sp>
    </p:spTree>
    <p:extLst>
      <p:ext uri="{BB962C8B-B14F-4D97-AF65-F5344CB8AC3E}">
        <p14:creationId xmlns:p14="http://schemas.microsoft.com/office/powerpoint/2010/main" val="33764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1266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Phrase   Vs   Clause</vt:lpstr>
      <vt:lpstr>z</vt:lpstr>
      <vt:lpstr>3 types of dependent clauses</vt:lpstr>
      <vt:lpstr>Noun Clause</vt:lpstr>
      <vt:lpstr>Uses of the Noun in a sentence:</vt:lpstr>
      <vt:lpstr>The subject/object complement is a word that adds an additional explanation to the subject/object. </vt:lpstr>
      <vt:lpstr>Adverbial Clauses </vt:lpstr>
      <vt:lpstr>ID the adverbial clause and adverb type</vt:lpstr>
      <vt:lpstr>Conditional Clauses</vt:lpstr>
      <vt:lpstr>‘If’ conditionals</vt:lpstr>
      <vt:lpstr>Type 2: Unreal Condition</vt:lpstr>
      <vt:lpstr>Type 3: Impossible condition</vt:lpstr>
      <vt:lpstr>Adjectival Clause/Relative Clause</vt:lpstr>
      <vt:lpstr>PowerPoint Presentation</vt:lpstr>
      <vt:lpstr>PowerPoint Presentation</vt:lpstr>
      <vt:lpstr>How Clauses are Conjoined </vt:lpstr>
      <vt:lpstr>How Clauses are Conjoined </vt:lpstr>
      <vt:lpstr>How Clauses are Conjoined </vt:lpstr>
      <vt:lpstr>Co-ordinating and Subordinating Conjunctions</vt:lpstr>
      <vt:lpstr>4 types of co-ordinating Conjunctions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Clauses</dc:title>
  <dc:creator>ismail - [2010]</dc:creator>
  <cp:lastModifiedBy>Unknown User</cp:lastModifiedBy>
  <cp:revision>32</cp:revision>
  <dcterms:created xsi:type="dcterms:W3CDTF">2020-11-09T03:04:46Z</dcterms:created>
  <dcterms:modified xsi:type="dcterms:W3CDTF">2021-09-27T15:55:21Z</dcterms:modified>
</cp:coreProperties>
</file>