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9" r:id="rId3"/>
    <p:sldId id="257" r:id="rId4"/>
    <p:sldId id="261" r:id="rId5"/>
    <p:sldId id="272" r:id="rId6"/>
    <p:sldId id="269" r:id="rId7"/>
    <p:sldId id="271" r:id="rId8"/>
    <p:sldId id="258" r:id="rId9"/>
    <p:sldId id="262" r:id="rId10"/>
    <p:sldId id="260" r:id="rId11"/>
    <p:sldId id="263" r:id="rId12"/>
    <p:sldId id="264" r:id="rId13"/>
    <p:sldId id="265" r:id="rId14"/>
    <p:sldId id="266" r:id="rId15"/>
    <p:sldId id="273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3F03"/>
    <a:srgbClr val="FF9933"/>
    <a:srgbClr val="D86444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84000" autoAdjust="0"/>
  </p:normalViewPr>
  <p:slideViewPr>
    <p:cSldViewPr>
      <p:cViewPr varScale="1">
        <p:scale>
          <a:sx n="72" d="100"/>
          <a:sy n="72" d="100"/>
        </p:scale>
        <p:origin x="175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6EA8E-4424-4A9A-BA95-A118E6208F28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D089A-0A94-4AFC-AFE6-28AD0A54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77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Having</a:t>
            </a:r>
            <a:r>
              <a:rPr lang="en-IN" baseline="0" dirty="0"/>
              <a:t> I.T related problems ..we provide all kind of I.T support. </a:t>
            </a:r>
            <a:r>
              <a:rPr lang="en-IN" baseline="0" dirty="0" err="1"/>
              <a:t>Anvisys</a:t>
            </a:r>
            <a:r>
              <a:rPr lang="en-IN" baseline="0" dirty="0"/>
              <a:t> Technology your Trusted IT solution and consulting partner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161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What we do ?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92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</a:t>
            </a:r>
            <a:r>
              <a:rPr lang="en-IN" baseline="0" dirty="0"/>
              <a:t> provide IT support and services to  the most diverse clientele . From Health industry , Water resource industry and IT industry ..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937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Types</a:t>
            </a:r>
            <a:r>
              <a:rPr lang="en-IN" baseline="0" dirty="0"/>
              <a:t> of services we offer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162B-FCEB-413A-811F-0A462A2092A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9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aseline="0" dirty="0" err="1"/>
              <a:t>Anvisys</a:t>
            </a:r>
            <a:r>
              <a:rPr lang="en-IN" baseline="0" dirty="0"/>
              <a:t> Technology </a:t>
            </a:r>
          </a:p>
          <a:p>
            <a:r>
              <a:rPr lang="en-IN" baseline="0" dirty="0"/>
              <a:t>www.Anvisys.net  </a:t>
            </a:r>
            <a:r>
              <a:rPr lang="en-IN" baseline="0"/>
              <a:t>contact us. </a:t>
            </a:r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485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To get in touch with us visit www.Anvisys.net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590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Services</a:t>
            </a:r>
            <a:r>
              <a:rPr lang="en-IN" baseline="0" dirty="0"/>
              <a:t> we offer … visit www.anvisys.net today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978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59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search</a:t>
            </a:r>
            <a:r>
              <a:rPr lang="en-IN" baseline="0" dirty="0"/>
              <a:t> for an IT consultant..? With the correct IT partner reach your business goals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373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5 ways how</a:t>
            </a:r>
            <a:r>
              <a:rPr lang="en-IN" baseline="0" dirty="0"/>
              <a:t> </a:t>
            </a:r>
            <a:r>
              <a:rPr lang="en-IN" baseline="0" dirty="0" err="1"/>
              <a:t>Anvisys</a:t>
            </a:r>
            <a:r>
              <a:rPr lang="en-IN" baseline="0" dirty="0"/>
              <a:t> can help you grow and provide a efficient IT support.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93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Anvisys</a:t>
            </a:r>
            <a:r>
              <a:rPr lang="en-IN" dirty="0"/>
              <a:t> Technology</a:t>
            </a:r>
            <a:r>
              <a:rPr lang="en-IN" baseline="0" dirty="0"/>
              <a:t> ..Our Area of Expertise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023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Anvisys</a:t>
            </a:r>
            <a:r>
              <a:rPr lang="en-IN" baseline="0" dirty="0"/>
              <a:t> also carter different needs of the consumer demand with its unique and various products. We offer Location sharing app , Managing accounts &amp; society system for gated communities.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C9AA0-513A-466B-8160-91129E36E7F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229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</a:t>
            </a:r>
            <a:r>
              <a:rPr lang="en-IN" baseline="0" dirty="0"/>
              <a:t> provide number of Software solution with our dedicated team members who are adamant to deliver the top notch services to our clients from various industries.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94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78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21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121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6870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8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76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7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36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1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3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84BC-97E8-4EB7-B548-A80FF256527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32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88684BC-97E8-4EB7-B548-A80FF2565271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8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1640" y="3208778"/>
            <a:ext cx="6949078" cy="1303203"/>
            <a:chOff x="2497184" y="2066113"/>
            <a:chExt cx="5929354" cy="1643074"/>
          </a:xfrm>
        </p:grpSpPr>
        <p:sp>
          <p:nvSpPr>
            <p:cNvPr id="3074" name="Ribbon1Sharp"/>
            <p:cNvSpPr>
              <a:spLocks noEditPoints="1" noChangeArrowheads="1"/>
            </p:cNvSpPr>
            <p:nvPr/>
          </p:nvSpPr>
          <p:spPr bwMode="auto">
            <a:xfrm>
              <a:off x="2497184" y="2066113"/>
              <a:ext cx="5929354" cy="1643074"/>
            </a:xfrm>
            <a:custGeom>
              <a:avLst/>
              <a:gdLst>
                <a:gd name="G0" fmla="+- 0 0 0"/>
                <a:gd name="G1" fmla="+- 5400 0 0"/>
                <a:gd name="G2" fmla="+- 5400 2700 0"/>
                <a:gd name="G3" fmla="+- 21600 0 G2"/>
                <a:gd name="G4" fmla="+- 21600 0 G1"/>
                <a:gd name="G5" fmla="+- 2400 0 0"/>
                <a:gd name="G6" fmla="+- 10800 0 2400"/>
                <a:gd name="G7" fmla="*/ 2400 2 1"/>
                <a:gd name="G8" fmla="+- 21600 0 G7"/>
                <a:gd name="G9" fmla="+- 10800 2400 0"/>
                <a:gd name="G10" fmla="+- 21600 0 2400"/>
                <a:gd name="T0" fmla="*/ 10800 w 21600"/>
                <a:gd name="T1" fmla="*/ 2400 h 21600"/>
                <a:gd name="T2" fmla="*/ 2700 w 21600"/>
                <a:gd name="T3" fmla="*/ 8400 h 21600"/>
                <a:gd name="T4" fmla="*/ 10800 w 21600"/>
                <a:gd name="T5" fmla="*/ 19200 h 21600"/>
                <a:gd name="T6" fmla="*/ 18900 w 21600"/>
                <a:gd name="T7" fmla="*/ 132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G2 w 21600"/>
                <a:gd name="T13" fmla="*/ G5 h 21600"/>
                <a:gd name="T14" fmla="*/ G3 w 21600"/>
                <a:gd name="T15" fmla="*/ G1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0" y="0"/>
                  </a:moveTo>
                  <a:lnTo>
                    <a:pt x="2700" y="8400"/>
                  </a:lnTo>
                  <a:lnTo>
                    <a:pt x="0" y="16800"/>
                  </a:lnTo>
                  <a:lnTo>
                    <a:pt x="5400" y="16800"/>
                  </a:lnTo>
                  <a:lnTo>
                    <a:pt x="5400" y="19200"/>
                  </a:lnTo>
                  <a:lnTo>
                    <a:pt x="13500" y="19200"/>
                  </a:lnTo>
                  <a:lnTo>
                    <a:pt x="13500" y="21600"/>
                  </a:lnTo>
                  <a:lnTo>
                    <a:pt x="21600" y="21600"/>
                  </a:lnTo>
                  <a:lnTo>
                    <a:pt x="18900" y="13200"/>
                  </a:lnTo>
                  <a:lnTo>
                    <a:pt x="21600" y="4800"/>
                  </a:lnTo>
                  <a:lnTo>
                    <a:pt x="16200" y="4800"/>
                  </a:lnTo>
                  <a:lnTo>
                    <a:pt x="16200" y="2400"/>
                  </a:lnTo>
                  <a:lnTo>
                    <a:pt x="8100" y="2400"/>
                  </a:lnTo>
                  <a:lnTo>
                    <a:pt x="8100" y="0"/>
                  </a:lnTo>
                  <a:close/>
                </a:path>
                <a:path w="21600" h="21600" fill="none" extrusionOk="0">
                  <a:moveTo>
                    <a:pt x="8100" y="2400"/>
                  </a:moveTo>
                  <a:lnTo>
                    <a:pt x="5400" y="2400"/>
                  </a:lnTo>
                  <a:lnTo>
                    <a:pt x="5400" y="16800"/>
                  </a:lnTo>
                </a:path>
                <a:path w="21600" h="21600" fill="none" extrusionOk="0">
                  <a:moveTo>
                    <a:pt x="8100" y="0"/>
                  </a:moveTo>
                  <a:lnTo>
                    <a:pt x="5400" y="2400"/>
                  </a:lnTo>
                </a:path>
                <a:path w="21600" h="21600" fill="none" extrusionOk="0">
                  <a:moveTo>
                    <a:pt x="16200" y="4800"/>
                  </a:moveTo>
                  <a:lnTo>
                    <a:pt x="13500" y="4800"/>
                  </a:lnTo>
                  <a:lnTo>
                    <a:pt x="13500" y="19200"/>
                  </a:lnTo>
                </a:path>
                <a:path w="21600" h="21600" fill="none" extrusionOk="0">
                  <a:moveTo>
                    <a:pt x="16200" y="2400"/>
                  </a:moveTo>
                  <a:lnTo>
                    <a:pt x="13500" y="4800"/>
                  </a:lnTo>
                </a:path>
              </a:pathLst>
            </a:custGeom>
            <a:solidFill>
              <a:srgbClr val="00B05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25879" y="2709054"/>
              <a:ext cx="100013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I.T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40259" y="2709054"/>
              <a:ext cx="157163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SOLUTIONS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83333" y="278049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&amp;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211961" y="2780492"/>
              <a:ext cx="207170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CONSULTING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3690557" y="1656580"/>
            <a:ext cx="5129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>
                <a:latin typeface="AR DESTINE" pitchFamily="2" charset="0"/>
                <a:cs typeface="Times New Roman" pitchFamily="18" charset="0"/>
              </a:rPr>
              <a:t>Anvisys</a:t>
            </a:r>
            <a:r>
              <a:rPr lang="en-IN" sz="2800" dirty="0">
                <a:latin typeface="AR DESTINE" pitchFamily="2" charset="0"/>
                <a:cs typeface="Times New Roman" pitchFamily="18" charset="0"/>
              </a:rPr>
              <a:t> technology Pvt. Ltd</a:t>
            </a:r>
            <a:r>
              <a:rPr lang="en-IN" sz="2000" dirty="0">
                <a:latin typeface="AR DESTINE" pitchFamily="2" charset="0"/>
                <a:cs typeface="Times New Roman" pitchFamily="18" charset="0"/>
              </a:rPr>
              <a:t>.</a:t>
            </a:r>
          </a:p>
        </p:txBody>
      </p:sp>
      <p:pic>
        <p:nvPicPr>
          <p:cNvPr id="3076" name="Picture 4" descr="C:\Users\varun\Desktop\posters\logo\jQuer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7021" y="5917455"/>
            <a:ext cx="1358914" cy="507983"/>
          </a:xfrm>
          <a:prstGeom prst="rect">
            <a:avLst/>
          </a:prstGeom>
          <a:noFill/>
        </p:spPr>
      </p:pic>
      <p:pic>
        <p:nvPicPr>
          <p:cNvPr id="3077" name="Picture 5" descr="C:\Users\varun\Desktop\posters\logo\wordpress_blu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5857892"/>
            <a:ext cx="1000132" cy="531816"/>
          </a:xfrm>
          <a:prstGeom prst="rect">
            <a:avLst/>
          </a:prstGeom>
          <a:noFill/>
        </p:spPr>
      </p:pic>
      <p:pic>
        <p:nvPicPr>
          <p:cNvPr id="3079" name="Picture 7" descr="C:\Users\varun\Desktop\posters\logo\ASP.Ne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08913" y="5927677"/>
            <a:ext cx="1357323" cy="500066"/>
          </a:xfrm>
          <a:prstGeom prst="rect">
            <a:avLst/>
          </a:prstGeom>
          <a:noFill/>
        </p:spPr>
      </p:pic>
      <p:pic>
        <p:nvPicPr>
          <p:cNvPr id="3080" name="Picture 8" descr="C:\Users\varun\Desktop\posters\logo\AngularJ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53776" y="5826865"/>
            <a:ext cx="833419" cy="714380"/>
          </a:xfrm>
          <a:prstGeom prst="rect">
            <a:avLst/>
          </a:prstGeom>
          <a:noFill/>
        </p:spPr>
      </p:pic>
      <p:pic>
        <p:nvPicPr>
          <p:cNvPr id="3081" name="Picture 9" descr="C:\Users\varun\Desktop\posters\logo\Android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6055" y="5927677"/>
            <a:ext cx="866733" cy="487537"/>
          </a:xfrm>
          <a:prstGeom prst="rect">
            <a:avLst/>
          </a:prstGeom>
          <a:noFill/>
        </p:spPr>
      </p:pic>
      <p:pic>
        <p:nvPicPr>
          <p:cNvPr id="3082" name="Picture 10" descr="C:\Users\varun\Desktop\posters\logo\wpf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88020" y="5892828"/>
            <a:ext cx="736579" cy="644507"/>
          </a:xfrm>
          <a:prstGeom prst="rect">
            <a:avLst/>
          </a:prstGeom>
          <a:noFill/>
        </p:spPr>
      </p:pic>
      <p:pic>
        <p:nvPicPr>
          <p:cNvPr id="308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55843" y="963893"/>
            <a:ext cx="1785950" cy="1928826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/>
        </p:nvGrpSpPr>
        <p:grpSpPr>
          <a:xfrm>
            <a:off x="398229" y="430596"/>
            <a:ext cx="2060844" cy="1487594"/>
            <a:chOff x="398229" y="430596"/>
            <a:chExt cx="2060844" cy="1487594"/>
          </a:xfrm>
        </p:grpSpPr>
        <p:grpSp>
          <p:nvGrpSpPr>
            <p:cNvPr id="42" name="Group 82"/>
            <p:cNvGrpSpPr/>
            <p:nvPr/>
          </p:nvGrpSpPr>
          <p:grpSpPr>
            <a:xfrm>
              <a:off x="645281" y="758962"/>
              <a:ext cx="797507" cy="1159228"/>
              <a:chOff x="3393273" y="2214554"/>
              <a:chExt cx="2357454" cy="4075813"/>
            </a:xfrm>
            <a:effectLst>
              <a:glow rad="228600">
                <a:schemeClr val="tx1">
                  <a:lumMod val="85000"/>
                  <a:lumOff val="15000"/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grpSp>
            <p:nvGrpSpPr>
              <p:cNvPr id="52" name="Group 25"/>
              <p:cNvGrpSpPr/>
              <p:nvPr/>
            </p:nvGrpSpPr>
            <p:grpSpPr>
              <a:xfrm>
                <a:off x="3393273" y="2214554"/>
                <a:ext cx="2357454" cy="3143272"/>
                <a:chOff x="3393273" y="2214554"/>
                <a:chExt cx="2357454" cy="3143272"/>
              </a:xfrm>
              <a:solidFill>
                <a:srgbClr val="FFC000"/>
              </a:solidFill>
            </p:grpSpPr>
            <p:sp>
              <p:nvSpPr>
                <p:cNvPr id="58" name="Rounded Rectangle 57"/>
                <p:cNvSpPr/>
                <p:nvPr/>
              </p:nvSpPr>
              <p:spPr>
                <a:xfrm>
                  <a:off x="4000496" y="3786190"/>
                  <a:ext cx="1143008" cy="157163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393273" y="2214554"/>
                  <a:ext cx="2357454" cy="2571768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53" name="Group 37"/>
              <p:cNvGrpSpPr/>
              <p:nvPr/>
            </p:nvGrpSpPr>
            <p:grpSpPr>
              <a:xfrm>
                <a:off x="4107653" y="5400000"/>
                <a:ext cx="928694" cy="890367"/>
                <a:chOff x="4107653" y="5400000"/>
                <a:chExt cx="928694" cy="890367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4107653" y="5400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4107653" y="5616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4107653" y="5832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7" name="DiagonalStripe"/>
                <p:cNvSpPr>
                  <a:spLocks noEditPoints="1" noChangeArrowheads="1"/>
                </p:cNvSpPr>
                <p:nvPr/>
              </p:nvSpPr>
              <p:spPr bwMode="auto">
                <a:xfrm rot="13538692">
                  <a:off x="4309802" y="5760000"/>
                  <a:ext cx="524396" cy="536337"/>
                </a:xfrm>
                <a:custGeom>
                  <a:avLst/>
                  <a:gdLst>
                    <a:gd name="G0" fmla="+- 0 0 0"/>
                    <a:gd name="G1" fmla="*/ 10914 1 2"/>
                    <a:gd name="G2" fmla="+- 10914 0 0"/>
                    <a:gd name="G3" fmla="+- G1 10800 0"/>
                    <a:gd name="T0" fmla="*/ 5457 w 21600"/>
                    <a:gd name="T1" fmla="*/ 5457 h 21600"/>
                    <a:gd name="T2" fmla="*/ 0 w 21600"/>
                    <a:gd name="T3" fmla="*/ 16257 h 21600"/>
                    <a:gd name="T4" fmla="*/ 10800 w 21600"/>
                    <a:gd name="T5" fmla="*/ 10800 h 21600"/>
                    <a:gd name="T6" fmla="*/ 16257 w 21600"/>
                    <a:gd name="T7" fmla="*/ 0 h 21600"/>
                    <a:gd name="T8" fmla="*/ 11796480 60000 65536"/>
                    <a:gd name="T9" fmla="*/ 11796480 60000 65536"/>
                    <a:gd name="T10" fmla="*/ 0 60000 65536"/>
                    <a:gd name="T11" fmla="*/ 17694720 60000 65536"/>
                    <a:gd name="T12" fmla="*/ 0 w 21600"/>
                    <a:gd name="T13" fmla="*/ 0 h 21600"/>
                    <a:gd name="T14" fmla="*/ G3 w 21600"/>
                    <a:gd name="T15" fmla="*/ G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914" y="0"/>
                      </a:moveTo>
                      <a:lnTo>
                        <a:pt x="0" y="10914"/>
                      </a:lnTo>
                      <a:lnTo>
                        <a:pt x="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34" name="Group 108"/>
            <p:cNvGrpSpPr/>
            <p:nvPr/>
          </p:nvGrpSpPr>
          <p:grpSpPr>
            <a:xfrm>
              <a:off x="398229" y="430596"/>
              <a:ext cx="1343274" cy="856064"/>
              <a:chOff x="2600700" y="1187533"/>
              <a:chExt cx="3903026" cy="2430483"/>
            </a:xfrm>
            <a:effectLst/>
          </p:grpSpPr>
          <p:sp>
            <p:nvSpPr>
              <p:cNvPr id="35" name="Rounded Rectangle 34"/>
              <p:cNvSpPr/>
              <p:nvPr/>
            </p:nvSpPr>
            <p:spPr>
              <a:xfrm rot="16200000">
                <a:off x="4067300" y="1407228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 rot="18002300">
                <a:off x="5169728" y="1654629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 rot="12624080">
                <a:off x="2804559" y="1842656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 rot="10800000">
                <a:off x="2600700" y="2600697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5828810" y="2563094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 rot="1534147">
                <a:off x="5862458" y="3416139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 rot="19835852">
                <a:off x="2630390" y="3378534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335435" y="1462648"/>
              <a:ext cx="1123638" cy="247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92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75" y="5460518"/>
            <a:ext cx="894354" cy="125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/>
          <p:cNvGrpSpPr/>
          <p:nvPr/>
        </p:nvGrpSpPr>
        <p:grpSpPr>
          <a:xfrm>
            <a:off x="633273" y="318872"/>
            <a:ext cx="7848872" cy="6264696"/>
            <a:chOff x="911264" y="630720"/>
            <a:chExt cx="7040588" cy="6085669"/>
          </a:xfrm>
        </p:grpSpPr>
        <p:sp>
          <p:nvSpPr>
            <p:cNvPr id="8" name="TextBox 7"/>
            <p:cNvSpPr txBox="1"/>
            <p:nvPr/>
          </p:nvSpPr>
          <p:spPr>
            <a:xfrm>
              <a:off x="911264" y="2362694"/>
              <a:ext cx="2519569" cy="860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/>
                <a:t>PRODUCT 1</a:t>
              </a:r>
              <a:endParaRPr lang="en-IN" sz="1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IN" sz="1400" dirty="0"/>
                <a:t>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82800" y="1769252"/>
              <a:ext cx="2519569" cy="506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/>
                <a:t>PRODUCT 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00783" y="121318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368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6" name="Hexagon 5"/>
            <p:cNvSpPr/>
            <p:nvPr/>
          </p:nvSpPr>
          <p:spPr>
            <a:xfrm>
              <a:off x="7185201" y="2693019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gradFill>
              <a:gsLst>
                <a:gs pos="17000">
                  <a:schemeClr val="tx2">
                    <a:lumMod val="50000"/>
                  </a:schemeClr>
                </a:gs>
                <a:gs pos="95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02062" y="1270828"/>
              <a:ext cx="25195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PRODUCT 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95117" y="180523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25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9" name="Hexagon 5"/>
            <p:cNvSpPr/>
            <p:nvPr/>
          </p:nvSpPr>
          <p:spPr>
            <a:xfrm>
              <a:off x="5175983" y="3228837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gradFill>
              <a:gsLst>
                <a:gs pos="17000">
                  <a:srgbClr val="FF0000"/>
                </a:gs>
                <a:gs pos="100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983915" y="1769252"/>
              <a:ext cx="2947784" cy="4947137"/>
              <a:chOff x="2022826" y="2796193"/>
              <a:chExt cx="1738751" cy="300907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022826" y="3140968"/>
                <a:ext cx="1728192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381000" dist="228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 </a:t>
                </a:r>
              </a:p>
            </p:txBody>
          </p:sp>
          <p:sp>
            <p:nvSpPr>
              <p:cNvPr id="6" name="Hexagon 5"/>
              <p:cNvSpPr/>
              <p:nvPr/>
            </p:nvSpPr>
            <p:spPr>
              <a:xfrm>
                <a:off x="3321864" y="4041068"/>
                <a:ext cx="439713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439713" h="1008112">
                    <a:moveTo>
                      <a:pt x="252028" y="0"/>
                    </a:moveTo>
                    <a:lnTo>
                      <a:pt x="439713" y="0"/>
                    </a:lnTo>
                    <a:lnTo>
                      <a:pt x="439713" y="1008112"/>
                    </a:lnTo>
                    <a:lnTo>
                      <a:pt x="252028" y="1008112"/>
                    </a:lnTo>
                    <a:lnTo>
                      <a:pt x="0" y="504056"/>
                    </a:lnTo>
                    <a:close/>
                  </a:path>
                </a:pathLst>
              </a:custGeom>
              <a:gradFill>
                <a:gsLst>
                  <a:gs pos="41000">
                    <a:srgbClr val="FF0066"/>
                  </a:gs>
                  <a:gs pos="72000">
                    <a:schemeClr val="tx1">
                      <a:alpha val="73000"/>
                    </a:schemeClr>
                  </a:gs>
                </a:gsLst>
                <a:lin ang="210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31087" y="4301306"/>
                <a:ext cx="151894" cy="218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6" name="Right Triangle 25"/>
              <p:cNvSpPr/>
              <p:nvPr/>
            </p:nvSpPr>
            <p:spPr>
              <a:xfrm>
                <a:off x="3209134" y="2796193"/>
                <a:ext cx="547170" cy="336003"/>
              </a:xfrm>
              <a:prstGeom prst="rtTriangle">
                <a:avLst/>
              </a:prstGeom>
              <a:gradFill>
                <a:gsLst>
                  <a:gs pos="41000">
                    <a:srgbClr val="FF0066"/>
                  </a:gs>
                  <a:gs pos="72000">
                    <a:schemeClr val="tx1">
                      <a:alpha val="73000"/>
                    </a:schemeClr>
                  </a:gs>
                </a:gsLst>
                <a:lin ang="210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371032" y="2440015"/>
              <a:ext cx="18152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PRODUCT 1</a:t>
              </a:r>
            </a:p>
          </p:txBody>
        </p:sp>
        <p:sp>
          <p:nvSpPr>
            <p:cNvPr id="32" name="Right Triangle 31"/>
            <p:cNvSpPr/>
            <p:nvPr/>
          </p:nvSpPr>
          <p:spPr>
            <a:xfrm>
              <a:off x="5011932" y="1225135"/>
              <a:ext cx="927643" cy="552414"/>
            </a:xfrm>
            <a:prstGeom prst="rtTriangle">
              <a:avLst/>
            </a:prstGeom>
            <a:gradFill>
              <a:gsLst>
                <a:gs pos="17000">
                  <a:srgbClr val="FF0000"/>
                </a:gs>
                <a:gs pos="100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65089" y="3660163"/>
              <a:ext cx="362348" cy="60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07868" y="1830079"/>
              <a:ext cx="25195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PRODUCT 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67068" y="3191518"/>
              <a:ext cx="362348" cy="60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0" name="Right Triangle 39"/>
            <p:cNvSpPr/>
            <p:nvPr/>
          </p:nvSpPr>
          <p:spPr>
            <a:xfrm>
              <a:off x="7024209" y="630720"/>
              <a:ext cx="927643" cy="552414"/>
            </a:xfrm>
            <a:prstGeom prst="rtTriangle">
              <a:avLst/>
            </a:prstGeom>
            <a:gradFill>
              <a:gsLst>
                <a:gs pos="17000">
                  <a:schemeClr val="tx2">
                    <a:lumMod val="50000"/>
                  </a:schemeClr>
                </a:gs>
                <a:gs pos="95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63642" y="2777366"/>
              <a:ext cx="2050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b="1" dirty="0">
                  <a:latin typeface="AR JULIAN" pitchFamily="2" charset="0"/>
                </a:rPr>
                <a:t>Let’s Catch-up </a:t>
              </a:r>
              <a:endParaRPr lang="en-IN" b="1" dirty="0">
                <a:latin typeface="AR JULIAN" pitchFamily="2" charset="0"/>
              </a:endParaRPr>
            </a:p>
            <a:p>
              <a:endParaRPr lang="en-IN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31706" y="2209143"/>
              <a:ext cx="1170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AR JULIAN" pitchFamily="2" charset="0"/>
                </a:rPr>
                <a:t>X- PEN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82030" y="1684818"/>
              <a:ext cx="129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AR JULIAN" pitchFamily="2" charset="0"/>
                </a:rPr>
                <a:t>NESTIN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3C97FC4-4358-46A7-89E4-BB08F494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80271" y="2557232"/>
              <a:ext cx="511049" cy="471135"/>
            </a:xfrm>
            <a:prstGeom prst="rect">
              <a:avLst/>
            </a:prstGeom>
          </p:spPr>
        </p:pic>
        <p:pic>
          <p:nvPicPr>
            <p:cNvPr id="1026" name="Picture 2" descr="C:\Users\varun\Desktop\anvisys\iconNesti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169" y="1991852"/>
              <a:ext cx="1094079" cy="532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" name="Group 46"/>
            <p:cNvGrpSpPr/>
            <p:nvPr/>
          </p:nvGrpSpPr>
          <p:grpSpPr>
            <a:xfrm>
              <a:off x="1121805" y="3415159"/>
              <a:ext cx="1398992" cy="2210274"/>
              <a:chOff x="2826497" y="2182277"/>
              <a:chExt cx="2327337" cy="2493445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826497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dirty="0">
                    <a:latin typeface="Berlin Sans FB Demi" pitchFamily="34" charset="0"/>
                  </a:rPr>
                  <a:t>Share your location with your friends</a:t>
                </a:r>
                <a:endParaRPr lang="en-IN" sz="1100" b="1" dirty="0">
                  <a:latin typeface="Berlin Sans FB Demi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90166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kern="1200" dirty="0">
                    <a:latin typeface="Berlin Sans FB Demi" pitchFamily="34" charset="0"/>
                  </a:rPr>
                  <a:t>Receive location shared by your friends</a:t>
                </a:r>
                <a:endParaRPr lang="en-IN" sz="1100" b="1" kern="1200" dirty="0">
                  <a:latin typeface="Berlin Sans FB Demi" pitchFamily="34" charset="0"/>
                </a:endParaRPr>
              </a:p>
            </p:txBody>
          </p:sp>
        </p:grpSp>
      </p:grpSp>
      <p:sp>
        <p:nvSpPr>
          <p:cNvPr id="66" name="Content Placeholder 2"/>
          <p:cNvSpPr txBox="1">
            <a:spLocks/>
          </p:cNvSpPr>
          <p:nvPr/>
        </p:nvSpPr>
        <p:spPr>
          <a:xfrm>
            <a:off x="3971052" y="2824632"/>
            <a:ext cx="1835801" cy="2598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Salary, </a:t>
            </a:r>
            <a:r>
              <a:rPr lang="en-IN" sz="1100" dirty="0" err="1">
                <a:solidFill>
                  <a:schemeClr val="tx1"/>
                </a:solidFill>
                <a:latin typeface="Berlin Sans FB Demi" pitchFamily="34" charset="0"/>
              </a:rPr>
              <a:t>Capex</a:t>
            </a: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 and other transaction by Accounts 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Expense and Accounting Management for personal and organization needs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Projects Sale, purchase entries by Project Manager</a:t>
            </a:r>
          </a:p>
          <a:p>
            <a:endParaRPr lang="en-IN" dirty="0"/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952394" y="2861341"/>
            <a:ext cx="2170584" cy="330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 your location with your friends</a:t>
            </a:r>
            <a:endParaRPr lang="en-IN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location shared by your friends</a:t>
            </a:r>
            <a:endParaRPr lang="en-IN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the Route, Location and Time Difference</a:t>
            </a:r>
            <a:endParaRPr lang="en-IN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6222604" y="2323926"/>
            <a:ext cx="1613768" cy="461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Society Management System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Car pooling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Easy Payment of Bills 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Upgraded Security for society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Vendor management</a:t>
            </a:r>
          </a:p>
          <a:p>
            <a:endParaRPr lang="en-IN" dirty="0"/>
          </a:p>
        </p:txBody>
      </p:sp>
      <p:sp>
        <p:nvSpPr>
          <p:cNvPr id="69" name="Rectangle 68"/>
          <p:cNvSpPr/>
          <p:nvPr/>
        </p:nvSpPr>
        <p:spPr>
          <a:xfrm>
            <a:off x="1540566" y="303238"/>
            <a:ext cx="4007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>
                <a:latin typeface="Stencil" pitchFamily="82" charset="0"/>
                <a:cs typeface="Times New Roman" pitchFamily="18" charset="0"/>
              </a:rPr>
              <a:t>Anvisys</a:t>
            </a:r>
            <a:r>
              <a:rPr lang="en-IN" sz="2000" dirty="0">
                <a:latin typeface="Stencil" pitchFamily="82" charset="0"/>
                <a:cs typeface="Times New Roman" pitchFamily="18" charset="0"/>
              </a:rPr>
              <a:t> technology Pvt. Ltd</a:t>
            </a:r>
          </a:p>
        </p:txBody>
      </p:sp>
      <p:pic>
        <p:nvPicPr>
          <p:cNvPr id="70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3241" y="-58652"/>
            <a:ext cx="1282535" cy="10406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17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60000"/>
                <a:lumOff val="40000"/>
              </a:schemeClr>
            </a:gs>
            <a:gs pos="0">
              <a:schemeClr val="bg1">
                <a:lumMod val="75000"/>
              </a:schemeClr>
            </a:gs>
            <a:gs pos="0">
              <a:schemeClr val="bg1">
                <a:lumMod val="9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5838" y="233163"/>
            <a:ext cx="8633025" cy="6592161"/>
            <a:chOff x="264566" y="236651"/>
            <a:chExt cx="8985816" cy="6347442"/>
          </a:xfrm>
        </p:grpSpPr>
        <p:sp>
          <p:nvSpPr>
            <p:cNvPr id="2" name="Cloud 1"/>
            <p:cNvSpPr/>
            <p:nvPr/>
          </p:nvSpPr>
          <p:spPr>
            <a:xfrm>
              <a:off x="437851" y="960481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Cloud 50"/>
            <p:cNvSpPr/>
            <p:nvPr/>
          </p:nvSpPr>
          <p:spPr>
            <a:xfrm>
              <a:off x="5836313" y="236651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Cloud 51"/>
            <p:cNvSpPr/>
            <p:nvPr/>
          </p:nvSpPr>
          <p:spPr>
            <a:xfrm>
              <a:off x="3982383" y="3164296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Cloud 52"/>
            <p:cNvSpPr/>
            <p:nvPr/>
          </p:nvSpPr>
          <p:spPr>
            <a:xfrm>
              <a:off x="264566" y="4419051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  <p:sp>
          <p:nvSpPr>
            <p:cNvPr id="54" name="Cloud 53"/>
            <p:cNvSpPr/>
            <p:nvPr/>
          </p:nvSpPr>
          <p:spPr>
            <a:xfrm>
              <a:off x="5836313" y="4685225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1879790" y="5877272"/>
            <a:ext cx="4431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SOFTWARE SOLUTION  WE  PROVIDE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1099878" y="10630"/>
            <a:ext cx="53141" cy="91268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ounded Rectangle 113"/>
          <p:cNvSpPr/>
          <p:nvPr/>
        </p:nvSpPr>
        <p:spPr>
          <a:xfrm>
            <a:off x="369296" y="2785610"/>
            <a:ext cx="1744106" cy="57240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TextBox 117"/>
          <p:cNvSpPr txBox="1"/>
          <p:nvPr/>
        </p:nvSpPr>
        <p:spPr>
          <a:xfrm>
            <a:off x="320234" y="2910338"/>
            <a:ext cx="1973909" cy="7078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0" lvl="1"/>
            <a:r>
              <a:rPr lang="en-IN" sz="1600" b="1" dirty="0"/>
              <a:t>Android Application</a:t>
            </a:r>
          </a:p>
          <a:p>
            <a:endParaRPr lang="en-IN" sz="2400" dirty="0"/>
          </a:p>
        </p:txBody>
      </p:sp>
      <p:sp>
        <p:nvSpPr>
          <p:cNvPr id="115" name="Rounded Rectangle 114"/>
          <p:cNvSpPr/>
          <p:nvPr/>
        </p:nvSpPr>
        <p:spPr>
          <a:xfrm>
            <a:off x="2463651" y="3905005"/>
            <a:ext cx="1676301" cy="5237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7" name="Group 56"/>
          <p:cNvGrpSpPr/>
          <p:nvPr/>
        </p:nvGrpSpPr>
        <p:grpSpPr>
          <a:xfrm>
            <a:off x="2191938" y="2126907"/>
            <a:ext cx="2215863" cy="3123321"/>
            <a:chOff x="143508" y="1190004"/>
            <a:chExt cx="3312368" cy="4615259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58" name="Donut 57"/>
            <p:cNvSpPr/>
            <p:nvPr/>
          </p:nvSpPr>
          <p:spPr>
            <a:xfrm>
              <a:off x="143508" y="2780928"/>
              <a:ext cx="3312368" cy="3024335"/>
            </a:xfrm>
            <a:prstGeom prst="donut">
              <a:avLst>
                <a:gd name="adj" fmla="val 5603"/>
              </a:avLst>
            </a:prstGeom>
            <a:solidFill>
              <a:srgbClr val="00B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755576" y="1190004"/>
              <a:ext cx="2088233" cy="2172770"/>
              <a:chOff x="2339752" y="1051290"/>
              <a:chExt cx="2232248" cy="2172771"/>
            </a:xfrm>
          </p:grpSpPr>
          <p:sp>
            <p:nvSpPr>
              <p:cNvPr id="60" name="Trapezoid 3"/>
              <p:cNvSpPr/>
              <p:nvPr/>
            </p:nvSpPr>
            <p:spPr>
              <a:xfrm>
                <a:off x="2339752" y="2431973"/>
                <a:ext cx="2232248" cy="792088"/>
              </a:xfrm>
              <a:custGeom>
                <a:avLst/>
                <a:gdLst/>
                <a:ahLst/>
                <a:cxnLst/>
                <a:rect l="l" t="t" r="r" b="b"/>
                <a:pathLst>
                  <a:path w="2232248" h="792088">
                    <a:moveTo>
                      <a:pt x="184374" y="0"/>
                    </a:moveTo>
                    <a:lnTo>
                      <a:pt x="2047874" y="0"/>
                    </a:lnTo>
                    <a:lnTo>
                      <a:pt x="2232248" y="792088"/>
                    </a:lnTo>
                    <a:lnTo>
                      <a:pt x="1942048" y="792088"/>
                    </a:lnTo>
                    <a:lnTo>
                      <a:pt x="1944216" y="770581"/>
                    </a:lnTo>
                    <a:cubicBezTo>
                      <a:pt x="1944216" y="671159"/>
                      <a:pt x="1863618" y="590561"/>
                      <a:pt x="1764196" y="590561"/>
                    </a:cubicBezTo>
                    <a:cubicBezTo>
                      <a:pt x="1664774" y="590561"/>
                      <a:pt x="1584176" y="671159"/>
                      <a:pt x="1584176" y="770581"/>
                    </a:cubicBezTo>
                    <a:cubicBezTo>
                      <a:pt x="1584176" y="777895"/>
                      <a:pt x="1584612" y="785108"/>
                      <a:pt x="1586344" y="792088"/>
                    </a:cubicBezTo>
                    <a:lnTo>
                      <a:pt x="648072" y="792088"/>
                    </a:lnTo>
                    <a:cubicBezTo>
                      <a:pt x="648072" y="692666"/>
                      <a:pt x="567474" y="612068"/>
                      <a:pt x="468052" y="612068"/>
                    </a:cubicBezTo>
                    <a:cubicBezTo>
                      <a:pt x="368630" y="612068"/>
                      <a:pt x="288032" y="692666"/>
                      <a:pt x="288032" y="792088"/>
                    </a:cubicBezTo>
                    <a:lnTo>
                      <a:pt x="0" y="792088"/>
                    </a:lnTo>
                    <a:close/>
                  </a:path>
                </a:pathLst>
              </a:custGeom>
              <a:gradFill>
                <a:gsLst>
                  <a:gs pos="54000">
                    <a:schemeClr val="tx1">
                      <a:lumMod val="95000"/>
                      <a:lumOff val="5000"/>
                    </a:schemeClr>
                  </a:gs>
                  <a:gs pos="10000">
                    <a:schemeClr val="tx1"/>
                  </a:gs>
                  <a:gs pos="31000">
                    <a:schemeClr val="bg1">
                      <a:lumMod val="9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Donut 60"/>
              <p:cNvSpPr/>
              <p:nvPr/>
            </p:nvSpPr>
            <p:spPr>
              <a:xfrm>
                <a:off x="2940886" y="1051290"/>
                <a:ext cx="756084" cy="216024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 rot="509408">
                <a:off x="2902133" y="1181970"/>
                <a:ext cx="70210" cy="183318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 rot="20675790" flipV="1">
                <a:off x="3782775" y="1150951"/>
                <a:ext cx="71999" cy="18792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3130447" y="1159302"/>
                <a:ext cx="389484" cy="1080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7" name="Rounded Rectangle 106"/>
          <p:cNvSpPr/>
          <p:nvPr/>
        </p:nvSpPr>
        <p:spPr>
          <a:xfrm flipH="1">
            <a:off x="3189414" y="8696"/>
            <a:ext cx="59096" cy="211193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TextBox 118"/>
          <p:cNvSpPr txBox="1"/>
          <p:nvPr/>
        </p:nvSpPr>
        <p:spPr>
          <a:xfrm>
            <a:off x="2518526" y="3973182"/>
            <a:ext cx="1676301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0" lvl="1"/>
            <a:r>
              <a:rPr lang="en-IN" sz="1600" b="1" dirty="0"/>
              <a:t>Web Application</a:t>
            </a:r>
          </a:p>
          <a:p>
            <a:pPr marL="0" lvl="1"/>
            <a:endParaRPr lang="en-IN" sz="1600" b="1" dirty="0"/>
          </a:p>
        </p:txBody>
      </p:sp>
      <p:sp>
        <p:nvSpPr>
          <p:cNvPr id="116" name="Rounded Rectangle 115"/>
          <p:cNvSpPr/>
          <p:nvPr/>
        </p:nvSpPr>
        <p:spPr>
          <a:xfrm>
            <a:off x="4640016" y="2628954"/>
            <a:ext cx="1671499" cy="51335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9" name="Group 88"/>
          <p:cNvGrpSpPr/>
          <p:nvPr/>
        </p:nvGrpSpPr>
        <p:grpSpPr>
          <a:xfrm>
            <a:off x="4407809" y="797885"/>
            <a:ext cx="2141488" cy="2991155"/>
            <a:chOff x="143508" y="1190004"/>
            <a:chExt cx="3312368" cy="4615259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90" name="Donut 89"/>
            <p:cNvSpPr/>
            <p:nvPr/>
          </p:nvSpPr>
          <p:spPr>
            <a:xfrm>
              <a:off x="143508" y="2780928"/>
              <a:ext cx="3312368" cy="3024335"/>
            </a:xfrm>
            <a:prstGeom prst="donut">
              <a:avLst>
                <a:gd name="adj" fmla="val 5603"/>
              </a:avLst>
            </a:prstGeom>
            <a:solidFill>
              <a:srgbClr val="00B0F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755576" y="1190004"/>
              <a:ext cx="2088233" cy="2172770"/>
              <a:chOff x="2339752" y="1051290"/>
              <a:chExt cx="2232248" cy="2172771"/>
            </a:xfrm>
          </p:grpSpPr>
          <p:sp>
            <p:nvSpPr>
              <p:cNvPr id="92" name="Trapezoid 3"/>
              <p:cNvSpPr/>
              <p:nvPr/>
            </p:nvSpPr>
            <p:spPr>
              <a:xfrm>
                <a:off x="2339752" y="2431973"/>
                <a:ext cx="2232248" cy="792088"/>
              </a:xfrm>
              <a:custGeom>
                <a:avLst/>
                <a:gdLst/>
                <a:ahLst/>
                <a:cxnLst/>
                <a:rect l="l" t="t" r="r" b="b"/>
                <a:pathLst>
                  <a:path w="2232248" h="792088">
                    <a:moveTo>
                      <a:pt x="184374" y="0"/>
                    </a:moveTo>
                    <a:lnTo>
                      <a:pt x="2047874" y="0"/>
                    </a:lnTo>
                    <a:lnTo>
                      <a:pt x="2232248" y="792088"/>
                    </a:lnTo>
                    <a:lnTo>
                      <a:pt x="1942048" y="792088"/>
                    </a:lnTo>
                    <a:lnTo>
                      <a:pt x="1944216" y="770581"/>
                    </a:lnTo>
                    <a:cubicBezTo>
                      <a:pt x="1944216" y="671159"/>
                      <a:pt x="1863618" y="590561"/>
                      <a:pt x="1764196" y="590561"/>
                    </a:cubicBezTo>
                    <a:cubicBezTo>
                      <a:pt x="1664774" y="590561"/>
                      <a:pt x="1584176" y="671159"/>
                      <a:pt x="1584176" y="770581"/>
                    </a:cubicBezTo>
                    <a:cubicBezTo>
                      <a:pt x="1584176" y="777895"/>
                      <a:pt x="1584612" y="785108"/>
                      <a:pt x="1586344" y="792088"/>
                    </a:cubicBezTo>
                    <a:lnTo>
                      <a:pt x="648072" y="792088"/>
                    </a:lnTo>
                    <a:cubicBezTo>
                      <a:pt x="648072" y="692666"/>
                      <a:pt x="567474" y="612068"/>
                      <a:pt x="468052" y="612068"/>
                    </a:cubicBezTo>
                    <a:cubicBezTo>
                      <a:pt x="368630" y="612068"/>
                      <a:pt x="288032" y="692666"/>
                      <a:pt x="288032" y="792088"/>
                    </a:cubicBezTo>
                    <a:lnTo>
                      <a:pt x="0" y="792088"/>
                    </a:lnTo>
                    <a:close/>
                  </a:path>
                </a:pathLst>
              </a:custGeom>
              <a:gradFill>
                <a:gsLst>
                  <a:gs pos="54000">
                    <a:schemeClr val="tx1">
                      <a:lumMod val="95000"/>
                      <a:lumOff val="5000"/>
                    </a:schemeClr>
                  </a:gs>
                  <a:gs pos="10000">
                    <a:schemeClr val="tx1"/>
                  </a:gs>
                  <a:gs pos="31000">
                    <a:schemeClr val="bg1">
                      <a:lumMod val="9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3" name="Donut 92"/>
              <p:cNvSpPr/>
              <p:nvPr/>
            </p:nvSpPr>
            <p:spPr>
              <a:xfrm>
                <a:off x="2940886" y="1051290"/>
                <a:ext cx="756084" cy="216024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 rot="509408">
                <a:off x="2902133" y="1181970"/>
                <a:ext cx="70210" cy="183318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 rot="20675790" flipV="1">
                <a:off x="3782775" y="1150951"/>
                <a:ext cx="71999" cy="18792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130447" y="1159302"/>
                <a:ext cx="389484" cy="1080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6" name="Rounded Rectangle 105"/>
          <p:cNvSpPr/>
          <p:nvPr/>
        </p:nvSpPr>
        <p:spPr>
          <a:xfrm>
            <a:off x="5376684" y="0"/>
            <a:ext cx="51429" cy="78169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TextBox 119"/>
          <p:cNvSpPr txBox="1"/>
          <p:nvPr/>
        </p:nvSpPr>
        <p:spPr>
          <a:xfrm>
            <a:off x="4556092" y="2673906"/>
            <a:ext cx="193614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0" lvl="1"/>
            <a:r>
              <a:rPr lang="en-IN" sz="1600" b="1" dirty="0"/>
              <a:t>Desktop Application</a:t>
            </a:r>
          </a:p>
          <a:p>
            <a:pPr marL="0" lvl="1"/>
            <a:endParaRPr lang="en-IN" sz="1600" b="1" dirty="0"/>
          </a:p>
        </p:txBody>
      </p:sp>
      <p:grpSp>
        <p:nvGrpSpPr>
          <p:cNvPr id="97" name="Group 96"/>
          <p:cNvGrpSpPr/>
          <p:nvPr/>
        </p:nvGrpSpPr>
        <p:grpSpPr>
          <a:xfrm>
            <a:off x="6696441" y="2031145"/>
            <a:ext cx="2192422" cy="3026501"/>
            <a:chOff x="143508" y="1190004"/>
            <a:chExt cx="3312368" cy="4615259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98" name="Donut 97"/>
            <p:cNvSpPr/>
            <p:nvPr/>
          </p:nvSpPr>
          <p:spPr>
            <a:xfrm>
              <a:off x="143508" y="2780928"/>
              <a:ext cx="3312368" cy="3024335"/>
            </a:xfrm>
            <a:prstGeom prst="donut">
              <a:avLst>
                <a:gd name="adj" fmla="val 5603"/>
              </a:avLst>
            </a:prstGeom>
            <a:solidFill>
              <a:srgbClr val="00206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755576" y="1190004"/>
              <a:ext cx="2088233" cy="2172770"/>
              <a:chOff x="2339752" y="1051290"/>
              <a:chExt cx="2232248" cy="2172771"/>
            </a:xfrm>
          </p:grpSpPr>
          <p:sp>
            <p:nvSpPr>
              <p:cNvPr id="100" name="Trapezoid 3"/>
              <p:cNvSpPr/>
              <p:nvPr/>
            </p:nvSpPr>
            <p:spPr>
              <a:xfrm>
                <a:off x="2339752" y="2431973"/>
                <a:ext cx="2232248" cy="792088"/>
              </a:xfrm>
              <a:custGeom>
                <a:avLst/>
                <a:gdLst/>
                <a:ahLst/>
                <a:cxnLst/>
                <a:rect l="l" t="t" r="r" b="b"/>
                <a:pathLst>
                  <a:path w="2232248" h="792088">
                    <a:moveTo>
                      <a:pt x="184374" y="0"/>
                    </a:moveTo>
                    <a:lnTo>
                      <a:pt x="2047874" y="0"/>
                    </a:lnTo>
                    <a:lnTo>
                      <a:pt x="2232248" y="792088"/>
                    </a:lnTo>
                    <a:lnTo>
                      <a:pt x="1942048" y="792088"/>
                    </a:lnTo>
                    <a:lnTo>
                      <a:pt x="1944216" y="770581"/>
                    </a:lnTo>
                    <a:cubicBezTo>
                      <a:pt x="1944216" y="671159"/>
                      <a:pt x="1863618" y="590561"/>
                      <a:pt x="1764196" y="590561"/>
                    </a:cubicBezTo>
                    <a:cubicBezTo>
                      <a:pt x="1664774" y="590561"/>
                      <a:pt x="1584176" y="671159"/>
                      <a:pt x="1584176" y="770581"/>
                    </a:cubicBezTo>
                    <a:cubicBezTo>
                      <a:pt x="1584176" y="777895"/>
                      <a:pt x="1584612" y="785108"/>
                      <a:pt x="1586344" y="792088"/>
                    </a:cubicBezTo>
                    <a:lnTo>
                      <a:pt x="648072" y="792088"/>
                    </a:lnTo>
                    <a:cubicBezTo>
                      <a:pt x="648072" y="692666"/>
                      <a:pt x="567474" y="612068"/>
                      <a:pt x="468052" y="612068"/>
                    </a:cubicBezTo>
                    <a:cubicBezTo>
                      <a:pt x="368630" y="612068"/>
                      <a:pt x="288032" y="692666"/>
                      <a:pt x="288032" y="792088"/>
                    </a:cubicBezTo>
                    <a:lnTo>
                      <a:pt x="0" y="792088"/>
                    </a:lnTo>
                    <a:close/>
                  </a:path>
                </a:pathLst>
              </a:custGeom>
              <a:gradFill>
                <a:gsLst>
                  <a:gs pos="54000">
                    <a:schemeClr val="tx1">
                      <a:lumMod val="95000"/>
                      <a:lumOff val="5000"/>
                    </a:schemeClr>
                  </a:gs>
                  <a:gs pos="10000">
                    <a:schemeClr val="tx1"/>
                  </a:gs>
                  <a:gs pos="31000">
                    <a:schemeClr val="bg1">
                      <a:lumMod val="9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1" name="Donut 100"/>
              <p:cNvSpPr/>
              <p:nvPr/>
            </p:nvSpPr>
            <p:spPr>
              <a:xfrm>
                <a:off x="2940886" y="1051290"/>
                <a:ext cx="756084" cy="216024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 rot="509408">
                <a:off x="2902133" y="1181970"/>
                <a:ext cx="70210" cy="183318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 rot="20675790" flipV="1">
                <a:off x="3782775" y="1150951"/>
                <a:ext cx="71999" cy="18792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3130447" y="1159302"/>
                <a:ext cx="389484" cy="1080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8" name="Rounded Rectangle 107"/>
          <p:cNvSpPr/>
          <p:nvPr/>
        </p:nvSpPr>
        <p:spPr>
          <a:xfrm flipH="1">
            <a:off x="7680699" y="0"/>
            <a:ext cx="58471" cy="204646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Rounded Rectangle 116"/>
          <p:cNvSpPr/>
          <p:nvPr/>
        </p:nvSpPr>
        <p:spPr>
          <a:xfrm>
            <a:off x="6958757" y="3739960"/>
            <a:ext cx="1656390" cy="51941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TextBox 120"/>
          <p:cNvSpPr txBox="1"/>
          <p:nvPr/>
        </p:nvSpPr>
        <p:spPr>
          <a:xfrm>
            <a:off x="6867405" y="3815181"/>
            <a:ext cx="2276595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0" lvl="1"/>
            <a:r>
              <a:rPr lang="en-IN" sz="1600" b="1" dirty="0"/>
              <a:t>Database Designing</a:t>
            </a:r>
          </a:p>
          <a:p>
            <a:pPr marL="0" lvl="1"/>
            <a:endParaRPr lang="en-IN" sz="1600" b="1" dirty="0"/>
          </a:p>
        </p:txBody>
      </p:sp>
      <p:grpSp>
        <p:nvGrpSpPr>
          <p:cNvPr id="81" name="Group 80"/>
          <p:cNvGrpSpPr/>
          <p:nvPr/>
        </p:nvGrpSpPr>
        <p:grpSpPr>
          <a:xfrm>
            <a:off x="107504" y="924066"/>
            <a:ext cx="2212759" cy="3089440"/>
            <a:chOff x="143508" y="1190004"/>
            <a:chExt cx="3312368" cy="4615259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82" name="Donut 81"/>
            <p:cNvSpPr/>
            <p:nvPr/>
          </p:nvSpPr>
          <p:spPr>
            <a:xfrm>
              <a:off x="143508" y="2780928"/>
              <a:ext cx="3312368" cy="3024335"/>
            </a:xfrm>
            <a:prstGeom prst="donut">
              <a:avLst>
                <a:gd name="adj" fmla="val 5603"/>
              </a:avLst>
            </a:prstGeom>
            <a:solidFill>
              <a:srgbClr val="FF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755576" y="1190004"/>
              <a:ext cx="2088233" cy="2172770"/>
              <a:chOff x="2339752" y="1051290"/>
              <a:chExt cx="2232248" cy="2172771"/>
            </a:xfrm>
          </p:grpSpPr>
          <p:sp>
            <p:nvSpPr>
              <p:cNvPr id="84" name="Trapezoid 3"/>
              <p:cNvSpPr/>
              <p:nvPr/>
            </p:nvSpPr>
            <p:spPr>
              <a:xfrm>
                <a:off x="2339752" y="2431973"/>
                <a:ext cx="2232248" cy="792088"/>
              </a:xfrm>
              <a:custGeom>
                <a:avLst/>
                <a:gdLst/>
                <a:ahLst/>
                <a:cxnLst/>
                <a:rect l="l" t="t" r="r" b="b"/>
                <a:pathLst>
                  <a:path w="2232248" h="792088">
                    <a:moveTo>
                      <a:pt x="184374" y="0"/>
                    </a:moveTo>
                    <a:lnTo>
                      <a:pt x="2047874" y="0"/>
                    </a:lnTo>
                    <a:lnTo>
                      <a:pt x="2232248" y="792088"/>
                    </a:lnTo>
                    <a:lnTo>
                      <a:pt x="1942048" y="792088"/>
                    </a:lnTo>
                    <a:lnTo>
                      <a:pt x="1944216" y="770581"/>
                    </a:lnTo>
                    <a:cubicBezTo>
                      <a:pt x="1944216" y="671159"/>
                      <a:pt x="1863618" y="590561"/>
                      <a:pt x="1764196" y="590561"/>
                    </a:cubicBezTo>
                    <a:cubicBezTo>
                      <a:pt x="1664774" y="590561"/>
                      <a:pt x="1584176" y="671159"/>
                      <a:pt x="1584176" y="770581"/>
                    </a:cubicBezTo>
                    <a:cubicBezTo>
                      <a:pt x="1584176" y="777895"/>
                      <a:pt x="1584612" y="785108"/>
                      <a:pt x="1586344" y="792088"/>
                    </a:cubicBezTo>
                    <a:lnTo>
                      <a:pt x="648072" y="792088"/>
                    </a:lnTo>
                    <a:cubicBezTo>
                      <a:pt x="648072" y="692666"/>
                      <a:pt x="567474" y="612068"/>
                      <a:pt x="468052" y="612068"/>
                    </a:cubicBezTo>
                    <a:cubicBezTo>
                      <a:pt x="368630" y="612068"/>
                      <a:pt x="288032" y="692666"/>
                      <a:pt x="288032" y="792088"/>
                    </a:cubicBezTo>
                    <a:lnTo>
                      <a:pt x="0" y="792088"/>
                    </a:lnTo>
                    <a:close/>
                  </a:path>
                </a:pathLst>
              </a:custGeom>
              <a:gradFill>
                <a:gsLst>
                  <a:gs pos="54000">
                    <a:schemeClr val="tx1">
                      <a:lumMod val="95000"/>
                      <a:lumOff val="5000"/>
                    </a:schemeClr>
                  </a:gs>
                  <a:gs pos="10000">
                    <a:schemeClr val="tx1"/>
                  </a:gs>
                  <a:gs pos="31000">
                    <a:schemeClr val="bg1">
                      <a:lumMod val="9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Donut 84"/>
              <p:cNvSpPr/>
              <p:nvPr/>
            </p:nvSpPr>
            <p:spPr>
              <a:xfrm>
                <a:off x="2940886" y="1051290"/>
                <a:ext cx="756084" cy="216024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 rot="509408">
                <a:off x="2902133" y="1181970"/>
                <a:ext cx="70210" cy="183318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 rot="20675790" flipV="1">
                <a:off x="3782775" y="1150951"/>
                <a:ext cx="71999" cy="18792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130447" y="1159302"/>
                <a:ext cx="389484" cy="1080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74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8" y="4243"/>
            <a:ext cx="9144000" cy="17008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-13648" y="1710205"/>
            <a:ext cx="9159736" cy="17008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-27296" y="3411013"/>
            <a:ext cx="9173384" cy="17008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5111820"/>
            <a:ext cx="9144000" cy="176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/>
          <p:cNvSpPr/>
          <p:nvPr/>
        </p:nvSpPr>
        <p:spPr>
          <a:xfrm>
            <a:off x="5120363" y="9397"/>
            <a:ext cx="2628000" cy="1700808"/>
          </a:xfrm>
          <a:prstGeom prst="parallelogram">
            <a:avLst>
              <a:gd name="adj" fmla="val 490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Parallelogram 8"/>
          <p:cNvSpPr/>
          <p:nvPr/>
        </p:nvSpPr>
        <p:spPr>
          <a:xfrm>
            <a:off x="4283968" y="1710205"/>
            <a:ext cx="2628000" cy="1700808"/>
          </a:xfrm>
          <a:prstGeom prst="parallelogram">
            <a:avLst>
              <a:gd name="adj" fmla="val 490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arallelogram 9"/>
          <p:cNvSpPr/>
          <p:nvPr/>
        </p:nvSpPr>
        <p:spPr>
          <a:xfrm>
            <a:off x="3447645" y="3411012"/>
            <a:ext cx="2628000" cy="1700808"/>
          </a:xfrm>
          <a:prstGeom prst="parallelogram">
            <a:avLst>
              <a:gd name="adj" fmla="val 490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Parallelogram 10"/>
          <p:cNvSpPr/>
          <p:nvPr/>
        </p:nvSpPr>
        <p:spPr>
          <a:xfrm>
            <a:off x="2575950" y="5107300"/>
            <a:ext cx="2664296" cy="1750700"/>
          </a:xfrm>
          <a:prstGeom prst="parallelogram">
            <a:avLst>
              <a:gd name="adj" fmla="val 490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261222" y="257469"/>
            <a:ext cx="24374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Android Application</a:t>
            </a:r>
          </a:p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734920" y="2006611"/>
            <a:ext cx="1656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Web Application</a:t>
            </a:r>
          </a:p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681352" y="3707418"/>
            <a:ext cx="21071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Desktop Application</a:t>
            </a:r>
          </a:p>
          <a:p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995976" y="5439822"/>
            <a:ext cx="19004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Database Designing</a:t>
            </a:r>
          </a:p>
          <a:p>
            <a:endParaRPr lang="en-IN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7504" y="116632"/>
            <a:ext cx="8784976" cy="6545139"/>
            <a:chOff x="-27296" y="4243"/>
            <a:chExt cx="9173384" cy="6871577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2088" y="4243"/>
              <a:ext cx="9144000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3648" y="1710205"/>
              <a:ext cx="9159736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27296" y="3411013"/>
              <a:ext cx="9173384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5111820"/>
              <a:ext cx="9144000" cy="17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-13648" y="1705050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-12604" y="3305121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-27296" y="5058875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2088" y="6769929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2088" y="-8309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 rot="5400000" flipV="1">
            <a:off x="-3372675" y="3354580"/>
            <a:ext cx="6759190" cy="715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 rot="5400000" flipV="1">
            <a:off x="5728393" y="3442648"/>
            <a:ext cx="6759190" cy="715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251520" y="54398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117955" y="5219371"/>
            <a:ext cx="268580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Mongo DB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SQLServer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sz="1400" dirty="0"/>
          </a:p>
          <a:p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289222" y="201806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Html  CSS Java Script</a:t>
            </a:r>
          </a:p>
          <a:p>
            <a:pPr lvl="0"/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234235" y="263742"/>
            <a:ext cx="5352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Xml for UI, Core Java for Business Logic, API or services to read/write data Android Studio : Native Android Development tool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  <a:p>
            <a:pPr lvl="0"/>
            <a:endParaRPr lang="en-IN" dirty="0"/>
          </a:p>
          <a:p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175294" y="3558207"/>
            <a:ext cx="3272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Word press Angular JS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Angular 4.0 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ASP.net</a:t>
            </a:r>
          </a:p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7698708" y="626800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85569" y="2259168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85569" y="4028208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85569" y="5809153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217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free ppt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49" y="588187"/>
            <a:ext cx="4548000" cy="386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324330" y="1844824"/>
            <a:ext cx="8734232" cy="3393015"/>
            <a:chOff x="56835" y="1915300"/>
            <a:chExt cx="8901403" cy="3393015"/>
          </a:xfrm>
        </p:grpSpPr>
        <p:sp>
          <p:nvSpPr>
            <p:cNvPr id="3" name="Rounded Rectangle 2"/>
            <p:cNvSpPr/>
            <p:nvPr/>
          </p:nvSpPr>
          <p:spPr>
            <a:xfrm>
              <a:off x="971600" y="1946116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Egis India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6835" y="3314268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Pinnacle Geosystem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69018" y="4497349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Dr.</a:t>
              </a:r>
              <a:r>
                <a:rPr lang="en-IN" dirty="0"/>
                <a:t> Sundeep Goyal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92079" y="1915300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BHEL, Haridwar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789886" y="3315331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Advisory On Demand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292080" y="4497349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Nestin</a:t>
              </a:r>
              <a:endParaRPr lang="en-IN" dirty="0"/>
            </a:p>
          </p:txBody>
        </p:sp>
        <p:sp>
          <p:nvSpPr>
            <p:cNvPr id="16" name="Oval 1"/>
            <p:cNvSpPr/>
            <p:nvPr/>
          </p:nvSpPr>
          <p:spPr>
            <a:xfrm>
              <a:off x="2817133" y="1957481"/>
              <a:ext cx="1314754" cy="791005"/>
            </a:xfrm>
            <a:custGeom>
              <a:avLst/>
              <a:gdLst/>
              <a:ahLst/>
              <a:cxnLst/>
              <a:rect l="l" t="t" r="r" b="b"/>
              <a:pathLst>
                <a:path w="1314754" h="791005">
                  <a:moveTo>
                    <a:pt x="929454" y="0"/>
                  </a:moveTo>
                  <a:cubicBezTo>
                    <a:pt x="1143229" y="4767"/>
                    <a:pt x="1314754" y="179833"/>
                    <a:pt x="1314754" y="394961"/>
                  </a:cubicBezTo>
                  <a:cubicBezTo>
                    <a:pt x="1314754" y="613690"/>
                    <a:pt x="1137439" y="791005"/>
                    <a:pt x="918710" y="791005"/>
                  </a:cubicBezTo>
                  <a:lnTo>
                    <a:pt x="0" y="791005"/>
                  </a:lnTo>
                  <a:cubicBezTo>
                    <a:pt x="211015" y="443820"/>
                    <a:pt x="536663" y="165291"/>
                    <a:pt x="929454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3"/>
            <p:cNvSpPr/>
            <p:nvPr/>
          </p:nvSpPr>
          <p:spPr>
            <a:xfrm>
              <a:off x="5080989" y="1939753"/>
              <a:ext cx="1314754" cy="791005"/>
            </a:xfrm>
            <a:custGeom>
              <a:avLst/>
              <a:gdLst/>
              <a:ahLst/>
              <a:cxnLst/>
              <a:rect l="l" t="t" r="r" b="b"/>
              <a:pathLst>
                <a:path w="1314754" h="791005">
                  <a:moveTo>
                    <a:pt x="385301" y="0"/>
                  </a:moveTo>
                  <a:cubicBezTo>
                    <a:pt x="778092" y="165291"/>
                    <a:pt x="1103739" y="443820"/>
                    <a:pt x="1314754" y="791005"/>
                  </a:cubicBezTo>
                  <a:lnTo>
                    <a:pt x="396044" y="791005"/>
                  </a:lnTo>
                  <a:cubicBezTo>
                    <a:pt x="177315" y="791005"/>
                    <a:pt x="0" y="613690"/>
                    <a:pt x="0" y="394961"/>
                  </a:cubicBezTo>
                  <a:cubicBezTo>
                    <a:pt x="0" y="179833"/>
                    <a:pt x="171525" y="4767"/>
                    <a:pt x="385301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5"/>
            <p:cNvSpPr/>
            <p:nvPr/>
          </p:nvSpPr>
          <p:spPr>
            <a:xfrm>
              <a:off x="2593287" y="3315331"/>
              <a:ext cx="669411" cy="792088"/>
            </a:xfrm>
            <a:custGeom>
              <a:avLst/>
              <a:gdLst/>
              <a:ahLst/>
              <a:cxnLst/>
              <a:rect l="l" t="t" r="r" b="b"/>
              <a:pathLst>
                <a:path w="669411" h="792088">
                  <a:moveTo>
                    <a:pt x="38771" y="0"/>
                  </a:moveTo>
                  <a:lnTo>
                    <a:pt x="273367" y="0"/>
                  </a:lnTo>
                  <a:cubicBezTo>
                    <a:pt x="492096" y="0"/>
                    <a:pt x="669411" y="177315"/>
                    <a:pt x="669411" y="396044"/>
                  </a:cubicBezTo>
                  <a:cubicBezTo>
                    <a:pt x="669411" y="614773"/>
                    <a:pt x="492096" y="792088"/>
                    <a:pt x="273367" y="792088"/>
                  </a:cubicBezTo>
                  <a:lnTo>
                    <a:pt x="52965" y="792088"/>
                  </a:lnTo>
                  <a:cubicBezTo>
                    <a:pt x="17718" y="655606"/>
                    <a:pt x="0" y="513107"/>
                    <a:pt x="0" y="366760"/>
                  </a:cubicBezTo>
                  <a:cubicBezTo>
                    <a:pt x="0" y="241248"/>
                    <a:pt x="13032" y="118565"/>
                    <a:pt x="3877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7"/>
            <p:cNvSpPr/>
            <p:nvPr/>
          </p:nvSpPr>
          <p:spPr>
            <a:xfrm>
              <a:off x="5800286" y="3331097"/>
              <a:ext cx="693606" cy="792088"/>
            </a:xfrm>
            <a:custGeom>
              <a:avLst/>
              <a:gdLst/>
              <a:ahLst/>
              <a:cxnLst/>
              <a:rect l="l" t="t" r="r" b="b"/>
              <a:pathLst>
                <a:path w="693606" h="792088">
                  <a:moveTo>
                    <a:pt x="396044" y="0"/>
                  </a:moveTo>
                  <a:lnTo>
                    <a:pt x="655010" y="0"/>
                  </a:lnTo>
                  <a:cubicBezTo>
                    <a:pt x="680651" y="118228"/>
                    <a:pt x="693606" y="240556"/>
                    <a:pt x="693606" y="365697"/>
                  </a:cubicBezTo>
                  <a:cubicBezTo>
                    <a:pt x="693606" y="512426"/>
                    <a:pt x="675796" y="655287"/>
                    <a:pt x="640348" y="792088"/>
                  </a:cubicBezTo>
                  <a:lnTo>
                    <a:pt x="396044" y="792088"/>
                  </a:lnTo>
                  <a:cubicBezTo>
                    <a:pt x="177315" y="792088"/>
                    <a:pt x="0" y="614773"/>
                    <a:pt x="0" y="396044"/>
                  </a:cubicBezTo>
                  <a:cubicBezTo>
                    <a:pt x="0" y="177315"/>
                    <a:pt x="177315" y="0"/>
                    <a:pt x="396044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5"/>
            <p:cNvSpPr/>
            <p:nvPr/>
          </p:nvSpPr>
          <p:spPr>
            <a:xfrm>
              <a:off x="2755160" y="4497349"/>
              <a:ext cx="1282210" cy="792088"/>
            </a:xfrm>
            <a:custGeom>
              <a:avLst/>
              <a:gdLst/>
              <a:ahLst/>
              <a:cxnLst/>
              <a:rect l="l" t="t" r="r" b="b"/>
              <a:pathLst>
                <a:path w="1282210" h="792088">
                  <a:moveTo>
                    <a:pt x="0" y="0"/>
                  </a:moveTo>
                  <a:lnTo>
                    <a:pt x="886166" y="0"/>
                  </a:lnTo>
                  <a:cubicBezTo>
                    <a:pt x="1104895" y="0"/>
                    <a:pt x="1282210" y="177315"/>
                    <a:pt x="1282210" y="396044"/>
                  </a:cubicBezTo>
                  <a:cubicBezTo>
                    <a:pt x="1282210" y="614773"/>
                    <a:pt x="1104895" y="792088"/>
                    <a:pt x="886166" y="792088"/>
                  </a:cubicBezTo>
                  <a:lnTo>
                    <a:pt x="751610" y="792088"/>
                  </a:lnTo>
                  <a:cubicBezTo>
                    <a:pt x="426368" y="601275"/>
                    <a:pt x="164063" y="326512"/>
                    <a:pt x="0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17"/>
            <p:cNvSpPr/>
            <p:nvPr/>
          </p:nvSpPr>
          <p:spPr>
            <a:xfrm>
              <a:off x="5292080" y="4516227"/>
              <a:ext cx="1168768" cy="792088"/>
            </a:xfrm>
            <a:custGeom>
              <a:avLst/>
              <a:gdLst/>
              <a:ahLst/>
              <a:cxnLst/>
              <a:rect l="l" t="t" r="r" b="b"/>
              <a:pathLst>
                <a:path w="1168768" h="792088">
                  <a:moveTo>
                    <a:pt x="396044" y="0"/>
                  </a:moveTo>
                  <a:lnTo>
                    <a:pt x="1168768" y="0"/>
                  </a:lnTo>
                  <a:cubicBezTo>
                    <a:pt x="1004706" y="326512"/>
                    <a:pt x="742400" y="601275"/>
                    <a:pt x="417158" y="792088"/>
                  </a:cubicBezTo>
                  <a:lnTo>
                    <a:pt x="396044" y="792088"/>
                  </a:lnTo>
                  <a:cubicBezTo>
                    <a:pt x="177315" y="792088"/>
                    <a:pt x="0" y="614773"/>
                    <a:pt x="0" y="396044"/>
                  </a:cubicBezTo>
                  <a:cubicBezTo>
                    <a:pt x="0" y="177315"/>
                    <a:pt x="177315" y="0"/>
                    <a:pt x="396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Title 1"/>
          <p:cNvSpPr txBox="1">
            <a:spLocks/>
          </p:cNvSpPr>
          <p:nvPr/>
        </p:nvSpPr>
        <p:spPr>
          <a:xfrm>
            <a:off x="3221113" y="2773058"/>
            <a:ext cx="2940666" cy="178546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Bahnschrift SemiBold Condensed" pitchFamily="34" charset="0"/>
              </a:rPr>
              <a:t>OUR CLIENTS</a:t>
            </a:r>
          </a:p>
        </p:txBody>
      </p:sp>
    </p:spTree>
    <p:extLst>
      <p:ext uri="{BB962C8B-B14F-4D97-AF65-F5344CB8AC3E}">
        <p14:creationId xmlns:p14="http://schemas.microsoft.com/office/powerpoint/2010/main" val="192345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00">
              <a:schemeClr val="accent5"/>
            </a:gs>
            <a:gs pos="100000">
              <a:schemeClr val="accent1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ounded Rectangle 1045"/>
          <p:cNvSpPr/>
          <p:nvPr/>
        </p:nvSpPr>
        <p:spPr>
          <a:xfrm>
            <a:off x="0" y="5284549"/>
            <a:ext cx="9144000" cy="15541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Parallelogram 150"/>
          <p:cNvSpPr/>
          <p:nvPr/>
        </p:nvSpPr>
        <p:spPr>
          <a:xfrm flipH="1">
            <a:off x="53284" y="33384"/>
            <a:ext cx="2592288" cy="6805297"/>
          </a:xfrm>
          <a:prstGeom prst="parallelogram">
            <a:avLst>
              <a:gd name="adj" fmla="val 4311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664486" y="2941319"/>
            <a:ext cx="2221429" cy="2439520"/>
            <a:chOff x="-447013" y="679431"/>
            <a:chExt cx="4434142" cy="4884174"/>
          </a:xfrm>
        </p:grpSpPr>
        <p:grpSp>
          <p:nvGrpSpPr>
            <p:cNvPr id="52" name="Group 51"/>
            <p:cNvGrpSpPr/>
            <p:nvPr/>
          </p:nvGrpSpPr>
          <p:grpSpPr>
            <a:xfrm>
              <a:off x="1339026" y="679431"/>
              <a:ext cx="1212438" cy="4884174"/>
              <a:chOff x="1525059" y="184456"/>
              <a:chExt cx="1212438" cy="4884174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547664" y="184456"/>
                <a:ext cx="1189833" cy="3725229"/>
                <a:chOff x="4158043" y="940000"/>
                <a:chExt cx="1189833" cy="3725229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158043" y="940000"/>
                  <a:ext cx="1189833" cy="3725229"/>
                  <a:chOff x="3443473" y="2996278"/>
                  <a:chExt cx="1189833" cy="3725229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3590041" y="5065323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913791" y="4822874"/>
                    <a:ext cx="216024" cy="4848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443473" y="3741213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4353559" y="3707615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3" name="Oval 2"/>
                  <p:cNvSpPr/>
                  <p:nvPr/>
                </p:nvSpPr>
                <p:spPr>
                  <a:xfrm>
                    <a:off x="3470286" y="3200618"/>
                    <a:ext cx="1056298" cy="93610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3580656" y="3356992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>
                    <a:off x="4022089" y="2996278"/>
                    <a:ext cx="597305" cy="58842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3761965" y="3116648"/>
                    <a:ext cx="497909" cy="4680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3470286" y="3290488"/>
                    <a:ext cx="353893" cy="34849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4384352" y="3434644"/>
                    <a:ext cx="248954" cy="23402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97537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4223870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938911" y="3899148"/>
                    <a:ext cx="144016" cy="4084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 rot="20278154">
                    <a:off x="3803873" y="4373282"/>
                    <a:ext cx="484514" cy="394036"/>
                    <a:chOff x="5568839" y="3906331"/>
                    <a:chExt cx="484514" cy="394036"/>
                  </a:xfrm>
                </p:grpSpPr>
                <p:sp>
                  <p:nvSpPr>
                    <p:cNvPr id="14" name="Oval 13"/>
                    <p:cNvSpPr/>
                    <p:nvPr/>
                  </p:nvSpPr>
                  <p:spPr>
                    <a:xfrm rot="21180000">
                      <a:off x="5568839" y="3906331"/>
                      <a:ext cx="484514" cy="3940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4514" h="394036">
                          <a:moveTo>
                            <a:pt x="29380" y="0"/>
                          </a:moveTo>
                          <a:lnTo>
                            <a:pt x="484514" y="228204"/>
                          </a:lnTo>
                          <a:cubicBezTo>
                            <a:pt x="446531" y="325621"/>
                            <a:pt x="356736" y="394036"/>
                            <a:pt x="252028" y="394036"/>
                          </a:cubicBezTo>
                          <a:cubicBezTo>
                            <a:pt x="112837" y="394036"/>
                            <a:pt x="0" y="273139"/>
                            <a:pt x="0" y="124006"/>
                          </a:cubicBezTo>
                          <a:cubicBezTo>
                            <a:pt x="0" y="79098"/>
                            <a:pt x="10232" y="36750"/>
                            <a:pt x="29380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5593828" y="4115344"/>
                      <a:ext cx="299097" cy="1808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097" h="180820">
                          <a:moveTo>
                            <a:pt x="119131" y="0"/>
                          </a:moveTo>
                          <a:cubicBezTo>
                            <a:pt x="218375" y="0"/>
                            <a:pt x="298861" y="73806"/>
                            <a:pt x="299097" y="164953"/>
                          </a:cubicBezTo>
                          <a:cubicBezTo>
                            <a:pt x="284293" y="173047"/>
                            <a:pt x="267809" y="176940"/>
                            <a:pt x="250697" y="179041"/>
                          </a:cubicBezTo>
                          <a:cubicBezTo>
                            <a:pt x="146993" y="191774"/>
                            <a:pt x="49726" y="135084"/>
                            <a:pt x="0" y="43400"/>
                          </a:cubicBezTo>
                          <a:cubicBezTo>
                            <a:pt x="30880" y="15963"/>
                            <a:pt x="72977" y="0"/>
                            <a:pt x="119131" y="0"/>
                          </a:cubicBezTo>
                          <a:close/>
                        </a:path>
                      </a:pathLst>
                    </a:custGeom>
                    <a:solidFill>
                      <a:srgbClr val="FF69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4317876" y="3905963"/>
                  <a:ext cx="854571" cy="759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978" h="824628">
                      <a:moveTo>
                        <a:pt x="0" y="0"/>
                      </a:moveTo>
                      <a:lnTo>
                        <a:pt x="841978" y="0"/>
                      </a:lnTo>
                      <a:lnTo>
                        <a:pt x="841978" y="429723"/>
                      </a:lnTo>
                      <a:cubicBezTo>
                        <a:pt x="841978" y="647823"/>
                        <a:pt x="665173" y="824628"/>
                        <a:pt x="447073" y="824628"/>
                      </a:cubicBezTo>
                      <a:lnTo>
                        <a:pt x="394905" y="824628"/>
                      </a:lnTo>
                      <a:cubicBezTo>
                        <a:pt x="176805" y="824628"/>
                        <a:pt x="0" y="647823"/>
                        <a:pt x="0" y="42972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525059" y="3736795"/>
                <a:ext cx="506091" cy="1311272"/>
                <a:chOff x="3849885" y="1468651"/>
                <a:chExt cx="506091" cy="131127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5" name="Group 44"/>
              <p:cNvGrpSpPr/>
              <p:nvPr/>
            </p:nvGrpSpPr>
            <p:grpSpPr>
              <a:xfrm flipH="1">
                <a:off x="2210672" y="3757358"/>
                <a:ext cx="506091" cy="1311272"/>
                <a:chOff x="3849885" y="1468651"/>
                <a:chExt cx="506091" cy="131127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50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sp>
          <p:nvSpPr>
            <p:cNvPr id="53" name="Rounded Rectangle 52"/>
            <p:cNvSpPr/>
            <p:nvPr/>
          </p:nvSpPr>
          <p:spPr>
            <a:xfrm rot="18074114">
              <a:off x="2224665" y="2727701"/>
              <a:ext cx="180098" cy="4934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ounded Rectangle 53"/>
            <p:cNvSpPr/>
            <p:nvPr/>
          </p:nvSpPr>
          <p:spPr>
            <a:xfrm rot="2483852">
              <a:off x="1362967" y="2705877"/>
              <a:ext cx="225114" cy="9367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1" name="Group 60"/>
            <p:cNvGrpSpPr/>
            <p:nvPr/>
          </p:nvGrpSpPr>
          <p:grpSpPr>
            <a:xfrm rot="14127626">
              <a:off x="2847950" y="1629178"/>
              <a:ext cx="466497" cy="1811860"/>
              <a:chOff x="5966944" y="2049188"/>
              <a:chExt cx="466497" cy="181186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 rot="4509848" flipH="1">
              <a:off x="225668" y="2670637"/>
              <a:ext cx="466497" cy="1811860"/>
              <a:chOff x="5966944" y="2049188"/>
              <a:chExt cx="466497" cy="1811860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9" name="Cloud 8"/>
          <p:cNvSpPr/>
          <p:nvPr/>
        </p:nvSpPr>
        <p:spPr>
          <a:xfrm>
            <a:off x="4406691" y="3496789"/>
            <a:ext cx="1969566" cy="1140995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8" name="Group 97"/>
          <p:cNvGrpSpPr/>
          <p:nvPr/>
        </p:nvGrpSpPr>
        <p:grpSpPr>
          <a:xfrm rot="15971987">
            <a:off x="4252022" y="4001657"/>
            <a:ext cx="612815" cy="574721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99" name="Arc 98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Arc 99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/>
          <p:cNvGrpSpPr/>
          <p:nvPr/>
        </p:nvGrpSpPr>
        <p:grpSpPr>
          <a:xfrm rot="9472061">
            <a:off x="5922437" y="3968800"/>
            <a:ext cx="612815" cy="574721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02" name="Arc 101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Arc 102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4406691" y="3121486"/>
            <a:ext cx="2012843" cy="889234"/>
            <a:chOff x="4732501" y="2125361"/>
            <a:chExt cx="2012843" cy="889234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grpSp>
          <p:nvGrpSpPr>
            <p:cNvPr id="39" name="Group 38"/>
            <p:cNvGrpSpPr/>
            <p:nvPr/>
          </p:nvGrpSpPr>
          <p:grpSpPr>
            <a:xfrm>
              <a:off x="4732501" y="2439874"/>
              <a:ext cx="612815" cy="574721"/>
              <a:chOff x="4239439" y="3281290"/>
              <a:chExt cx="612815" cy="574721"/>
            </a:xfrm>
          </p:grpSpPr>
          <p:sp>
            <p:nvSpPr>
              <p:cNvPr id="15" name="Arc 14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Arc 78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3479441">
              <a:off x="6145884" y="2371661"/>
              <a:ext cx="612815" cy="574721"/>
              <a:chOff x="4239439" y="3281290"/>
              <a:chExt cx="612815" cy="574721"/>
            </a:xfrm>
          </p:grpSpPr>
          <p:sp>
            <p:nvSpPr>
              <p:cNvPr id="96" name="Arc 95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Arc 96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6536378" y="2125361"/>
              <a:ext cx="208966" cy="375303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9" idx="0"/>
            </p:cNvCxnSpPr>
            <p:nvPr/>
          </p:nvCxnSpPr>
          <p:spPr>
            <a:xfrm flipH="1" flipV="1">
              <a:off x="4732501" y="2221999"/>
              <a:ext cx="217117" cy="35884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>
            <a:stCxn id="102" idx="2"/>
          </p:cNvCxnSpPr>
          <p:nvPr/>
        </p:nvCxnSpPr>
        <p:spPr>
          <a:xfrm>
            <a:off x="6359746" y="4371439"/>
            <a:ext cx="345639" cy="32162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99" idx="2"/>
          </p:cNvCxnSpPr>
          <p:nvPr/>
        </p:nvCxnSpPr>
        <p:spPr>
          <a:xfrm flipH="1">
            <a:off x="4041089" y="4377017"/>
            <a:ext cx="366741" cy="26076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2292686" y="2160298"/>
            <a:ext cx="3158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End to End Software Solutions</a:t>
            </a:r>
          </a:p>
          <a:p>
            <a:pPr lvl="0" algn="ctr"/>
            <a:r>
              <a:rPr lang="en-IN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Android , Desktop, Web, DB</a:t>
            </a:r>
          </a:p>
        </p:txBody>
      </p:sp>
      <p:sp>
        <p:nvSpPr>
          <p:cNvPr id="1036" name="TextBox 1035"/>
          <p:cNvSpPr txBox="1"/>
          <p:nvPr/>
        </p:nvSpPr>
        <p:spPr>
          <a:xfrm>
            <a:off x="5758051" y="2249199"/>
            <a:ext cx="30775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Staffing </a:t>
            </a:r>
          </a:p>
          <a:p>
            <a:pPr lvl="0" algn="ctr"/>
            <a:r>
              <a:rPr lang="en-IN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Software Professionals</a:t>
            </a:r>
          </a:p>
          <a:p>
            <a:pPr algn="ctr"/>
            <a:endParaRPr lang="en-IN" sz="2400" b="1" dirty="0">
              <a:solidFill>
                <a:srgbClr val="FFFF00"/>
              </a:solidFill>
            </a:endParaRPr>
          </a:p>
        </p:txBody>
      </p:sp>
      <p:sp>
        <p:nvSpPr>
          <p:cNvPr id="1037" name="TextBox 1036"/>
          <p:cNvSpPr txBox="1"/>
          <p:nvPr/>
        </p:nvSpPr>
        <p:spPr>
          <a:xfrm>
            <a:off x="2728370" y="4713495"/>
            <a:ext cx="2003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20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IN" dirty="0"/>
              <a:t>Software Testing</a:t>
            </a:r>
          </a:p>
        </p:txBody>
      </p:sp>
      <p:sp>
        <p:nvSpPr>
          <p:cNvPr id="1038" name="TextBox 1037"/>
          <p:cNvSpPr txBox="1"/>
          <p:nvPr/>
        </p:nvSpPr>
        <p:spPr>
          <a:xfrm>
            <a:off x="6002977" y="4317427"/>
            <a:ext cx="3217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sz="2000">
                <a:solidFill>
                  <a:srgbClr val="FD3F03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IN" b="1" dirty="0">
                <a:solidFill>
                  <a:srgbClr val="FFFF00"/>
                </a:solidFill>
              </a:rPr>
              <a:t>GIS Consultant</a:t>
            </a:r>
          </a:p>
          <a:p>
            <a:pPr algn="ctr"/>
            <a:r>
              <a:rPr lang="en-IN" b="1" dirty="0">
                <a:solidFill>
                  <a:srgbClr val="FFFF00"/>
                </a:solidFill>
              </a:rPr>
              <a:t>Geographical Information System</a:t>
            </a:r>
          </a:p>
        </p:txBody>
      </p:sp>
      <p:sp>
        <p:nvSpPr>
          <p:cNvPr id="1043" name="TextBox 1042"/>
          <p:cNvSpPr txBox="1"/>
          <p:nvPr/>
        </p:nvSpPr>
        <p:spPr>
          <a:xfrm>
            <a:off x="4902684" y="3814424"/>
            <a:ext cx="144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 ESSENCE" pitchFamily="2" charset="0"/>
              </a:rPr>
              <a:t>Services 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3265324" y="5839434"/>
            <a:ext cx="46932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err="1">
                <a:latin typeface="AR DESTINE" pitchFamily="2" charset="0"/>
                <a:cs typeface="Times New Roman" pitchFamily="18" charset="0"/>
              </a:rPr>
              <a:t>Anvisys</a:t>
            </a:r>
            <a:r>
              <a:rPr lang="en-IN" sz="3200" dirty="0">
                <a:latin typeface="AR DESTINE" pitchFamily="2" charset="0"/>
                <a:cs typeface="Times New Roman" pitchFamily="18" charset="0"/>
              </a:rPr>
              <a:t> technology </a:t>
            </a:r>
            <a:r>
              <a:rPr lang="en-IN" sz="3200" dirty="0" err="1">
                <a:latin typeface="AR DESTINE" pitchFamily="2" charset="0"/>
                <a:cs typeface="Times New Roman" pitchFamily="18" charset="0"/>
              </a:rPr>
              <a:t>Pvt.</a:t>
            </a:r>
            <a:r>
              <a:rPr lang="en-IN" sz="3200" dirty="0">
                <a:latin typeface="AR DESTINE" pitchFamily="2" charset="0"/>
                <a:cs typeface="Times New Roman" pitchFamily="18" charset="0"/>
              </a:rPr>
              <a:t> Ltd</a:t>
            </a:r>
            <a:endParaRPr lang="en-IN" sz="3200" dirty="0"/>
          </a:p>
        </p:txBody>
      </p:sp>
      <p:pic>
        <p:nvPicPr>
          <p:cNvPr id="15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4014" y="5097201"/>
            <a:ext cx="1785950" cy="1928826"/>
          </a:xfrm>
          <a:prstGeom prst="rect">
            <a:avLst/>
          </a:prstGeom>
          <a:noFill/>
        </p:spPr>
      </p:pic>
      <p:sp>
        <p:nvSpPr>
          <p:cNvPr id="1048" name="TextBox 1047"/>
          <p:cNvSpPr txBox="1"/>
          <p:nvPr/>
        </p:nvSpPr>
        <p:spPr>
          <a:xfrm>
            <a:off x="2113206" y="620688"/>
            <a:ext cx="647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 AIM TO MAINTAIN A LONG TERM RELATION WITH OUR CLIENTS BY PROVIDING A RANGE OF SERVICES.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A8BBBB-1557-425D-ACDD-4A6E4C146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324" y="1276114"/>
            <a:ext cx="782553" cy="6260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082384B-9F3E-4465-90F3-C061BA653D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399" y="1330588"/>
            <a:ext cx="551310" cy="55131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A7DED1D-C953-4D8C-B876-1C90690B33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9" y="1419167"/>
            <a:ext cx="1276704" cy="42556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EFF60F5-8D8F-4E3D-9C1B-D4A28AE40D1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379" y="1209875"/>
            <a:ext cx="861085" cy="86108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69D2D8E1-DDF8-49B1-8005-E64AAD066F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034" y="659422"/>
            <a:ext cx="1721538" cy="17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48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6626" y="0"/>
            <a:ext cx="9160626" cy="44371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-16626" y="4437112"/>
            <a:ext cx="2469067" cy="2440387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452442" y="4437112"/>
            <a:ext cx="2335582" cy="24208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701315" y="4437112"/>
            <a:ext cx="2268760" cy="2440387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948264" y="4437112"/>
            <a:ext cx="2195736" cy="24208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2801" y="931506"/>
            <a:ext cx="1785950" cy="1928826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059462" y="1787669"/>
            <a:ext cx="54543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 err="1">
                <a:solidFill>
                  <a:schemeClr val="bg1"/>
                </a:solidFill>
                <a:latin typeface="AR ESSENCE" pitchFamily="2" charset="0"/>
                <a:cs typeface="Times New Roman" pitchFamily="18" charset="0"/>
              </a:rPr>
              <a:t>Anvisys</a:t>
            </a:r>
            <a:r>
              <a:rPr lang="en-IN" sz="3200" b="1" i="1" dirty="0">
                <a:solidFill>
                  <a:schemeClr val="bg1"/>
                </a:solidFill>
                <a:latin typeface="AR ESSENCE" pitchFamily="2" charset="0"/>
                <a:cs typeface="Times New Roman" pitchFamily="18" charset="0"/>
              </a:rPr>
              <a:t> Technology </a:t>
            </a:r>
            <a:r>
              <a:rPr lang="en-IN" sz="3200" b="1" i="1" dirty="0" err="1">
                <a:solidFill>
                  <a:schemeClr val="bg1"/>
                </a:solidFill>
                <a:latin typeface="AR ESSENCE" pitchFamily="2" charset="0"/>
                <a:cs typeface="Times New Roman" pitchFamily="18" charset="0"/>
              </a:rPr>
              <a:t>Pvt.</a:t>
            </a:r>
            <a:r>
              <a:rPr lang="en-IN" sz="3200" b="1" i="1" dirty="0">
                <a:solidFill>
                  <a:schemeClr val="bg1"/>
                </a:solidFill>
                <a:latin typeface="AR ESSENCE" pitchFamily="2" charset="0"/>
                <a:cs typeface="Times New Roman" pitchFamily="18" charset="0"/>
              </a:rPr>
              <a:t> Ltd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62801" y="3490146"/>
            <a:ext cx="64807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YOUR TRUSTED I.T AND CONSULTING PARTNER</a:t>
            </a:r>
          </a:p>
          <a:p>
            <a:endParaRPr lang="en-IN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3318" y="4774085"/>
            <a:ext cx="662260" cy="775754"/>
            <a:chOff x="9684569" y="525962"/>
            <a:chExt cx="1440159" cy="1947343"/>
          </a:xfrm>
        </p:grpSpPr>
        <p:sp>
          <p:nvSpPr>
            <p:cNvPr id="22" name="Gear"/>
            <p:cNvSpPr>
              <a:spLocks noEditPoints="1" noChangeArrowheads="1"/>
            </p:cNvSpPr>
            <p:nvPr/>
          </p:nvSpPr>
          <p:spPr bwMode="auto">
            <a:xfrm>
              <a:off x="9684569" y="1268760"/>
              <a:ext cx="648072" cy="611241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chemeClr val="bg1"/>
            </a:solidFill>
            <a:ln w="9525"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IN"/>
            </a:p>
          </p:txBody>
        </p:sp>
        <p:sp>
          <p:nvSpPr>
            <p:cNvPr id="23" name="Gear"/>
            <p:cNvSpPr>
              <a:spLocks noEditPoints="1" noChangeArrowheads="1"/>
            </p:cNvSpPr>
            <p:nvPr/>
          </p:nvSpPr>
          <p:spPr bwMode="auto">
            <a:xfrm>
              <a:off x="10111210" y="525962"/>
              <a:ext cx="1013518" cy="104841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chemeClr val="bg1"/>
            </a:solidFill>
            <a:ln w="9525"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IN"/>
            </a:p>
          </p:txBody>
        </p:sp>
        <p:sp>
          <p:nvSpPr>
            <p:cNvPr id="24" name="Gear"/>
            <p:cNvSpPr>
              <a:spLocks noEditPoints="1" noChangeArrowheads="1"/>
            </p:cNvSpPr>
            <p:nvPr/>
          </p:nvSpPr>
          <p:spPr bwMode="auto">
            <a:xfrm>
              <a:off x="10161005" y="1587463"/>
              <a:ext cx="963723" cy="88584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chemeClr val="bg1"/>
            </a:solidFill>
            <a:ln w="9525"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IN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12290" y="4615741"/>
            <a:ext cx="762807" cy="954298"/>
            <a:chOff x="398229" y="430596"/>
            <a:chExt cx="1343274" cy="1487594"/>
          </a:xfrm>
          <a:solidFill>
            <a:schemeClr val="bg1"/>
          </a:solidFill>
        </p:grpSpPr>
        <p:grpSp>
          <p:nvGrpSpPr>
            <p:cNvPr id="29" name="Group 82"/>
            <p:cNvGrpSpPr/>
            <p:nvPr/>
          </p:nvGrpSpPr>
          <p:grpSpPr>
            <a:xfrm>
              <a:off x="645281" y="758962"/>
              <a:ext cx="797507" cy="1159228"/>
              <a:chOff x="3393273" y="2214554"/>
              <a:chExt cx="2357454" cy="4075813"/>
            </a:xfrm>
            <a:grpFill/>
            <a:effectLst>
              <a:glow rad="228600">
                <a:schemeClr val="tx1">
                  <a:lumMod val="85000"/>
                  <a:lumOff val="15000"/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grpSp>
            <p:nvGrpSpPr>
              <p:cNvPr id="39" name="Group 25"/>
              <p:cNvGrpSpPr/>
              <p:nvPr/>
            </p:nvGrpSpPr>
            <p:grpSpPr>
              <a:xfrm>
                <a:off x="3393273" y="2214554"/>
                <a:ext cx="2357454" cy="3143272"/>
                <a:chOff x="3393273" y="2214554"/>
                <a:chExt cx="2357454" cy="3143272"/>
              </a:xfrm>
              <a:grpFill/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4000496" y="3786190"/>
                  <a:ext cx="1143008" cy="157163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3393273" y="2214554"/>
                  <a:ext cx="2357454" cy="2571768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0" name="Group 37"/>
              <p:cNvGrpSpPr/>
              <p:nvPr/>
            </p:nvGrpSpPr>
            <p:grpSpPr>
              <a:xfrm>
                <a:off x="4107653" y="5400000"/>
                <a:ext cx="928694" cy="890367"/>
                <a:chOff x="4107653" y="5400000"/>
                <a:chExt cx="928694" cy="890367"/>
              </a:xfrm>
              <a:grpFill/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4107653" y="5400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4107653" y="5616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4107653" y="5832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4" name="DiagonalStripe"/>
                <p:cNvSpPr>
                  <a:spLocks noEditPoints="1" noChangeArrowheads="1"/>
                </p:cNvSpPr>
                <p:nvPr/>
              </p:nvSpPr>
              <p:spPr bwMode="auto">
                <a:xfrm rot="13538692">
                  <a:off x="4309802" y="5760000"/>
                  <a:ext cx="524396" cy="536337"/>
                </a:xfrm>
                <a:custGeom>
                  <a:avLst/>
                  <a:gdLst>
                    <a:gd name="G0" fmla="+- 0 0 0"/>
                    <a:gd name="G1" fmla="*/ 10914 1 2"/>
                    <a:gd name="G2" fmla="+- 10914 0 0"/>
                    <a:gd name="G3" fmla="+- G1 10800 0"/>
                    <a:gd name="T0" fmla="*/ 5457 w 21600"/>
                    <a:gd name="T1" fmla="*/ 5457 h 21600"/>
                    <a:gd name="T2" fmla="*/ 0 w 21600"/>
                    <a:gd name="T3" fmla="*/ 16257 h 21600"/>
                    <a:gd name="T4" fmla="*/ 10800 w 21600"/>
                    <a:gd name="T5" fmla="*/ 10800 h 21600"/>
                    <a:gd name="T6" fmla="*/ 16257 w 21600"/>
                    <a:gd name="T7" fmla="*/ 0 h 21600"/>
                    <a:gd name="T8" fmla="*/ 11796480 60000 65536"/>
                    <a:gd name="T9" fmla="*/ 11796480 60000 65536"/>
                    <a:gd name="T10" fmla="*/ 0 60000 65536"/>
                    <a:gd name="T11" fmla="*/ 17694720 60000 65536"/>
                    <a:gd name="T12" fmla="*/ 0 w 21600"/>
                    <a:gd name="T13" fmla="*/ 0 h 21600"/>
                    <a:gd name="T14" fmla="*/ G3 w 21600"/>
                    <a:gd name="T15" fmla="*/ G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914" y="0"/>
                      </a:moveTo>
                      <a:lnTo>
                        <a:pt x="0" y="10914"/>
                      </a:lnTo>
                      <a:lnTo>
                        <a:pt x="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30" name="Group 108"/>
            <p:cNvGrpSpPr/>
            <p:nvPr/>
          </p:nvGrpSpPr>
          <p:grpSpPr>
            <a:xfrm>
              <a:off x="398229" y="430596"/>
              <a:ext cx="1343274" cy="856064"/>
              <a:chOff x="2600700" y="1187533"/>
              <a:chExt cx="3903026" cy="2430483"/>
            </a:xfrm>
            <a:grpFill/>
            <a:effectLst/>
          </p:grpSpPr>
          <p:sp>
            <p:nvSpPr>
              <p:cNvPr id="32" name="Rounded Rectangle 31"/>
              <p:cNvSpPr/>
              <p:nvPr/>
            </p:nvSpPr>
            <p:spPr>
              <a:xfrm rot="16200000">
                <a:off x="4067300" y="1407228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 rot="18002300">
                <a:off x="5169728" y="1654629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 rot="12624080">
                <a:off x="2804559" y="1842656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 rot="10800000">
                <a:off x="2600700" y="2600697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5828810" y="2563094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 rot="1534147">
                <a:off x="5862458" y="3416139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 rot="19835852">
                <a:off x="2630390" y="3378534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47" name="Group 8"/>
          <p:cNvGrpSpPr>
            <a:grpSpLocks/>
          </p:cNvGrpSpPr>
          <p:nvPr/>
        </p:nvGrpSpPr>
        <p:grpSpPr bwMode="auto">
          <a:xfrm>
            <a:off x="5515118" y="4744088"/>
            <a:ext cx="728682" cy="793847"/>
            <a:chOff x="1824" y="633"/>
            <a:chExt cx="2834" cy="2849"/>
          </a:xfrm>
          <a:solidFill>
            <a:schemeClr val="bg1"/>
          </a:solidFill>
        </p:grpSpPr>
        <p:sp>
          <p:nvSpPr>
            <p:cNvPr id="48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2061" name="Picture 13" descr="C:\Program Files (x86)\Microsoft Office\MEDIA\CAGCAT10\j0293844.wmf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041" y="4837956"/>
            <a:ext cx="732181" cy="76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264452" y="581739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Complete IT support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44795" y="5817393"/>
            <a:ext cx="200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Latest technology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86538" y="576188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Problem solving solutions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290048" y="5761883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Timely completion of projects </a:t>
            </a:r>
          </a:p>
        </p:txBody>
      </p:sp>
    </p:spTree>
    <p:extLst>
      <p:ext uri="{BB962C8B-B14F-4D97-AF65-F5344CB8AC3E}">
        <p14:creationId xmlns:p14="http://schemas.microsoft.com/office/powerpoint/2010/main" val="272069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900773" y="2484866"/>
            <a:ext cx="7435015" cy="40710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perspectiveRelaxedModerately" fov="7200000">
              <a:rot lat="17100000" lon="0" rev="0"/>
            </a:camera>
            <a:lightRig rig="threePt" dir="t"/>
          </a:scene3d>
          <a:sp3d extrusionH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401706" y="5439080"/>
            <a:ext cx="6533470" cy="1116843"/>
          </a:xfrm>
          <a:prstGeom prst="ellipse">
            <a:avLst/>
          </a:prstGeom>
          <a:gradFill flip="none" rotWithShape="1">
            <a:gsLst>
              <a:gs pos="52000">
                <a:schemeClr val="bg1">
                  <a:lumMod val="95000"/>
                  <a:alpha val="0"/>
                </a:schemeClr>
              </a:gs>
              <a:gs pos="21000">
                <a:schemeClr val="bg1">
                  <a:lumMod val="58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/>
          <p:cNvGrpSpPr/>
          <p:nvPr/>
        </p:nvGrpSpPr>
        <p:grpSpPr>
          <a:xfrm>
            <a:off x="2970000" y="488731"/>
            <a:ext cx="2979721" cy="4431328"/>
            <a:chOff x="3557833" y="1705631"/>
            <a:chExt cx="2085483" cy="2790498"/>
          </a:xfrm>
          <a:effectLst>
            <a:reflection blurRad="6350" stA="50000" endA="300" endPos="38500" dist="50800" dir="5400000" sy="-100000" algn="bl" rotWithShape="0"/>
          </a:effectLst>
          <a:scene3d>
            <a:camera prst="perspectiveFront"/>
            <a:lightRig rig="threePt" dir="t"/>
          </a:scene3d>
        </p:grpSpPr>
        <p:sp>
          <p:nvSpPr>
            <p:cNvPr id="8" name="Rectangle 7"/>
            <p:cNvSpPr/>
            <p:nvPr/>
          </p:nvSpPr>
          <p:spPr>
            <a:xfrm>
              <a:off x="3557833" y="1705631"/>
              <a:ext cx="2085483" cy="2790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57833" y="1705631"/>
              <a:ext cx="2085483" cy="690729"/>
            </a:xfrm>
            <a:prstGeom prst="rect">
              <a:avLst/>
            </a:prstGeom>
            <a:solidFill>
              <a:srgbClr val="D86444">
                <a:alpha val="79000"/>
              </a:srgb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Isosceles Triangle 9"/>
          <p:cNvSpPr/>
          <p:nvPr/>
        </p:nvSpPr>
        <p:spPr>
          <a:xfrm flipV="1">
            <a:off x="4239372" y="1472431"/>
            <a:ext cx="394196" cy="317641"/>
          </a:xfrm>
          <a:prstGeom prst="triangle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/>
          <p:cNvGrpSpPr/>
          <p:nvPr/>
        </p:nvGrpSpPr>
        <p:grpSpPr>
          <a:xfrm>
            <a:off x="268014" y="762952"/>
            <a:ext cx="2686258" cy="3882888"/>
            <a:chOff x="3557833" y="1705631"/>
            <a:chExt cx="2085483" cy="2790498"/>
          </a:xfrm>
          <a:effectLst>
            <a:reflection blurRad="6350" stA="50000" endA="300" endPos="38500" dist="50800" dir="5400000" sy="-100000" algn="bl" rotWithShape="0"/>
          </a:effectLst>
          <a:scene3d>
            <a:camera prst="perspectiveFront"/>
            <a:lightRig rig="threePt" dir="t"/>
          </a:scene3d>
        </p:grpSpPr>
        <p:sp>
          <p:nvSpPr>
            <p:cNvPr id="17" name="Rectangle 16"/>
            <p:cNvSpPr/>
            <p:nvPr/>
          </p:nvSpPr>
          <p:spPr>
            <a:xfrm>
              <a:off x="3557833" y="1705631"/>
              <a:ext cx="2085483" cy="2790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57833" y="1705631"/>
              <a:ext cx="2085483" cy="690729"/>
            </a:xfrm>
            <a:prstGeom prst="rect">
              <a:avLst/>
            </a:prstGeom>
            <a:solidFill>
              <a:srgbClr val="D86444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" name="Isosceles Triangle 15"/>
          <p:cNvSpPr/>
          <p:nvPr/>
        </p:nvSpPr>
        <p:spPr>
          <a:xfrm flipV="1">
            <a:off x="1511891" y="1618941"/>
            <a:ext cx="324088" cy="306161"/>
          </a:xfrm>
          <a:prstGeom prst="triangle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/>
          <p:cNvGrpSpPr/>
          <p:nvPr/>
        </p:nvGrpSpPr>
        <p:grpSpPr>
          <a:xfrm>
            <a:off x="5965409" y="747186"/>
            <a:ext cx="2685679" cy="3882888"/>
            <a:chOff x="3557833" y="1705631"/>
            <a:chExt cx="2085483" cy="2790498"/>
          </a:xfrm>
          <a:effectLst>
            <a:reflection blurRad="6350" stA="50000" endA="300" endPos="38500" dist="50800" dir="5400000" sy="-100000" algn="bl" rotWithShape="0"/>
          </a:effectLst>
          <a:scene3d>
            <a:camera prst="perspectiveFront"/>
            <a:lightRig rig="threePt" dir="t"/>
          </a:scene3d>
        </p:grpSpPr>
        <p:sp>
          <p:nvSpPr>
            <p:cNvPr id="22" name="Rectangle 21"/>
            <p:cNvSpPr/>
            <p:nvPr/>
          </p:nvSpPr>
          <p:spPr>
            <a:xfrm>
              <a:off x="3557833" y="1705631"/>
              <a:ext cx="2085483" cy="2790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57833" y="1705631"/>
              <a:ext cx="2085483" cy="690729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Isosceles Triangle 20"/>
          <p:cNvSpPr/>
          <p:nvPr/>
        </p:nvSpPr>
        <p:spPr>
          <a:xfrm flipV="1">
            <a:off x="7072161" y="1613994"/>
            <a:ext cx="324088" cy="278328"/>
          </a:xfrm>
          <a:prstGeom prst="triangle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3382046" y="822742"/>
            <a:ext cx="2174083" cy="44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ABOUT US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13453" y="1022571"/>
            <a:ext cx="1810136" cy="44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VISION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1064" y="997446"/>
            <a:ext cx="1956641" cy="44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MISSION</a:t>
            </a:r>
          </a:p>
        </p:txBody>
      </p:sp>
      <p:pic>
        <p:nvPicPr>
          <p:cNvPr id="3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8315" y="6046786"/>
            <a:ext cx="1087820" cy="803062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3255142" y="1733140"/>
            <a:ext cx="24278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I.T consultant Mobile (Android Application)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Web Application ( Angular, Node, Dot Net)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SQL, MONGODB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44809" y="6263651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technology Pvt. Ltd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0506" y="1823820"/>
            <a:ext cx="23212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Most preferred IT Partner to our client.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Helping our clients achieve their Goals 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965409" y="1675363"/>
            <a:ext cx="2528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Focus 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Client’s Goal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Latest Technology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Efficient Team</a:t>
            </a:r>
          </a:p>
        </p:txBody>
      </p:sp>
    </p:spTree>
    <p:extLst>
      <p:ext uri="{BB962C8B-B14F-4D97-AF65-F5344CB8AC3E}">
        <p14:creationId xmlns:p14="http://schemas.microsoft.com/office/powerpoint/2010/main" val="328527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11476" y="450356"/>
            <a:ext cx="8938465" cy="6407645"/>
            <a:chOff x="-10092" y="173215"/>
            <a:chExt cx="8938465" cy="6407645"/>
          </a:xfrm>
        </p:grpSpPr>
        <p:sp>
          <p:nvSpPr>
            <p:cNvPr id="2" name="Rectangle 1"/>
            <p:cNvSpPr/>
            <p:nvPr/>
          </p:nvSpPr>
          <p:spPr>
            <a:xfrm>
              <a:off x="-6702" y="3195712"/>
              <a:ext cx="7302851" cy="33437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1905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Bent Arrow 2"/>
            <p:cNvSpPr/>
            <p:nvPr/>
          </p:nvSpPr>
          <p:spPr>
            <a:xfrm rot="10800000">
              <a:off x="-6702" y="1879425"/>
              <a:ext cx="3541594" cy="1282889"/>
            </a:xfrm>
            <a:prstGeom prst="bentArrow">
              <a:avLst>
                <a:gd name="adj1" fmla="val 19792"/>
                <a:gd name="adj2" fmla="val 23529"/>
                <a:gd name="adj3" fmla="val 0"/>
                <a:gd name="adj4" fmla="val 76793"/>
              </a:avLst>
            </a:prstGeom>
            <a:gradFill>
              <a:gsLst>
                <a:gs pos="0">
                  <a:schemeClr val="tx2">
                    <a:tint val="66000"/>
                    <a:satMod val="160000"/>
                  </a:schemeClr>
                </a:gs>
                <a:gs pos="50000">
                  <a:schemeClr val="tx2">
                    <a:tint val="44500"/>
                    <a:satMod val="160000"/>
                  </a:schemeClr>
                </a:gs>
                <a:gs pos="100000">
                  <a:schemeClr val="tx2">
                    <a:tint val="23500"/>
                    <a:satMod val="16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77800" dist="38100" dir="2700000" sx="102000" sy="102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" name="Bent Arrow 3"/>
            <p:cNvSpPr/>
            <p:nvPr/>
          </p:nvSpPr>
          <p:spPr>
            <a:xfrm rot="10800000">
              <a:off x="-6702" y="2138032"/>
              <a:ext cx="5560502" cy="1282888"/>
            </a:xfrm>
            <a:prstGeom prst="bentArrow">
              <a:avLst>
                <a:gd name="adj1" fmla="val 19792"/>
                <a:gd name="adj2" fmla="val 24143"/>
                <a:gd name="adj3" fmla="val 0"/>
                <a:gd name="adj4" fmla="val 86367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dir="2700000" sx="102000" sy="102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" name="Bent Arrow 4"/>
            <p:cNvSpPr/>
            <p:nvPr/>
          </p:nvSpPr>
          <p:spPr>
            <a:xfrm rot="10800000" flipV="1">
              <a:off x="0" y="3355425"/>
              <a:ext cx="5567334" cy="1282888"/>
            </a:xfrm>
            <a:prstGeom prst="bentArrow">
              <a:avLst>
                <a:gd name="adj1" fmla="val 19792"/>
                <a:gd name="adj2" fmla="val 23529"/>
                <a:gd name="adj3" fmla="val 0"/>
                <a:gd name="adj4" fmla="val 86367"/>
              </a:avLst>
            </a:prstGeom>
            <a:gradFill flip="none" rotWithShape="1">
              <a:gsLst>
                <a:gs pos="0">
                  <a:srgbClr val="FF7B21">
                    <a:tint val="66000"/>
                    <a:satMod val="160000"/>
                  </a:srgbClr>
                </a:gs>
                <a:gs pos="50000">
                  <a:srgbClr val="FF7B21">
                    <a:tint val="44500"/>
                    <a:satMod val="160000"/>
                  </a:srgbClr>
                </a:gs>
                <a:gs pos="100000">
                  <a:srgbClr val="FF7B21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90500" dist="38100" dir="2700000" sx="102000" sy="10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" name="Bent Arrow 5"/>
            <p:cNvSpPr/>
            <p:nvPr/>
          </p:nvSpPr>
          <p:spPr>
            <a:xfrm rot="10800000" flipV="1">
              <a:off x="-10092" y="3584026"/>
              <a:ext cx="3549684" cy="1141213"/>
            </a:xfrm>
            <a:prstGeom prst="bentArrow">
              <a:avLst>
                <a:gd name="adj1" fmla="val 19792"/>
                <a:gd name="adj2" fmla="val 23529"/>
                <a:gd name="adj3" fmla="val 0"/>
                <a:gd name="adj4" fmla="val 76793"/>
              </a:avLst>
            </a:prstGeom>
            <a:gradFill flip="none" rotWithShape="1">
              <a:gsLst>
                <a:gs pos="0">
                  <a:srgbClr val="D86444">
                    <a:tint val="66000"/>
                    <a:satMod val="160000"/>
                  </a:srgbClr>
                </a:gs>
                <a:gs pos="50000">
                  <a:srgbClr val="D86444">
                    <a:tint val="44500"/>
                    <a:satMod val="160000"/>
                  </a:srgbClr>
                </a:gs>
                <a:gs pos="100000">
                  <a:srgbClr val="D86444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90500" dist="38100" dir="2700000" sx="102000" sy="10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529305" y="325528"/>
              <a:ext cx="1961755" cy="1865289"/>
              <a:chOff x="2091992" y="191255"/>
              <a:chExt cx="1961755" cy="1865289"/>
            </a:xfrm>
            <a:solidFill>
              <a:schemeClr val="accent1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7" name="Oval 6"/>
              <p:cNvSpPr/>
              <p:nvPr/>
            </p:nvSpPr>
            <p:spPr>
              <a:xfrm>
                <a:off x="2091992" y="191255"/>
                <a:ext cx="1961755" cy="186528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151919" y="245620"/>
                <a:ext cx="1844167" cy="17459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966618" y="2360181"/>
              <a:ext cx="1961755" cy="1865289"/>
              <a:chOff x="2567550" y="252246"/>
              <a:chExt cx="1961755" cy="1865289"/>
            </a:xfrm>
            <a:solidFill>
              <a:srgbClr val="FFC000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29" name="Oval 28"/>
              <p:cNvSpPr/>
              <p:nvPr/>
            </p:nvSpPr>
            <p:spPr>
              <a:xfrm>
                <a:off x="2567550" y="252246"/>
                <a:ext cx="1961755" cy="18652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662781" y="323061"/>
                <a:ext cx="1783450" cy="17247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619347" y="4286742"/>
              <a:ext cx="2347271" cy="2294118"/>
              <a:chOff x="2528417" y="111930"/>
              <a:chExt cx="2347271" cy="2294118"/>
            </a:xfrm>
            <a:solidFill>
              <a:srgbClr val="F57913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32" name="Oval 31"/>
              <p:cNvSpPr/>
              <p:nvPr/>
            </p:nvSpPr>
            <p:spPr>
              <a:xfrm>
                <a:off x="2528417" y="111930"/>
                <a:ext cx="2347271" cy="229411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626456" y="230908"/>
                <a:ext cx="2160000" cy="20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253828" y="4688054"/>
              <a:ext cx="1961755" cy="1865289"/>
              <a:chOff x="2567550" y="252246"/>
              <a:chExt cx="1961755" cy="1865289"/>
            </a:xfrm>
            <a:solidFill>
              <a:srgbClr val="D86444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35" name="Oval 34"/>
              <p:cNvSpPr/>
              <p:nvPr/>
            </p:nvSpPr>
            <p:spPr>
              <a:xfrm>
                <a:off x="2567550" y="252246"/>
                <a:ext cx="1961755" cy="18652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670718" y="341236"/>
                <a:ext cx="1764000" cy="169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866851" y="173215"/>
              <a:ext cx="2608196" cy="2440870"/>
              <a:chOff x="2576720" y="261563"/>
              <a:chExt cx="1961755" cy="1865289"/>
            </a:xfrm>
            <a:solidFill>
              <a:schemeClr val="tx2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41" name="Oval 40"/>
              <p:cNvSpPr/>
              <p:nvPr/>
            </p:nvSpPr>
            <p:spPr>
              <a:xfrm>
                <a:off x="2576720" y="261563"/>
                <a:ext cx="1961755" cy="1865289"/>
              </a:xfrm>
              <a:prstGeom prst="ellipse">
                <a:avLst/>
              </a:prstGeom>
              <a:ln w="762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690815" y="371380"/>
                <a:ext cx="1715223" cy="1600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1027" name="Picture 3" descr="C:\Program Files (x86)\Microsoft Office\MEDIA\CAGCAT10\j0205582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561" y="4742622"/>
              <a:ext cx="1024620" cy="700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Program Files (x86)\Microsoft Office\MEDIA\CAGCAT10\j0301252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2097" y="426472"/>
              <a:ext cx="573960" cy="491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Program Files (x86)\Microsoft Office\MEDIA\CAGCAT10\j0251301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4671" y="4497296"/>
              <a:ext cx="540889" cy="455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83666" y="1168494"/>
              <a:ext cx="155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7386" y="5014453"/>
              <a:ext cx="2249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latin typeface="Times New Roman" pitchFamily="18" charset="0"/>
                  <a:cs typeface="Times New Roman" pitchFamily="18" charset="0"/>
                </a:rPr>
                <a:t>(GIS)</a:t>
              </a:r>
            </a:p>
            <a:p>
              <a:pPr algn="ctr"/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Geographical Information System</a:t>
              </a:r>
              <a:endParaRPr lang="en-IN" sz="2400" dirty="0"/>
            </a:p>
          </p:txBody>
        </p:sp>
        <p:pic>
          <p:nvPicPr>
            <p:cNvPr id="1032" name="Picture 8" descr="C:\Program Files (x86)\Microsoft Office\MEDIA\CAGCAT10\j0149481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472" y="538994"/>
              <a:ext cx="707724" cy="719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4408947" y="1148638"/>
              <a:ext cx="225144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IN" b="1" dirty="0">
                  <a:latin typeface="Times New Roman" pitchFamily="18" charset="0"/>
                  <a:cs typeface="Times New Roman" pitchFamily="18" charset="0"/>
                </a:rPr>
                <a:t>Staffing</a:t>
              </a:r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lvl="0" algn="ctr"/>
              <a:r>
                <a:rPr lang="en-IN" sz="1600" dirty="0">
                  <a:latin typeface="Times New Roman" pitchFamily="18" charset="0"/>
                  <a:cs typeface="Times New Roman" pitchFamily="18" charset="0"/>
                </a:rPr>
                <a:t>Software Professionals</a:t>
              </a:r>
            </a:p>
            <a:p>
              <a:pPr algn="ctr"/>
              <a:endParaRPr lang="en-IN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96993" y="5528439"/>
              <a:ext cx="1961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Software Testing</a:t>
              </a:r>
              <a:endParaRPr lang="en-IN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47521" y="928321"/>
              <a:ext cx="225144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latin typeface="Times New Roman" pitchFamily="18" charset="0"/>
                  <a:cs typeface="Times New Roman" pitchFamily="18" charset="0"/>
                </a:rPr>
                <a:t>Android , Desktop, Web</a:t>
              </a:r>
            </a:p>
            <a:p>
              <a:pPr lvl="0" algn="ctr"/>
              <a:r>
                <a:rPr lang="en-IN" sz="1600" dirty="0">
                  <a:latin typeface="Times New Roman" pitchFamily="18" charset="0"/>
                  <a:cs typeface="Times New Roman" pitchFamily="18" charset="0"/>
                </a:rPr>
                <a:t>End to End Software Solutions</a:t>
              </a:r>
            </a:p>
            <a:p>
              <a:pPr algn="ctr"/>
              <a:endParaRPr lang="en-IN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06182" y="3030451"/>
              <a:ext cx="162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979723" y="3472853"/>
            <a:ext cx="5586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YOUR TRUSTED IT AND CONSULTING PARTNER</a:t>
            </a:r>
          </a:p>
        </p:txBody>
      </p:sp>
      <p:pic>
        <p:nvPicPr>
          <p:cNvPr id="60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02387" y="2719823"/>
            <a:ext cx="861343" cy="772435"/>
          </a:xfrm>
          <a:prstGeom prst="rect">
            <a:avLst/>
          </a:prstGeom>
          <a:noFill/>
        </p:spPr>
      </p:pic>
      <p:sp>
        <p:nvSpPr>
          <p:cNvPr id="52" name="Rectangle 51"/>
          <p:cNvSpPr/>
          <p:nvPr/>
        </p:nvSpPr>
        <p:spPr>
          <a:xfrm>
            <a:off x="6922655" y="3245767"/>
            <a:ext cx="21314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dirty="0" err="1">
                <a:latin typeface="+mj-lt"/>
                <a:cs typeface="Times New Roman" pitchFamily="18" charset="0"/>
              </a:rPr>
              <a:t>Anvisys</a:t>
            </a:r>
            <a:r>
              <a:rPr lang="en-IN" sz="2200" dirty="0">
                <a:latin typeface="+mj-lt"/>
                <a:cs typeface="Times New Roman" pitchFamily="18" charset="0"/>
              </a:rPr>
              <a:t> Technology </a:t>
            </a:r>
            <a:r>
              <a:rPr lang="en-IN" sz="2200" dirty="0" err="1">
                <a:latin typeface="+mj-lt"/>
                <a:cs typeface="Times New Roman" pitchFamily="18" charset="0"/>
              </a:rPr>
              <a:t>Pvt.</a:t>
            </a:r>
            <a:r>
              <a:rPr lang="en-IN" sz="2200" dirty="0">
                <a:latin typeface="+mj-lt"/>
                <a:cs typeface="Times New Roman" pitchFamily="18" charset="0"/>
              </a:rPr>
              <a:t> Ltd.</a:t>
            </a:r>
          </a:p>
        </p:txBody>
      </p:sp>
      <p:sp>
        <p:nvSpPr>
          <p:cNvPr id="71" name="Teardrop 70"/>
          <p:cNvSpPr/>
          <p:nvPr/>
        </p:nvSpPr>
        <p:spPr>
          <a:xfrm rot="11387369">
            <a:off x="4254534" y="155126"/>
            <a:ext cx="582056" cy="602299"/>
          </a:xfrm>
          <a:prstGeom prst="teardrop">
            <a:avLst>
              <a:gd name="adj" fmla="val 14673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4347600" y="254786"/>
            <a:ext cx="25244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7" name="Teardrop 76"/>
          <p:cNvSpPr/>
          <p:nvPr/>
        </p:nvSpPr>
        <p:spPr>
          <a:xfrm rot="11387369">
            <a:off x="6463060" y="330975"/>
            <a:ext cx="582056" cy="602299"/>
          </a:xfrm>
          <a:prstGeom prst="teardrop">
            <a:avLst>
              <a:gd name="adj" fmla="val 14673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/>
          <p:cNvSpPr txBox="1"/>
          <p:nvPr/>
        </p:nvSpPr>
        <p:spPr>
          <a:xfrm>
            <a:off x="6556126" y="430635"/>
            <a:ext cx="25244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0" name="Teardrop 79"/>
          <p:cNvSpPr/>
          <p:nvPr/>
        </p:nvSpPr>
        <p:spPr>
          <a:xfrm rot="11387369">
            <a:off x="6510027" y="4313155"/>
            <a:ext cx="582056" cy="602299"/>
          </a:xfrm>
          <a:prstGeom prst="teardrop">
            <a:avLst>
              <a:gd name="adj" fmla="val 14673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/>
          <p:cNvSpPr txBox="1"/>
          <p:nvPr/>
        </p:nvSpPr>
        <p:spPr>
          <a:xfrm>
            <a:off x="6603093" y="4412815"/>
            <a:ext cx="25244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3" name="Teardrop 82"/>
          <p:cNvSpPr/>
          <p:nvPr/>
        </p:nvSpPr>
        <p:spPr>
          <a:xfrm rot="11387369">
            <a:off x="4017984" y="4502611"/>
            <a:ext cx="582056" cy="602299"/>
          </a:xfrm>
          <a:prstGeom prst="teardrop">
            <a:avLst>
              <a:gd name="adj" fmla="val 14673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TextBox 83"/>
          <p:cNvSpPr txBox="1"/>
          <p:nvPr/>
        </p:nvSpPr>
        <p:spPr>
          <a:xfrm>
            <a:off x="4111050" y="4602271"/>
            <a:ext cx="25244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193" y="-52271"/>
            <a:ext cx="4030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What do we do ?</a:t>
            </a:r>
          </a:p>
        </p:txBody>
      </p:sp>
    </p:spTree>
    <p:extLst>
      <p:ext uri="{BB962C8B-B14F-4D97-AF65-F5344CB8AC3E}">
        <p14:creationId xmlns:p14="http://schemas.microsoft.com/office/powerpoint/2010/main" val="288037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181123" y="1072684"/>
            <a:ext cx="5753944" cy="4176001"/>
            <a:chOff x="175728" y="1355667"/>
            <a:chExt cx="6236226" cy="4538383"/>
          </a:xfrm>
          <a:scene3d>
            <a:camera prst="obliqueTopLeft"/>
            <a:lightRig rig="threePt" dir="t"/>
          </a:scene3d>
        </p:grpSpPr>
        <p:sp>
          <p:nvSpPr>
            <p:cNvPr id="7" name="Cloud Callout 6"/>
            <p:cNvSpPr/>
            <p:nvPr/>
          </p:nvSpPr>
          <p:spPr>
            <a:xfrm>
              <a:off x="1703223" y="2381705"/>
              <a:ext cx="2521729" cy="1781136"/>
            </a:xfrm>
            <a:prstGeom prst="cloudCallou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54566" y="1355667"/>
              <a:ext cx="1224136" cy="1099576"/>
              <a:chOff x="899592" y="1556792"/>
              <a:chExt cx="1224136" cy="1099576"/>
            </a:xfrm>
          </p:grpSpPr>
          <p:pic>
            <p:nvPicPr>
              <p:cNvPr id="1026" name="Picture 2" descr="C:\Program Files (x86)\Microsoft Office\MEDIA\CAGCAT10\j0292982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1556792"/>
                <a:ext cx="1224136" cy="10995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Isosceles Triangle 16"/>
              <p:cNvSpPr/>
              <p:nvPr/>
            </p:nvSpPr>
            <p:spPr>
              <a:xfrm rot="15175656" flipV="1">
                <a:off x="1417033" y="1741160"/>
                <a:ext cx="189254" cy="356028"/>
              </a:xfrm>
              <a:prstGeom prst="triangle">
                <a:avLst/>
              </a:prstGeom>
              <a:solidFill>
                <a:schemeClr val="accent6">
                  <a:lumMod val="75000"/>
                  <a:alpha val="77000"/>
                </a:schemeClr>
              </a:solidFill>
              <a:ln>
                <a:noFill/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03223" y="4631863"/>
              <a:ext cx="1008112" cy="792088"/>
              <a:chOff x="1115616" y="4221088"/>
              <a:chExt cx="1008112" cy="792088"/>
            </a:xfrm>
            <a:solidFill>
              <a:schemeClr val="bg1"/>
            </a:solidFill>
          </p:grpSpPr>
          <p:sp>
            <p:nvSpPr>
              <p:cNvPr id="14" name="laptop"/>
              <p:cNvSpPr>
                <a:spLocks noEditPoints="1" noChangeArrowheads="1"/>
              </p:cNvSpPr>
              <p:nvPr/>
            </p:nvSpPr>
            <p:spPr bwMode="auto">
              <a:xfrm>
                <a:off x="1115616" y="4221088"/>
                <a:ext cx="1008112" cy="79208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31640" y="4293096"/>
                <a:ext cx="576064" cy="36004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2" name="Rounded Rectangle 21"/>
            <p:cNvSpPr/>
            <p:nvPr/>
          </p:nvSpPr>
          <p:spPr>
            <a:xfrm>
              <a:off x="4355976" y="4245484"/>
              <a:ext cx="502526" cy="52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24" name="Group 1023"/>
            <p:cNvGrpSpPr/>
            <p:nvPr/>
          </p:nvGrpSpPr>
          <p:grpSpPr>
            <a:xfrm>
              <a:off x="399626" y="4271823"/>
              <a:ext cx="508464" cy="1008112"/>
              <a:chOff x="4356398" y="4149080"/>
              <a:chExt cx="508464" cy="1008112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4360806" y="4149080"/>
                <a:ext cx="504056" cy="1008112"/>
              </a:xfrm>
              <a:prstGeom prst="roundRect">
                <a:avLst>
                  <a:gd name="adj" fmla="val 24432"/>
                </a:avLst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360806" y="5013176"/>
                <a:ext cx="50252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4356398" y="4310146"/>
                <a:ext cx="504056" cy="685980"/>
              </a:xfrm>
              <a:prstGeom prst="roundRect">
                <a:avLst>
                  <a:gd name="adj" fmla="val 38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27984" y="4170676"/>
                <a:ext cx="61275" cy="748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489259" y="41982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15175656" flipV="1">
                <a:off x="4581244" y="4485427"/>
                <a:ext cx="103621" cy="207301"/>
              </a:xfrm>
              <a:prstGeom prst="triangle">
                <a:avLst/>
              </a:prstGeom>
              <a:solidFill>
                <a:schemeClr val="accent6">
                  <a:lumMod val="75000"/>
                  <a:alpha val="77000"/>
                </a:schemeClr>
              </a:solidFill>
              <a:ln>
                <a:noFill/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27" name="Group 1026"/>
            <p:cNvGrpSpPr/>
            <p:nvPr/>
          </p:nvGrpSpPr>
          <p:grpSpPr>
            <a:xfrm>
              <a:off x="5098494" y="4432889"/>
              <a:ext cx="787753" cy="1115601"/>
              <a:chOff x="5391656" y="5411752"/>
              <a:chExt cx="787753" cy="1115601"/>
            </a:xfrm>
            <a:solidFill>
              <a:schemeClr val="accent6"/>
            </a:solidFill>
          </p:grpSpPr>
          <p:sp>
            <p:nvSpPr>
              <p:cNvPr id="1025" name="modem"/>
              <p:cNvSpPr>
                <a:spLocks noEditPoints="1" noChangeArrowheads="1"/>
              </p:cNvSpPr>
              <p:nvPr/>
            </p:nvSpPr>
            <p:spPr bwMode="auto">
              <a:xfrm>
                <a:off x="5414324" y="5411752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5" name="modem"/>
              <p:cNvSpPr>
                <a:spLocks noEditPoints="1" noChangeArrowheads="1"/>
              </p:cNvSpPr>
              <p:nvPr/>
            </p:nvSpPr>
            <p:spPr bwMode="auto">
              <a:xfrm>
                <a:off x="5404239" y="5783619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modem"/>
              <p:cNvSpPr>
                <a:spLocks noEditPoints="1" noChangeArrowheads="1"/>
              </p:cNvSpPr>
              <p:nvPr/>
            </p:nvSpPr>
            <p:spPr bwMode="auto">
              <a:xfrm>
                <a:off x="5391656" y="6155486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40" name="Group 1039"/>
            <p:cNvGrpSpPr/>
            <p:nvPr/>
          </p:nvGrpSpPr>
          <p:grpSpPr>
            <a:xfrm>
              <a:off x="4902452" y="2692712"/>
              <a:ext cx="1339761" cy="900241"/>
              <a:chOff x="6976655" y="4165321"/>
              <a:chExt cx="1746195" cy="1335793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037" name="Rectangle 1036"/>
              <p:cNvSpPr/>
              <p:nvPr/>
            </p:nvSpPr>
            <p:spPr>
              <a:xfrm>
                <a:off x="7788330" y="5178396"/>
                <a:ext cx="45719" cy="29985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36" name="Group 1035"/>
              <p:cNvGrpSpPr/>
              <p:nvPr/>
            </p:nvGrpSpPr>
            <p:grpSpPr>
              <a:xfrm>
                <a:off x="7402956" y="4165321"/>
                <a:ext cx="827811" cy="1013075"/>
                <a:chOff x="7416597" y="4630888"/>
                <a:chExt cx="958952" cy="1221867"/>
              </a:xfrm>
              <a:grpFill/>
            </p:grpSpPr>
            <p:grpSp>
              <p:nvGrpSpPr>
                <p:cNvPr id="1034" name="Group 1033"/>
                <p:cNvGrpSpPr/>
                <p:nvPr/>
              </p:nvGrpSpPr>
              <p:grpSpPr>
                <a:xfrm>
                  <a:off x="7416597" y="5065836"/>
                  <a:ext cx="958952" cy="393460"/>
                  <a:chOff x="7382107" y="5217373"/>
                  <a:chExt cx="1020846" cy="470341"/>
                </a:xfrm>
                <a:grpFill/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33" name="Group 1032"/>
                  <p:cNvGrpSpPr/>
                  <p:nvPr/>
                </p:nvGrpSpPr>
                <p:grpSpPr>
                  <a:xfrm>
                    <a:off x="7382107" y="5217373"/>
                    <a:ext cx="1020846" cy="470341"/>
                    <a:chOff x="7382107" y="5217373"/>
                    <a:chExt cx="1020846" cy="470341"/>
                  </a:xfrm>
                  <a:grpFill/>
                </p:grpSpPr>
                <p:sp>
                  <p:nvSpPr>
                    <p:cNvPr id="1028" name="Oval 1027"/>
                    <p:cNvSpPr/>
                    <p:nvPr/>
                  </p:nvSpPr>
                  <p:spPr>
                    <a:xfrm>
                      <a:off x="7394841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1030" name="Straight Connector 1029"/>
                    <p:cNvCxnSpPr>
                      <a:stCxn id="1028" idx="2"/>
                    </p:cNvCxnSpPr>
                    <p:nvPr/>
                  </p:nvCxnSpPr>
                  <p:spPr>
                    <a:xfrm>
                      <a:off x="7394841" y="5314564"/>
                      <a:ext cx="0" cy="283121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32" name="Freeform 1031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7417565" y="4630888"/>
                  <a:ext cx="957017" cy="393460"/>
                  <a:chOff x="7380312" y="5217373"/>
                  <a:chExt cx="1018787" cy="470341"/>
                </a:xfrm>
                <a:grpFill/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7380312" y="5217373"/>
                    <a:ext cx="1018787" cy="470341"/>
                    <a:chOff x="7380312" y="5217373"/>
                    <a:chExt cx="1018787" cy="470341"/>
                  </a:xfrm>
                  <a:grpFill/>
                </p:grpSpPr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7380312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51" name="Straight Connector 50"/>
                    <p:cNvCxnSpPr>
                      <a:stCxn id="50" idx="2"/>
                    </p:cNvCxnSpPr>
                    <p:nvPr/>
                  </p:nvCxnSpPr>
                  <p:spPr>
                    <a:xfrm>
                      <a:off x="7380312" y="5314563"/>
                      <a:ext cx="0" cy="283122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Freeform 51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7417565" y="5459295"/>
                  <a:ext cx="957017" cy="393460"/>
                  <a:chOff x="7380312" y="5217373"/>
                  <a:chExt cx="1018787" cy="470341"/>
                </a:xfrm>
                <a:grpFill/>
              </p:grpSpPr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7380312" y="5217373"/>
                    <a:ext cx="1018787" cy="470341"/>
                    <a:chOff x="7380312" y="5217373"/>
                    <a:chExt cx="1018787" cy="470341"/>
                  </a:xfrm>
                  <a:grpFill/>
                </p:grpSpPr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7380312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57" name="Straight Connector 56"/>
                    <p:cNvCxnSpPr>
                      <a:stCxn id="56" idx="2"/>
                    </p:cNvCxnSpPr>
                    <p:nvPr/>
                  </p:nvCxnSpPr>
                  <p:spPr>
                    <a:xfrm>
                      <a:off x="7380312" y="5314563"/>
                      <a:ext cx="0" cy="283122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Freeform 57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</p:grpSp>
          <p:sp>
            <p:nvSpPr>
              <p:cNvPr id="1039" name="Rectangle 1038"/>
              <p:cNvSpPr/>
              <p:nvPr/>
            </p:nvSpPr>
            <p:spPr>
              <a:xfrm>
                <a:off x="6976655" y="5455395"/>
                <a:ext cx="1746195" cy="4571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385575" y="2476603"/>
              <a:ext cx="3199134" cy="592358"/>
              <a:chOff x="1385575" y="2476603"/>
              <a:chExt cx="3199134" cy="59235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H="1">
                <a:off x="1781619" y="3068960"/>
                <a:ext cx="280309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 flipV="1">
                <a:off x="1385575" y="2476603"/>
                <a:ext cx="396046" cy="5923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385575" y="2733097"/>
              <a:ext cx="3120736" cy="993428"/>
              <a:chOff x="1463973" y="2703038"/>
              <a:chExt cx="3120736" cy="993428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H="1">
                <a:off x="1771672" y="3212975"/>
                <a:ext cx="28130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 flipV="1">
                <a:off x="1463973" y="2703038"/>
                <a:ext cx="317648" cy="5099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>
                <a:off x="1463973" y="3212977"/>
                <a:ext cx="307700" cy="4834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464968" y="3487668"/>
              <a:ext cx="3119740" cy="477714"/>
              <a:chOff x="1539425" y="3487668"/>
              <a:chExt cx="3119740" cy="477714"/>
            </a:xfrm>
          </p:grpSpPr>
          <p:cxnSp>
            <p:nvCxnSpPr>
              <p:cNvPr id="98" name="Straight Arrow Connector 97"/>
              <p:cNvCxnSpPr/>
              <p:nvPr/>
            </p:nvCxnSpPr>
            <p:spPr>
              <a:xfrm flipH="1">
                <a:off x="1539425" y="3487669"/>
                <a:ext cx="318086" cy="4777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H="1">
                <a:off x="1856076" y="3487668"/>
                <a:ext cx="28030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4506311" y="3243034"/>
              <a:ext cx="152855" cy="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5549907" y="3592953"/>
              <a:ext cx="0" cy="643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728" y="2658144"/>
              <a:ext cx="1289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Client 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35283" y="2708656"/>
              <a:ext cx="2374243" cy="367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HTTP request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83871" y="3609891"/>
              <a:ext cx="1360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JSON/XML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98500" y="5289530"/>
              <a:ext cx="1140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Device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26559" y="5500715"/>
              <a:ext cx="2021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Web Apps Desktop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71794" y="5555496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Database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902452" y="2212428"/>
              <a:ext cx="1489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Web service </a:t>
              </a: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2982739" y="26064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 ESSENCE" pitchFamily="2" charset="0"/>
              </a:rPr>
              <a:t>Result web service </a:t>
            </a:r>
          </a:p>
        </p:txBody>
      </p:sp>
      <p:sp>
        <p:nvSpPr>
          <p:cNvPr id="65" name="Content Placeholder 4">
            <a:extLst>
              <a:ext uri="{FF2B5EF4-FFF2-40B4-BE49-F238E27FC236}">
                <a16:creationId xmlns:a16="http://schemas.microsoft.com/office/drawing/2014/main" id="{7BF9F0F9-5BC9-4CB9-99D8-5D9E77EBA532}"/>
              </a:ext>
            </a:extLst>
          </p:cNvPr>
          <p:cNvSpPr txBox="1">
            <a:spLocks/>
          </p:cNvSpPr>
          <p:nvPr/>
        </p:nvSpPr>
        <p:spPr>
          <a:xfrm>
            <a:off x="5789008" y="1056300"/>
            <a:ext cx="3112857" cy="4742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Small size solutions of team of 5 to 10 resources:</a:t>
            </a:r>
          </a:p>
          <a:p>
            <a:pPr lvl="1"/>
            <a:r>
              <a:rPr lang="en-IN" dirty="0"/>
              <a:t>Android Application</a:t>
            </a:r>
          </a:p>
          <a:p>
            <a:pPr lvl="1"/>
            <a:r>
              <a:rPr lang="en-IN" dirty="0"/>
              <a:t> Web Application </a:t>
            </a:r>
          </a:p>
          <a:p>
            <a:pPr lvl="1"/>
            <a:r>
              <a:rPr lang="en-IN" dirty="0"/>
              <a:t> Database Designing</a:t>
            </a:r>
          </a:p>
          <a:p>
            <a:pPr lvl="1"/>
            <a:r>
              <a:rPr lang="en-IN" dirty="0"/>
              <a:t> </a:t>
            </a:r>
            <a:r>
              <a:rPr lang="en-IN" dirty="0" err="1"/>
              <a:t>Microservices</a:t>
            </a:r>
            <a:r>
              <a:rPr lang="en-IN" dirty="0"/>
              <a:t> and Service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Non Functional</a:t>
            </a:r>
          </a:p>
          <a:p>
            <a:pPr lvl="1"/>
            <a:r>
              <a:rPr lang="en-IN" b="1" dirty="0"/>
              <a:t>Architecture: </a:t>
            </a:r>
            <a:r>
              <a:rPr lang="en-IN" dirty="0"/>
              <a:t>Monolithic, Service Oriented Architecture, </a:t>
            </a:r>
          </a:p>
          <a:p>
            <a:pPr marL="457200" lvl="1" indent="0">
              <a:buFont typeface="Arial" pitchFamily="34" charset="0"/>
              <a:buNone/>
            </a:pPr>
            <a:r>
              <a:rPr lang="en-IN" dirty="0" err="1"/>
              <a:t>Microservice</a:t>
            </a:r>
            <a:r>
              <a:rPr lang="en-IN" dirty="0"/>
              <a:t> Architecture</a:t>
            </a:r>
          </a:p>
          <a:p>
            <a:pPr lvl="1"/>
            <a:r>
              <a:rPr lang="en-IN" b="1" dirty="0"/>
              <a:t>Security:</a:t>
            </a:r>
            <a:r>
              <a:rPr lang="en-IN" dirty="0"/>
              <a:t> Database level, </a:t>
            </a:r>
            <a:r>
              <a:rPr lang="en-IN" dirty="0" err="1"/>
              <a:t>OAuth</a:t>
            </a:r>
            <a:r>
              <a:rPr lang="en-IN" dirty="0"/>
              <a:t>, SSL, Cloud Security</a:t>
            </a:r>
          </a:p>
          <a:p>
            <a:pPr lvl="1"/>
            <a:r>
              <a:rPr lang="en-IN" b="1" dirty="0"/>
              <a:t>Methodology : </a:t>
            </a:r>
            <a:r>
              <a:rPr lang="en-IN" dirty="0"/>
              <a:t>Agile, Waterfall, iterative</a:t>
            </a:r>
          </a:p>
          <a:p>
            <a:pPr marL="457200" lvl="1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5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AA29-50E7-47E6-B428-02DFC33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Android Development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7CD382-9F7F-4E8D-9A4A-354D788A0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66" y="1417638"/>
            <a:ext cx="2469094" cy="246909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8B67DA-9FA7-4BEF-A34E-941BB7FC651C}"/>
              </a:ext>
            </a:extLst>
          </p:cNvPr>
          <p:cNvSpPr/>
          <p:nvPr/>
        </p:nvSpPr>
        <p:spPr>
          <a:xfrm>
            <a:off x="3419872" y="1359523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Android Studio : Native Android Development tool</a:t>
            </a:r>
          </a:p>
          <a:p>
            <a:endParaRPr lang="en-US" dirty="0"/>
          </a:p>
          <a:p>
            <a:r>
              <a:rPr lang="en-US" dirty="0"/>
              <a:t>Xml for UI, </a:t>
            </a:r>
          </a:p>
          <a:p>
            <a:r>
              <a:rPr lang="en-US" dirty="0"/>
              <a:t>Core Java for Business Logic, </a:t>
            </a:r>
          </a:p>
          <a:p>
            <a:r>
              <a:rPr lang="en-US" dirty="0"/>
              <a:t>API or services to read/write data</a:t>
            </a:r>
          </a:p>
          <a:p>
            <a:endParaRPr lang="en-US" dirty="0"/>
          </a:p>
          <a:p>
            <a:r>
              <a:rPr lang="en-US" dirty="0"/>
              <a:t>Google Map API</a:t>
            </a:r>
          </a:p>
          <a:p>
            <a:r>
              <a:rPr lang="en-US" dirty="0"/>
              <a:t>Google Cloud Message / Firebase Messages </a:t>
            </a:r>
          </a:p>
          <a:p>
            <a:r>
              <a:rPr lang="en-US" dirty="0"/>
              <a:t>SQL lite for local Database, </a:t>
            </a:r>
          </a:p>
          <a:p>
            <a:r>
              <a:rPr lang="en-US" dirty="0"/>
              <a:t>Android Machine Learning kit for QR Code</a:t>
            </a:r>
          </a:p>
        </p:txBody>
      </p:sp>
    </p:spTree>
    <p:extLst>
      <p:ext uri="{BB962C8B-B14F-4D97-AF65-F5344CB8AC3E}">
        <p14:creationId xmlns:p14="http://schemas.microsoft.com/office/powerpoint/2010/main" val="202679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93BD-EEB5-4CC3-BE21-D39BD95A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Backend and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90DDC-E5B1-460D-8B70-03C4082BC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1988840"/>
            <a:ext cx="7571184" cy="413732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Business Logic – Services</a:t>
            </a:r>
          </a:p>
          <a:p>
            <a:pPr lvl="1"/>
            <a:r>
              <a:rPr lang="en-IN" dirty="0" err="1"/>
              <a:t>DotNet</a:t>
            </a:r>
            <a:r>
              <a:rPr lang="en-IN" dirty="0"/>
              <a:t> </a:t>
            </a:r>
            <a:r>
              <a:rPr lang="en-IN" dirty="0" err="1"/>
              <a:t>WebAPI</a:t>
            </a:r>
            <a:r>
              <a:rPr lang="en-IN" dirty="0"/>
              <a:t> – C#</a:t>
            </a:r>
          </a:p>
          <a:p>
            <a:pPr lvl="1"/>
            <a:r>
              <a:rPr lang="en-IN" dirty="0"/>
              <a:t>NodeJS </a:t>
            </a:r>
            <a:r>
              <a:rPr lang="en-IN" dirty="0" err="1"/>
              <a:t>WebAPI</a:t>
            </a:r>
            <a:r>
              <a:rPr lang="en-IN" dirty="0"/>
              <a:t> </a:t>
            </a:r>
          </a:p>
          <a:p>
            <a:pPr marL="457200" lvl="1" indent="0">
              <a:buNone/>
            </a:pPr>
            <a:endParaRPr lang="en-I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3200" dirty="0"/>
              <a:t>Data Base</a:t>
            </a:r>
          </a:p>
          <a:p>
            <a:pPr marL="457200" lvl="1" indent="0">
              <a:buNone/>
            </a:pPr>
            <a:r>
              <a:rPr lang="en-IN" dirty="0"/>
              <a:t>Microsoft SQL Server</a:t>
            </a:r>
          </a:p>
          <a:p>
            <a:pPr marL="457200" lvl="1" indent="0">
              <a:buNone/>
            </a:pPr>
            <a:r>
              <a:rPr lang="en-IN" dirty="0"/>
              <a:t>MongoDB</a:t>
            </a:r>
          </a:p>
          <a:p>
            <a:pPr marL="457200" lvl="1" indent="0">
              <a:buNone/>
            </a:pPr>
            <a:r>
              <a:rPr lang="en-IN" dirty="0"/>
              <a:t>MySQL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87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8"/>
          <p:cNvGrpSpPr/>
          <p:nvPr/>
        </p:nvGrpSpPr>
        <p:grpSpPr>
          <a:xfrm>
            <a:off x="1428728" y="1142984"/>
            <a:ext cx="5072098" cy="5143536"/>
            <a:chOff x="1428728" y="714356"/>
            <a:chExt cx="5429288" cy="5500726"/>
          </a:xfrm>
        </p:grpSpPr>
        <p:grpSp>
          <p:nvGrpSpPr>
            <p:cNvPr id="6" name="Group 19"/>
            <p:cNvGrpSpPr/>
            <p:nvPr/>
          </p:nvGrpSpPr>
          <p:grpSpPr>
            <a:xfrm>
              <a:off x="1428728" y="714356"/>
              <a:ext cx="5429288" cy="5500726"/>
              <a:chOff x="1785918" y="571480"/>
              <a:chExt cx="5429288" cy="5500726"/>
            </a:xfrm>
            <a:effectLst>
              <a:outerShdw blurRad="50800" dist="38100" dir="5400000" algn="t" rotWithShape="0">
                <a:prstClr val="black">
                  <a:alpha val="32000"/>
                </a:prstClr>
              </a:outerShdw>
            </a:effectLst>
          </p:grpSpPr>
          <p:sp>
            <p:nvSpPr>
              <p:cNvPr id="3" name="Cube 2"/>
              <p:cNvSpPr/>
              <p:nvPr/>
            </p:nvSpPr>
            <p:spPr>
              <a:xfrm>
                <a:off x="1785918" y="4857760"/>
                <a:ext cx="2928958" cy="1214446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Cube 3"/>
              <p:cNvSpPr/>
              <p:nvPr/>
            </p:nvSpPr>
            <p:spPr>
              <a:xfrm>
                <a:off x="2714612" y="3429000"/>
                <a:ext cx="2857520" cy="1214446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Cube 4"/>
              <p:cNvSpPr/>
              <p:nvPr/>
            </p:nvSpPr>
            <p:spPr>
              <a:xfrm>
                <a:off x="4572000" y="571480"/>
                <a:ext cx="2643206" cy="1214446"/>
              </a:xfrm>
              <a:prstGeom prst="cube">
                <a:avLst>
                  <a:gd name="adj" fmla="val 72947"/>
                </a:avLst>
              </a:prstGeom>
              <a:solidFill>
                <a:srgbClr val="00B050"/>
              </a:solidFill>
              <a:ln>
                <a:noFill/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643173" y="4572008"/>
                <a:ext cx="2071702" cy="35719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714744" y="3071810"/>
                <a:ext cx="1857388" cy="4286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Cube 9"/>
              <p:cNvSpPr/>
              <p:nvPr/>
            </p:nvSpPr>
            <p:spPr>
              <a:xfrm>
                <a:off x="3714744" y="2000240"/>
                <a:ext cx="2643206" cy="1143008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72000" y="1714488"/>
                <a:ext cx="1785950" cy="3571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3428992" y="3714752"/>
              <a:ext cx="571504" cy="592136"/>
            </a:xfrm>
            <a:custGeom>
              <a:avLst/>
              <a:gdLst/>
              <a:ahLst/>
              <a:cxnLst>
                <a:cxn ang="0">
                  <a:pos x="826" y="112"/>
                </a:cxn>
                <a:cxn ang="0">
                  <a:pos x="920" y="211"/>
                </a:cxn>
                <a:cxn ang="0">
                  <a:pos x="986" y="333"/>
                </a:cxn>
                <a:cxn ang="0">
                  <a:pos x="1016" y="472"/>
                </a:cxn>
                <a:cxn ang="0">
                  <a:pos x="994" y="660"/>
                </a:cxn>
                <a:cxn ang="0">
                  <a:pos x="901" y="832"/>
                </a:cxn>
                <a:cxn ang="0">
                  <a:pos x="751" y="956"/>
                </a:cxn>
                <a:cxn ang="0">
                  <a:pos x="560" y="1015"/>
                </a:cxn>
                <a:cxn ang="0">
                  <a:pos x="357" y="994"/>
                </a:cxn>
                <a:cxn ang="0">
                  <a:pos x="186" y="901"/>
                </a:cxn>
                <a:cxn ang="0">
                  <a:pos x="61" y="751"/>
                </a:cxn>
                <a:cxn ang="0">
                  <a:pos x="2" y="561"/>
                </a:cxn>
                <a:cxn ang="0">
                  <a:pos x="10" y="406"/>
                </a:cxn>
                <a:cxn ang="0">
                  <a:pos x="55" y="278"/>
                </a:cxn>
                <a:cxn ang="0">
                  <a:pos x="130" y="170"/>
                </a:cxn>
                <a:cxn ang="0">
                  <a:pos x="230" y="83"/>
                </a:cxn>
                <a:cxn ang="0">
                  <a:pos x="419" y="373"/>
                </a:cxn>
                <a:cxn ang="0">
                  <a:pos x="389" y="395"/>
                </a:cxn>
                <a:cxn ang="0">
                  <a:pos x="358" y="425"/>
                </a:cxn>
                <a:cxn ang="0">
                  <a:pos x="317" y="473"/>
                </a:cxn>
                <a:cxn ang="0">
                  <a:pos x="313" y="505"/>
                </a:cxn>
                <a:cxn ang="0">
                  <a:pos x="343" y="498"/>
                </a:cxn>
                <a:cxn ang="0">
                  <a:pos x="400" y="444"/>
                </a:cxn>
                <a:cxn ang="0">
                  <a:pos x="445" y="440"/>
                </a:cxn>
                <a:cxn ang="0">
                  <a:pos x="370" y="654"/>
                </a:cxn>
                <a:cxn ang="0">
                  <a:pos x="339" y="742"/>
                </a:cxn>
                <a:cxn ang="0">
                  <a:pos x="327" y="832"/>
                </a:cxn>
                <a:cxn ang="0">
                  <a:pos x="356" y="872"/>
                </a:cxn>
                <a:cxn ang="0">
                  <a:pos x="419" y="879"/>
                </a:cxn>
                <a:cxn ang="0">
                  <a:pos x="509" y="845"/>
                </a:cxn>
                <a:cxn ang="0">
                  <a:pos x="588" y="788"/>
                </a:cxn>
                <a:cxn ang="0">
                  <a:pos x="639" y="730"/>
                </a:cxn>
                <a:cxn ang="0">
                  <a:pos x="652" y="695"/>
                </a:cxn>
                <a:cxn ang="0">
                  <a:pos x="631" y="686"/>
                </a:cxn>
                <a:cxn ang="0">
                  <a:pos x="577" y="731"/>
                </a:cxn>
                <a:cxn ang="0">
                  <a:pos x="526" y="752"/>
                </a:cxn>
                <a:cxn ang="0">
                  <a:pos x="521" y="721"/>
                </a:cxn>
                <a:cxn ang="0">
                  <a:pos x="613" y="473"/>
                </a:cxn>
                <a:cxn ang="0">
                  <a:pos x="616" y="358"/>
                </a:cxn>
                <a:cxn ang="0">
                  <a:pos x="551" y="330"/>
                </a:cxn>
                <a:cxn ang="0">
                  <a:pos x="491" y="339"/>
                </a:cxn>
                <a:cxn ang="0">
                  <a:pos x="435" y="363"/>
                </a:cxn>
                <a:cxn ang="0">
                  <a:pos x="302" y="44"/>
                </a:cxn>
                <a:cxn ang="0">
                  <a:pos x="362" y="22"/>
                </a:cxn>
                <a:cxn ang="0">
                  <a:pos x="425" y="7"/>
                </a:cxn>
                <a:cxn ang="0">
                  <a:pos x="491" y="0"/>
                </a:cxn>
                <a:cxn ang="0">
                  <a:pos x="554" y="3"/>
                </a:cxn>
                <a:cxn ang="0">
                  <a:pos x="614" y="12"/>
                </a:cxn>
                <a:cxn ang="0">
                  <a:pos x="672" y="27"/>
                </a:cxn>
                <a:cxn ang="0">
                  <a:pos x="726" y="49"/>
                </a:cxn>
                <a:cxn ang="0">
                  <a:pos x="653" y="122"/>
                </a:cxn>
                <a:cxn ang="0">
                  <a:pos x="629" y="115"/>
                </a:cxn>
                <a:cxn ang="0">
                  <a:pos x="578" y="121"/>
                </a:cxn>
                <a:cxn ang="0">
                  <a:pos x="526" y="171"/>
                </a:cxn>
                <a:cxn ang="0">
                  <a:pos x="524" y="240"/>
                </a:cxn>
                <a:cxn ang="0">
                  <a:pos x="566" y="281"/>
                </a:cxn>
                <a:cxn ang="0">
                  <a:pos x="637" y="280"/>
                </a:cxn>
                <a:cxn ang="0">
                  <a:pos x="688" y="231"/>
                </a:cxn>
                <a:cxn ang="0">
                  <a:pos x="688" y="156"/>
                </a:cxn>
              </a:cxnLst>
              <a:rect l="0" t="0" r="r" b="b"/>
              <a:pathLst>
                <a:path w="1017" h="1017">
                  <a:moveTo>
                    <a:pt x="738" y="56"/>
                  </a:moveTo>
                  <a:lnTo>
                    <a:pt x="768" y="73"/>
                  </a:lnTo>
                  <a:lnTo>
                    <a:pt x="798" y="91"/>
                  </a:lnTo>
                  <a:lnTo>
                    <a:pt x="826" y="112"/>
                  </a:lnTo>
                  <a:lnTo>
                    <a:pt x="852" y="134"/>
                  </a:lnTo>
                  <a:lnTo>
                    <a:pt x="877" y="158"/>
                  </a:lnTo>
                  <a:lnTo>
                    <a:pt x="900" y="183"/>
                  </a:lnTo>
                  <a:lnTo>
                    <a:pt x="920" y="211"/>
                  </a:lnTo>
                  <a:lnTo>
                    <a:pt x="940" y="240"/>
                  </a:lnTo>
                  <a:lnTo>
                    <a:pt x="957" y="270"/>
                  </a:lnTo>
                  <a:lnTo>
                    <a:pt x="972" y="301"/>
                  </a:lnTo>
                  <a:lnTo>
                    <a:pt x="986" y="333"/>
                  </a:lnTo>
                  <a:lnTo>
                    <a:pt x="996" y="366"/>
                  </a:lnTo>
                  <a:lnTo>
                    <a:pt x="1006" y="401"/>
                  </a:lnTo>
                  <a:lnTo>
                    <a:pt x="1013" y="437"/>
                  </a:lnTo>
                  <a:lnTo>
                    <a:pt x="1016" y="472"/>
                  </a:lnTo>
                  <a:lnTo>
                    <a:pt x="1017" y="509"/>
                  </a:lnTo>
                  <a:lnTo>
                    <a:pt x="1015" y="561"/>
                  </a:lnTo>
                  <a:lnTo>
                    <a:pt x="1007" y="612"/>
                  </a:lnTo>
                  <a:lnTo>
                    <a:pt x="994" y="660"/>
                  </a:lnTo>
                  <a:lnTo>
                    <a:pt x="977" y="706"/>
                  </a:lnTo>
                  <a:lnTo>
                    <a:pt x="956" y="751"/>
                  </a:lnTo>
                  <a:lnTo>
                    <a:pt x="930" y="792"/>
                  </a:lnTo>
                  <a:lnTo>
                    <a:pt x="901" y="832"/>
                  </a:lnTo>
                  <a:lnTo>
                    <a:pt x="869" y="868"/>
                  </a:lnTo>
                  <a:lnTo>
                    <a:pt x="832" y="901"/>
                  </a:lnTo>
                  <a:lnTo>
                    <a:pt x="793" y="931"/>
                  </a:lnTo>
                  <a:lnTo>
                    <a:pt x="751" y="956"/>
                  </a:lnTo>
                  <a:lnTo>
                    <a:pt x="706" y="977"/>
                  </a:lnTo>
                  <a:lnTo>
                    <a:pt x="659" y="994"/>
                  </a:lnTo>
                  <a:lnTo>
                    <a:pt x="611" y="1006"/>
                  </a:lnTo>
                  <a:lnTo>
                    <a:pt x="560" y="1015"/>
                  </a:lnTo>
                  <a:lnTo>
                    <a:pt x="508" y="1017"/>
                  </a:lnTo>
                  <a:lnTo>
                    <a:pt x="456" y="1015"/>
                  </a:lnTo>
                  <a:lnTo>
                    <a:pt x="406" y="1006"/>
                  </a:lnTo>
                  <a:lnTo>
                    <a:pt x="357" y="994"/>
                  </a:lnTo>
                  <a:lnTo>
                    <a:pt x="311" y="977"/>
                  </a:lnTo>
                  <a:lnTo>
                    <a:pt x="266" y="956"/>
                  </a:lnTo>
                  <a:lnTo>
                    <a:pt x="225" y="931"/>
                  </a:lnTo>
                  <a:lnTo>
                    <a:pt x="186" y="901"/>
                  </a:lnTo>
                  <a:lnTo>
                    <a:pt x="149" y="868"/>
                  </a:lnTo>
                  <a:lnTo>
                    <a:pt x="116" y="832"/>
                  </a:lnTo>
                  <a:lnTo>
                    <a:pt x="86" y="792"/>
                  </a:lnTo>
                  <a:lnTo>
                    <a:pt x="61" y="751"/>
                  </a:lnTo>
                  <a:lnTo>
                    <a:pt x="40" y="706"/>
                  </a:lnTo>
                  <a:lnTo>
                    <a:pt x="23" y="660"/>
                  </a:lnTo>
                  <a:lnTo>
                    <a:pt x="10" y="612"/>
                  </a:lnTo>
                  <a:lnTo>
                    <a:pt x="2" y="561"/>
                  </a:lnTo>
                  <a:lnTo>
                    <a:pt x="0" y="509"/>
                  </a:lnTo>
                  <a:lnTo>
                    <a:pt x="1" y="473"/>
                  </a:lnTo>
                  <a:lnTo>
                    <a:pt x="5" y="439"/>
                  </a:lnTo>
                  <a:lnTo>
                    <a:pt x="10" y="406"/>
                  </a:lnTo>
                  <a:lnTo>
                    <a:pt x="19" y="372"/>
                  </a:lnTo>
                  <a:lnTo>
                    <a:pt x="29" y="340"/>
                  </a:lnTo>
                  <a:lnTo>
                    <a:pt x="42" y="309"/>
                  </a:lnTo>
                  <a:lnTo>
                    <a:pt x="55" y="278"/>
                  </a:lnTo>
                  <a:lnTo>
                    <a:pt x="71" y="249"/>
                  </a:lnTo>
                  <a:lnTo>
                    <a:pt x="90" y="221"/>
                  </a:lnTo>
                  <a:lnTo>
                    <a:pt x="110" y="195"/>
                  </a:lnTo>
                  <a:lnTo>
                    <a:pt x="130" y="170"/>
                  </a:lnTo>
                  <a:lnTo>
                    <a:pt x="153" y="145"/>
                  </a:lnTo>
                  <a:lnTo>
                    <a:pt x="177" y="124"/>
                  </a:lnTo>
                  <a:lnTo>
                    <a:pt x="204" y="103"/>
                  </a:lnTo>
                  <a:lnTo>
                    <a:pt x="230" y="83"/>
                  </a:lnTo>
                  <a:lnTo>
                    <a:pt x="259" y="66"/>
                  </a:lnTo>
                  <a:lnTo>
                    <a:pt x="435" y="363"/>
                  </a:lnTo>
                  <a:lnTo>
                    <a:pt x="427" y="368"/>
                  </a:lnTo>
                  <a:lnTo>
                    <a:pt x="419" y="373"/>
                  </a:lnTo>
                  <a:lnTo>
                    <a:pt x="411" y="378"/>
                  </a:lnTo>
                  <a:lnTo>
                    <a:pt x="404" y="384"/>
                  </a:lnTo>
                  <a:lnTo>
                    <a:pt x="396" y="389"/>
                  </a:lnTo>
                  <a:lnTo>
                    <a:pt x="389" y="395"/>
                  </a:lnTo>
                  <a:lnTo>
                    <a:pt x="382" y="401"/>
                  </a:lnTo>
                  <a:lnTo>
                    <a:pt x="376" y="408"/>
                  </a:lnTo>
                  <a:lnTo>
                    <a:pt x="368" y="415"/>
                  </a:lnTo>
                  <a:lnTo>
                    <a:pt x="358" y="425"/>
                  </a:lnTo>
                  <a:lnTo>
                    <a:pt x="347" y="435"/>
                  </a:lnTo>
                  <a:lnTo>
                    <a:pt x="336" y="448"/>
                  </a:lnTo>
                  <a:lnTo>
                    <a:pt x="326" y="461"/>
                  </a:lnTo>
                  <a:lnTo>
                    <a:pt x="317" y="473"/>
                  </a:lnTo>
                  <a:lnTo>
                    <a:pt x="311" y="485"/>
                  </a:lnTo>
                  <a:lnTo>
                    <a:pt x="309" y="494"/>
                  </a:lnTo>
                  <a:lnTo>
                    <a:pt x="310" y="500"/>
                  </a:lnTo>
                  <a:lnTo>
                    <a:pt x="313" y="505"/>
                  </a:lnTo>
                  <a:lnTo>
                    <a:pt x="318" y="508"/>
                  </a:lnTo>
                  <a:lnTo>
                    <a:pt x="324" y="509"/>
                  </a:lnTo>
                  <a:lnTo>
                    <a:pt x="333" y="506"/>
                  </a:lnTo>
                  <a:lnTo>
                    <a:pt x="343" y="498"/>
                  </a:lnTo>
                  <a:lnTo>
                    <a:pt x="356" y="485"/>
                  </a:lnTo>
                  <a:lnTo>
                    <a:pt x="370" y="470"/>
                  </a:lnTo>
                  <a:lnTo>
                    <a:pt x="385" y="456"/>
                  </a:lnTo>
                  <a:lnTo>
                    <a:pt x="400" y="444"/>
                  </a:lnTo>
                  <a:lnTo>
                    <a:pt x="416" y="435"/>
                  </a:lnTo>
                  <a:lnTo>
                    <a:pt x="432" y="432"/>
                  </a:lnTo>
                  <a:lnTo>
                    <a:pt x="439" y="434"/>
                  </a:lnTo>
                  <a:lnTo>
                    <a:pt x="445" y="440"/>
                  </a:lnTo>
                  <a:lnTo>
                    <a:pt x="447" y="450"/>
                  </a:lnTo>
                  <a:lnTo>
                    <a:pt x="444" y="464"/>
                  </a:lnTo>
                  <a:lnTo>
                    <a:pt x="374" y="644"/>
                  </a:lnTo>
                  <a:lnTo>
                    <a:pt x="370" y="654"/>
                  </a:lnTo>
                  <a:lnTo>
                    <a:pt x="363" y="671"/>
                  </a:lnTo>
                  <a:lnTo>
                    <a:pt x="355" y="692"/>
                  </a:lnTo>
                  <a:lnTo>
                    <a:pt x="347" y="716"/>
                  </a:lnTo>
                  <a:lnTo>
                    <a:pt x="339" y="742"/>
                  </a:lnTo>
                  <a:lnTo>
                    <a:pt x="332" y="768"/>
                  </a:lnTo>
                  <a:lnTo>
                    <a:pt x="327" y="794"/>
                  </a:lnTo>
                  <a:lnTo>
                    <a:pt x="326" y="815"/>
                  </a:lnTo>
                  <a:lnTo>
                    <a:pt x="327" y="832"/>
                  </a:lnTo>
                  <a:lnTo>
                    <a:pt x="331" y="844"/>
                  </a:lnTo>
                  <a:lnTo>
                    <a:pt x="338" y="856"/>
                  </a:lnTo>
                  <a:lnTo>
                    <a:pt x="346" y="865"/>
                  </a:lnTo>
                  <a:lnTo>
                    <a:pt x="356" y="872"/>
                  </a:lnTo>
                  <a:lnTo>
                    <a:pt x="369" y="876"/>
                  </a:lnTo>
                  <a:lnTo>
                    <a:pt x="382" y="879"/>
                  </a:lnTo>
                  <a:lnTo>
                    <a:pt x="397" y="880"/>
                  </a:lnTo>
                  <a:lnTo>
                    <a:pt x="419" y="879"/>
                  </a:lnTo>
                  <a:lnTo>
                    <a:pt x="442" y="874"/>
                  </a:lnTo>
                  <a:lnTo>
                    <a:pt x="465" y="866"/>
                  </a:lnTo>
                  <a:lnTo>
                    <a:pt x="487" y="857"/>
                  </a:lnTo>
                  <a:lnTo>
                    <a:pt x="509" y="845"/>
                  </a:lnTo>
                  <a:lnTo>
                    <a:pt x="531" y="833"/>
                  </a:lnTo>
                  <a:lnTo>
                    <a:pt x="551" y="818"/>
                  </a:lnTo>
                  <a:lnTo>
                    <a:pt x="570" y="803"/>
                  </a:lnTo>
                  <a:lnTo>
                    <a:pt x="588" y="788"/>
                  </a:lnTo>
                  <a:lnTo>
                    <a:pt x="604" y="773"/>
                  </a:lnTo>
                  <a:lnTo>
                    <a:pt x="617" y="758"/>
                  </a:lnTo>
                  <a:lnTo>
                    <a:pt x="630" y="743"/>
                  </a:lnTo>
                  <a:lnTo>
                    <a:pt x="639" y="730"/>
                  </a:lnTo>
                  <a:lnTo>
                    <a:pt x="647" y="719"/>
                  </a:lnTo>
                  <a:lnTo>
                    <a:pt x="652" y="709"/>
                  </a:lnTo>
                  <a:lnTo>
                    <a:pt x="653" y="701"/>
                  </a:lnTo>
                  <a:lnTo>
                    <a:pt x="652" y="695"/>
                  </a:lnTo>
                  <a:lnTo>
                    <a:pt x="649" y="689"/>
                  </a:lnTo>
                  <a:lnTo>
                    <a:pt x="644" y="684"/>
                  </a:lnTo>
                  <a:lnTo>
                    <a:pt x="639" y="683"/>
                  </a:lnTo>
                  <a:lnTo>
                    <a:pt x="631" y="686"/>
                  </a:lnTo>
                  <a:lnTo>
                    <a:pt x="621" y="695"/>
                  </a:lnTo>
                  <a:lnTo>
                    <a:pt x="607" y="705"/>
                  </a:lnTo>
                  <a:lnTo>
                    <a:pt x="593" y="718"/>
                  </a:lnTo>
                  <a:lnTo>
                    <a:pt x="577" y="731"/>
                  </a:lnTo>
                  <a:lnTo>
                    <a:pt x="562" y="742"/>
                  </a:lnTo>
                  <a:lnTo>
                    <a:pt x="546" y="750"/>
                  </a:lnTo>
                  <a:lnTo>
                    <a:pt x="532" y="753"/>
                  </a:lnTo>
                  <a:lnTo>
                    <a:pt x="526" y="752"/>
                  </a:lnTo>
                  <a:lnTo>
                    <a:pt x="522" y="749"/>
                  </a:lnTo>
                  <a:lnTo>
                    <a:pt x="520" y="743"/>
                  </a:lnTo>
                  <a:lnTo>
                    <a:pt x="518" y="737"/>
                  </a:lnTo>
                  <a:lnTo>
                    <a:pt x="521" y="721"/>
                  </a:lnTo>
                  <a:lnTo>
                    <a:pt x="525" y="704"/>
                  </a:lnTo>
                  <a:lnTo>
                    <a:pt x="532" y="686"/>
                  </a:lnTo>
                  <a:lnTo>
                    <a:pt x="538" y="671"/>
                  </a:lnTo>
                  <a:lnTo>
                    <a:pt x="613" y="473"/>
                  </a:lnTo>
                  <a:lnTo>
                    <a:pt x="624" y="434"/>
                  </a:lnTo>
                  <a:lnTo>
                    <a:pt x="628" y="403"/>
                  </a:lnTo>
                  <a:lnTo>
                    <a:pt x="626" y="378"/>
                  </a:lnTo>
                  <a:lnTo>
                    <a:pt x="616" y="358"/>
                  </a:lnTo>
                  <a:lnTo>
                    <a:pt x="604" y="345"/>
                  </a:lnTo>
                  <a:lnTo>
                    <a:pt x="588" y="336"/>
                  </a:lnTo>
                  <a:lnTo>
                    <a:pt x="569" y="331"/>
                  </a:lnTo>
                  <a:lnTo>
                    <a:pt x="551" y="330"/>
                  </a:lnTo>
                  <a:lnTo>
                    <a:pt x="536" y="331"/>
                  </a:lnTo>
                  <a:lnTo>
                    <a:pt x="520" y="332"/>
                  </a:lnTo>
                  <a:lnTo>
                    <a:pt x="505" y="334"/>
                  </a:lnTo>
                  <a:lnTo>
                    <a:pt x="491" y="339"/>
                  </a:lnTo>
                  <a:lnTo>
                    <a:pt x="476" y="343"/>
                  </a:lnTo>
                  <a:lnTo>
                    <a:pt x="462" y="349"/>
                  </a:lnTo>
                  <a:lnTo>
                    <a:pt x="448" y="356"/>
                  </a:lnTo>
                  <a:lnTo>
                    <a:pt x="435" y="363"/>
                  </a:lnTo>
                  <a:lnTo>
                    <a:pt x="259" y="66"/>
                  </a:lnTo>
                  <a:lnTo>
                    <a:pt x="273" y="58"/>
                  </a:lnTo>
                  <a:lnTo>
                    <a:pt x="287" y="51"/>
                  </a:lnTo>
                  <a:lnTo>
                    <a:pt x="302" y="44"/>
                  </a:lnTo>
                  <a:lnTo>
                    <a:pt x="316" y="38"/>
                  </a:lnTo>
                  <a:lnTo>
                    <a:pt x="331" y="33"/>
                  </a:lnTo>
                  <a:lnTo>
                    <a:pt x="346" y="27"/>
                  </a:lnTo>
                  <a:lnTo>
                    <a:pt x="362" y="22"/>
                  </a:lnTo>
                  <a:lnTo>
                    <a:pt x="377" y="18"/>
                  </a:lnTo>
                  <a:lnTo>
                    <a:pt x="393" y="14"/>
                  </a:lnTo>
                  <a:lnTo>
                    <a:pt x="409" y="11"/>
                  </a:lnTo>
                  <a:lnTo>
                    <a:pt x="425" y="7"/>
                  </a:lnTo>
                  <a:lnTo>
                    <a:pt x="441" y="5"/>
                  </a:lnTo>
                  <a:lnTo>
                    <a:pt x="457" y="3"/>
                  </a:lnTo>
                  <a:lnTo>
                    <a:pt x="475" y="1"/>
                  </a:lnTo>
                  <a:lnTo>
                    <a:pt x="491" y="0"/>
                  </a:lnTo>
                  <a:lnTo>
                    <a:pt x="508" y="0"/>
                  </a:lnTo>
                  <a:lnTo>
                    <a:pt x="523" y="0"/>
                  </a:lnTo>
                  <a:lnTo>
                    <a:pt x="539" y="1"/>
                  </a:lnTo>
                  <a:lnTo>
                    <a:pt x="554" y="3"/>
                  </a:lnTo>
                  <a:lnTo>
                    <a:pt x="569" y="4"/>
                  </a:lnTo>
                  <a:lnTo>
                    <a:pt x="584" y="6"/>
                  </a:lnTo>
                  <a:lnTo>
                    <a:pt x="599" y="8"/>
                  </a:lnTo>
                  <a:lnTo>
                    <a:pt x="614" y="12"/>
                  </a:lnTo>
                  <a:lnTo>
                    <a:pt x="629" y="14"/>
                  </a:lnTo>
                  <a:lnTo>
                    <a:pt x="643" y="19"/>
                  </a:lnTo>
                  <a:lnTo>
                    <a:pt x="657" y="22"/>
                  </a:lnTo>
                  <a:lnTo>
                    <a:pt x="672" y="27"/>
                  </a:lnTo>
                  <a:lnTo>
                    <a:pt x="685" y="31"/>
                  </a:lnTo>
                  <a:lnTo>
                    <a:pt x="698" y="37"/>
                  </a:lnTo>
                  <a:lnTo>
                    <a:pt x="712" y="43"/>
                  </a:lnTo>
                  <a:lnTo>
                    <a:pt x="726" y="49"/>
                  </a:lnTo>
                  <a:lnTo>
                    <a:pt x="738" y="56"/>
                  </a:lnTo>
                  <a:lnTo>
                    <a:pt x="664" y="128"/>
                  </a:lnTo>
                  <a:lnTo>
                    <a:pt x="659" y="125"/>
                  </a:lnTo>
                  <a:lnTo>
                    <a:pt x="653" y="122"/>
                  </a:lnTo>
                  <a:lnTo>
                    <a:pt x="647" y="120"/>
                  </a:lnTo>
                  <a:lnTo>
                    <a:pt x="642" y="118"/>
                  </a:lnTo>
                  <a:lnTo>
                    <a:pt x="635" y="117"/>
                  </a:lnTo>
                  <a:lnTo>
                    <a:pt x="629" y="115"/>
                  </a:lnTo>
                  <a:lnTo>
                    <a:pt x="622" y="114"/>
                  </a:lnTo>
                  <a:lnTo>
                    <a:pt x="615" y="114"/>
                  </a:lnTo>
                  <a:lnTo>
                    <a:pt x="596" y="117"/>
                  </a:lnTo>
                  <a:lnTo>
                    <a:pt x="578" y="121"/>
                  </a:lnTo>
                  <a:lnTo>
                    <a:pt x="562" y="130"/>
                  </a:lnTo>
                  <a:lnTo>
                    <a:pt x="547" y="142"/>
                  </a:lnTo>
                  <a:lnTo>
                    <a:pt x="536" y="156"/>
                  </a:lnTo>
                  <a:lnTo>
                    <a:pt x="526" y="171"/>
                  </a:lnTo>
                  <a:lnTo>
                    <a:pt x="521" y="189"/>
                  </a:lnTo>
                  <a:lnTo>
                    <a:pt x="518" y="208"/>
                  </a:lnTo>
                  <a:lnTo>
                    <a:pt x="520" y="225"/>
                  </a:lnTo>
                  <a:lnTo>
                    <a:pt x="524" y="240"/>
                  </a:lnTo>
                  <a:lnTo>
                    <a:pt x="531" y="254"/>
                  </a:lnTo>
                  <a:lnTo>
                    <a:pt x="540" y="265"/>
                  </a:lnTo>
                  <a:lnTo>
                    <a:pt x="552" y="274"/>
                  </a:lnTo>
                  <a:lnTo>
                    <a:pt x="566" y="281"/>
                  </a:lnTo>
                  <a:lnTo>
                    <a:pt x="582" y="286"/>
                  </a:lnTo>
                  <a:lnTo>
                    <a:pt x="599" y="287"/>
                  </a:lnTo>
                  <a:lnTo>
                    <a:pt x="619" y="285"/>
                  </a:lnTo>
                  <a:lnTo>
                    <a:pt x="637" y="280"/>
                  </a:lnTo>
                  <a:lnTo>
                    <a:pt x="653" y="272"/>
                  </a:lnTo>
                  <a:lnTo>
                    <a:pt x="667" y="261"/>
                  </a:lnTo>
                  <a:lnTo>
                    <a:pt x="680" y="247"/>
                  </a:lnTo>
                  <a:lnTo>
                    <a:pt x="688" y="231"/>
                  </a:lnTo>
                  <a:lnTo>
                    <a:pt x="693" y="213"/>
                  </a:lnTo>
                  <a:lnTo>
                    <a:pt x="696" y="194"/>
                  </a:lnTo>
                  <a:lnTo>
                    <a:pt x="693" y="173"/>
                  </a:lnTo>
                  <a:lnTo>
                    <a:pt x="688" y="156"/>
                  </a:lnTo>
                  <a:lnTo>
                    <a:pt x="677" y="140"/>
                  </a:lnTo>
                  <a:lnTo>
                    <a:pt x="664" y="128"/>
                  </a:lnTo>
                  <a:lnTo>
                    <a:pt x="738" y="5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1" name="Litebulb"/>
            <p:cNvSpPr>
              <a:spLocks noEditPoints="1" noChangeArrowheads="1"/>
            </p:cNvSpPr>
            <p:nvPr/>
          </p:nvSpPr>
          <p:spPr bwMode="auto">
            <a:xfrm>
              <a:off x="5286380" y="857232"/>
              <a:ext cx="500066" cy="64294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00B050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Puzzle3"/>
            <p:cNvSpPr>
              <a:spLocks noEditPoints="1" noChangeArrowheads="1"/>
            </p:cNvSpPr>
            <p:nvPr/>
          </p:nvSpPr>
          <p:spPr bwMode="auto">
            <a:xfrm rot="5400000">
              <a:off x="2720465" y="5066221"/>
              <a:ext cx="509814" cy="664396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7" name="Group 54"/>
            <p:cNvGrpSpPr/>
            <p:nvPr/>
          </p:nvGrpSpPr>
          <p:grpSpPr>
            <a:xfrm>
              <a:off x="4357686" y="2214554"/>
              <a:ext cx="714380" cy="657340"/>
              <a:chOff x="5986668" y="4047945"/>
              <a:chExt cx="1085663" cy="1214630"/>
            </a:xfrm>
          </p:grpSpPr>
          <p:sp>
            <p:nvSpPr>
              <p:cNvPr id="1058" name="Gear"/>
              <p:cNvSpPr>
                <a:spLocks noEditPoints="1" noChangeArrowheads="1"/>
              </p:cNvSpPr>
              <p:nvPr/>
            </p:nvSpPr>
            <p:spPr bwMode="auto">
              <a:xfrm rot="211376">
                <a:off x="5986668" y="4047945"/>
                <a:ext cx="714380" cy="806444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n-IN"/>
              </a:p>
            </p:txBody>
          </p:sp>
          <p:sp>
            <p:nvSpPr>
              <p:cNvPr id="1059" name="AutoShape 35"/>
              <p:cNvSpPr>
                <a:spLocks noEditPoints="1" noChangeArrowheads="1"/>
              </p:cNvSpPr>
              <p:nvPr/>
            </p:nvSpPr>
            <p:spPr bwMode="auto">
              <a:xfrm>
                <a:off x="6500826" y="4619633"/>
                <a:ext cx="571505" cy="642942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n-IN"/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571604" y="571480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  <a:t>01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1571604" y="1214422"/>
            <a:ext cx="257176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87"/>
          <p:cNvGrpSpPr/>
          <p:nvPr/>
        </p:nvGrpSpPr>
        <p:grpSpPr>
          <a:xfrm>
            <a:off x="4643438" y="5072074"/>
            <a:ext cx="3643338" cy="646331"/>
            <a:chOff x="4572000" y="5357826"/>
            <a:chExt cx="3643338" cy="646331"/>
          </a:xfrm>
        </p:grpSpPr>
        <p:sp>
          <p:nvSpPr>
            <p:cNvPr id="74" name="TextBox 73"/>
            <p:cNvSpPr txBox="1"/>
            <p:nvPr/>
          </p:nvSpPr>
          <p:spPr>
            <a:xfrm>
              <a:off x="4572000" y="5357826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04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4714876" y="6000768"/>
              <a:ext cx="250033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214942" y="5572140"/>
              <a:ext cx="3000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Problem Solving Solution</a:t>
              </a:r>
            </a:p>
          </p:txBody>
        </p:sp>
      </p:grpSp>
      <p:grpSp>
        <p:nvGrpSpPr>
          <p:cNvPr id="13" name="Group 86"/>
          <p:cNvGrpSpPr/>
          <p:nvPr/>
        </p:nvGrpSpPr>
        <p:grpSpPr>
          <a:xfrm>
            <a:off x="0" y="3000372"/>
            <a:ext cx="3571868" cy="646331"/>
            <a:chOff x="0" y="3071810"/>
            <a:chExt cx="3571868" cy="646331"/>
          </a:xfrm>
        </p:grpSpPr>
        <p:sp>
          <p:nvSpPr>
            <p:cNvPr id="64" name="TextBox 63"/>
            <p:cNvSpPr txBox="1"/>
            <p:nvPr/>
          </p:nvSpPr>
          <p:spPr>
            <a:xfrm>
              <a:off x="142844" y="3071810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03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0" y="3714752"/>
              <a:ext cx="30003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57224" y="3214686"/>
              <a:ext cx="27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Upgrade &amp; Maintenance  </a:t>
              </a:r>
            </a:p>
          </p:txBody>
        </p:sp>
      </p:grpSp>
      <p:grpSp>
        <p:nvGrpSpPr>
          <p:cNvPr id="14" name="Group 85"/>
          <p:cNvGrpSpPr/>
          <p:nvPr/>
        </p:nvGrpSpPr>
        <p:grpSpPr>
          <a:xfrm>
            <a:off x="5786446" y="2428868"/>
            <a:ext cx="2857488" cy="646331"/>
            <a:chOff x="6143636" y="3429000"/>
            <a:chExt cx="2857488" cy="646331"/>
          </a:xfrm>
        </p:grpSpPr>
        <p:sp>
          <p:nvSpPr>
            <p:cNvPr id="71" name="TextBox 70"/>
            <p:cNvSpPr txBox="1"/>
            <p:nvPr/>
          </p:nvSpPr>
          <p:spPr>
            <a:xfrm>
              <a:off x="6143636" y="3429000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02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215074" y="4071942"/>
              <a:ext cx="250033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858016" y="3571876"/>
              <a:ext cx="21431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Technical Support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285984" y="714356"/>
            <a:ext cx="235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Steady Growth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857752" y="585789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0" name="TextBox 89"/>
          <p:cNvSpPr txBox="1"/>
          <p:nvPr/>
        </p:nvSpPr>
        <p:spPr>
          <a:xfrm>
            <a:off x="4786314" y="5786454"/>
            <a:ext cx="3643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A good I.T infrastructure to solve various problems like database management, coding, developing &amp; testing to transform your day to day manual operations to a digitalized way.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0" y="3714752"/>
            <a:ext cx="2786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Working on abundance of data maintenance &amp; analyzing it in an orderly manner through various digital tools. </a:t>
            </a:r>
            <a:endParaRPr lang="en-IN" dirty="0"/>
          </a:p>
        </p:txBody>
      </p:sp>
      <p:sp>
        <p:nvSpPr>
          <p:cNvPr id="94" name="TextBox 93"/>
          <p:cNvSpPr txBox="1"/>
          <p:nvPr/>
        </p:nvSpPr>
        <p:spPr>
          <a:xfrm>
            <a:off x="5857884" y="3143248"/>
            <a:ext cx="26432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Efficient backend support in order to ensure smooth running of process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428728" y="1357298"/>
            <a:ext cx="3000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Working in integration with all the levels of your business in order to  achieve organizational goals by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38707" y="104958"/>
            <a:ext cx="61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Why you need our IT services &amp; consulting ?</a:t>
            </a:r>
          </a:p>
        </p:txBody>
      </p:sp>
    </p:spTree>
    <p:extLst>
      <p:ext uri="{BB962C8B-B14F-4D97-AF65-F5344CB8AC3E}">
        <p14:creationId xmlns:p14="http://schemas.microsoft.com/office/powerpoint/2010/main" val="420179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1928256" y="5214155"/>
            <a:ext cx="9906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6"/>
          <p:cNvSpPr/>
          <p:nvPr/>
        </p:nvSpPr>
        <p:spPr>
          <a:xfrm>
            <a:off x="2775158" y="1354800"/>
            <a:ext cx="3115470" cy="889200"/>
          </a:xfrm>
          <a:custGeom>
            <a:avLst/>
            <a:gdLst/>
            <a:ahLst/>
            <a:cxnLst/>
            <a:rect l="l" t="t" r="r" b="b"/>
            <a:pathLst>
              <a:path w="3115470" h="889200">
                <a:moveTo>
                  <a:pt x="1373086" y="0"/>
                </a:moveTo>
                <a:lnTo>
                  <a:pt x="1766186" y="0"/>
                </a:lnTo>
                <a:cubicBezTo>
                  <a:pt x="2153582" y="39788"/>
                  <a:pt x="2527826" y="206961"/>
                  <a:pt x="2822997" y="500822"/>
                </a:cubicBezTo>
                <a:cubicBezTo>
                  <a:pt x="2941308" y="618608"/>
                  <a:pt x="3039322" y="749187"/>
                  <a:pt x="3115470" y="889200"/>
                </a:cubicBezTo>
                <a:lnTo>
                  <a:pt x="0" y="889200"/>
                </a:lnTo>
                <a:cubicBezTo>
                  <a:pt x="74093" y="761040"/>
                  <a:pt x="166766" y="641002"/>
                  <a:pt x="276110" y="531170"/>
                </a:cubicBezTo>
                <a:cubicBezTo>
                  <a:pt x="584108" y="221799"/>
                  <a:pt x="973680" y="44340"/>
                  <a:pt x="1373086" y="0"/>
                </a:cubicBezTo>
                <a:close/>
              </a:path>
            </a:pathLst>
          </a:custGeom>
          <a:solidFill>
            <a:srgbClr val="F58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ardrop 3"/>
          <p:cNvSpPr/>
          <p:nvPr/>
        </p:nvSpPr>
        <p:spPr>
          <a:xfrm rot="8092354">
            <a:off x="3453177" y="1217495"/>
            <a:ext cx="3312112" cy="3294084"/>
          </a:xfrm>
          <a:custGeom>
            <a:avLst/>
            <a:gdLst/>
            <a:ahLst/>
            <a:cxnLst/>
            <a:rect l="l" t="t" r="r" b="b"/>
            <a:pathLst>
              <a:path w="3011011" h="2994622">
                <a:moveTo>
                  <a:pt x="2198065" y="2994622"/>
                </a:moveTo>
                <a:lnTo>
                  <a:pt x="0" y="786758"/>
                </a:lnTo>
                <a:cubicBezTo>
                  <a:pt x="84491" y="484012"/>
                  <a:pt x="249895" y="214197"/>
                  <a:pt x="471465" y="0"/>
                </a:cubicBezTo>
                <a:lnTo>
                  <a:pt x="3011011" y="2550868"/>
                </a:lnTo>
                <a:cubicBezTo>
                  <a:pt x="2788204" y="2763413"/>
                  <a:pt x="2509368" y="2919330"/>
                  <a:pt x="2198065" y="2994622"/>
                </a:cubicBezTo>
                <a:close/>
              </a:path>
            </a:pathLst>
          </a:custGeom>
          <a:solidFill>
            <a:srgbClr val="FF4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ardrop 3"/>
          <p:cNvSpPr/>
          <p:nvPr/>
        </p:nvSpPr>
        <p:spPr>
          <a:xfrm rot="8092354">
            <a:off x="2641380" y="2041468"/>
            <a:ext cx="3016584" cy="2999316"/>
          </a:xfrm>
          <a:custGeom>
            <a:avLst/>
            <a:gdLst/>
            <a:ahLst/>
            <a:cxnLst/>
            <a:rect l="l" t="t" r="r" b="b"/>
            <a:pathLst>
              <a:path w="3016584" h="2999316">
                <a:moveTo>
                  <a:pt x="2539546" y="2999316"/>
                </a:moveTo>
                <a:lnTo>
                  <a:pt x="0" y="448448"/>
                </a:lnTo>
                <a:cubicBezTo>
                  <a:pt x="221257" y="235059"/>
                  <a:pt x="498403" y="77519"/>
                  <a:pt x="808272" y="0"/>
                </a:cubicBezTo>
                <a:lnTo>
                  <a:pt x="3016584" y="2218157"/>
                </a:lnTo>
                <a:cubicBezTo>
                  <a:pt x="2929509" y="2519277"/>
                  <a:pt x="2762517" y="2787329"/>
                  <a:pt x="2539546" y="299931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ardrop 3"/>
          <p:cNvSpPr/>
          <p:nvPr/>
        </p:nvSpPr>
        <p:spPr>
          <a:xfrm rot="8092354">
            <a:off x="3768614" y="3030318"/>
            <a:ext cx="2302378" cy="2344451"/>
          </a:xfrm>
          <a:custGeom>
            <a:avLst/>
            <a:gdLst>
              <a:gd name="connsiteX0" fmla="*/ 2190683 w 2302378"/>
              <a:gd name="connsiteY0" fmla="*/ 2344451 h 2344451"/>
              <a:gd name="connsiteX1" fmla="*/ 0 w 2302378"/>
              <a:gd name="connsiteY1" fmla="*/ 144001 h 2344451"/>
              <a:gd name="connsiteX2" fmla="*/ 438546 w 2302378"/>
              <a:gd name="connsiteY2" fmla="*/ 89591 h 2344451"/>
              <a:gd name="connsiteX3" fmla="*/ 1111370 w 2302378"/>
              <a:gd name="connsiteY3" fmla="*/ 0 h 2344451"/>
              <a:gd name="connsiteX4" fmla="*/ 2302378 w 2302378"/>
              <a:gd name="connsiteY4" fmla="*/ 1196318 h 2344451"/>
              <a:gd name="connsiteX5" fmla="*/ 2256965 w 2302378"/>
              <a:gd name="connsiteY5" fmla="*/ 1873102 h 2344451"/>
              <a:gd name="connsiteX6" fmla="*/ 2190683 w 2302378"/>
              <a:gd name="connsiteY6" fmla="*/ 2344451 h 234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378" h="2344451">
                <a:moveTo>
                  <a:pt x="2190683" y="2344451"/>
                </a:moveTo>
                <a:lnTo>
                  <a:pt x="0" y="144001"/>
                </a:lnTo>
                <a:cubicBezTo>
                  <a:pt x="140100" y="107735"/>
                  <a:pt x="287163" y="89591"/>
                  <a:pt x="438546" y="89591"/>
                </a:cubicBezTo>
                <a:cubicBezTo>
                  <a:pt x="638712" y="166455"/>
                  <a:pt x="870944" y="99215"/>
                  <a:pt x="1111370" y="0"/>
                </a:cubicBezTo>
                <a:lnTo>
                  <a:pt x="2302378" y="1196318"/>
                </a:lnTo>
                <a:cubicBezTo>
                  <a:pt x="2204977" y="1458072"/>
                  <a:pt x="2203512" y="1539478"/>
                  <a:pt x="2256965" y="1873102"/>
                </a:cubicBezTo>
                <a:cubicBezTo>
                  <a:pt x="2256965" y="2036460"/>
                  <a:pt x="2234573" y="2194688"/>
                  <a:pt x="2190683" y="234445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ardrop 3"/>
          <p:cNvSpPr/>
          <p:nvPr/>
        </p:nvSpPr>
        <p:spPr>
          <a:xfrm rot="8092354">
            <a:off x="3507098" y="4455261"/>
            <a:ext cx="1456805" cy="1488142"/>
          </a:xfrm>
          <a:custGeom>
            <a:avLst/>
            <a:gdLst/>
            <a:ahLst/>
            <a:cxnLst/>
            <a:rect l="l" t="t" r="r" b="b"/>
            <a:pathLst>
              <a:path w="1456805" h="1488142">
                <a:moveTo>
                  <a:pt x="1188678" y="1488142"/>
                </a:moveTo>
                <a:lnTo>
                  <a:pt x="0" y="294164"/>
                </a:lnTo>
                <a:cubicBezTo>
                  <a:pt x="326450" y="160688"/>
                  <a:pt x="667928" y="-29925"/>
                  <a:pt x="965823" y="3969"/>
                </a:cubicBezTo>
                <a:lnTo>
                  <a:pt x="1451749" y="492061"/>
                </a:lnTo>
                <a:cubicBezTo>
                  <a:pt x="1489176" y="796722"/>
                  <a:pt x="1310571" y="1158820"/>
                  <a:pt x="1188678" y="148814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3947193" y="5903025"/>
            <a:ext cx="723900" cy="1622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3943920" y="6099188"/>
            <a:ext cx="723900" cy="1622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4043937" y="6286413"/>
            <a:ext cx="514213" cy="1622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ardrop 3"/>
          <p:cNvSpPr/>
          <p:nvPr/>
        </p:nvSpPr>
        <p:spPr>
          <a:xfrm rot="8092354">
            <a:off x="3454724" y="1218508"/>
            <a:ext cx="3312112" cy="3294084"/>
          </a:xfrm>
          <a:custGeom>
            <a:avLst/>
            <a:gdLst/>
            <a:ahLst/>
            <a:cxnLst/>
            <a:rect l="l" t="t" r="r" b="b"/>
            <a:pathLst>
              <a:path w="3011011" h="2994622">
                <a:moveTo>
                  <a:pt x="2198065" y="2994622"/>
                </a:moveTo>
                <a:lnTo>
                  <a:pt x="0" y="786758"/>
                </a:lnTo>
                <a:cubicBezTo>
                  <a:pt x="84491" y="484012"/>
                  <a:pt x="249895" y="214197"/>
                  <a:pt x="471465" y="0"/>
                </a:cubicBezTo>
                <a:lnTo>
                  <a:pt x="3011011" y="2550868"/>
                </a:lnTo>
                <a:cubicBezTo>
                  <a:pt x="2788204" y="2763413"/>
                  <a:pt x="2509368" y="2919330"/>
                  <a:pt x="2198065" y="2994622"/>
                </a:cubicBezTo>
                <a:close/>
              </a:path>
            </a:pathLst>
          </a:custGeom>
          <a:gradFill flip="none" rotWithShape="1">
            <a:gsLst>
              <a:gs pos="83000">
                <a:schemeClr val="tx1">
                  <a:alpha val="61000"/>
                </a:schemeClr>
              </a:gs>
              <a:gs pos="70000">
                <a:schemeClr val="bg1">
                  <a:lumMod val="27000"/>
                  <a:alpha val="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ardrop 3"/>
          <p:cNvSpPr/>
          <p:nvPr/>
        </p:nvSpPr>
        <p:spPr>
          <a:xfrm rot="2695594" flipV="1">
            <a:off x="2668363" y="2041995"/>
            <a:ext cx="3016584" cy="2999316"/>
          </a:xfrm>
          <a:custGeom>
            <a:avLst/>
            <a:gdLst/>
            <a:ahLst/>
            <a:cxnLst/>
            <a:rect l="l" t="t" r="r" b="b"/>
            <a:pathLst>
              <a:path w="3016584" h="2999316">
                <a:moveTo>
                  <a:pt x="2539546" y="2999316"/>
                </a:moveTo>
                <a:lnTo>
                  <a:pt x="0" y="448448"/>
                </a:lnTo>
                <a:cubicBezTo>
                  <a:pt x="221257" y="235059"/>
                  <a:pt x="498403" y="77519"/>
                  <a:pt x="808272" y="0"/>
                </a:cubicBezTo>
                <a:lnTo>
                  <a:pt x="3016584" y="2218157"/>
                </a:lnTo>
                <a:cubicBezTo>
                  <a:pt x="2929509" y="2519277"/>
                  <a:pt x="2762517" y="2787329"/>
                  <a:pt x="2539546" y="2999316"/>
                </a:cubicBezTo>
                <a:close/>
              </a:path>
            </a:pathLst>
          </a:custGeom>
          <a:gradFill>
            <a:gsLst>
              <a:gs pos="73000">
                <a:schemeClr val="tx1">
                  <a:alpha val="61000"/>
                </a:schemeClr>
              </a:gs>
              <a:gs pos="59000">
                <a:schemeClr val="bg1">
                  <a:lumMod val="95000"/>
                  <a:alpha val="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ardrop 3"/>
          <p:cNvSpPr/>
          <p:nvPr/>
        </p:nvSpPr>
        <p:spPr>
          <a:xfrm rot="8092354">
            <a:off x="3768613" y="3030318"/>
            <a:ext cx="2302378" cy="2344451"/>
          </a:xfrm>
          <a:custGeom>
            <a:avLst/>
            <a:gdLst>
              <a:gd name="connsiteX0" fmla="*/ 2190683 w 2302378"/>
              <a:gd name="connsiteY0" fmla="*/ 2344451 h 2344451"/>
              <a:gd name="connsiteX1" fmla="*/ 0 w 2302378"/>
              <a:gd name="connsiteY1" fmla="*/ 144001 h 2344451"/>
              <a:gd name="connsiteX2" fmla="*/ 438546 w 2302378"/>
              <a:gd name="connsiteY2" fmla="*/ 89591 h 2344451"/>
              <a:gd name="connsiteX3" fmla="*/ 1111370 w 2302378"/>
              <a:gd name="connsiteY3" fmla="*/ 0 h 2344451"/>
              <a:gd name="connsiteX4" fmla="*/ 2302378 w 2302378"/>
              <a:gd name="connsiteY4" fmla="*/ 1196318 h 2344451"/>
              <a:gd name="connsiteX5" fmla="*/ 2256965 w 2302378"/>
              <a:gd name="connsiteY5" fmla="*/ 1873102 h 2344451"/>
              <a:gd name="connsiteX6" fmla="*/ 2190683 w 2302378"/>
              <a:gd name="connsiteY6" fmla="*/ 2344451 h 234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378" h="2344451">
                <a:moveTo>
                  <a:pt x="2190683" y="2344451"/>
                </a:moveTo>
                <a:lnTo>
                  <a:pt x="0" y="144001"/>
                </a:lnTo>
                <a:cubicBezTo>
                  <a:pt x="140100" y="107735"/>
                  <a:pt x="287163" y="89591"/>
                  <a:pt x="438546" y="89591"/>
                </a:cubicBezTo>
                <a:cubicBezTo>
                  <a:pt x="638712" y="166455"/>
                  <a:pt x="870944" y="99215"/>
                  <a:pt x="1111370" y="0"/>
                </a:cubicBezTo>
                <a:lnTo>
                  <a:pt x="2302378" y="1196318"/>
                </a:lnTo>
                <a:cubicBezTo>
                  <a:pt x="2204977" y="1458072"/>
                  <a:pt x="2203512" y="1539478"/>
                  <a:pt x="2256965" y="1873102"/>
                </a:cubicBezTo>
                <a:cubicBezTo>
                  <a:pt x="2256965" y="2036460"/>
                  <a:pt x="2234573" y="2194688"/>
                  <a:pt x="2190683" y="2344451"/>
                </a:cubicBezTo>
                <a:close/>
              </a:path>
            </a:pathLst>
          </a:custGeom>
          <a:gradFill>
            <a:gsLst>
              <a:gs pos="73000">
                <a:schemeClr val="tx1">
                  <a:alpha val="61000"/>
                </a:schemeClr>
              </a:gs>
              <a:gs pos="57000">
                <a:schemeClr val="bg1">
                  <a:lumMod val="95000"/>
                  <a:alpha val="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ardrop 3"/>
          <p:cNvSpPr/>
          <p:nvPr/>
        </p:nvSpPr>
        <p:spPr>
          <a:xfrm rot="13430707" flipH="1">
            <a:off x="3489947" y="4482061"/>
            <a:ext cx="1456805" cy="1488142"/>
          </a:xfrm>
          <a:custGeom>
            <a:avLst/>
            <a:gdLst/>
            <a:ahLst/>
            <a:cxnLst/>
            <a:rect l="l" t="t" r="r" b="b"/>
            <a:pathLst>
              <a:path w="1456805" h="1488142">
                <a:moveTo>
                  <a:pt x="1188678" y="1488142"/>
                </a:moveTo>
                <a:lnTo>
                  <a:pt x="0" y="294164"/>
                </a:lnTo>
                <a:cubicBezTo>
                  <a:pt x="326450" y="160688"/>
                  <a:pt x="667928" y="-29925"/>
                  <a:pt x="965823" y="3969"/>
                </a:cubicBezTo>
                <a:lnTo>
                  <a:pt x="1451749" y="492061"/>
                </a:lnTo>
                <a:cubicBezTo>
                  <a:pt x="1489176" y="796722"/>
                  <a:pt x="1310571" y="1158820"/>
                  <a:pt x="1188678" y="1488142"/>
                </a:cubicBezTo>
                <a:close/>
              </a:path>
            </a:pathLst>
          </a:custGeom>
          <a:gradFill>
            <a:gsLst>
              <a:gs pos="73000">
                <a:schemeClr val="tx1">
                  <a:alpha val="61000"/>
                </a:schemeClr>
              </a:gs>
              <a:gs pos="57000">
                <a:schemeClr val="bg1">
                  <a:lumMod val="95000"/>
                  <a:alpha val="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1432956" y="1415229"/>
            <a:ext cx="990600" cy="914400"/>
          </a:xfrm>
          <a:prstGeom prst="ellipse">
            <a:avLst/>
          </a:prstGeom>
          <a:solidFill>
            <a:srgbClr val="F58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7543800" y="2174813"/>
            <a:ext cx="990600" cy="914400"/>
          </a:xfrm>
          <a:prstGeom prst="ellipse">
            <a:avLst/>
          </a:prstGeom>
          <a:solidFill>
            <a:srgbClr val="FF4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762000" y="3288143"/>
            <a:ext cx="990600" cy="914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7162800" y="4134413"/>
            <a:ext cx="9906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/>
          <p:cNvCxnSpPr>
            <a:stCxn id="21" idx="6"/>
          </p:cNvCxnSpPr>
          <p:nvPr/>
        </p:nvCxnSpPr>
        <p:spPr>
          <a:xfrm>
            <a:off x="2423556" y="1872429"/>
            <a:ext cx="700644" cy="0"/>
          </a:xfrm>
          <a:prstGeom prst="line">
            <a:avLst/>
          </a:prstGeom>
          <a:ln>
            <a:solidFill>
              <a:srgbClr val="F5801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6"/>
          </p:cNvCxnSpPr>
          <p:nvPr/>
        </p:nvCxnSpPr>
        <p:spPr>
          <a:xfrm>
            <a:off x="1752600" y="3745343"/>
            <a:ext cx="9144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2" idx="2"/>
          </p:cNvCxnSpPr>
          <p:nvPr/>
        </p:nvCxnSpPr>
        <p:spPr>
          <a:xfrm flipH="1">
            <a:off x="6781800" y="2632013"/>
            <a:ext cx="762000" cy="0"/>
          </a:xfrm>
          <a:prstGeom prst="line">
            <a:avLst/>
          </a:prstGeom>
          <a:ln>
            <a:solidFill>
              <a:srgbClr val="FF4B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2"/>
          </p:cNvCxnSpPr>
          <p:nvPr/>
        </p:nvCxnSpPr>
        <p:spPr>
          <a:xfrm flipH="1">
            <a:off x="5890628" y="4591613"/>
            <a:ext cx="1272172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5" idx="6"/>
          </p:cNvCxnSpPr>
          <p:nvPr/>
        </p:nvCxnSpPr>
        <p:spPr>
          <a:xfrm>
            <a:off x="2918856" y="5671355"/>
            <a:ext cx="1025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ubOvalCallout"/>
          <p:cNvSpPr>
            <a:spLocks noEditPoints="1" noChangeArrowheads="1"/>
          </p:cNvSpPr>
          <p:nvPr/>
        </p:nvSpPr>
        <p:spPr bwMode="auto">
          <a:xfrm>
            <a:off x="7803596" y="2329629"/>
            <a:ext cx="502204" cy="534908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3" name="Picture 9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20" y="1596864"/>
            <a:ext cx="935471" cy="5511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Program Files (x86)\Microsoft Office\MEDIA\CAGCAT10\j0234657.wm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48" y="5311369"/>
            <a:ext cx="732971" cy="7134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Program Files (x86)\Microsoft Office\MEDIA\CAGCAT10\j0252349.wmf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91922">
            <a:off x="7348194" y="4369591"/>
            <a:ext cx="619810" cy="37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6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50" y="3382215"/>
            <a:ext cx="701899" cy="69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0" y="1582280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88134" y="788945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0" y="3910761"/>
            <a:ext cx="98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42746" y="5226132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3329" y="5226132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5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199487" y="965851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technology Pvt. Ltd</a:t>
            </a:r>
          </a:p>
        </p:txBody>
      </p:sp>
      <p:pic>
        <p:nvPicPr>
          <p:cNvPr id="68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3329" y="614962"/>
            <a:ext cx="1282535" cy="819397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0" y="4235576"/>
            <a:ext cx="246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Design database system  &amp; infrastructure more efficiently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895" y="1852575"/>
            <a:ext cx="1398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Provide various I.T Solutions as per your  problems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889196" y="1022309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Work in integration with all your departments digitally with our support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65800" y="553655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 provide Mobile app development and Web solutions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90" y="5577663"/>
            <a:ext cx="2174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technical team works on Android </a:t>
            </a:r>
            <a:r>
              <a:rPr lang="en-IN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ASP.Net,Anjular</a:t>
            </a:r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JS, </a:t>
            </a:r>
            <a:r>
              <a:rPr lang="en-IN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Anjular</a:t>
            </a:r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6.0, Dot Net Web API.</a:t>
            </a:r>
          </a:p>
        </p:txBody>
      </p:sp>
    </p:spTree>
    <p:extLst>
      <p:ext uri="{BB962C8B-B14F-4D97-AF65-F5344CB8AC3E}">
        <p14:creationId xmlns:p14="http://schemas.microsoft.com/office/powerpoint/2010/main" val="3946516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440269" y="783473"/>
            <a:ext cx="5275209" cy="5895225"/>
            <a:chOff x="3666911" y="593766"/>
            <a:chExt cx="5275209" cy="5895225"/>
          </a:xfrm>
        </p:grpSpPr>
        <p:pic>
          <p:nvPicPr>
            <p:cNvPr id="30" name="Picture 4" descr="C:\Users\varun\Desktop\posters\logo\jQuery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66911" y="656686"/>
              <a:ext cx="1358914" cy="507983"/>
            </a:xfrm>
            <a:prstGeom prst="rect">
              <a:avLst/>
            </a:prstGeom>
            <a:noFill/>
          </p:spPr>
        </p:pic>
        <p:grpSp>
          <p:nvGrpSpPr>
            <p:cNvPr id="38" name="Group 37"/>
            <p:cNvGrpSpPr/>
            <p:nvPr/>
          </p:nvGrpSpPr>
          <p:grpSpPr>
            <a:xfrm>
              <a:off x="4000133" y="593766"/>
              <a:ext cx="4941987" cy="5895225"/>
              <a:chOff x="4000133" y="593766"/>
              <a:chExt cx="4941987" cy="5895225"/>
            </a:xfrm>
          </p:grpSpPr>
          <p:pic>
            <p:nvPicPr>
              <p:cNvPr id="31" name="Picture 5" descr="C:\Users\varun\Desktop\posters\logo\wordpress_blue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032070" y="5952893"/>
                <a:ext cx="1000132" cy="531816"/>
              </a:xfrm>
              <a:prstGeom prst="rect">
                <a:avLst/>
              </a:prstGeom>
              <a:noFill/>
            </p:spPr>
          </p:pic>
          <p:pic>
            <p:nvPicPr>
              <p:cNvPr id="32" name="Picture 6" descr="C:\Users\varun\Desktop\posters\logo\pmp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027977" y="5086182"/>
                <a:ext cx="1230319" cy="536596"/>
              </a:xfrm>
              <a:prstGeom prst="rect">
                <a:avLst/>
              </a:prstGeom>
              <a:noFill/>
            </p:spPr>
          </p:pic>
          <p:pic>
            <p:nvPicPr>
              <p:cNvPr id="33" name="Picture 7" descr="C:\Users\varun\Desktop\posters\logo\ASP.Ne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000133" y="4219283"/>
                <a:ext cx="1357323" cy="500066"/>
              </a:xfrm>
              <a:prstGeom prst="rect">
                <a:avLst/>
              </a:prstGeom>
              <a:noFill/>
            </p:spPr>
          </p:pic>
          <p:pic>
            <p:nvPicPr>
              <p:cNvPr id="34" name="Picture 8" descr="C:\Users\varun\Desktop\posters\logo\AngularJS.jp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4116656" y="2283419"/>
                <a:ext cx="833419" cy="714380"/>
              </a:xfrm>
              <a:prstGeom prst="rect">
                <a:avLst/>
              </a:prstGeom>
              <a:noFill/>
            </p:spPr>
          </p:pic>
          <p:pic>
            <p:nvPicPr>
              <p:cNvPr id="35" name="Picture 9" descr="C:\Users\varun\Desktop\posters\logo\Android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208305" y="3447573"/>
                <a:ext cx="866733" cy="487537"/>
              </a:xfrm>
              <a:prstGeom prst="rect">
                <a:avLst/>
              </a:prstGeom>
              <a:noFill/>
            </p:spPr>
          </p:pic>
          <p:pic>
            <p:nvPicPr>
              <p:cNvPr id="36" name="Picture 10" descr="C:\Users\varun\Desktop\posters\logo\wpf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4110731" y="1380893"/>
                <a:ext cx="736579" cy="644507"/>
              </a:xfrm>
              <a:prstGeom prst="rect">
                <a:avLst/>
              </a:prstGeom>
              <a:noFill/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5070761" y="5842660"/>
                <a:ext cx="3835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Word Press is a free and open-source content management system based on PHP &amp; </a:t>
                </a:r>
                <a:r>
                  <a:rPr lang="en-IN" sz="1200" dirty="0" err="1">
                    <a:latin typeface="Times New Roman" pitchFamily="18" charset="0"/>
                    <a:cs typeface="Times New Roman" pitchFamily="18" charset="0"/>
                  </a:rPr>
                  <a:t>MySQL</a:t>
                </a:r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. Features include a plug-in architecture and a template system.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320145" y="4940134"/>
                <a:ext cx="33488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Project Management Professional is an internationally recognized professional designation offered by the Project Management Institute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308271" y="4144489"/>
                <a:ext cx="34438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.NET is a developer platform made up of tools, programming languages, and libraries for building many different types of applications</a:t>
                </a:r>
                <a:r>
                  <a:rPr lang="en-IN" sz="1200" b="1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237018" y="3363227"/>
                <a:ext cx="34557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Android development for mobile application building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272644" y="2137559"/>
                <a:ext cx="366947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 err="1">
                    <a:latin typeface="Times New Roman" pitchFamily="18" charset="0"/>
                    <a:cs typeface="Times New Roman" pitchFamily="18" charset="0"/>
                  </a:rPr>
                  <a:t>AngularJS</a:t>
                </a:r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 is a JavaScript-based open-source front-end web framework mainly maintained by Google and by a community of individuals and corporations to address many of the challenges encountered in developing single-page applications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272644" y="1353787"/>
                <a:ext cx="35269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Windows Presentation Foundation (WPF) is a graphical subsystem by Microsoft for rendering user interfaces in Windows-based applications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332021" y="593766"/>
                <a:ext cx="35863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 err="1">
                    <a:latin typeface="Times New Roman" pitchFamily="18" charset="0"/>
                    <a:cs typeface="Times New Roman" pitchFamily="18" charset="0"/>
                  </a:rPr>
                  <a:t>jQuery</a:t>
                </a:r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 is a JavaScript library designed to simplify HTML DOM tree traversal and manipulation, as well as event handling, CSS animation, and Ajax.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-142504" y="712519"/>
            <a:ext cx="3681351" cy="5035138"/>
            <a:chOff x="-142504" y="712519"/>
            <a:chExt cx="3681351" cy="5035138"/>
          </a:xfrm>
        </p:grpSpPr>
        <p:sp>
          <p:nvSpPr>
            <p:cNvPr id="49" name="Rectangle 48"/>
            <p:cNvSpPr/>
            <p:nvPr/>
          </p:nvSpPr>
          <p:spPr>
            <a:xfrm>
              <a:off x="670192" y="1083025"/>
              <a:ext cx="28264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err="1">
                  <a:latin typeface="Times New Roman" pitchFamily="18" charset="0"/>
                  <a:cs typeface="Times New Roman" pitchFamily="18" charset="0"/>
                </a:rPr>
                <a:t>Anvisys</a:t>
              </a: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 technology Pvt. Ltd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-142504" y="712519"/>
              <a:ext cx="3681351" cy="5035138"/>
              <a:chOff x="-142504" y="712519"/>
              <a:chExt cx="3681351" cy="503513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-142504" y="712519"/>
                <a:ext cx="3681351" cy="5035138"/>
                <a:chOff x="-142504" y="712519"/>
                <a:chExt cx="3681351" cy="5035138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225635" y="1959430"/>
                  <a:ext cx="3313212" cy="3788227"/>
                  <a:chOff x="2600700" y="1187533"/>
                  <a:chExt cx="3903026" cy="4548249"/>
                </a:xfrm>
              </p:grpSpPr>
              <p:grpSp>
                <p:nvGrpSpPr>
                  <p:cNvPr id="3" name="Group 91"/>
                  <p:cNvGrpSpPr/>
                  <p:nvPr/>
                </p:nvGrpSpPr>
                <p:grpSpPr>
                  <a:xfrm>
                    <a:off x="3381398" y="1905795"/>
                    <a:ext cx="2306883" cy="3829987"/>
                    <a:chOff x="1980109" y="2262055"/>
                    <a:chExt cx="2533604" cy="4156961"/>
                  </a:xfrm>
                </p:grpSpPr>
                <p:grpSp>
                  <p:nvGrpSpPr>
                    <p:cNvPr id="12" name="Group 82"/>
                    <p:cNvGrpSpPr/>
                    <p:nvPr/>
                  </p:nvGrpSpPr>
                  <p:grpSpPr>
                    <a:xfrm>
                      <a:off x="2156259" y="2343203"/>
                      <a:ext cx="2357454" cy="4075813"/>
                      <a:chOff x="3393273" y="2214554"/>
                      <a:chExt cx="2357454" cy="4075813"/>
                    </a:xfrm>
                    <a:effectLst>
                      <a:glow rad="228600">
                        <a:schemeClr val="tx1">
                          <a:lumMod val="85000"/>
                          <a:lumOff val="15000"/>
                          <a:alpha val="40000"/>
                        </a:schemeClr>
                      </a:glow>
                    </a:effectLst>
                    <a:scene3d>
                      <a:camera prst="obliqueBottomRight"/>
                      <a:lightRig rig="threePt" dir="t"/>
                    </a:scene3d>
                  </p:grpSpPr>
                  <p:grpSp>
                    <p:nvGrpSpPr>
                      <p:cNvPr id="22" name="Group 25"/>
                      <p:cNvGrpSpPr/>
                      <p:nvPr/>
                    </p:nvGrpSpPr>
                    <p:grpSpPr>
                      <a:xfrm>
                        <a:off x="3393273" y="2214554"/>
                        <a:ext cx="2357454" cy="3143272"/>
                        <a:chOff x="3393273" y="2214554"/>
                        <a:chExt cx="2357454" cy="3143272"/>
                      </a:xfrm>
                      <a:solidFill>
                        <a:srgbClr val="FFC000"/>
                      </a:solidFill>
                    </p:grpSpPr>
                    <p:sp>
                      <p:nvSpPr>
                        <p:cNvPr id="28" name="Rounded Rectangle 27"/>
                        <p:cNvSpPr/>
                        <p:nvPr/>
                      </p:nvSpPr>
                      <p:spPr>
                        <a:xfrm>
                          <a:off x="4000496" y="3786190"/>
                          <a:ext cx="1143008" cy="1571636"/>
                        </a:xfrm>
                        <a:prstGeom prst="roundRect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9" name="Oval 28"/>
                        <p:cNvSpPr/>
                        <p:nvPr/>
                      </p:nvSpPr>
                      <p:spPr>
                        <a:xfrm>
                          <a:off x="3393273" y="2214554"/>
                          <a:ext cx="2357454" cy="2571768"/>
                        </a:xfrm>
                        <a:prstGeom prst="ellipse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  <p:grpSp>
                    <p:nvGrpSpPr>
                      <p:cNvPr id="23" name="Group 37"/>
                      <p:cNvGrpSpPr/>
                      <p:nvPr/>
                    </p:nvGrpSpPr>
                    <p:grpSpPr>
                      <a:xfrm>
                        <a:off x="4107653" y="5400000"/>
                        <a:ext cx="928694" cy="890367"/>
                        <a:chOff x="4107653" y="5400000"/>
                        <a:chExt cx="928694" cy="890367"/>
                      </a:xfr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p:grpSpPr>
                    <p:sp>
                      <p:nvSpPr>
                        <p:cNvPr id="24" name="Rounded Rectangle 23"/>
                        <p:cNvSpPr/>
                        <p:nvPr/>
                      </p:nvSpPr>
                      <p:spPr>
                        <a:xfrm>
                          <a:off x="4107653" y="5400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5" name="Rounded Rectangle 24"/>
                        <p:cNvSpPr/>
                        <p:nvPr/>
                      </p:nvSpPr>
                      <p:spPr>
                        <a:xfrm>
                          <a:off x="4107653" y="5616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6" name="Rounded Rectangle 25"/>
                        <p:cNvSpPr/>
                        <p:nvPr/>
                      </p:nvSpPr>
                      <p:spPr>
                        <a:xfrm>
                          <a:off x="4107653" y="5832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7" name="DiagonalStripe"/>
                        <p:cNvSpPr>
                          <a:spLocks noEditPoints="1" noChangeArrowheads="1"/>
                        </p:cNvSpPr>
                        <p:nvPr/>
                      </p:nvSpPr>
                      <p:spPr bwMode="auto">
                        <a:xfrm rot="13538692">
                          <a:off x="4309802" y="5760000"/>
                          <a:ext cx="524396" cy="536337"/>
                        </a:xfrm>
                        <a:custGeom>
                          <a:avLst/>
                          <a:gdLst>
                            <a:gd name="G0" fmla="+- 0 0 0"/>
                            <a:gd name="G1" fmla="*/ 10914 1 2"/>
                            <a:gd name="G2" fmla="+- 10914 0 0"/>
                            <a:gd name="G3" fmla="+- G1 10800 0"/>
                            <a:gd name="T0" fmla="*/ 5457 w 21600"/>
                            <a:gd name="T1" fmla="*/ 5457 h 21600"/>
                            <a:gd name="T2" fmla="*/ 0 w 21600"/>
                            <a:gd name="T3" fmla="*/ 16257 h 21600"/>
                            <a:gd name="T4" fmla="*/ 10800 w 21600"/>
                            <a:gd name="T5" fmla="*/ 10800 h 21600"/>
                            <a:gd name="T6" fmla="*/ 16257 w 21600"/>
                            <a:gd name="T7" fmla="*/ 0 h 21600"/>
                            <a:gd name="T8" fmla="*/ 11796480 60000 65536"/>
                            <a:gd name="T9" fmla="*/ 11796480 60000 65536"/>
                            <a:gd name="T10" fmla="*/ 0 60000 65536"/>
                            <a:gd name="T11" fmla="*/ 17694720 60000 65536"/>
                            <a:gd name="T12" fmla="*/ 0 w 21600"/>
                            <a:gd name="T13" fmla="*/ 0 h 21600"/>
                            <a:gd name="T14" fmla="*/ G3 w 21600"/>
                            <a:gd name="T15" fmla="*/ G3 h 21600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21600" h="21600">
                              <a:moveTo>
                                <a:pt x="10914" y="0"/>
                              </a:moveTo>
                              <a:lnTo>
                                <a:pt x="0" y="10914"/>
                              </a:lnTo>
                              <a:lnTo>
                                <a:pt x="0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grp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  <a:sp3d>
                          <a:bevelT w="114300" prst="artDeco"/>
                        </a:sp3d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IN"/>
                        </a:p>
                      </p:txBody>
                    </p:sp>
                  </p:grpSp>
                </p:grpSp>
                <p:grpSp>
                  <p:nvGrpSpPr>
                    <p:cNvPr id="13" name="Group 38"/>
                    <p:cNvGrpSpPr/>
                    <p:nvPr/>
                  </p:nvGrpSpPr>
                  <p:grpSpPr>
                    <a:xfrm>
                      <a:off x="1980109" y="2262055"/>
                      <a:ext cx="2357454" cy="4075813"/>
                      <a:chOff x="3393273" y="2214554"/>
                      <a:chExt cx="2357454" cy="4075813"/>
                    </a:xfrm>
                    <a:effectLst>
                      <a:glow rad="228600">
                        <a:schemeClr val="tx1">
                          <a:lumMod val="85000"/>
                          <a:lumOff val="15000"/>
                          <a:alpha val="40000"/>
                        </a:schemeClr>
                      </a:glow>
                    </a:effectLst>
                    <a:scene3d>
                      <a:camera prst="obliqueBottomRight"/>
                      <a:lightRig rig="threePt" dir="t"/>
                    </a:scene3d>
                  </p:grpSpPr>
                  <p:grpSp>
                    <p:nvGrpSpPr>
                      <p:cNvPr id="14" name="Group 25"/>
                      <p:cNvGrpSpPr/>
                      <p:nvPr/>
                    </p:nvGrpSpPr>
                    <p:grpSpPr>
                      <a:xfrm>
                        <a:off x="3393273" y="2214554"/>
                        <a:ext cx="2357454" cy="3143272"/>
                        <a:chOff x="3393273" y="2214554"/>
                        <a:chExt cx="2357454" cy="3143272"/>
                      </a:xfrm>
                      <a:solidFill>
                        <a:srgbClr val="FFC000"/>
                      </a:solidFill>
                    </p:grpSpPr>
                    <p:sp>
                      <p:nvSpPr>
                        <p:cNvPr id="20" name="Rounded Rectangle 19"/>
                        <p:cNvSpPr/>
                        <p:nvPr/>
                      </p:nvSpPr>
                      <p:spPr>
                        <a:xfrm>
                          <a:off x="4000496" y="3786190"/>
                          <a:ext cx="1143008" cy="1571636"/>
                        </a:xfrm>
                        <a:prstGeom prst="roundRect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1" name="Oval 20"/>
                        <p:cNvSpPr/>
                        <p:nvPr/>
                      </p:nvSpPr>
                      <p:spPr>
                        <a:xfrm>
                          <a:off x="3393273" y="2214554"/>
                          <a:ext cx="2357454" cy="2571768"/>
                        </a:xfrm>
                        <a:prstGeom prst="ellipse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  <p:grpSp>
                    <p:nvGrpSpPr>
                      <p:cNvPr id="15" name="Group 37"/>
                      <p:cNvGrpSpPr/>
                      <p:nvPr/>
                    </p:nvGrpSpPr>
                    <p:grpSpPr>
                      <a:xfrm>
                        <a:off x="4107653" y="5400000"/>
                        <a:ext cx="928694" cy="890367"/>
                        <a:chOff x="4107653" y="5400000"/>
                        <a:chExt cx="928694" cy="890367"/>
                      </a:xfr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p:grpSpPr>
                    <p:sp>
                      <p:nvSpPr>
                        <p:cNvPr id="16" name="Rounded Rectangle 15"/>
                        <p:cNvSpPr/>
                        <p:nvPr/>
                      </p:nvSpPr>
                      <p:spPr>
                        <a:xfrm>
                          <a:off x="4107653" y="5400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17" name="Rounded Rectangle 16"/>
                        <p:cNvSpPr/>
                        <p:nvPr/>
                      </p:nvSpPr>
                      <p:spPr>
                        <a:xfrm>
                          <a:off x="4107653" y="5616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18" name="Rounded Rectangle 17"/>
                        <p:cNvSpPr/>
                        <p:nvPr/>
                      </p:nvSpPr>
                      <p:spPr>
                        <a:xfrm>
                          <a:off x="4107653" y="5832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19" name="DiagonalStripe"/>
                        <p:cNvSpPr>
                          <a:spLocks noEditPoints="1" noChangeArrowheads="1"/>
                        </p:cNvSpPr>
                        <p:nvPr/>
                      </p:nvSpPr>
                      <p:spPr bwMode="auto">
                        <a:xfrm rot="13538692">
                          <a:off x="4309802" y="5760000"/>
                          <a:ext cx="524396" cy="536337"/>
                        </a:xfrm>
                        <a:custGeom>
                          <a:avLst/>
                          <a:gdLst>
                            <a:gd name="G0" fmla="+- 0 0 0"/>
                            <a:gd name="G1" fmla="*/ 10914 1 2"/>
                            <a:gd name="G2" fmla="+- 10914 0 0"/>
                            <a:gd name="G3" fmla="+- G1 10800 0"/>
                            <a:gd name="T0" fmla="*/ 5457 w 21600"/>
                            <a:gd name="T1" fmla="*/ 5457 h 21600"/>
                            <a:gd name="T2" fmla="*/ 0 w 21600"/>
                            <a:gd name="T3" fmla="*/ 16257 h 21600"/>
                            <a:gd name="T4" fmla="*/ 10800 w 21600"/>
                            <a:gd name="T5" fmla="*/ 10800 h 21600"/>
                            <a:gd name="T6" fmla="*/ 16257 w 21600"/>
                            <a:gd name="T7" fmla="*/ 0 h 21600"/>
                            <a:gd name="T8" fmla="*/ 11796480 60000 65536"/>
                            <a:gd name="T9" fmla="*/ 11796480 60000 65536"/>
                            <a:gd name="T10" fmla="*/ 0 60000 65536"/>
                            <a:gd name="T11" fmla="*/ 17694720 60000 65536"/>
                            <a:gd name="T12" fmla="*/ 0 w 21600"/>
                            <a:gd name="T13" fmla="*/ 0 h 21600"/>
                            <a:gd name="T14" fmla="*/ G3 w 21600"/>
                            <a:gd name="T15" fmla="*/ G3 h 21600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21600" h="21600">
                              <a:moveTo>
                                <a:pt x="10914" y="0"/>
                              </a:moveTo>
                              <a:lnTo>
                                <a:pt x="0" y="10914"/>
                              </a:lnTo>
                              <a:lnTo>
                                <a:pt x="0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grp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  <a:sp3d>
                          <a:bevelT w="114300" prst="artDeco"/>
                        </a:sp3d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IN"/>
                        </a:p>
                      </p:txBody>
                    </p:sp>
                  </p:grpSp>
                </p:grpSp>
              </p:grpSp>
              <p:grpSp>
                <p:nvGrpSpPr>
                  <p:cNvPr id="4" name="Group 108"/>
                  <p:cNvGrpSpPr/>
                  <p:nvPr/>
                </p:nvGrpSpPr>
                <p:grpSpPr>
                  <a:xfrm>
                    <a:off x="2600700" y="1187533"/>
                    <a:ext cx="3903026" cy="2430483"/>
                    <a:chOff x="2600700" y="1187533"/>
                    <a:chExt cx="3903026" cy="2430483"/>
                  </a:xfrm>
                  <a:effectLst/>
                </p:grpSpPr>
                <p:sp>
                  <p:nvSpPr>
                    <p:cNvPr id="5" name="Rounded Rectangle 4"/>
                    <p:cNvSpPr/>
                    <p:nvPr/>
                  </p:nvSpPr>
                  <p:spPr>
                    <a:xfrm rot="16200000">
                      <a:off x="4067300" y="1407228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" name="Rounded Rectangle 5"/>
                    <p:cNvSpPr/>
                    <p:nvPr/>
                  </p:nvSpPr>
                  <p:spPr>
                    <a:xfrm rot="18002300">
                      <a:off x="5169728" y="1654629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7" name="Rounded Rectangle 6"/>
                    <p:cNvSpPr/>
                    <p:nvPr/>
                  </p:nvSpPr>
                  <p:spPr>
                    <a:xfrm rot="12624080">
                      <a:off x="2804559" y="1842656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8" name="Rounded Rectangle 7"/>
                    <p:cNvSpPr/>
                    <p:nvPr/>
                  </p:nvSpPr>
                  <p:spPr>
                    <a:xfrm rot="10800000">
                      <a:off x="2600700" y="2600697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9" name="Rounded Rectangle 8"/>
                    <p:cNvSpPr/>
                    <p:nvPr/>
                  </p:nvSpPr>
                  <p:spPr>
                    <a:xfrm>
                      <a:off x="5828810" y="2563094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0" name="Rounded Rectangle 9"/>
                    <p:cNvSpPr/>
                    <p:nvPr/>
                  </p:nvSpPr>
                  <p:spPr>
                    <a:xfrm rot="1534147">
                      <a:off x="5862458" y="3416139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" name="Rounded Rectangle 10"/>
                    <p:cNvSpPr/>
                    <p:nvPr/>
                  </p:nvSpPr>
                  <p:spPr>
                    <a:xfrm rot="19835852">
                      <a:off x="2630390" y="3378534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pic>
              <p:nvPicPr>
                <p:cNvPr id="46" name="Picture 11" descr="C:\Users\varun\Desktop\posters\logo\icAnvisys_transparent.png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-142504" y="712519"/>
                  <a:ext cx="1282535" cy="819397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50" name="TextBox 49"/>
              <p:cNvSpPr txBox="1"/>
              <p:nvPr/>
            </p:nvSpPr>
            <p:spPr>
              <a:xfrm>
                <a:off x="1080656" y="3146960"/>
                <a:ext cx="1401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>
                    <a:latin typeface="Times New Roman" pitchFamily="18" charset="0"/>
                    <a:cs typeface="Times New Roman" pitchFamily="18" charset="0"/>
                  </a:rPr>
                  <a:t>OUR AREA OF EXPERTISE </a:t>
                </a:r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1024506" y="260648"/>
            <a:ext cx="5275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Our area of Expertise </a:t>
            </a:r>
          </a:p>
        </p:txBody>
      </p:sp>
    </p:spTree>
    <p:extLst>
      <p:ext uri="{BB962C8B-B14F-4D97-AF65-F5344CB8AC3E}">
        <p14:creationId xmlns:p14="http://schemas.microsoft.com/office/powerpoint/2010/main" val="50640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976</Words>
  <Application>Microsoft Office PowerPoint</Application>
  <PresentationFormat>On-screen Show (4:3)</PresentationFormat>
  <Paragraphs>209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 DESTINE</vt:lpstr>
      <vt:lpstr>AR ESSENCE</vt:lpstr>
      <vt:lpstr>AR JULIAN</vt:lpstr>
      <vt:lpstr>Arial</vt:lpstr>
      <vt:lpstr>Arial Rounded MT Bold</vt:lpstr>
      <vt:lpstr>Bahnschrift SemiBold Condensed</vt:lpstr>
      <vt:lpstr>Berlin Sans FB Demi</vt:lpstr>
      <vt:lpstr>Calibri</vt:lpstr>
      <vt:lpstr>Georgia</vt:lpstr>
      <vt:lpstr>Stencil</vt:lpstr>
      <vt:lpstr>Times New Roman</vt:lpstr>
      <vt:lpstr>Trebuchet MS</vt:lpstr>
      <vt:lpstr>Office Theme</vt:lpstr>
      <vt:lpstr>Slipstream</vt:lpstr>
      <vt:lpstr>PowerPoint Presentation</vt:lpstr>
      <vt:lpstr>PowerPoint Presentation</vt:lpstr>
      <vt:lpstr>PowerPoint Presentation</vt:lpstr>
      <vt:lpstr>PowerPoint Presentation</vt:lpstr>
      <vt:lpstr>Android Development</vt:lpstr>
      <vt:lpstr>Backend and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Amit Kumar</cp:lastModifiedBy>
  <cp:revision>65</cp:revision>
  <dcterms:created xsi:type="dcterms:W3CDTF">2019-06-21T08:41:41Z</dcterms:created>
  <dcterms:modified xsi:type="dcterms:W3CDTF">2019-07-04T05:55:45Z</dcterms:modified>
</cp:coreProperties>
</file>