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57" r:id="rId3"/>
    <p:sldId id="261" r:id="rId4"/>
    <p:sldId id="272" r:id="rId5"/>
    <p:sldId id="269" r:id="rId6"/>
    <p:sldId id="271" r:id="rId7"/>
    <p:sldId id="258" r:id="rId8"/>
    <p:sldId id="262" r:id="rId9"/>
    <p:sldId id="260" r:id="rId10"/>
    <p:sldId id="263" r:id="rId11"/>
    <p:sldId id="264" r:id="rId12"/>
    <p:sldId id="265" r:id="rId13"/>
    <p:sldId id="266" r:id="rId14"/>
    <p:sldId id="27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86444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4000" autoAdjust="0"/>
  </p:normalViewPr>
  <p:slideViewPr>
    <p:cSldViewPr>
      <p:cViewPr varScale="1">
        <p:scale>
          <a:sx n="63" d="100"/>
          <a:sy n="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A8E-4424-4A9A-BA95-A118E6208F28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089A-0A94-4AFC-AFE6-28AD0A54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Having</a:t>
            </a:r>
            <a:r>
              <a:rPr lang="en-IN" baseline="0" dirty="0" smtClean="0"/>
              <a:t> I.T related problems ..we provide all kind of I.T support. </a:t>
            </a:r>
            <a:r>
              <a:rPr lang="en-IN" baseline="0" dirty="0" err="1" smtClean="0"/>
              <a:t>Anvisys</a:t>
            </a:r>
            <a:r>
              <a:rPr lang="en-IN" baseline="0" dirty="0" smtClean="0"/>
              <a:t> Technology your Trusted IT solution and consulting partner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6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</a:t>
            </a:r>
            <a:r>
              <a:rPr lang="en-IN" baseline="0" dirty="0" smtClean="0"/>
              <a:t> provide IT support and services to  the most diverse clientele . From Health industry , Water resource industry and IT industry 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3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err="1" smtClean="0"/>
              <a:t>Anvisys</a:t>
            </a:r>
            <a:r>
              <a:rPr lang="en-IN" baseline="0" dirty="0" smtClean="0"/>
              <a:t> Technology </a:t>
            </a:r>
          </a:p>
          <a:p>
            <a:r>
              <a:rPr lang="en-IN" baseline="0" dirty="0" smtClean="0"/>
              <a:t>www.Anvisys.net  </a:t>
            </a:r>
            <a:r>
              <a:rPr lang="en-IN" baseline="0" smtClean="0"/>
              <a:t>contact us. </a:t>
            </a:r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8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get in touch with us visit www.Anvisys.net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9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Services</a:t>
            </a:r>
            <a:r>
              <a:rPr lang="en-IN" baseline="0" dirty="0" smtClean="0"/>
              <a:t> we offer … visit www.anvisys.net today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7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 search</a:t>
            </a:r>
            <a:r>
              <a:rPr lang="en-IN" baseline="0" dirty="0" smtClean="0"/>
              <a:t> for an IT consultant..? With the correct IT partner reach your business goals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7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5 ways how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Anvisys</a:t>
            </a:r>
            <a:r>
              <a:rPr lang="en-IN" baseline="0" dirty="0" smtClean="0"/>
              <a:t> can help you grow and provide a efficient IT support.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9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Anvisys</a:t>
            </a:r>
            <a:r>
              <a:rPr lang="en-IN" dirty="0" smtClean="0"/>
              <a:t> Technology</a:t>
            </a:r>
            <a:r>
              <a:rPr lang="en-IN" baseline="0" dirty="0" smtClean="0"/>
              <a:t> ..Our Area of Expertise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2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Anvisys</a:t>
            </a:r>
            <a:r>
              <a:rPr lang="en-IN" baseline="0" dirty="0" smtClean="0"/>
              <a:t> also carter different needs of the consumer demand with its unique and various products. We offer Location sharing app , Managing accounts &amp; society system for gated communities.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9AA0-513A-466B-8160-91129E36E7F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2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</a:t>
            </a:r>
            <a:r>
              <a:rPr lang="en-IN" baseline="0" dirty="0" smtClean="0"/>
              <a:t> provide number of Software solution with our dedicated team members who are adamant to deliver the top notch services to our clients from various industries.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4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1640" y="3208778"/>
            <a:ext cx="6949078" cy="1303203"/>
            <a:chOff x="2497184" y="2066113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497184" y="2066113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5879" y="2709054"/>
              <a:ext cx="100013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0259" y="2709054"/>
              <a:ext cx="15716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3333" y="27804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1961" y="2780492"/>
              <a:ext cx="207170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690557" y="1656580"/>
            <a:ext cx="512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021" y="5917455"/>
            <a:ext cx="1358914" cy="507983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5857892"/>
            <a:ext cx="1000132" cy="531816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8913" y="5927677"/>
            <a:ext cx="1357323" cy="500066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53776" y="5826865"/>
            <a:ext cx="833419" cy="714380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6055" y="5927677"/>
            <a:ext cx="866733" cy="487537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88020" y="5892828"/>
            <a:ext cx="736579" cy="644507"/>
          </a:xfrm>
          <a:prstGeom prst="rect">
            <a:avLst/>
          </a:prstGeom>
          <a:noFill/>
        </p:spPr>
      </p:pic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55843" y="963893"/>
            <a:ext cx="1785950" cy="1928826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398229" y="430596"/>
            <a:ext cx="2060844" cy="1487594"/>
            <a:chOff x="398229" y="430596"/>
            <a:chExt cx="2060844" cy="1487594"/>
          </a:xfrm>
        </p:grpSpPr>
        <p:grpSp>
          <p:nvGrpSpPr>
            <p:cNvPr id="42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52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solidFill>
                <a:srgbClr val="FFC000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3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4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effectLst/>
          </p:grpSpPr>
          <p:sp>
            <p:nvSpPr>
              <p:cNvPr id="35" name="Rounded Rectangle 34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35435" y="1462648"/>
              <a:ext cx="1123638" cy="24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2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75" y="5460518"/>
            <a:ext cx="894354" cy="12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33273" y="318872"/>
            <a:ext cx="7848872" cy="6264696"/>
            <a:chOff x="911264" y="630720"/>
            <a:chExt cx="7040588" cy="6085669"/>
          </a:xfrm>
        </p:grpSpPr>
        <p:sp>
          <p:nvSpPr>
            <p:cNvPr id="8" name="TextBox 7"/>
            <p:cNvSpPr txBox="1"/>
            <p:nvPr/>
          </p:nvSpPr>
          <p:spPr>
            <a:xfrm>
              <a:off x="911264" y="2362694"/>
              <a:ext cx="2519569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1</a:t>
              </a:r>
              <a:endParaRPr lang="en-I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400" dirty="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2800" y="1769252"/>
              <a:ext cx="2519569" cy="50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6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2062" y="1270828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9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1087" y="4301306"/>
                <a:ext cx="151894" cy="21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71032" y="2440015"/>
              <a:ext cx="1815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011932" y="1225135"/>
              <a:ext cx="927643" cy="552414"/>
            </a:xfrm>
            <a:prstGeom prst="rtTriangle">
              <a:avLst/>
            </a:pr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89" y="3660163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7868" y="1830079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67068" y="3191518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7024209" y="630720"/>
              <a:ext cx="927643" cy="552414"/>
            </a:xfrm>
            <a:prstGeom prst="rtTriangle">
              <a:avLst/>
            </a:pr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63642" y="2777366"/>
              <a:ext cx="205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1706" y="2209143"/>
              <a:ext cx="117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82030" y="1684818"/>
              <a:ext cx="129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1026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latin typeface="Berlin Sans FB Demi" pitchFamily="34" charset="0"/>
                  </a:rPr>
                  <a:t>Share your location with your friends</a:t>
                </a:r>
                <a:endParaRPr lang="en-IN" sz="1100" b="1" dirty="0">
                  <a:latin typeface="Berlin Sans FB Dem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>
                    <a:latin typeface="Berlin Sans FB Demi" pitchFamily="34" charset="0"/>
                  </a:rPr>
                  <a:t>Receive location shared by your friends</a:t>
                </a:r>
                <a:endParaRPr lang="en-IN" sz="1100" b="1" kern="1200" dirty="0">
                  <a:latin typeface="Berlin Sans FB Demi" pitchFamily="34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3971052" y="2824632"/>
            <a:ext cx="1835801" cy="25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1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952394" y="2861341"/>
            <a:ext cx="2170584" cy="33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222604" y="2323926"/>
            <a:ext cx="1613768" cy="46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540566" y="303238"/>
            <a:ext cx="4007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>
                <a:latin typeface="Stencil" pitchFamily="82" charset="0"/>
                <a:cs typeface="Times New Roman" pitchFamily="18" charset="0"/>
              </a:rPr>
              <a:t>Anvisys</a:t>
            </a:r>
            <a:r>
              <a:rPr lang="en-IN" sz="2000" dirty="0">
                <a:latin typeface="Stencil" pitchFamily="82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7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241" y="-58652"/>
            <a:ext cx="1282535" cy="1040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838" y="233163"/>
            <a:ext cx="8633025" cy="6592161"/>
            <a:chOff x="264566" y="236651"/>
            <a:chExt cx="8985816" cy="6347442"/>
          </a:xfrm>
        </p:grpSpPr>
        <p:sp>
          <p:nvSpPr>
            <p:cNvPr id="2" name="Cloud 1"/>
            <p:cNvSpPr/>
            <p:nvPr/>
          </p:nvSpPr>
          <p:spPr>
            <a:xfrm>
              <a:off x="437851" y="96048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Cloud 50"/>
            <p:cNvSpPr/>
            <p:nvPr/>
          </p:nvSpPr>
          <p:spPr>
            <a:xfrm>
              <a:off x="5836313" y="2366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Cloud 51"/>
            <p:cNvSpPr/>
            <p:nvPr/>
          </p:nvSpPr>
          <p:spPr>
            <a:xfrm>
              <a:off x="3982383" y="3164296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Cloud 52"/>
            <p:cNvSpPr/>
            <p:nvPr/>
          </p:nvSpPr>
          <p:spPr>
            <a:xfrm>
              <a:off x="264566" y="44190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54" name="Cloud 53"/>
            <p:cNvSpPr/>
            <p:nvPr/>
          </p:nvSpPr>
          <p:spPr>
            <a:xfrm>
              <a:off x="5836313" y="4685225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79790" y="5877272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SOLUTION  WE  PROVIDE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99878" y="10630"/>
            <a:ext cx="53141" cy="91268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369296" y="2785610"/>
            <a:ext cx="1744106" cy="5724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/>
          <p:cNvSpPr txBox="1"/>
          <p:nvPr/>
        </p:nvSpPr>
        <p:spPr>
          <a:xfrm>
            <a:off x="320234" y="2910338"/>
            <a:ext cx="1973909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Android Application</a:t>
            </a:r>
          </a:p>
          <a:p>
            <a:endParaRPr lang="en-IN" sz="2400" dirty="0"/>
          </a:p>
        </p:txBody>
      </p:sp>
      <p:sp>
        <p:nvSpPr>
          <p:cNvPr id="115" name="Rounded Rectangle 114"/>
          <p:cNvSpPr/>
          <p:nvPr/>
        </p:nvSpPr>
        <p:spPr>
          <a:xfrm>
            <a:off x="2463651" y="3905005"/>
            <a:ext cx="1676301" cy="523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191938" y="2126907"/>
            <a:ext cx="2215863" cy="312332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58" name="Donut 5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6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Donut 6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 flipH="1">
            <a:off x="3189414" y="8696"/>
            <a:ext cx="59096" cy="21119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2518526" y="3973182"/>
            <a:ext cx="1676301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Web Application</a:t>
            </a:r>
          </a:p>
          <a:p>
            <a:pPr marL="0" lvl="1"/>
            <a:endParaRPr lang="en-IN" sz="1600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4640016" y="2628954"/>
            <a:ext cx="1671499" cy="513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4407809" y="797885"/>
            <a:ext cx="2141488" cy="2991155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0" name="Donut 89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92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Donut 92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5376684" y="0"/>
            <a:ext cx="51429" cy="7816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extBox 119"/>
          <p:cNvSpPr txBox="1"/>
          <p:nvPr/>
        </p:nvSpPr>
        <p:spPr>
          <a:xfrm>
            <a:off x="4556092" y="2673906"/>
            <a:ext cx="19361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Desktop Application</a:t>
            </a:r>
          </a:p>
          <a:p>
            <a:pPr marL="0" lvl="1"/>
            <a:endParaRPr lang="en-IN" sz="1600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6696441" y="2031145"/>
            <a:ext cx="2192422" cy="302650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8" name="Donut 9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10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Donut 10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 flipH="1">
            <a:off x="7680699" y="0"/>
            <a:ext cx="58471" cy="204646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6958757" y="3739960"/>
            <a:ext cx="1656390" cy="5194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/>
          <p:cNvSpPr txBox="1"/>
          <p:nvPr/>
        </p:nvSpPr>
        <p:spPr>
          <a:xfrm>
            <a:off x="6867405" y="3815181"/>
            <a:ext cx="2276595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Database Designing</a:t>
            </a:r>
          </a:p>
          <a:p>
            <a:pPr marL="0" lvl="1"/>
            <a:endParaRPr lang="en-IN" sz="16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7504" y="924066"/>
            <a:ext cx="2212759" cy="3089440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Donut 81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84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Donut 84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8" y="4243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3648" y="1710205"/>
            <a:ext cx="9159736" cy="170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7296" y="3411013"/>
            <a:ext cx="9173384" cy="1700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11820"/>
            <a:ext cx="9144000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5120363" y="9397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4283968" y="1710205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3447645" y="3411012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2575950" y="5107300"/>
            <a:ext cx="2664296" cy="1750700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61222" y="257469"/>
            <a:ext cx="2437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34920" y="2006611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81352" y="3707418"/>
            <a:ext cx="2107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76" y="5439822"/>
            <a:ext cx="190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504" y="116632"/>
            <a:ext cx="8784976" cy="6545139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3648" y="1705050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2604" y="3305121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27296" y="5058875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088" y="676992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88" y="-830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2675" y="3354580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5728393" y="3442648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1520" y="543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7955" y="5219371"/>
            <a:ext cx="2685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4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222" y="201806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4235" y="263742"/>
            <a:ext cx="53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75294" y="3558207"/>
            <a:ext cx="327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698708" y="626800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5569" y="225916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5569" y="402820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5569" y="5809153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21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pp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9" y="588187"/>
            <a:ext cx="4548000" cy="3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4330" y="1844824"/>
            <a:ext cx="8734232" cy="3393015"/>
            <a:chOff x="56835" y="1915300"/>
            <a:chExt cx="8901403" cy="3393015"/>
          </a:xfrm>
        </p:grpSpPr>
        <p:sp>
          <p:nvSpPr>
            <p:cNvPr id="3" name="Rounded Rectangle 2"/>
            <p:cNvSpPr/>
            <p:nvPr/>
          </p:nvSpPr>
          <p:spPr>
            <a:xfrm>
              <a:off x="971600" y="1946116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Egis India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835" y="3314268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Pinnacle Geosystem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69018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Dr.</a:t>
              </a:r>
              <a:r>
                <a:rPr lang="en-IN" dirty="0"/>
                <a:t> Sundeep Goyal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1915300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BHEL, Haridwar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9886" y="3315331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Advisory On Demand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92080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Nestin</a:t>
              </a:r>
              <a:endParaRPr lang="en-IN" dirty="0"/>
            </a:p>
          </p:txBody>
        </p:sp>
        <p:sp>
          <p:nvSpPr>
            <p:cNvPr id="16" name="Oval 1"/>
            <p:cNvSpPr/>
            <p:nvPr/>
          </p:nvSpPr>
          <p:spPr>
            <a:xfrm>
              <a:off x="2817133" y="1957481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929454" y="0"/>
                  </a:moveTo>
                  <a:cubicBezTo>
                    <a:pt x="1143229" y="4767"/>
                    <a:pt x="1314754" y="179833"/>
                    <a:pt x="1314754" y="394961"/>
                  </a:cubicBezTo>
                  <a:cubicBezTo>
                    <a:pt x="1314754" y="613690"/>
                    <a:pt x="1137439" y="791005"/>
                    <a:pt x="918710" y="791005"/>
                  </a:cubicBezTo>
                  <a:lnTo>
                    <a:pt x="0" y="791005"/>
                  </a:lnTo>
                  <a:cubicBezTo>
                    <a:pt x="211015" y="443820"/>
                    <a:pt x="536663" y="165291"/>
                    <a:pt x="9294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"/>
            <p:cNvSpPr/>
            <p:nvPr/>
          </p:nvSpPr>
          <p:spPr>
            <a:xfrm>
              <a:off x="5080989" y="1939753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385301" y="0"/>
                  </a:moveTo>
                  <a:cubicBezTo>
                    <a:pt x="778092" y="165291"/>
                    <a:pt x="1103739" y="443820"/>
                    <a:pt x="1314754" y="791005"/>
                  </a:cubicBezTo>
                  <a:lnTo>
                    <a:pt x="396044" y="791005"/>
                  </a:lnTo>
                  <a:cubicBezTo>
                    <a:pt x="177315" y="791005"/>
                    <a:pt x="0" y="613690"/>
                    <a:pt x="0" y="394961"/>
                  </a:cubicBezTo>
                  <a:cubicBezTo>
                    <a:pt x="0" y="179833"/>
                    <a:pt x="171525" y="4767"/>
                    <a:pt x="3853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5"/>
            <p:cNvSpPr/>
            <p:nvPr/>
          </p:nvSpPr>
          <p:spPr>
            <a:xfrm>
              <a:off x="2593287" y="3315331"/>
              <a:ext cx="669411" cy="792088"/>
            </a:xfrm>
            <a:custGeom>
              <a:avLst/>
              <a:gdLst/>
              <a:ahLst/>
              <a:cxnLst/>
              <a:rect l="l" t="t" r="r" b="b"/>
              <a:pathLst>
                <a:path w="669411" h="792088">
                  <a:moveTo>
                    <a:pt x="38771" y="0"/>
                  </a:moveTo>
                  <a:lnTo>
                    <a:pt x="273367" y="0"/>
                  </a:lnTo>
                  <a:cubicBezTo>
                    <a:pt x="492096" y="0"/>
                    <a:pt x="669411" y="177315"/>
                    <a:pt x="669411" y="396044"/>
                  </a:cubicBezTo>
                  <a:cubicBezTo>
                    <a:pt x="669411" y="614773"/>
                    <a:pt x="492096" y="792088"/>
                    <a:pt x="273367" y="792088"/>
                  </a:cubicBezTo>
                  <a:lnTo>
                    <a:pt x="52965" y="792088"/>
                  </a:lnTo>
                  <a:cubicBezTo>
                    <a:pt x="17718" y="655606"/>
                    <a:pt x="0" y="513107"/>
                    <a:pt x="0" y="366760"/>
                  </a:cubicBezTo>
                  <a:cubicBezTo>
                    <a:pt x="0" y="241248"/>
                    <a:pt x="13032" y="118565"/>
                    <a:pt x="387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7"/>
            <p:cNvSpPr/>
            <p:nvPr/>
          </p:nvSpPr>
          <p:spPr>
            <a:xfrm>
              <a:off x="5800286" y="3331097"/>
              <a:ext cx="693606" cy="792088"/>
            </a:xfrm>
            <a:custGeom>
              <a:avLst/>
              <a:gdLst/>
              <a:ahLst/>
              <a:cxnLst/>
              <a:rect l="l" t="t" r="r" b="b"/>
              <a:pathLst>
                <a:path w="693606" h="792088">
                  <a:moveTo>
                    <a:pt x="396044" y="0"/>
                  </a:moveTo>
                  <a:lnTo>
                    <a:pt x="655010" y="0"/>
                  </a:lnTo>
                  <a:cubicBezTo>
                    <a:pt x="680651" y="118228"/>
                    <a:pt x="693606" y="240556"/>
                    <a:pt x="693606" y="365697"/>
                  </a:cubicBezTo>
                  <a:cubicBezTo>
                    <a:pt x="693606" y="512426"/>
                    <a:pt x="675796" y="655287"/>
                    <a:pt x="64034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5"/>
            <p:cNvSpPr/>
            <p:nvPr/>
          </p:nvSpPr>
          <p:spPr>
            <a:xfrm>
              <a:off x="2755160" y="4497349"/>
              <a:ext cx="1282210" cy="792088"/>
            </a:xfrm>
            <a:custGeom>
              <a:avLst/>
              <a:gdLst/>
              <a:ahLst/>
              <a:cxnLst/>
              <a:rect l="l" t="t" r="r" b="b"/>
              <a:pathLst>
                <a:path w="1282210" h="792088">
                  <a:moveTo>
                    <a:pt x="0" y="0"/>
                  </a:moveTo>
                  <a:lnTo>
                    <a:pt x="886166" y="0"/>
                  </a:lnTo>
                  <a:cubicBezTo>
                    <a:pt x="1104895" y="0"/>
                    <a:pt x="1282210" y="177315"/>
                    <a:pt x="1282210" y="396044"/>
                  </a:cubicBezTo>
                  <a:cubicBezTo>
                    <a:pt x="1282210" y="614773"/>
                    <a:pt x="1104895" y="792088"/>
                    <a:pt x="886166" y="792088"/>
                  </a:cubicBezTo>
                  <a:lnTo>
                    <a:pt x="751610" y="792088"/>
                  </a:lnTo>
                  <a:cubicBezTo>
                    <a:pt x="426368" y="601275"/>
                    <a:pt x="164063" y="3265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17"/>
            <p:cNvSpPr/>
            <p:nvPr/>
          </p:nvSpPr>
          <p:spPr>
            <a:xfrm>
              <a:off x="5292080" y="4516227"/>
              <a:ext cx="1168768" cy="792088"/>
            </a:xfrm>
            <a:custGeom>
              <a:avLst/>
              <a:gdLst/>
              <a:ahLst/>
              <a:cxnLst/>
              <a:rect l="l" t="t" r="r" b="b"/>
              <a:pathLst>
                <a:path w="1168768" h="792088">
                  <a:moveTo>
                    <a:pt x="396044" y="0"/>
                  </a:moveTo>
                  <a:lnTo>
                    <a:pt x="1168768" y="0"/>
                  </a:lnTo>
                  <a:cubicBezTo>
                    <a:pt x="1004706" y="326512"/>
                    <a:pt x="742400" y="601275"/>
                    <a:pt x="41715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3221113" y="2773058"/>
            <a:ext cx="2940666" cy="17854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 Condensed" pitchFamily="34" charset="0"/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19234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5"/>
            </a:gs>
            <a:gs pos="100000">
              <a:schemeClr val="accent1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ounded Rectangle 1045"/>
          <p:cNvSpPr/>
          <p:nvPr/>
        </p:nvSpPr>
        <p:spPr>
          <a:xfrm>
            <a:off x="0" y="5284549"/>
            <a:ext cx="9144000" cy="1554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Parallelogram 150"/>
          <p:cNvSpPr/>
          <p:nvPr/>
        </p:nvSpPr>
        <p:spPr>
          <a:xfrm flipH="1">
            <a:off x="53284" y="33384"/>
            <a:ext cx="2592288" cy="6805297"/>
          </a:xfrm>
          <a:prstGeom prst="parallelogram">
            <a:avLst>
              <a:gd name="adj" fmla="val 431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664486" y="2941319"/>
            <a:ext cx="2221429" cy="2439520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4406691" y="3496789"/>
            <a:ext cx="1969566" cy="1140995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4252022" y="4001657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5922437" y="3968800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4406691" y="3121486"/>
            <a:ext cx="2012843" cy="889234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6359746" y="4371439"/>
            <a:ext cx="345639" cy="3216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4041089" y="4377017"/>
            <a:ext cx="366741" cy="2607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2389152" y="2553823"/>
            <a:ext cx="31587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6210568" y="2390065"/>
            <a:ext cx="2567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2717375" y="4808379"/>
            <a:ext cx="35051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000" dirty="0"/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5948393" y="4666219"/>
            <a:ext cx="264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16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4902684" y="3814424"/>
            <a:ext cx="14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 ESSENCE" pitchFamily="2" charset="0"/>
              </a:rPr>
              <a:t>Services 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2871970" y="6063572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dirty="0"/>
          </a:p>
        </p:txBody>
      </p:sp>
      <p:pic>
        <p:nvPicPr>
          <p:cNvPr id="15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014" y="5097201"/>
            <a:ext cx="1785950" cy="1928826"/>
          </a:xfrm>
          <a:prstGeom prst="rect">
            <a:avLst/>
          </a:prstGeom>
          <a:noFill/>
        </p:spPr>
      </p:pic>
      <p:sp>
        <p:nvSpPr>
          <p:cNvPr id="1048" name="TextBox 1047"/>
          <p:cNvSpPr txBox="1"/>
          <p:nvPr/>
        </p:nvSpPr>
        <p:spPr>
          <a:xfrm>
            <a:off x="2113206" y="620688"/>
            <a:ext cx="647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 AIM TO MAINTAIN A LONG TERM RELATION WITH OUR CLIENTS BY PROVIDING A RANGE OF SERVICES. </a:t>
            </a:r>
          </a:p>
        </p:txBody>
      </p:sp>
    </p:spTree>
    <p:extLst>
      <p:ext uri="{BB962C8B-B14F-4D97-AF65-F5344CB8AC3E}">
        <p14:creationId xmlns:p14="http://schemas.microsoft.com/office/powerpoint/2010/main" val="222364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6626" y="0"/>
            <a:ext cx="9160626" cy="4437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-16626" y="4437112"/>
            <a:ext cx="2469067" cy="244038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452442" y="4437112"/>
            <a:ext cx="2335582" cy="2420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701315" y="4437112"/>
            <a:ext cx="2268760" cy="2440387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948264" y="4437112"/>
            <a:ext cx="2195736" cy="24208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801" y="931506"/>
            <a:ext cx="1785950" cy="192882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59462" y="1787669"/>
            <a:ext cx="5454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Anvisys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Technology </a:t>
            </a:r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Pvt.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Ltd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2801" y="3490146"/>
            <a:ext cx="6480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I.T AND CONSULTING PARTNER</a:t>
            </a:r>
          </a:p>
          <a:p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318" y="4774085"/>
            <a:ext cx="662260" cy="775754"/>
            <a:chOff x="9684569" y="525962"/>
            <a:chExt cx="1440159" cy="1947343"/>
          </a:xfrm>
        </p:grpSpPr>
        <p:sp>
          <p:nvSpPr>
            <p:cNvPr id="22" name="Gear"/>
            <p:cNvSpPr>
              <a:spLocks noEditPoints="1" noChangeArrowheads="1"/>
            </p:cNvSpPr>
            <p:nvPr/>
          </p:nvSpPr>
          <p:spPr bwMode="auto">
            <a:xfrm>
              <a:off x="9684569" y="1268760"/>
              <a:ext cx="648072" cy="61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3" name="Gear"/>
            <p:cNvSpPr>
              <a:spLocks noEditPoints="1" noChangeArrowheads="1"/>
            </p:cNvSpPr>
            <p:nvPr/>
          </p:nvSpPr>
          <p:spPr bwMode="auto">
            <a:xfrm>
              <a:off x="10111210" y="525962"/>
              <a:ext cx="1013518" cy="104841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4" name="Gear"/>
            <p:cNvSpPr>
              <a:spLocks noEditPoints="1" noChangeArrowheads="1"/>
            </p:cNvSpPr>
            <p:nvPr/>
          </p:nvSpPr>
          <p:spPr bwMode="auto">
            <a:xfrm>
              <a:off x="10161005" y="1587463"/>
              <a:ext cx="963723" cy="88584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12290" y="4615741"/>
            <a:ext cx="762807" cy="954298"/>
            <a:chOff x="398229" y="430596"/>
            <a:chExt cx="1343274" cy="1487594"/>
          </a:xfrm>
          <a:solidFill>
            <a:schemeClr val="bg1"/>
          </a:solidFill>
        </p:grpSpPr>
        <p:grpSp>
          <p:nvGrpSpPr>
            <p:cNvPr id="29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grpFill/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39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grpFill/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0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grpFill/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0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grpFill/>
            <a:effectLst/>
          </p:grpSpPr>
          <p:sp>
            <p:nvSpPr>
              <p:cNvPr id="32" name="Rounded Rectangle 31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5515118" y="4744088"/>
            <a:ext cx="728682" cy="793847"/>
            <a:chOff x="1824" y="633"/>
            <a:chExt cx="2834" cy="2849"/>
          </a:xfrm>
          <a:solidFill>
            <a:schemeClr val="bg1"/>
          </a:solidFill>
        </p:grpSpPr>
        <p:sp>
          <p:nvSpPr>
            <p:cNvPr id="4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2061" name="Picture 1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41" y="4837956"/>
            <a:ext cx="732181" cy="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64452" y="581739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Complete IT support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44795" y="5817393"/>
            <a:ext cx="200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Latest technology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86538" y="576188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Problem solving solutions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90048" y="5761883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Timely completion of projects </a:t>
            </a:r>
          </a:p>
        </p:txBody>
      </p:sp>
    </p:spTree>
    <p:extLst>
      <p:ext uri="{BB962C8B-B14F-4D97-AF65-F5344CB8AC3E}">
        <p14:creationId xmlns:p14="http://schemas.microsoft.com/office/powerpoint/2010/main" val="27206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00773" y="2484866"/>
            <a:ext cx="7435015" cy="40710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Moderately" fov="7200000">
              <a:rot lat="17100000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01706" y="5439080"/>
            <a:ext cx="6533470" cy="1116843"/>
          </a:xfrm>
          <a:prstGeom prst="ellipse">
            <a:avLst/>
          </a:prstGeom>
          <a:gradFill flip="none" rotWithShape="1">
            <a:gsLst>
              <a:gs pos="52000">
                <a:schemeClr val="bg1">
                  <a:lumMod val="95000"/>
                  <a:alpha val="0"/>
                </a:schemeClr>
              </a:gs>
              <a:gs pos="21000">
                <a:schemeClr val="bg1">
                  <a:lumMod val="5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970000" y="488731"/>
            <a:ext cx="2979721" cy="443132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8" name="Rectangle 7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>
                <a:alpha val="79000"/>
              </a:srgb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Isosceles Triangle 9"/>
          <p:cNvSpPr/>
          <p:nvPr/>
        </p:nvSpPr>
        <p:spPr>
          <a:xfrm flipV="1">
            <a:off x="4239372" y="1472431"/>
            <a:ext cx="394196" cy="31764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68014" y="762952"/>
            <a:ext cx="2686258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Isosceles Triangle 15"/>
          <p:cNvSpPr/>
          <p:nvPr/>
        </p:nvSpPr>
        <p:spPr>
          <a:xfrm flipV="1">
            <a:off x="1511891" y="1618941"/>
            <a:ext cx="324088" cy="30616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965409" y="747186"/>
            <a:ext cx="2685679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22" name="Rectangle 21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Isosceles Triangle 20"/>
          <p:cNvSpPr/>
          <p:nvPr/>
        </p:nvSpPr>
        <p:spPr>
          <a:xfrm flipV="1">
            <a:off x="7072161" y="1613994"/>
            <a:ext cx="324088" cy="278328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382046" y="822742"/>
            <a:ext cx="2174083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3453" y="1022571"/>
            <a:ext cx="1810136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064" y="997446"/>
            <a:ext cx="1956641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MISSION</a:t>
            </a:r>
          </a:p>
        </p:txBody>
      </p:sp>
      <p:pic>
        <p:nvPicPr>
          <p:cNvPr id="3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8315" y="6046786"/>
            <a:ext cx="1087820" cy="80306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55142" y="1733140"/>
            <a:ext cx="2427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I.T consultant Mobile (Android Application)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Application ( Angular, Node, Dot Net)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SQL, MONGODB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44809" y="62636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506" y="1823820"/>
            <a:ext cx="23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preferred IT Partner to our client.</a:t>
            </a:r>
          </a:p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our clients achieve their Goals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65409" y="1675363"/>
            <a:ext cx="252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Focus 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Client’s Goal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Latest Technology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Efficient Team</a:t>
            </a:r>
          </a:p>
        </p:txBody>
      </p:sp>
    </p:spTree>
    <p:extLst>
      <p:ext uri="{BB962C8B-B14F-4D97-AF65-F5344CB8AC3E}">
        <p14:creationId xmlns:p14="http://schemas.microsoft.com/office/powerpoint/2010/main" val="32852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1476" y="450356"/>
            <a:ext cx="8938465" cy="6407645"/>
            <a:chOff x="-10092" y="173215"/>
            <a:chExt cx="8938465" cy="6407645"/>
          </a:xfrm>
        </p:grpSpPr>
        <p:sp>
          <p:nvSpPr>
            <p:cNvPr id="2" name="Rectangle 1"/>
            <p:cNvSpPr/>
            <p:nvPr/>
          </p:nvSpPr>
          <p:spPr>
            <a:xfrm>
              <a:off x="-6702" y="3195712"/>
              <a:ext cx="7302851" cy="33437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Bent Arrow 2"/>
            <p:cNvSpPr/>
            <p:nvPr/>
          </p:nvSpPr>
          <p:spPr>
            <a:xfrm rot="10800000">
              <a:off x="-6702" y="1879425"/>
              <a:ext cx="3541594" cy="1282889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ent Arrow 3"/>
            <p:cNvSpPr/>
            <p:nvPr/>
          </p:nvSpPr>
          <p:spPr>
            <a:xfrm rot="10800000">
              <a:off x="-6702" y="2138032"/>
              <a:ext cx="5560502" cy="1282888"/>
            </a:xfrm>
            <a:prstGeom prst="bentArrow">
              <a:avLst>
                <a:gd name="adj1" fmla="val 19792"/>
                <a:gd name="adj2" fmla="val 24143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0800000" flipV="1">
              <a:off x="0" y="3355425"/>
              <a:ext cx="5567334" cy="1282888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rgbClr val="FF7B21">
                    <a:tint val="66000"/>
                    <a:satMod val="160000"/>
                  </a:srgbClr>
                </a:gs>
                <a:gs pos="50000">
                  <a:srgbClr val="FF7B21">
                    <a:tint val="44500"/>
                    <a:satMod val="160000"/>
                  </a:srgbClr>
                </a:gs>
                <a:gs pos="100000">
                  <a:srgbClr val="FF7B21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 flipV="1">
              <a:off x="-10092" y="3584026"/>
              <a:ext cx="3549684" cy="1141213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rgbClr val="D86444">
                    <a:tint val="66000"/>
                    <a:satMod val="160000"/>
                  </a:srgbClr>
                </a:gs>
                <a:gs pos="50000">
                  <a:srgbClr val="D86444">
                    <a:tint val="44500"/>
                    <a:satMod val="160000"/>
                  </a:srgbClr>
                </a:gs>
                <a:gs pos="100000">
                  <a:srgbClr val="D8644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29305" y="325528"/>
              <a:ext cx="1961755" cy="1865289"/>
              <a:chOff x="2091992" y="191255"/>
              <a:chExt cx="1961755" cy="1865289"/>
            </a:xfrm>
            <a:solidFill>
              <a:schemeClr val="accent1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2091992" y="191255"/>
                <a:ext cx="1961755" cy="186528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51919" y="245620"/>
                <a:ext cx="1844167" cy="17459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6618" y="2360181"/>
              <a:ext cx="1961755" cy="1865289"/>
              <a:chOff x="2567550" y="252246"/>
              <a:chExt cx="1961755" cy="1865289"/>
            </a:xfrm>
            <a:solidFill>
              <a:srgbClr val="FFC000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62781" y="323061"/>
                <a:ext cx="1783450" cy="17247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19347" y="4286742"/>
              <a:ext cx="2347271" cy="2294118"/>
              <a:chOff x="2528417" y="111930"/>
              <a:chExt cx="2347271" cy="2294118"/>
            </a:xfrm>
            <a:solidFill>
              <a:srgbClr val="F57913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2" name="Oval 31"/>
              <p:cNvSpPr/>
              <p:nvPr/>
            </p:nvSpPr>
            <p:spPr>
              <a:xfrm>
                <a:off x="2528417" y="111930"/>
                <a:ext cx="2347271" cy="229411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6456" y="230908"/>
                <a:ext cx="2160000" cy="20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53828" y="4688054"/>
              <a:ext cx="1961755" cy="1865289"/>
              <a:chOff x="2567550" y="252246"/>
              <a:chExt cx="1961755" cy="1865289"/>
            </a:xfrm>
            <a:solidFill>
              <a:srgbClr val="D86444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70718" y="341236"/>
                <a:ext cx="1764000" cy="16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66851" y="173215"/>
              <a:ext cx="2608196" cy="2440870"/>
              <a:chOff x="2576720" y="261563"/>
              <a:chExt cx="1961755" cy="1865289"/>
            </a:xfrm>
            <a:solidFill>
              <a:schemeClr val="tx2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576720" y="261563"/>
                <a:ext cx="1961755" cy="1865289"/>
              </a:xfrm>
              <a:prstGeom prst="ellipse">
                <a:avLst/>
              </a:prstGeom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7" name="Picture 3" descr="C:\Program Files (x86)\Microsoft Office\MEDIA\CAGCAT10\j02055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561" y="4742622"/>
              <a:ext cx="1024620" cy="70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97" y="426472"/>
              <a:ext cx="573960" cy="49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Program Files (x86)\Microsoft Office\MEDIA\CAGCAT10\j0251301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671" y="4497296"/>
              <a:ext cx="540889" cy="45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83666" y="1168494"/>
              <a:ext cx="155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7386" y="5014453"/>
              <a:ext cx="2249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(GIS)</a:t>
              </a:r>
            </a:p>
            <a:p>
              <a:pPr algn="ctr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Geographical Information System</a:t>
              </a:r>
              <a:endParaRPr lang="en-IN" sz="2400" dirty="0"/>
            </a:p>
          </p:txBody>
        </p:sp>
        <p:pic>
          <p:nvPicPr>
            <p:cNvPr id="1032" name="Picture 8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472" y="538994"/>
              <a:ext cx="707724" cy="71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08947" y="1148638"/>
              <a:ext cx="22514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Staffing</a:t>
              </a:r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lvl="0" algn="ctr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Software Professionals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96993" y="5528439"/>
              <a:ext cx="196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Software Testing</a:t>
              </a:r>
              <a:endParaRPr lang="en-IN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47521" y="928321"/>
              <a:ext cx="22514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Android , Desktop, Web</a:t>
              </a:r>
            </a:p>
            <a:p>
              <a:pPr lvl="0" algn="ctr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End to End Software Solutions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6182" y="3030451"/>
              <a:ext cx="162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79723" y="3472853"/>
            <a:ext cx="558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AND CONSULTING PARTNER</a:t>
            </a:r>
          </a:p>
        </p:txBody>
      </p:sp>
      <p:pic>
        <p:nvPicPr>
          <p:cNvPr id="6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2387" y="2719823"/>
            <a:ext cx="861343" cy="772435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6922655" y="3245767"/>
            <a:ext cx="2131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err="1">
                <a:latin typeface="+mj-lt"/>
                <a:cs typeface="Times New Roman" pitchFamily="18" charset="0"/>
              </a:rPr>
              <a:t>Anvisys</a:t>
            </a:r>
            <a:r>
              <a:rPr lang="en-IN" sz="2200" dirty="0">
                <a:latin typeface="+mj-lt"/>
                <a:cs typeface="Times New Roman" pitchFamily="18" charset="0"/>
              </a:rPr>
              <a:t> Technology </a:t>
            </a:r>
            <a:r>
              <a:rPr lang="en-IN" sz="2200" dirty="0" err="1">
                <a:latin typeface="+mj-lt"/>
                <a:cs typeface="Times New Roman" pitchFamily="18" charset="0"/>
              </a:rPr>
              <a:t>Pvt.</a:t>
            </a:r>
            <a:r>
              <a:rPr lang="en-IN" sz="2200" dirty="0">
                <a:latin typeface="+mj-lt"/>
                <a:cs typeface="Times New Roman" pitchFamily="18" charset="0"/>
              </a:rPr>
              <a:t> Ltd.</a:t>
            </a:r>
          </a:p>
        </p:txBody>
      </p:sp>
      <p:sp>
        <p:nvSpPr>
          <p:cNvPr id="71" name="Teardrop 70"/>
          <p:cNvSpPr/>
          <p:nvPr/>
        </p:nvSpPr>
        <p:spPr>
          <a:xfrm rot="11387369">
            <a:off x="4254534" y="155126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7600" y="254786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" name="Teardrop 76"/>
          <p:cNvSpPr/>
          <p:nvPr/>
        </p:nvSpPr>
        <p:spPr>
          <a:xfrm rot="11387369">
            <a:off x="6463060" y="33097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6556126" y="430635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ardrop 79"/>
          <p:cNvSpPr/>
          <p:nvPr/>
        </p:nvSpPr>
        <p:spPr>
          <a:xfrm rot="11387369">
            <a:off x="6510027" y="431315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6603093" y="4412815"/>
            <a:ext cx="2524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3" name="Teardrop 82"/>
          <p:cNvSpPr/>
          <p:nvPr/>
        </p:nvSpPr>
        <p:spPr>
          <a:xfrm rot="11387369">
            <a:off x="4017984" y="4502611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111050" y="4602271"/>
            <a:ext cx="25244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93" y="-52271"/>
            <a:ext cx="40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What do we do ?</a:t>
            </a:r>
          </a:p>
        </p:txBody>
      </p:sp>
    </p:spTree>
    <p:extLst>
      <p:ext uri="{BB962C8B-B14F-4D97-AF65-F5344CB8AC3E}">
        <p14:creationId xmlns:p14="http://schemas.microsoft.com/office/powerpoint/2010/main" val="28803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81123" y="1072684"/>
            <a:ext cx="5753944" cy="4176001"/>
            <a:chOff x="175728" y="1355667"/>
            <a:chExt cx="6236226" cy="4538383"/>
          </a:xfrm>
          <a:scene3d>
            <a:camera prst="obliqueTopLeft"/>
            <a:lightRig rig="threePt" dir="t"/>
          </a:scene3d>
        </p:grpSpPr>
        <p:sp>
          <p:nvSpPr>
            <p:cNvPr id="7" name="Cloud Callout 6"/>
            <p:cNvSpPr/>
            <p:nvPr/>
          </p:nvSpPr>
          <p:spPr>
            <a:xfrm>
              <a:off x="1703223" y="2381705"/>
              <a:ext cx="2521729" cy="1781136"/>
            </a:xfrm>
            <a:prstGeom prst="cloud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4566" y="1355667"/>
              <a:ext cx="1224136" cy="1099576"/>
              <a:chOff x="899592" y="1556792"/>
              <a:chExt cx="1224136" cy="1099576"/>
            </a:xfrm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03223" y="4631863"/>
              <a:ext cx="1008112" cy="792088"/>
              <a:chOff x="1115616" y="4221088"/>
              <a:chExt cx="1008112" cy="792088"/>
            </a:xfrm>
            <a:solidFill>
              <a:schemeClr val="bg1"/>
            </a:solidFill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355976" y="4245484"/>
              <a:ext cx="502526" cy="52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399626" y="4271823"/>
              <a:ext cx="508464" cy="1008112"/>
              <a:chOff x="4356398" y="4149080"/>
              <a:chExt cx="508464" cy="100811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098494" y="4432889"/>
              <a:ext cx="787753" cy="1115601"/>
              <a:chOff x="5391656" y="5411752"/>
              <a:chExt cx="787753" cy="1115601"/>
            </a:xfrm>
            <a:solidFill>
              <a:schemeClr val="accent6"/>
            </a:solidFill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4902452" y="2692712"/>
              <a:ext cx="1339761" cy="900241"/>
              <a:chOff x="6976655" y="4165321"/>
              <a:chExt cx="1746195" cy="1335793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85575" y="2476603"/>
              <a:ext cx="3199134" cy="592358"/>
              <a:chOff x="1385575" y="2476603"/>
              <a:chExt cx="3199134" cy="59235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385575" y="2733097"/>
              <a:ext cx="3120736" cy="993428"/>
              <a:chOff x="1463973" y="2703038"/>
              <a:chExt cx="3120736" cy="99342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464968" y="3487668"/>
              <a:ext cx="3119740" cy="477714"/>
              <a:chOff x="1539425" y="3487668"/>
              <a:chExt cx="3119740" cy="477714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4506311" y="3243034"/>
              <a:ext cx="152855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49907" y="3592953"/>
              <a:ext cx="0" cy="643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28" y="2658144"/>
              <a:ext cx="1289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Client 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83" y="2708656"/>
              <a:ext cx="2374243" cy="36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HTTP request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3871" y="3609891"/>
              <a:ext cx="1360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JSON/XML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8500" y="5289530"/>
              <a:ext cx="1140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Device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6559" y="5500715"/>
              <a:ext cx="2021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Apps Desktop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1794" y="555549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Database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2452" y="2212428"/>
              <a:ext cx="1489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service 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982739" y="2606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ESSENCE" pitchFamily="2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5789008" y="1056300"/>
            <a:ext cx="3112857" cy="4742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size solutions of team of 5 to 10 resources:</a:t>
            </a:r>
          </a:p>
          <a:p>
            <a:pPr lvl="1"/>
            <a:r>
              <a:rPr lang="en-IN" dirty="0"/>
              <a:t>Android Application</a:t>
            </a:r>
          </a:p>
          <a:p>
            <a:pPr lvl="1"/>
            <a:r>
              <a:rPr lang="en-IN" dirty="0"/>
              <a:t> Web Application </a:t>
            </a:r>
          </a:p>
          <a:p>
            <a:pPr lvl="1"/>
            <a:r>
              <a:rPr lang="en-IN" dirty="0"/>
              <a:t> Database Designing</a:t>
            </a:r>
          </a:p>
          <a:p>
            <a:pPr lvl="1"/>
            <a:r>
              <a:rPr lang="en-IN" dirty="0"/>
              <a:t> </a:t>
            </a:r>
            <a:r>
              <a:rPr lang="en-IN" dirty="0" err="1"/>
              <a:t>Microservices</a:t>
            </a:r>
            <a:r>
              <a:rPr lang="en-IN" dirty="0"/>
              <a:t> and Service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Non Functional</a:t>
            </a:r>
          </a:p>
          <a:p>
            <a:pPr lvl="1"/>
            <a:r>
              <a:rPr lang="en-IN" b="1" dirty="0"/>
              <a:t>Architecture: </a:t>
            </a:r>
            <a:r>
              <a:rPr lang="en-IN" dirty="0"/>
              <a:t>Monolithic, Service Oriented Architecture,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IN" dirty="0" err="1"/>
              <a:t>Microservice</a:t>
            </a:r>
            <a:r>
              <a:rPr lang="en-IN" dirty="0"/>
              <a:t> Architecture</a:t>
            </a:r>
          </a:p>
          <a:p>
            <a:pPr lvl="1"/>
            <a:r>
              <a:rPr lang="en-IN" b="1" dirty="0"/>
              <a:t>Security:</a:t>
            </a:r>
            <a:r>
              <a:rPr lang="en-IN" dirty="0"/>
              <a:t> Database level, </a:t>
            </a:r>
            <a:r>
              <a:rPr lang="en-IN" dirty="0" err="1"/>
              <a:t>OAuth</a:t>
            </a:r>
            <a:r>
              <a:rPr lang="en-IN" dirty="0"/>
              <a:t>, SSL, Cloud Security</a:t>
            </a:r>
          </a:p>
          <a:p>
            <a:pPr lvl="1"/>
            <a:r>
              <a:rPr lang="en-IN" b="1" dirty="0"/>
              <a:t>Methodology : </a:t>
            </a:r>
            <a:r>
              <a:rPr lang="en-IN" dirty="0"/>
              <a:t>Agile, Waterfall, iterative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5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1AA29-50E7-47E6-B428-02DFC33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47CD382-9F7F-4E8D-9A4A-354D788A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" y="1417638"/>
            <a:ext cx="2469094" cy="2469094"/>
          </a:xfr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98B67DA-9FA7-4BEF-A34E-941BB7FC651C}"/>
              </a:ext>
            </a:extLst>
          </p:cNvPr>
          <p:cNvSpPr/>
          <p:nvPr/>
        </p:nvSpPr>
        <p:spPr>
          <a:xfrm>
            <a:off x="3419872" y="135952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Android Studio : Native Android Development tool</a:t>
            </a:r>
          </a:p>
          <a:p>
            <a:endParaRPr lang="en-US" dirty="0"/>
          </a:p>
          <a:p>
            <a:r>
              <a:rPr lang="en-US" dirty="0"/>
              <a:t>Xml for UI, </a:t>
            </a:r>
          </a:p>
          <a:p>
            <a:r>
              <a:rPr lang="en-US" dirty="0"/>
              <a:t>Core Java for Business Logic, </a:t>
            </a:r>
          </a:p>
          <a:p>
            <a:r>
              <a:rPr lang="en-US" dirty="0"/>
              <a:t>API or services to read/write data</a:t>
            </a:r>
          </a:p>
          <a:p>
            <a:endParaRPr lang="en-US" dirty="0"/>
          </a:p>
          <a:p>
            <a:r>
              <a:rPr lang="en-US" dirty="0"/>
              <a:t>Google Map API</a:t>
            </a:r>
          </a:p>
          <a:p>
            <a:r>
              <a:rPr lang="en-US" dirty="0"/>
              <a:t>Google Cloud Message / Firebase Messages </a:t>
            </a:r>
          </a:p>
          <a:p>
            <a:r>
              <a:rPr lang="en-US" dirty="0"/>
              <a:t>SQL lite for local Database, </a:t>
            </a:r>
          </a:p>
          <a:p>
            <a:r>
              <a:rPr lang="en-US" dirty="0"/>
              <a:t>Android Machine Learning kit for QR Code</a:t>
            </a:r>
          </a:p>
        </p:txBody>
      </p:sp>
    </p:spTree>
    <p:extLst>
      <p:ext uri="{BB962C8B-B14F-4D97-AF65-F5344CB8AC3E}">
        <p14:creationId xmlns:p14="http://schemas.microsoft.com/office/powerpoint/2010/main" val="20267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2193BD-EEB5-4CC3-BE21-D39BD95A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590DDC-E5B1-460D-8B70-03C4082B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Logic – Services</a:t>
            </a:r>
          </a:p>
          <a:p>
            <a:pPr lvl="1"/>
            <a:r>
              <a:rPr lang="en-IN" dirty="0" err="1"/>
              <a:t>DotNet</a:t>
            </a:r>
            <a:r>
              <a:rPr lang="en-IN" dirty="0"/>
              <a:t> </a:t>
            </a:r>
            <a:r>
              <a:rPr lang="en-IN" dirty="0" err="1"/>
              <a:t>WebAPI</a:t>
            </a:r>
            <a:r>
              <a:rPr lang="en-IN" dirty="0"/>
              <a:t> – C#</a:t>
            </a:r>
          </a:p>
          <a:p>
            <a:pPr lvl="1"/>
            <a:r>
              <a:rPr lang="en-IN" dirty="0"/>
              <a:t>NodeJS </a:t>
            </a:r>
            <a:r>
              <a:rPr lang="en-IN" dirty="0" err="1"/>
              <a:t>WebAPI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Data Base</a:t>
            </a:r>
          </a:p>
          <a:p>
            <a:pPr marL="457200" lvl="1" indent="0">
              <a:buNone/>
            </a:pPr>
            <a:r>
              <a:rPr lang="en-IN" dirty="0"/>
              <a:t>Microsoft SQL Server</a:t>
            </a:r>
          </a:p>
          <a:p>
            <a:pPr marL="457200" lvl="1" indent="0">
              <a:buNone/>
            </a:pPr>
            <a:r>
              <a:rPr lang="en-IN" dirty="0"/>
              <a:t>MongoDB</a:t>
            </a:r>
          </a:p>
          <a:p>
            <a:pPr marL="457200" lvl="1" indent="0">
              <a:buNone/>
            </a:pPr>
            <a:r>
              <a:rPr lang="en-IN" dirty="0"/>
              <a:t>MySQL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7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707" y="104958"/>
            <a:ext cx="61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Why you need our IT services &amp; consulting ?</a:t>
            </a:r>
          </a:p>
        </p:txBody>
      </p:sp>
    </p:spTree>
    <p:extLst>
      <p:ext uri="{BB962C8B-B14F-4D97-AF65-F5344CB8AC3E}">
        <p14:creationId xmlns:p14="http://schemas.microsoft.com/office/powerpoint/2010/main" val="42017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928256" y="5214155"/>
            <a:ext cx="9906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6"/>
          <p:cNvSpPr/>
          <p:nvPr/>
        </p:nvSpPr>
        <p:spPr>
          <a:xfrm>
            <a:off x="2775158" y="1354800"/>
            <a:ext cx="3115470" cy="889200"/>
          </a:xfrm>
          <a:custGeom>
            <a:avLst/>
            <a:gdLst/>
            <a:ahLst/>
            <a:cxnLst/>
            <a:rect l="l" t="t" r="r" b="b"/>
            <a:pathLst>
              <a:path w="3115470" h="889200">
                <a:moveTo>
                  <a:pt x="1373086" y="0"/>
                </a:moveTo>
                <a:lnTo>
                  <a:pt x="1766186" y="0"/>
                </a:lnTo>
                <a:cubicBezTo>
                  <a:pt x="2153582" y="39788"/>
                  <a:pt x="2527826" y="206961"/>
                  <a:pt x="2822997" y="500822"/>
                </a:cubicBezTo>
                <a:cubicBezTo>
                  <a:pt x="2941308" y="618608"/>
                  <a:pt x="3039322" y="749187"/>
                  <a:pt x="3115470" y="889200"/>
                </a:cubicBezTo>
                <a:lnTo>
                  <a:pt x="0" y="889200"/>
                </a:lnTo>
                <a:cubicBezTo>
                  <a:pt x="74093" y="761040"/>
                  <a:pt x="166766" y="641002"/>
                  <a:pt x="276110" y="531170"/>
                </a:cubicBezTo>
                <a:cubicBezTo>
                  <a:pt x="584108" y="221799"/>
                  <a:pt x="973680" y="44340"/>
                  <a:pt x="1373086" y="0"/>
                </a:cubicBezTo>
                <a:close/>
              </a:path>
            </a:pathLst>
          </a:cu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ardrop 3"/>
          <p:cNvSpPr/>
          <p:nvPr/>
        </p:nvSpPr>
        <p:spPr>
          <a:xfrm rot="8092354">
            <a:off x="3453177" y="1217495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ardrop 3"/>
          <p:cNvSpPr/>
          <p:nvPr/>
        </p:nvSpPr>
        <p:spPr>
          <a:xfrm rot="8092354">
            <a:off x="2641380" y="2041468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ardrop 3"/>
          <p:cNvSpPr/>
          <p:nvPr/>
        </p:nvSpPr>
        <p:spPr>
          <a:xfrm rot="8092354">
            <a:off x="3768614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3"/>
          <p:cNvSpPr/>
          <p:nvPr/>
        </p:nvSpPr>
        <p:spPr>
          <a:xfrm rot="8092354">
            <a:off x="3507098" y="44552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47193" y="5903025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943920" y="6099188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043937" y="6286413"/>
            <a:ext cx="514213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3"/>
          <p:cNvSpPr/>
          <p:nvPr/>
        </p:nvSpPr>
        <p:spPr>
          <a:xfrm rot="8092354">
            <a:off x="3454724" y="1218508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gradFill flip="none" rotWithShape="1">
            <a:gsLst>
              <a:gs pos="83000">
                <a:schemeClr val="tx1">
                  <a:alpha val="61000"/>
                </a:schemeClr>
              </a:gs>
              <a:gs pos="70000">
                <a:schemeClr val="bg1">
                  <a:lumMod val="27000"/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ardrop 3"/>
          <p:cNvSpPr/>
          <p:nvPr/>
        </p:nvSpPr>
        <p:spPr>
          <a:xfrm rot="2695594" flipV="1">
            <a:off x="2668363" y="2041995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9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3"/>
          <p:cNvSpPr/>
          <p:nvPr/>
        </p:nvSpPr>
        <p:spPr>
          <a:xfrm rot="8092354">
            <a:off x="3768613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3"/>
          <p:cNvSpPr/>
          <p:nvPr/>
        </p:nvSpPr>
        <p:spPr>
          <a:xfrm rot="13430707" flipH="1">
            <a:off x="3489947" y="44820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32956" y="1415229"/>
            <a:ext cx="990600" cy="914400"/>
          </a:xfrm>
          <a:prstGeom prst="ellipse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43800" y="2174813"/>
            <a:ext cx="990600" cy="914400"/>
          </a:xfrm>
          <a:prstGeom prst="ellipse">
            <a:avLst/>
          </a:pr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62000" y="3288143"/>
            <a:ext cx="9906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62800" y="4134413"/>
            <a:ext cx="990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6"/>
          </p:cNvCxnSpPr>
          <p:nvPr/>
        </p:nvCxnSpPr>
        <p:spPr>
          <a:xfrm>
            <a:off x="2423556" y="1872429"/>
            <a:ext cx="700644" cy="0"/>
          </a:xfrm>
          <a:prstGeom prst="line">
            <a:avLst/>
          </a:prstGeom>
          <a:ln>
            <a:solidFill>
              <a:srgbClr val="F580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</p:cNvCxnSpPr>
          <p:nvPr/>
        </p:nvCxnSpPr>
        <p:spPr>
          <a:xfrm>
            <a:off x="1752600" y="3745343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 flipH="1">
            <a:off x="6781800" y="2632013"/>
            <a:ext cx="762000" cy="0"/>
          </a:xfrm>
          <a:prstGeom prst="line">
            <a:avLst/>
          </a:prstGeom>
          <a:ln>
            <a:solidFill>
              <a:srgbClr val="FF4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</p:cNvCxnSpPr>
          <p:nvPr/>
        </p:nvCxnSpPr>
        <p:spPr>
          <a:xfrm flipH="1">
            <a:off x="5890628" y="4591613"/>
            <a:ext cx="12721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</p:cNvCxnSpPr>
          <p:nvPr/>
        </p:nvCxnSpPr>
        <p:spPr>
          <a:xfrm>
            <a:off x="2918856" y="5671355"/>
            <a:ext cx="102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ubOvalCallout"/>
          <p:cNvSpPr>
            <a:spLocks noEditPoints="1" noChangeArrowheads="1"/>
          </p:cNvSpPr>
          <p:nvPr/>
        </p:nvSpPr>
        <p:spPr bwMode="auto">
          <a:xfrm>
            <a:off x="7803596" y="2329629"/>
            <a:ext cx="502204" cy="534908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0" y="1596864"/>
            <a:ext cx="935471" cy="551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5311369"/>
            <a:ext cx="732971" cy="71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922">
            <a:off x="7348194" y="4369591"/>
            <a:ext cx="619810" cy="3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382215"/>
            <a:ext cx="701899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158228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8134" y="78894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910761"/>
            <a:ext cx="9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2746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329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9487" y="9658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6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3329" y="614962"/>
            <a:ext cx="1282535" cy="81939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0" y="4235576"/>
            <a:ext cx="246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database system  &amp; infrastructure more efficiently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95" y="1852575"/>
            <a:ext cx="139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various I.T Solutions as per your  problems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9196" y="10223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in integration with all your departments digitally with our support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5800" y="55365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provide Mobile app development and Web solutions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0" y="5577663"/>
            <a:ext cx="217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technical team works on Android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ASP.Net,Anjular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JS,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6.0, Dot Net Web API.</a:t>
            </a:r>
          </a:p>
        </p:txBody>
      </p:sp>
    </p:spTree>
    <p:extLst>
      <p:ext uri="{BB962C8B-B14F-4D97-AF65-F5344CB8AC3E}">
        <p14:creationId xmlns:p14="http://schemas.microsoft.com/office/powerpoint/2010/main" val="394651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40269" y="783473"/>
            <a:ext cx="5275209" cy="5895225"/>
            <a:chOff x="3666911" y="593766"/>
            <a:chExt cx="5275209" cy="5895225"/>
          </a:xfrm>
        </p:grpSpPr>
        <p:pic>
          <p:nvPicPr>
            <p:cNvPr id="30" name="Picture 4" descr="C:\Users\varun\Desktop\posters\logo\jQuer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6911" y="656686"/>
              <a:ext cx="1358914" cy="507983"/>
            </a:xfrm>
            <a:prstGeom prst="rect">
              <a:avLst/>
            </a:prstGeom>
            <a:noFill/>
          </p:spPr>
        </p:pic>
        <p:grpSp>
          <p:nvGrpSpPr>
            <p:cNvPr id="38" name="Group 37"/>
            <p:cNvGrpSpPr/>
            <p:nvPr/>
          </p:nvGrpSpPr>
          <p:grpSpPr>
            <a:xfrm>
              <a:off x="4000133" y="593766"/>
              <a:ext cx="4941987" cy="5895225"/>
              <a:chOff x="4000133" y="593766"/>
              <a:chExt cx="4941987" cy="5895225"/>
            </a:xfrm>
          </p:grpSpPr>
          <p:pic>
            <p:nvPicPr>
              <p:cNvPr id="31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32070" y="5952893"/>
                <a:ext cx="1000132" cy="531816"/>
              </a:xfrm>
              <a:prstGeom prst="rect">
                <a:avLst/>
              </a:prstGeom>
              <a:noFill/>
            </p:spPr>
          </p:pic>
          <p:pic>
            <p:nvPicPr>
              <p:cNvPr id="32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27977" y="5086182"/>
                <a:ext cx="1230319" cy="536596"/>
              </a:xfrm>
              <a:prstGeom prst="rect">
                <a:avLst/>
              </a:prstGeom>
              <a:noFill/>
            </p:spPr>
          </p:pic>
          <p:pic>
            <p:nvPicPr>
              <p:cNvPr id="33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000133" y="4219283"/>
                <a:ext cx="1357323" cy="500066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116656" y="2283419"/>
                <a:ext cx="833419" cy="714380"/>
              </a:xfrm>
              <a:prstGeom prst="rect">
                <a:avLst/>
              </a:prstGeom>
              <a:noFill/>
            </p:spPr>
          </p:pic>
          <p:pic>
            <p:nvPicPr>
              <p:cNvPr id="35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208305" y="3447573"/>
                <a:ext cx="866733" cy="487537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110731" y="1380893"/>
                <a:ext cx="736579" cy="644507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070761" y="5842660"/>
                <a:ext cx="3835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Word Press is a free and open-source content management system based on PHP &amp; </a:t>
                </a:r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MySQL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 Features include a plug-in architecture and a template system.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0145" y="4940134"/>
                <a:ext cx="3348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Project Management Professional is an internationally recognized professional designation offered by the Project Management Institute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08271" y="4144489"/>
                <a:ext cx="3443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.NET is a developer platform made up of tools, programming languages, and libraries for building many different types of applications</a:t>
                </a:r>
                <a:r>
                  <a:rPr lang="en-IN" sz="12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7018" y="3363227"/>
                <a:ext cx="3455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Android development for mobile application building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2644" y="2137559"/>
                <a:ext cx="36694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AngularJS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JavaScript-based open-source front-end web framework mainly maintained by Google and by a community of individuals and corporations to address many of the challenges encountered in developing single-page applications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72644" y="1353787"/>
                <a:ext cx="3526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Windows Presentation Foundation (WPF) is a graphical subsystem by Microsoft for rendering user interfaces in Windows-based applications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2021" y="593766"/>
                <a:ext cx="3586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jQuery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 library designed to simplify HTML DOM tree traversal and manipulation, as well as event handling, CSS animation, and Ajax.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-142504" y="712519"/>
            <a:ext cx="3681351" cy="5035138"/>
            <a:chOff x="-142504" y="712519"/>
            <a:chExt cx="3681351" cy="5035138"/>
          </a:xfrm>
        </p:grpSpPr>
        <p:sp>
          <p:nvSpPr>
            <p:cNvPr id="49" name="Rectangle 48"/>
            <p:cNvSpPr/>
            <p:nvPr/>
          </p:nvSpPr>
          <p:spPr>
            <a:xfrm>
              <a:off x="670192" y="108302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Anvisys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technology Pvt. Ltd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42504" y="712519"/>
              <a:ext cx="3681351" cy="5035138"/>
              <a:chOff x="-142504" y="712519"/>
              <a:chExt cx="3681351" cy="50351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42504" y="712519"/>
                <a:ext cx="3681351" cy="5035138"/>
                <a:chOff x="-142504" y="712519"/>
                <a:chExt cx="3681351" cy="503513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25635" y="1959430"/>
                  <a:ext cx="3313212" cy="3788227"/>
                  <a:chOff x="2600700" y="1187533"/>
                  <a:chExt cx="3903026" cy="4548249"/>
                </a:xfrm>
              </p:grpSpPr>
              <p:grpSp>
                <p:nvGrpSpPr>
                  <p:cNvPr id="3" name="Group 91"/>
                  <p:cNvGrpSpPr/>
                  <p:nvPr/>
                </p:nvGrpSpPr>
                <p:grpSpPr>
                  <a:xfrm>
                    <a:off x="3381398" y="1905795"/>
                    <a:ext cx="2306883" cy="3829987"/>
                    <a:chOff x="1980109" y="2262055"/>
                    <a:chExt cx="2533604" cy="4156961"/>
                  </a:xfrm>
                </p:grpSpPr>
                <p:grpSp>
                  <p:nvGrpSpPr>
                    <p:cNvPr id="12" name="Group 82"/>
                    <p:cNvGrpSpPr/>
                    <p:nvPr/>
                  </p:nvGrpSpPr>
                  <p:grpSpPr>
                    <a:xfrm>
                      <a:off x="2156259" y="2343203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22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23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5" name="Rounded Rectangle 24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7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3" name="Group 38"/>
                    <p:cNvGrpSpPr/>
                    <p:nvPr/>
                  </p:nvGrpSpPr>
                  <p:grpSpPr>
                    <a:xfrm>
                      <a:off x="1980109" y="2262055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14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1" name="Oval 20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5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16" name="Rounded Rectangle 15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7" name="Rounded Rectangle 16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8" name="Rounded Rectangle 17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9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grpSp>
                <p:nvGrpSpPr>
                  <p:cNvPr id="4" name="Group 108"/>
                  <p:cNvGrpSpPr/>
                  <p:nvPr/>
                </p:nvGrpSpPr>
                <p:grpSpPr>
                  <a:xfrm>
                    <a:off x="2600700" y="1187533"/>
                    <a:ext cx="3903026" cy="2430483"/>
                    <a:chOff x="2600700" y="1187533"/>
                    <a:chExt cx="3903026" cy="2430483"/>
                  </a:xfrm>
                  <a:effectLst/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 rot="16200000">
                      <a:off x="4067300" y="1407228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 rot="18002300">
                      <a:off x="5169728" y="165462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 rot="12624080">
                      <a:off x="2804559" y="1842656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 rot="10800000">
                      <a:off x="2600700" y="2600697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>
                    <a:xfrm>
                      <a:off x="5828810" y="256309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 rot="1534147">
                      <a:off x="5862458" y="341613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 rot="19835852">
                      <a:off x="2630390" y="337853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pic>
              <p:nvPicPr>
                <p:cNvPr id="46" name="Picture 11" descr="C:\Users\varun\Desktop\posters\logo\icAnvisys_transparent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-142504" y="712519"/>
                  <a:ext cx="1282535" cy="81939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080656" y="3146960"/>
                <a:ext cx="1401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OUR AREA OF EXPERTISE 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1024506" y="260648"/>
            <a:ext cx="52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</p:spTree>
    <p:extLst>
      <p:ext uri="{BB962C8B-B14F-4D97-AF65-F5344CB8AC3E}">
        <p14:creationId xmlns:p14="http://schemas.microsoft.com/office/powerpoint/2010/main" val="50640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937</Words>
  <Application>Microsoft Office PowerPoint</Application>
  <PresentationFormat>On-screen Show (4:3)</PresentationFormat>
  <Paragraphs>207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Android Development</vt:lpstr>
      <vt:lpstr>Backend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56</cp:revision>
  <dcterms:created xsi:type="dcterms:W3CDTF">2019-06-21T08:41:41Z</dcterms:created>
  <dcterms:modified xsi:type="dcterms:W3CDTF">2019-07-02T11:29:20Z</dcterms:modified>
</cp:coreProperties>
</file>