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2" r:id="rId4"/>
    <p:sldId id="260" r:id="rId5"/>
    <p:sldId id="275" r:id="rId6"/>
    <p:sldId id="264" r:id="rId7"/>
    <p:sldId id="265" r:id="rId8"/>
    <p:sldId id="266" r:id="rId9"/>
    <p:sldId id="286" r:id="rId10"/>
    <p:sldId id="287" r:id="rId11"/>
    <p:sldId id="267" r:id="rId12"/>
    <p:sldId id="268" r:id="rId13"/>
    <p:sldId id="269" r:id="rId14"/>
    <p:sldId id="279" r:id="rId15"/>
    <p:sldId id="277" r:id="rId16"/>
    <p:sldId id="281" r:id="rId17"/>
    <p:sldId id="283" r:id="rId18"/>
    <p:sldId id="284" r:id="rId19"/>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B4A"/>
    <a:srgbClr val="282F39"/>
    <a:srgbClr val="42AFB6"/>
    <a:srgbClr val="FF0000"/>
    <a:srgbClr val="FCB414"/>
    <a:srgbClr val="4E6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9304" autoAdjust="0"/>
  </p:normalViewPr>
  <p:slideViewPr>
    <p:cSldViewPr showGuides="1">
      <p:cViewPr>
        <p:scale>
          <a:sx n="60" d="100"/>
          <a:sy n="60" d="100"/>
        </p:scale>
        <p:origin x="-1002" y="-408"/>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05-07-2019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Vote</a:t>
            </a:r>
            <a:r>
              <a:rPr lang="en-IN" baseline="0" dirty="0" smtClean="0"/>
              <a:t> and share your opinions via Opinion poll feature in </a:t>
            </a:r>
            <a:r>
              <a:rPr lang="en-IN" baseline="0" dirty="0" err="1" smtClean="0"/>
              <a:t>Nestin</a:t>
            </a:r>
            <a:r>
              <a:rPr lang="en-IN" baseline="0" dirty="0" smtClean="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replaces</a:t>
            </a:r>
            <a:r>
              <a:rPr lang="en-IN" baseline="0" dirty="0" smtClean="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content needs</a:t>
            </a:r>
            <a:r>
              <a:rPr lang="en-IN" baseline="0" dirty="0" smtClean="0"/>
              <a:t> to be changed kindly look into the slide as it’s content is from </a:t>
            </a:r>
            <a:r>
              <a:rPr lang="en-IN" baseline="0" dirty="0" err="1" smtClean="0"/>
              <a:t>shobit</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18</a:t>
            </a:fld>
            <a:endParaRPr lang="en-IN"/>
          </a:p>
        </p:txBody>
      </p:sp>
    </p:spTree>
    <p:extLst>
      <p:ext uri="{BB962C8B-B14F-4D97-AF65-F5344CB8AC3E}">
        <p14:creationId xmlns:p14="http://schemas.microsoft.com/office/powerpoint/2010/main" val="411350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baseline="0" dirty="0" smtClean="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Why</a:t>
            </a:r>
            <a:r>
              <a:rPr lang="en-IN" baseline="0" dirty="0" smtClean="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a</a:t>
            </a:r>
            <a:r>
              <a:rPr lang="en-IN" baseline="0" dirty="0" smtClean="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the latest news, topic</a:t>
            </a:r>
            <a:r>
              <a:rPr lang="en-IN" baseline="0" dirty="0" smtClean="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Get all the notification about important events and notice via call and </a:t>
            </a:r>
            <a:r>
              <a:rPr lang="en-IN" sz="1200" b="0" i="0" u="none" strike="noStrike" kern="1200" dirty="0" err="1" smtClean="0">
                <a:solidFill>
                  <a:schemeClr val="tx1"/>
                </a:solidFill>
                <a:effectLst/>
                <a:latin typeface="+mn-lt"/>
                <a:ea typeface="+mn-ea"/>
                <a:cs typeface="+mn-cs"/>
              </a:rPr>
              <a:t>sms</a:t>
            </a:r>
            <a:r>
              <a:rPr lang="en-IN" sz="1200" b="0" i="0" u="none" strike="noStrike" kern="1200" dirty="0" smtClean="0">
                <a:solidFill>
                  <a:schemeClr val="tx1"/>
                </a:solidFill>
                <a:effectLst/>
                <a:latin typeface="+mn-lt"/>
                <a:ea typeface="+mn-ea"/>
                <a:cs typeface="+mn-cs"/>
              </a:rPr>
              <a:t> on your smartphones</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05-07-2019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05-07-2019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05-07-2019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05-07-2019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05-07-2019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05-07-2019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22044"/>
            <a:ext cx="12145041" cy="6831586"/>
          </a:xfrm>
          <a:prstGeom prst="rect">
            <a:avLst/>
          </a:prstGeom>
          <a:noFill/>
        </p:spPr>
      </p:pic>
      <p:grpSp>
        <p:nvGrpSpPr>
          <p:cNvPr id="3" name="Group 1"/>
          <p:cNvGrpSpPr/>
          <p:nvPr/>
        </p:nvGrpSpPr>
        <p:grpSpPr>
          <a:xfrm>
            <a:off x="2422798" y="333450"/>
            <a:ext cx="6304263" cy="3174919"/>
            <a:chOff x="1000100" y="714356"/>
            <a:chExt cx="6786610" cy="3483543"/>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3"/>
              <a:ext cx="6786610" cy="911776"/>
            </a:xfrm>
            <a:prstGeom prst="rect">
              <a:avLst/>
            </a:prstGeom>
            <a:noFill/>
          </p:spPr>
          <p:txBody>
            <a:bodyPr wrap="square" rtlCol="0">
              <a:spAutoFit/>
            </a:bodyPr>
            <a:lstStyle/>
            <a:p>
              <a:pPr algn="ctr"/>
              <a:r>
                <a:rPr lang="en-IN" sz="2400" b="1" dirty="0" smtClean="0">
                  <a:latin typeface="Arial Black" pitchFamily="34" charset="0"/>
                </a:rPr>
                <a:t>A Complete Society Management System </a:t>
              </a:r>
              <a:endParaRPr lang="en-IN" sz="2400" b="1" dirty="0">
                <a:latin typeface="Arial Black" pitchFamily="34" charset="0"/>
              </a:endParaRPr>
            </a:p>
          </p:txBody>
        </p:sp>
      </p:grpSp>
    </p:spTree>
    <p:extLst>
      <p:ext uri="{BB962C8B-B14F-4D97-AF65-F5344CB8AC3E}">
        <p14:creationId xmlns:p14="http://schemas.microsoft.com/office/powerpoint/2010/main" val="1301569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0123" y="171970"/>
            <a:ext cx="9897988" cy="707886"/>
          </a:xfrm>
          <a:prstGeom prst="rect">
            <a:avLst/>
          </a:prstGeom>
        </p:spPr>
        <p:txBody>
          <a:bodyPr wrap="square">
            <a:spAutoFit/>
          </a:bodyPr>
          <a:lstStyle/>
          <a:p>
            <a:pPr lvl="0">
              <a:defRPr/>
            </a:pPr>
            <a:r>
              <a:rPr lang="en-US" sz="4000" b="1" dirty="0">
                <a:latin typeface="Arial Black" pitchFamily="34" charset="0"/>
                <a:ea typeface="Noto Sans" panose="020B0502040504020204" pitchFamily="34"/>
                <a:cs typeface="Noto Sans" panose="020B0502040504020204" pitchFamily="34"/>
              </a:rPr>
              <a:t>Ride </a:t>
            </a:r>
            <a:r>
              <a:rPr lang="en-US" sz="4000" b="1" dirty="0" smtClean="0">
                <a:latin typeface="Arial Black" pitchFamily="34" charset="0"/>
                <a:ea typeface="Noto Sans" panose="020B0502040504020204" pitchFamily="34"/>
                <a:cs typeface="Noto Sans" panose="020B0502040504020204" pitchFamily="34"/>
              </a:rPr>
              <a:t>Share it’s a simple process </a:t>
            </a:r>
            <a:endParaRPr lang="en-GB" sz="4000" b="1" dirty="0">
              <a:latin typeface="Arial Black" pitchFamily="34" charset="0"/>
              <a:ea typeface="Noto Sans" panose="020B0502040504020204" pitchFamily="34"/>
              <a:cs typeface="Noto Sans" panose="020B0502040504020204" pitchFamily="34"/>
            </a:endParaRPr>
          </a:p>
        </p:txBody>
      </p:sp>
      <p:sp>
        <p:nvSpPr>
          <p:cNvPr id="7" name="Rounded Rectangle 6"/>
          <p:cNvSpPr/>
          <p:nvPr/>
        </p:nvSpPr>
        <p:spPr>
          <a:xfrm>
            <a:off x="441843" y="769852"/>
            <a:ext cx="9386266"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22598" y="879856"/>
            <a:ext cx="5237057"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Now ride with people you trust from within your society </a:t>
            </a:r>
            <a:endParaRPr lang="en-IN" sz="2400" dirty="0">
              <a:latin typeface="Times New Roman" pitchFamily="18" charset="0"/>
              <a:cs typeface="Times New Roman" pitchFamily="18" charset="0"/>
            </a:endParaRPr>
          </a:p>
        </p:txBody>
      </p:sp>
      <p:sp>
        <p:nvSpPr>
          <p:cNvPr id="9" name="TextBox 8"/>
          <p:cNvSpPr txBox="1"/>
          <p:nvPr/>
        </p:nvSpPr>
        <p:spPr>
          <a:xfrm>
            <a:off x="265381" y="2709714"/>
            <a:ext cx="1944216" cy="1200329"/>
          </a:xfrm>
          <a:prstGeom prst="rect">
            <a:avLst/>
          </a:prstGeom>
          <a:noFill/>
        </p:spPr>
        <p:txBody>
          <a:bodyPr wrap="square" rtlCol="0">
            <a:spAutoFit/>
          </a:bodyPr>
          <a:lstStyle/>
          <a:p>
            <a:pPr marL="457200" indent="-457200">
              <a:buFont typeface="Arial" pitchFamily="34" charset="0"/>
              <a:buChar char="•"/>
            </a:pPr>
            <a:r>
              <a:rPr lang="en-IN" sz="2400" dirty="0" smtClean="0">
                <a:latin typeface="Times New Roman" pitchFamily="18" charset="0"/>
                <a:cs typeface="Times New Roman" pitchFamily="18" charset="0"/>
              </a:rPr>
              <a:t>Its simple Add your pool offer </a:t>
            </a:r>
            <a:endParaRPr lang="en-IN" sz="2400" dirty="0">
              <a:latin typeface="Times New Roman" pitchFamily="18" charset="0"/>
              <a:cs typeface="Times New Roman" pitchFamily="18" charset="0"/>
            </a:endParaRPr>
          </a:p>
        </p:txBody>
      </p:sp>
      <p:sp>
        <p:nvSpPr>
          <p:cNvPr id="10" name="TextBox 9"/>
          <p:cNvSpPr txBox="1"/>
          <p:nvPr/>
        </p:nvSpPr>
        <p:spPr>
          <a:xfrm>
            <a:off x="93479" y="4365898"/>
            <a:ext cx="2288021" cy="1938992"/>
          </a:xfrm>
          <a:prstGeom prst="rect">
            <a:avLst/>
          </a:prstGeom>
          <a:noFill/>
        </p:spPr>
        <p:txBody>
          <a:bodyPr wrap="square" rtlCol="0">
            <a:spAutoFit/>
          </a:bodyPr>
          <a:lstStyle/>
          <a:p>
            <a:pPr marL="457200" indent="-457200">
              <a:buFont typeface="Arial" pitchFamily="34" charset="0"/>
              <a:buChar char="•"/>
            </a:pPr>
            <a:r>
              <a:rPr lang="en-IN" sz="2400" dirty="0" smtClean="0">
                <a:latin typeface="Times New Roman" pitchFamily="18" charset="0"/>
                <a:cs typeface="Times New Roman" pitchFamily="18" charset="0"/>
              </a:rPr>
              <a:t> Select </a:t>
            </a:r>
            <a:r>
              <a:rPr lang="en-IN" sz="2400" dirty="0" smtClean="0">
                <a:latin typeface="Times New Roman" pitchFamily="18" charset="0"/>
                <a:cs typeface="Times New Roman" pitchFamily="18" charset="0"/>
              </a:rPr>
              <a:t>destination &amp; negotiate on the price and submit </a:t>
            </a:r>
            <a:endParaRPr lang="en-IN" sz="2400" dirty="0">
              <a:latin typeface="Times New Roman" pitchFamily="18" charset="0"/>
              <a:cs typeface="Times New Roman" pitchFamily="18" charset="0"/>
            </a:endParaRPr>
          </a:p>
        </p:txBody>
      </p:sp>
      <p:sp>
        <p:nvSpPr>
          <p:cNvPr id="11" name="TextBox 10"/>
          <p:cNvSpPr txBox="1"/>
          <p:nvPr/>
        </p:nvSpPr>
        <p:spPr>
          <a:xfrm>
            <a:off x="9047534" y="2565697"/>
            <a:ext cx="2952328" cy="1938992"/>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Call the person who show interest and book your pool. Happy Ride share </a:t>
            </a:r>
            <a:endParaRPr lang="en-IN" sz="2400" dirty="0">
              <a:latin typeface="Times New Roman" pitchFamily="18" charset="0"/>
              <a:cs typeface="Times New Roman" pitchFamily="18" charset="0"/>
            </a:endParaRPr>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5843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5696116" cy="5246243"/>
            <a:chOff x="0" y="0"/>
            <a:chExt cx="5696116"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478582" y="677582"/>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886880"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 xmlns:a16="http://schemas.microsoft.com/office/drawing/2014/main" xmlns:lc="http://schemas.openxmlformats.org/drawingml/2006/lockedCanvas"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a:extLst/>
          </p:spPr>
        </p:pic>
      </p:grpSp>
      <p:grpSp>
        <p:nvGrpSpPr>
          <p:cNvPr id="7" name="Group 6">
            <a:extLst>
              <a:ext uri="{FF2B5EF4-FFF2-40B4-BE49-F238E27FC236}">
                <a16:creationId xmlns="" xmlns:a16="http://schemas.microsoft.com/office/drawing/2014/main" xmlns:lc="http://schemas.openxmlformats.org/drawingml/2006/lockedCanvas"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 xmlns:a16="http://schemas.microsoft.com/office/drawing/2014/main" xmlns:lc="http://schemas.openxmlformats.org/drawingml/2006/lockedCanvas"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 xmlns:a16="http://schemas.microsoft.com/office/drawing/2014/main" xmlns:lc="http://schemas.openxmlformats.org/drawingml/2006/lockedCanvas"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6719421" y="869294"/>
            <a:ext cx="3601499" cy="707886"/>
          </a:xfrm>
          <a:prstGeom prst="rect">
            <a:avLst/>
          </a:prstGeom>
        </p:spPr>
        <p:txBody>
          <a:bodyPr wrap="none">
            <a:spAutoFit/>
          </a:bodyPr>
          <a:lstStyle/>
          <a:p>
            <a:r>
              <a:rPr lang="en-IN" sz="4000" dirty="0" smtClean="0">
                <a:latin typeface="Arial Black" pitchFamily="34" charset="0"/>
              </a:rPr>
              <a:t>Notification</a:t>
            </a:r>
            <a:r>
              <a:rPr lang="en-IN" sz="2800" dirty="0" smtClean="0">
                <a:latin typeface="Arial Black" pitchFamily="34" charset="0"/>
              </a:rPr>
              <a:t> </a:t>
            </a:r>
            <a:endParaRPr lang="en-IN" sz="2800" dirty="0">
              <a:latin typeface="Arial Black" pitchFamily="34" charset="0"/>
            </a:endParaRP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5342" y="1768893"/>
            <a:ext cx="4896544" cy="452431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There are many official message RWA wants to communicate to </a:t>
            </a:r>
            <a:r>
              <a:rPr lang="en-IN" sz="2400" dirty="0" smtClean="0">
                <a:latin typeface="Times New Roman" pitchFamily="18" charset="0"/>
                <a:cs typeface="Times New Roman" pitchFamily="18" charset="0"/>
              </a:rPr>
              <a:t>residents. </a:t>
            </a:r>
          </a:p>
          <a:p>
            <a:pPr marL="342900" indent="-342900">
              <a:buFont typeface="Arial" pitchFamily="34" charset="0"/>
              <a:buChar char="•"/>
            </a:pPr>
            <a:r>
              <a:rPr lang="en-IN" sz="2400" dirty="0" smtClean="0">
                <a:latin typeface="Times New Roman" pitchFamily="18" charset="0"/>
                <a:cs typeface="Times New Roman" pitchFamily="18" charset="0"/>
              </a:rPr>
              <a:t>Residents </a:t>
            </a:r>
            <a:r>
              <a:rPr lang="en-IN" sz="2400" dirty="0">
                <a:latin typeface="Times New Roman" pitchFamily="18" charset="0"/>
                <a:cs typeface="Times New Roman" pitchFamily="18" charset="0"/>
              </a:rPr>
              <a:t>with their busy life find it difficult to follow the RWA Communication. </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function help residents to see the communications anytime from anywhere. </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Any </a:t>
            </a:r>
            <a:r>
              <a:rPr lang="en-IN" sz="2400" dirty="0">
                <a:latin typeface="Times New Roman" pitchFamily="18" charset="0"/>
                <a:cs typeface="Times New Roman" pitchFamily="18" charset="0"/>
              </a:rPr>
              <a:t>official communication from RWA office bearer will reach timely to all residents </a:t>
            </a: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1390" y="603812"/>
            <a:ext cx="2537426" cy="707886"/>
          </a:xfrm>
          <a:prstGeom prst="rect">
            <a:avLst/>
          </a:prstGeom>
        </p:spPr>
        <p:txBody>
          <a:bodyPr wrap="none">
            <a:spAutoFit/>
          </a:bodyPr>
          <a:lstStyle/>
          <a:p>
            <a:r>
              <a:rPr lang="en-IN" sz="40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15286" y="1485578"/>
            <a:ext cx="4851967" cy="558614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There are many vendors providing services to your society be it Water suppliers, Newspaper Vendor, Milk Vendor etc. </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With </a:t>
            </a:r>
            <a:r>
              <a:rPr lang="en-IN" sz="2400" dirty="0">
                <a:latin typeface="Times New Roman" pitchFamily="18" charset="0"/>
                <a:cs typeface="Times New Roman" pitchFamily="18" charset="0"/>
              </a:rPr>
              <a:t>this function residents need not to run around asking contact information from guard, neighbours or searching visiting cards</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Open application, go to vendor list and you have it even the recently added vendor. </a:t>
            </a:r>
          </a:p>
          <a:p>
            <a:r>
              <a:rPr lang="en-IN" dirty="0"/>
              <a:t>. </a:t>
            </a:r>
          </a:p>
        </p:txBody>
      </p:sp>
      <p:grpSp>
        <p:nvGrpSpPr>
          <p:cNvPr id="13" name="Group182"/>
          <p:cNvGrpSpPr/>
          <p:nvPr/>
        </p:nvGrpSpPr>
        <p:grpSpPr>
          <a:xfrm>
            <a:off x="478582" y="0"/>
            <a:ext cx="5421516" cy="5054154"/>
            <a:chOff x="0" y="0"/>
            <a:chExt cx="5421516" cy="5054154"/>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478582" y="625468"/>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612280" y="1269554"/>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 xmlns:a16="http://schemas.microsoft.com/office/drawing/2014/main" xmlns:lc="http://schemas.openxmlformats.org/drawingml/2006/lockedCanvas"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 xmlns:a16="http://schemas.microsoft.com/office/drawing/2014/main" xmlns:lc="http://schemas.openxmlformats.org/drawingml/2006/lockedCanva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 xmlns:a16="http://schemas.microsoft.com/office/drawing/2014/main" xmlns:lc="http://schemas.openxmlformats.org/drawingml/2006/lockedCanva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7817" y="501262"/>
            <a:ext cx="2441694" cy="707886"/>
          </a:xfrm>
          <a:prstGeom prst="rect">
            <a:avLst/>
          </a:prstGeom>
        </p:spPr>
        <p:txBody>
          <a:bodyPr wrap="none">
            <a:spAutoFit/>
          </a:bodyPr>
          <a:lstStyle/>
          <a:p>
            <a:r>
              <a:rPr lang="en-IN" sz="4000" dirty="0">
                <a:latin typeface="Arial Black" pitchFamily="34" charset="0"/>
                <a:cs typeface="Times New Roman" pitchFamily="18" charset="0"/>
              </a:rPr>
              <a:t>Opinion</a:t>
            </a:r>
            <a:r>
              <a:rPr lang="en-IN" sz="2800" dirty="0">
                <a:latin typeface="Arial Black" pitchFamily="34" charset="0"/>
                <a:cs typeface="Times New Roman" pitchFamily="18" charset="0"/>
              </a:rPr>
              <a:t>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2631490"/>
          </a:xfrm>
          <a:prstGeom prst="rect">
            <a:avLst/>
          </a:prstGeom>
        </p:spPr>
        <p:txBody>
          <a:bodyPr>
            <a:spAutoFit/>
          </a:bodyPr>
          <a:lstStyle/>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Different people have different opinion in a society, and to take a collaborative </a:t>
            </a:r>
            <a:r>
              <a:rPr lang="en-IN" sz="2400" dirty="0" smtClean="0">
                <a:latin typeface="Times New Roman" pitchFamily="18" charset="0"/>
                <a:cs typeface="Times New Roman" pitchFamily="18" charset="0"/>
              </a:rPr>
              <a:t>decision</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RWA need to collect everyone’s view. RWA can conduct a poll in your society before taking decision on any topic you want. </a:t>
            </a:r>
          </a:p>
          <a:p>
            <a:r>
              <a:rPr lang="en-IN" dirty="0"/>
              <a:t>. </a:t>
            </a:r>
          </a:p>
        </p:txBody>
      </p:sp>
      <p:grpSp>
        <p:nvGrpSpPr>
          <p:cNvPr id="6" name="Group182"/>
          <p:cNvGrpSpPr/>
          <p:nvPr/>
        </p:nvGrpSpPr>
        <p:grpSpPr>
          <a:xfrm>
            <a:off x="27904" y="53819"/>
            <a:ext cx="5635453" cy="5091507"/>
            <a:chOff x="0" y="0"/>
            <a:chExt cx="5635453" cy="5091507"/>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676677" y="424861"/>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826217" y="130690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 xmlns:a16="http://schemas.microsoft.com/office/drawing/2014/main" xmlns:lc="http://schemas.openxmlformats.org/drawingml/2006/lockedCanvas"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 xmlns:a16="http://schemas.microsoft.com/office/drawing/2014/main" xmlns:lc="http://schemas.openxmlformats.org/drawingml/2006/lockedCanvas"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 xmlns:a16="http://schemas.microsoft.com/office/drawing/2014/main" xmlns:lc="http://schemas.openxmlformats.org/drawingml/2006/lockedCanva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 xmlns:a16="http://schemas.microsoft.com/office/drawing/2014/main" xmlns:lc="http://schemas.openxmlformats.org/drawingml/2006/lockedCanva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 xmlns:a16="http://schemas.microsoft.com/office/drawing/2014/main" xmlns:lc="http://schemas.openxmlformats.org/drawingml/2006/lockedCanvas"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 xmlns:a16="http://schemas.microsoft.com/office/drawing/2014/main" xmlns:lc="http://schemas.openxmlformats.org/drawingml/2006/lockedCanva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 xmlns:a16="http://schemas.microsoft.com/office/drawing/2014/main" xmlns:lc="http://schemas.openxmlformats.org/drawingml/2006/lockedCanva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 xmlns:a16="http://schemas.microsoft.com/office/drawing/2014/main" xmlns:lc="http://schemas.openxmlformats.org/drawingml/2006/lockedCanva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 xmlns:a16="http://schemas.microsoft.com/office/drawing/2014/main" xmlns:lc="http://schemas.openxmlformats.org/drawingml/2006/lockedCanva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 xmlns:a16="http://schemas.microsoft.com/office/drawing/2014/main" xmlns:lc="http://schemas.openxmlformats.org/drawingml/2006/lockedCanva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 xmlns:a16="http://schemas.microsoft.com/office/drawing/2014/main" xmlns:lc="http://schemas.openxmlformats.org/drawingml/2006/lockedCanva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 xmlns:a16="http://schemas.microsoft.com/office/drawing/2014/main" xmlns:lc="http://schemas.openxmlformats.org/drawingml/2006/lockedCanva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 xmlns:a16="http://schemas.microsoft.com/office/drawing/2014/main" xmlns:lc="http://schemas.openxmlformats.org/drawingml/2006/lockedCanva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 xmlns:a16="http://schemas.microsoft.com/office/drawing/2014/main" xmlns:lc="http://schemas.openxmlformats.org/drawingml/2006/lockedCanvas"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 xmlns:a16="http://schemas.microsoft.com/office/drawing/2014/main" xmlns:lc="http://schemas.openxmlformats.org/drawingml/2006/lockedCanva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 xmlns:a16="http://schemas.microsoft.com/office/drawing/2014/main" xmlns:lc="http://schemas.openxmlformats.org/drawingml/2006/lockedCanva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 xmlns:a16="http://schemas.microsoft.com/office/drawing/2014/main" xmlns:lc="http://schemas.openxmlformats.org/drawingml/2006/lockedCanvas"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 xmlns:a16="http://schemas.microsoft.com/office/drawing/2014/main" xmlns:lc="http://schemas.openxmlformats.org/drawingml/2006/lockedCanva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 xmlns:a16="http://schemas.microsoft.com/office/drawing/2014/main" xmlns:lc="http://schemas.openxmlformats.org/drawingml/2006/lockedCanva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 xmlns:a16="http://schemas.microsoft.com/office/drawing/2014/main" xmlns:lc="http://schemas.openxmlformats.org/drawingml/2006/lockedCanvas"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 xmlns:a16="http://schemas.microsoft.com/office/drawing/2014/main" xmlns:lc="http://schemas.openxmlformats.org/drawingml/2006/lockedCanva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 xmlns:a16="http://schemas.microsoft.com/office/drawing/2014/main" xmlns:lc="http://schemas.openxmlformats.org/drawingml/2006/lockedCanva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 xmlns:a16="http://schemas.microsoft.com/office/drawing/2014/main" xmlns:lc="http://schemas.openxmlformats.org/drawingml/2006/lockedCanva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 xmlns:a16="http://schemas.microsoft.com/office/drawing/2014/main" xmlns:lc="http://schemas.openxmlformats.org/drawingml/2006/lockedCanva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 xmlns:a16="http://schemas.microsoft.com/office/drawing/2014/main" xmlns:lc="http://schemas.openxmlformats.org/drawingml/2006/lockedCanva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 xmlns:a16="http://schemas.microsoft.com/office/drawing/2014/main" xmlns:lc="http://schemas.openxmlformats.org/drawingml/2006/lockedCanva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 xmlns:a16="http://schemas.microsoft.com/office/drawing/2014/main" xmlns:lc="http://schemas.openxmlformats.org/drawingml/2006/lockedCanva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 xmlns:a16="http://schemas.microsoft.com/office/drawing/2014/main" xmlns:lc="http://schemas.openxmlformats.org/drawingml/2006/lockedCanva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 xmlns:a16="http://schemas.microsoft.com/office/drawing/2014/main" xmlns:lc="http://schemas.openxmlformats.org/drawingml/2006/lockedCanvas"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smtClean="0"/>
                  <a:t>YES</a:t>
                </a:r>
                <a:endParaRPr lang="en-IN" b="1" dirty="0"/>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 xmlns:a16="http://schemas.microsoft.com/office/drawing/2014/main" xmlns:lc="http://schemas.openxmlformats.org/drawingml/2006/lockedCanvas"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smtClean="0"/>
                  <a:t>NO</a:t>
                </a:r>
                <a:endParaRPr lang="en-IN" b="1" dirty="0"/>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 xmlns:a16="http://schemas.microsoft.com/office/drawing/2014/main" xmlns:lc="http://schemas.openxmlformats.org/drawingml/2006/lockedCanvas"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smtClean="0"/>
                  <a:t>I VOTE FOR IT</a:t>
                </a:r>
                <a:endParaRPr lang="en-IN" b="1" dirty="0"/>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 xmlns:a16="http://schemas.microsoft.com/office/drawing/2014/main" xmlns:lc="http://schemas.openxmlformats.org/drawingml/2006/lockedCanvas"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smtClean="0"/>
                  <a:t>YES</a:t>
                </a:r>
                <a:endParaRPr lang="en-IN" b="1" dirty="0"/>
              </a:p>
            </p:txBody>
          </p:sp>
        </p:grpSp>
      </p:grpSp>
      <p:grpSp>
        <p:nvGrpSpPr>
          <p:cNvPr id="90" name="Group 89"/>
          <p:cNvGrpSpPr/>
          <p:nvPr/>
        </p:nvGrpSpPr>
        <p:grpSpPr>
          <a:xfrm>
            <a:off x="775769" y="655927"/>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 xmlns:a16="http://schemas.microsoft.com/office/drawing/2014/main" xmlns:lc="http://schemas.openxmlformats.org/drawingml/2006/lockedCanvas"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 xmlns:a16="http://schemas.microsoft.com/office/drawing/2014/main" xmlns:lc="http://schemas.openxmlformats.org/drawingml/2006/lockedCanva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 xmlns:a16="http://schemas.microsoft.com/office/drawing/2014/main" xmlns:lc="http://schemas.openxmlformats.org/drawingml/2006/lockedCanva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4175941" y="803806"/>
            <a:ext cx="2275291"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1" name="Text Box211"/>
          <p:cNvSpPr txBox="1"/>
          <p:nvPr/>
        </p:nvSpPr>
        <p:spPr>
          <a:xfrm>
            <a:off x="5647768" y="2270548"/>
            <a:ext cx="668363" cy="533479"/>
          </a:xfrm>
          <a:prstGeom prst="rect">
            <a:avLst/>
          </a:prstGeom>
          <a:solidFill>
            <a:schemeClr val="tx2">
              <a:lumMod val="60000"/>
              <a:lumOff val="40000"/>
            </a:schemeClr>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371844" y="305946"/>
            <a:ext cx="3164521"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4000" b="1" spc="56" dirty="0">
                <a:solidFill>
                  <a:srgbClr val="262626"/>
                </a:solidFill>
                <a:latin typeface="Arial"/>
                <a:ea typeface="Arial"/>
                <a:cs typeface="Arial"/>
              </a:rPr>
              <a:t>Security</a:t>
            </a:r>
            <a:endParaRPr lang="en-US" altLang="zh-CN" sz="4000" dirty="0">
              <a:latin typeface="Arial"/>
              <a:ea typeface="Arial"/>
              <a:cs typeface="Arial"/>
            </a:endParaRPr>
          </a:p>
        </p:txBody>
      </p:sp>
      <p:sp>
        <p:nvSpPr>
          <p:cNvPr id="213" name="Text Box213"/>
          <p:cNvSpPr txBox="1"/>
          <p:nvPr/>
        </p:nvSpPr>
        <p:spPr>
          <a:xfrm>
            <a:off x="1789570" y="1744327"/>
            <a:ext cx="2140027"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44" dirty="0">
                <a:solidFill>
                  <a:srgbClr val="000000"/>
                </a:solidFill>
                <a:latin typeface="Times New Roman" pitchFamily="18" charset="0"/>
                <a:ea typeface="Arial"/>
                <a:cs typeface="Times New Roman" pitchFamily="18" charset="0"/>
              </a:rPr>
              <a:t>Old</a:t>
            </a:r>
            <a:r>
              <a:rPr lang="en-US" altLang="zh-CN" sz="2800" b="1" spc="-175"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4" name="Text Box214"/>
          <p:cNvSpPr txBox="1"/>
          <p:nvPr/>
        </p:nvSpPr>
        <p:spPr>
          <a:xfrm>
            <a:off x="905924" y="2313811"/>
            <a:ext cx="4282143" cy="289888"/>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172212" indent="-172212" algn="l" rtl="0">
              <a:lnSpc>
                <a:spcPts val="192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3" dirty="0">
                <a:solidFill>
                  <a:srgbClr val="000000"/>
                </a:solidFill>
                <a:latin typeface="Times New Roman" pitchFamily="18" charset="0"/>
                <a:ea typeface="Arial"/>
                <a:cs typeface="Times New Roman" pitchFamily="18" charset="0"/>
              </a:rPr>
              <a:t> </a:t>
            </a:r>
            <a:r>
              <a:rPr lang="en-US" altLang="zh-CN" sz="2400" spc="115" dirty="0">
                <a:solidFill>
                  <a:srgbClr val="000000"/>
                </a:solidFill>
                <a:latin typeface="Times New Roman" pitchFamily="18" charset="0"/>
                <a:ea typeface="Arial"/>
                <a:cs typeface="Times New Roman" pitchFamily="18" charset="0"/>
              </a:rPr>
              <a:t>/</a:t>
            </a:r>
            <a:r>
              <a:rPr lang="en-US" altLang="zh-CN" sz="2400" spc="-143" dirty="0">
                <a:solidFill>
                  <a:srgbClr val="000000"/>
                </a:solidFill>
                <a:latin typeface="Times New Roman" pitchFamily="18" charset="0"/>
                <a:ea typeface="Arial"/>
                <a:cs typeface="Times New Roman" pitchFamily="18" charset="0"/>
              </a:rPr>
              <a:t> </a:t>
            </a:r>
            <a:r>
              <a:rPr lang="en-US" altLang="zh-CN" sz="2400" spc="86" dirty="0">
                <a:solidFill>
                  <a:srgbClr val="000000"/>
                </a:solidFill>
                <a:latin typeface="Times New Roman" pitchFamily="18" charset="0"/>
                <a:ea typeface="Arial"/>
                <a:cs typeface="Times New Roman" pitchFamily="18" charset="0"/>
              </a:rPr>
              <a:t>Guard</a:t>
            </a:r>
            <a:r>
              <a:rPr lang="en-US" altLang="zh-CN" sz="2400" spc="-106"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calls</a:t>
            </a:r>
            <a:r>
              <a:rPr lang="en-US" altLang="zh-CN" sz="2400" spc="-79" dirty="0">
                <a:solidFill>
                  <a:srgbClr val="000000"/>
                </a:solidFill>
                <a:latin typeface="Times New Roman" pitchFamily="18" charset="0"/>
                <a:ea typeface="Arial"/>
                <a:cs typeface="Times New Roman" pitchFamily="18" charset="0"/>
              </a:rPr>
              <a:t> </a:t>
            </a:r>
            <a:r>
              <a:rPr lang="en-US" altLang="zh-CN" sz="2400" spc="118" dirty="0">
                <a:solidFill>
                  <a:srgbClr val="000000"/>
                </a:solidFill>
                <a:latin typeface="Times New Roman" pitchFamily="18" charset="0"/>
                <a:ea typeface="Arial"/>
                <a:cs typeface="Times New Roman" pitchFamily="18" charset="0"/>
              </a:rPr>
              <a:t>from</a:t>
            </a:r>
            <a:r>
              <a:rPr lang="en-US" altLang="zh-CN" sz="2400" spc="-120" dirty="0">
                <a:solidFill>
                  <a:srgbClr val="000000"/>
                </a:solidFill>
                <a:latin typeface="Times New Roman" pitchFamily="18" charset="0"/>
                <a:ea typeface="Arial"/>
                <a:cs typeface="Times New Roman" pitchFamily="18" charset="0"/>
              </a:rPr>
              <a:t> </a:t>
            </a:r>
            <a:r>
              <a:rPr lang="en-US" altLang="zh-CN" sz="2400" spc="66" dirty="0">
                <a:solidFill>
                  <a:srgbClr val="000000"/>
                </a:solidFill>
                <a:latin typeface="Times New Roman" pitchFamily="18" charset="0"/>
                <a:ea typeface="Arial"/>
                <a:cs typeface="Times New Roman" pitchFamily="18" charset="0"/>
              </a:rPr>
              <a:t>gate.</a:t>
            </a:r>
            <a:endParaRPr lang="en-US" altLang="zh-CN" sz="2400" dirty="0">
              <a:latin typeface="Times New Roman" pitchFamily="18" charset="0"/>
              <a:ea typeface="Arial"/>
              <a:cs typeface="Times New Roman" pitchFamily="18" charset="0"/>
            </a:endParaRPr>
          </a:p>
        </p:txBody>
      </p:sp>
      <p:sp>
        <p:nvSpPr>
          <p:cNvPr id="215" name="Text Box215"/>
          <p:cNvSpPr txBox="1"/>
          <p:nvPr/>
        </p:nvSpPr>
        <p:spPr>
          <a:xfrm>
            <a:off x="873858" y="3733875"/>
            <a:ext cx="4657491" cy="1020857"/>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4" dirty="0">
                <a:solidFill>
                  <a:srgbClr val="000000"/>
                </a:solidFill>
                <a:latin typeface="Times New Roman" pitchFamily="18" charset="0"/>
                <a:ea typeface="Arial"/>
                <a:cs typeface="Times New Roman" pitchFamily="18" charset="0"/>
              </a:rPr>
              <a:t>You</a:t>
            </a:r>
            <a:r>
              <a:rPr lang="en-US" altLang="zh-CN" sz="2400" spc="-62"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takes</a:t>
            </a:r>
            <a:r>
              <a:rPr lang="en-US" altLang="zh-CN" sz="2400" spc="-78"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call</a:t>
            </a:r>
            <a:r>
              <a:rPr lang="en-US" altLang="zh-CN" sz="2400" spc="-101"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18" dirty="0">
                <a:solidFill>
                  <a:srgbClr val="000000"/>
                </a:solidFill>
                <a:latin typeface="Times New Roman" pitchFamily="18" charset="0"/>
                <a:ea typeface="Arial"/>
                <a:cs typeface="Times New Roman" pitchFamily="18" charset="0"/>
              </a:rPr>
              <a:t> </a:t>
            </a:r>
            <a:r>
              <a:rPr lang="en-US" altLang="zh-CN" sz="2400" spc="97" dirty="0" smtClean="0">
                <a:solidFill>
                  <a:srgbClr val="000000"/>
                </a:solidFill>
                <a:latin typeface="Times New Roman" pitchFamily="18" charset="0"/>
                <a:ea typeface="Arial"/>
                <a:cs typeface="Times New Roman" pitchFamily="18" charset="0"/>
              </a:rPr>
              <a:t>Intercom</a:t>
            </a:r>
          </a:p>
          <a:p>
            <a:pPr algn="l" rtl="0">
              <a:lnSpc>
                <a:spcPts val="1920"/>
              </a:lnSpc>
            </a:pPr>
            <a:r>
              <a:rPr lang="en-US" altLang="zh-CN" sz="2400" spc="-95" dirty="0" smtClean="0">
                <a:solidFill>
                  <a:srgbClr val="000000"/>
                </a:solidFill>
                <a:latin typeface="Times New Roman" pitchFamily="18" charset="0"/>
                <a:ea typeface="Arial"/>
                <a:cs typeface="Times New Roman" pitchFamily="18" charset="0"/>
              </a:rPr>
              <a:t> </a:t>
            </a:r>
          </a:p>
          <a:p>
            <a:pPr algn="l" rtl="0">
              <a:lnSpc>
                <a:spcPts val="1920"/>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602" dirty="0" smtClean="0">
                <a:solidFill>
                  <a:srgbClr val="000000"/>
                </a:solidFill>
                <a:latin typeface="Times New Roman" pitchFamily="18" charset="0"/>
                <a:ea typeface="Arial"/>
                <a:cs typeface="Times New Roman" pitchFamily="18" charset="0"/>
              </a:rPr>
              <a:t> </a:t>
            </a:r>
            <a:r>
              <a:rPr lang="en-US" altLang="zh-CN" sz="2400" spc="15" dirty="0">
                <a:solidFill>
                  <a:srgbClr val="000000"/>
                </a:solidFill>
                <a:latin typeface="Times New Roman" pitchFamily="18" charset="0"/>
                <a:ea typeface="Arial"/>
                <a:cs typeface="Times New Roman" pitchFamily="18" charset="0"/>
              </a:rPr>
              <a:t>If</a:t>
            </a:r>
            <a:r>
              <a:rPr lang="en-US" altLang="zh-CN" sz="2400" spc="-52" dirty="0">
                <a:solidFill>
                  <a:srgbClr val="000000"/>
                </a:solidFill>
                <a:latin typeface="Times New Roman" pitchFamily="18" charset="0"/>
                <a:ea typeface="Arial"/>
                <a:cs typeface="Times New Roman" pitchFamily="18" charset="0"/>
              </a:rPr>
              <a:t> </a:t>
            </a:r>
            <a:r>
              <a:rPr lang="en-US" altLang="zh-CN" sz="2400" spc="40" dirty="0">
                <a:solidFill>
                  <a:srgbClr val="000000"/>
                </a:solidFill>
                <a:latin typeface="Times New Roman" pitchFamily="18" charset="0"/>
                <a:ea typeface="Arial"/>
                <a:cs typeface="Times New Roman" pitchFamily="18" charset="0"/>
              </a:rPr>
              <a:t>misses,</a:t>
            </a:r>
            <a:r>
              <a:rPr lang="en-US" altLang="zh-CN" sz="2400" spc="-56" dirty="0">
                <a:solidFill>
                  <a:srgbClr val="000000"/>
                </a:solidFill>
                <a:latin typeface="Times New Roman" pitchFamily="18" charset="0"/>
                <a:ea typeface="Arial"/>
                <a:cs typeface="Times New Roman" pitchFamily="18" charset="0"/>
              </a:rPr>
              <a:t> </a:t>
            </a:r>
            <a:r>
              <a:rPr lang="en-US" altLang="zh-CN" sz="2400" spc="60" dirty="0">
                <a:solidFill>
                  <a:srgbClr val="000000"/>
                </a:solidFill>
                <a:latin typeface="Times New Roman" pitchFamily="18" charset="0"/>
                <a:ea typeface="Arial"/>
                <a:cs typeface="Times New Roman" pitchFamily="18" charset="0"/>
              </a:rPr>
              <a:t>Guest</a:t>
            </a:r>
            <a:r>
              <a:rPr lang="en-US" altLang="zh-CN" sz="2400" spc="-68" dirty="0">
                <a:solidFill>
                  <a:srgbClr val="000000"/>
                </a:solidFill>
                <a:latin typeface="Times New Roman" pitchFamily="18" charset="0"/>
                <a:ea typeface="Arial"/>
                <a:cs typeface="Times New Roman" pitchFamily="18" charset="0"/>
              </a:rPr>
              <a:t> </a:t>
            </a:r>
            <a:r>
              <a:rPr lang="en-US" altLang="zh-CN" sz="2400" spc="88" dirty="0" smtClean="0">
                <a:solidFill>
                  <a:srgbClr val="000000"/>
                </a:solidFill>
                <a:latin typeface="Times New Roman" pitchFamily="18" charset="0"/>
                <a:ea typeface="Arial"/>
                <a:cs typeface="Times New Roman" pitchFamily="18" charset="0"/>
              </a:rPr>
              <a:t>provide mobile</a:t>
            </a:r>
          </a:p>
          <a:p>
            <a:pPr algn="l" rtl="0">
              <a:lnSpc>
                <a:spcPts val="1920"/>
              </a:lnSpc>
            </a:pPr>
            <a:r>
              <a:rPr lang="en-US" altLang="zh-CN" sz="2400" spc="88" dirty="0" smtClean="0">
                <a:solidFill>
                  <a:srgbClr val="000000"/>
                </a:solidFill>
                <a:latin typeface="Times New Roman" pitchFamily="18" charset="0"/>
                <a:ea typeface="Arial"/>
                <a:cs typeface="Times New Roman" pitchFamily="18" charset="0"/>
              </a:rPr>
              <a:t>   number to call</a:t>
            </a:r>
            <a:endParaRPr lang="en-US" altLang="zh-CN" sz="2400" dirty="0">
              <a:latin typeface="Times New Roman" pitchFamily="18" charset="0"/>
              <a:ea typeface="Arial"/>
              <a:cs typeface="Times New Roman" pitchFamily="18" charset="0"/>
            </a:endParaRPr>
          </a:p>
        </p:txBody>
      </p:sp>
      <p:sp>
        <p:nvSpPr>
          <p:cNvPr id="217" name="Text Box217"/>
          <p:cNvSpPr txBox="1"/>
          <p:nvPr/>
        </p:nvSpPr>
        <p:spPr>
          <a:xfrm>
            <a:off x="840923" y="3095054"/>
            <a:ext cx="3363933" cy="264240"/>
          </a:xfrm>
          <a:prstGeom prst="rect">
            <a:avLst/>
          </a:prstGeom>
        </p:spPr>
        <p:txBody>
          <a:bodyPr wrap="square" lIns="0" tIns="0" rIns="0" rtlCol="0">
            <a:spAutoFit/>
          </a:bodyPr>
          <a:lstStyle/>
          <a:p>
            <a:pPr algn="l">
              <a:lnSpc>
                <a:spcPts val="0"/>
              </a:lnSpc>
            </a:pPr>
            <a:endParaRPr sz="44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9" dirty="0">
                <a:solidFill>
                  <a:srgbClr val="000000"/>
                </a:solidFill>
                <a:latin typeface="Times New Roman" pitchFamily="18" charset="0"/>
                <a:ea typeface="Arial"/>
                <a:cs typeface="Times New Roman" pitchFamily="18" charset="0"/>
              </a:rPr>
              <a:t>Make</a:t>
            </a:r>
            <a:r>
              <a:rPr lang="en-US" altLang="zh-CN" sz="2400" spc="-73"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entry</a:t>
            </a:r>
            <a:r>
              <a:rPr lang="en-US" altLang="zh-CN" sz="2400" spc="-100"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88" dirty="0">
                <a:solidFill>
                  <a:srgbClr val="000000"/>
                </a:solidFill>
                <a:latin typeface="Times New Roman" pitchFamily="18" charset="0"/>
                <a:ea typeface="Arial"/>
                <a:cs typeface="Times New Roman" pitchFamily="18" charset="0"/>
              </a:rPr>
              <a:t> </a:t>
            </a:r>
            <a:r>
              <a:rPr lang="en-US" altLang="zh-CN" sz="2400" spc="42" dirty="0">
                <a:solidFill>
                  <a:srgbClr val="000000"/>
                </a:solidFill>
                <a:latin typeface="Times New Roman" pitchFamily="18" charset="0"/>
                <a:ea typeface="Arial"/>
                <a:cs typeface="Times New Roman" pitchFamily="18" charset="0"/>
              </a:rPr>
              <a:t>Register</a:t>
            </a:r>
            <a:endParaRPr lang="en-US" altLang="zh-CN" sz="2400" dirty="0">
              <a:latin typeface="Times New Roman" pitchFamily="18" charset="0"/>
              <a:ea typeface="Arial"/>
              <a:cs typeface="Times New Roman" pitchFamily="18" charset="0"/>
            </a:endParaRPr>
          </a:p>
        </p:txBody>
      </p:sp>
      <p:sp>
        <p:nvSpPr>
          <p:cNvPr id="218" name="Text Box218"/>
          <p:cNvSpPr txBox="1"/>
          <p:nvPr/>
        </p:nvSpPr>
        <p:spPr>
          <a:xfrm>
            <a:off x="8412390" y="1744327"/>
            <a:ext cx="1973060"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87" dirty="0">
                <a:solidFill>
                  <a:srgbClr val="000000"/>
                </a:solidFill>
                <a:latin typeface="Times New Roman" pitchFamily="18" charset="0"/>
                <a:ea typeface="Arial"/>
                <a:cs typeface="Times New Roman" pitchFamily="18" charset="0"/>
              </a:rPr>
              <a:t>New</a:t>
            </a:r>
            <a:r>
              <a:rPr lang="en-US" altLang="zh-CN" sz="2800" b="1" spc="-208"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9" name="Text Box219"/>
          <p:cNvSpPr txBox="1"/>
          <p:nvPr/>
        </p:nvSpPr>
        <p:spPr>
          <a:xfrm>
            <a:off x="7549553" y="2182207"/>
            <a:ext cx="4123039" cy="777200"/>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2" dirty="0">
                <a:solidFill>
                  <a:srgbClr val="000000"/>
                </a:solidFill>
                <a:latin typeface="Times New Roman" pitchFamily="18" charset="0"/>
                <a:ea typeface="Arial"/>
                <a:cs typeface="Times New Roman" pitchFamily="18" charset="0"/>
              </a:rPr>
              <a:t>Enter</a:t>
            </a:r>
            <a:r>
              <a:rPr lang="en-US" altLang="zh-CN" sz="2400" spc="-46"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132" dirty="0">
                <a:solidFill>
                  <a:srgbClr val="000000"/>
                </a:solidFill>
                <a:latin typeface="Times New Roman" pitchFamily="18" charset="0"/>
                <a:ea typeface="Arial"/>
                <a:cs typeface="Times New Roman" pitchFamily="18" charset="0"/>
              </a:rPr>
              <a:t>data</a:t>
            </a:r>
            <a:r>
              <a:rPr lang="en-US" altLang="zh-CN" sz="2400" spc="-138" dirty="0">
                <a:solidFill>
                  <a:srgbClr val="000000"/>
                </a:solidFill>
                <a:latin typeface="Times New Roman" pitchFamily="18" charset="0"/>
                <a:ea typeface="Arial"/>
                <a:cs typeface="Times New Roman" pitchFamily="18" charset="0"/>
              </a:rPr>
              <a:t> </a:t>
            </a:r>
            <a:r>
              <a:rPr lang="en-US" altLang="zh-CN" sz="2400" spc="95" dirty="0">
                <a:solidFill>
                  <a:srgbClr val="000000"/>
                </a:solidFill>
                <a:latin typeface="Times New Roman" pitchFamily="18" charset="0"/>
                <a:ea typeface="Arial"/>
                <a:cs typeface="Times New Roman" pitchFamily="18" charset="0"/>
              </a:rPr>
              <a:t>with</a:t>
            </a:r>
            <a:r>
              <a:rPr lang="en-US" altLang="zh-CN" sz="2400" spc="-113" dirty="0">
                <a:solidFill>
                  <a:srgbClr val="000000"/>
                </a:solidFill>
                <a:latin typeface="Times New Roman" pitchFamily="18" charset="0"/>
                <a:ea typeface="Arial"/>
                <a:cs typeface="Times New Roman" pitchFamily="18" charset="0"/>
              </a:rPr>
              <a:t> </a:t>
            </a:r>
            <a:r>
              <a:rPr lang="en-US" altLang="zh-CN" sz="2400" spc="57" dirty="0">
                <a:solidFill>
                  <a:srgbClr val="000000"/>
                </a:solidFill>
                <a:latin typeface="Times New Roman" pitchFamily="18" charset="0"/>
                <a:ea typeface="Arial"/>
                <a:cs typeface="Times New Roman" pitchFamily="18" charset="0"/>
              </a:rPr>
              <a:t>Time</a:t>
            </a:r>
            <a:r>
              <a:rPr lang="en-US" altLang="zh-CN" sz="2400" spc="-94"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in</a:t>
            </a:r>
            <a:r>
              <a:rPr lang="en-US" altLang="zh-CN" sz="2400" spc="-63" dirty="0">
                <a:solidFill>
                  <a:srgbClr val="000000"/>
                </a:solidFill>
                <a:latin typeface="Times New Roman" pitchFamily="18" charset="0"/>
                <a:ea typeface="Arial"/>
                <a:cs typeface="Times New Roman" pitchFamily="18" charset="0"/>
              </a:rPr>
              <a:t> </a:t>
            </a:r>
            <a:r>
              <a:rPr lang="en-US" altLang="zh-CN" sz="2400" spc="93" dirty="0">
                <a:solidFill>
                  <a:srgbClr val="000000"/>
                </a:solidFill>
                <a:latin typeface="Times New Roman" pitchFamily="18" charset="0"/>
                <a:ea typeface="Arial"/>
                <a:cs typeface="Times New Roman" pitchFamily="18" charset="0"/>
              </a:rPr>
              <a:t>Application-</a:t>
            </a:r>
            <a:r>
              <a:rPr lang="en-US" altLang="zh-CN" sz="2400" spc="-71"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Mobile</a:t>
            </a:r>
            <a:r>
              <a:rPr lang="en-US" altLang="zh-CN" sz="2400" spc="-76"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or</a:t>
            </a:r>
            <a:r>
              <a:rPr lang="en-US" altLang="zh-CN" sz="2400" spc="-109" dirty="0">
                <a:solidFill>
                  <a:srgbClr val="000000"/>
                </a:solidFill>
                <a:latin typeface="Times New Roman" pitchFamily="18" charset="0"/>
                <a:ea typeface="Arial"/>
                <a:cs typeface="Times New Roman" pitchFamily="18" charset="0"/>
              </a:rPr>
              <a:t> </a:t>
            </a:r>
            <a:r>
              <a:rPr lang="en-US" altLang="zh-CN" sz="2400" spc="83" dirty="0">
                <a:solidFill>
                  <a:srgbClr val="000000"/>
                </a:solidFill>
                <a:latin typeface="Times New Roman" pitchFamily="18" charset="0"/>
                <a:ea typeface="Arial"/>
                <a:cs typeface="Times New Roman" pitchFamily="18" charset="0"/>
              </a:rPr>
              <a:t>Web</a:t>
            </a:r>
            <a:endParaRPr lang="en-US" altLang="zh-CN" sz="2400" dirty="0">
              <a:latin typeface="Times New Roman" pitchFamily="18" charset="0"/>
              <a:ea typeface="Arial"/>
              <a:cs typeface="Times New Roman" pitchFamily="18" charset="0"/>
            </a:endParaRPr>
          </a:p>
        </p:txBody>
      </p:sp>
      <p:sp>
        <p:nvSpPr>
          <p:cNvPr id="220" name="Text Box220"/>
          <p:cNvSpPr txBox="1"/>
          <p:nvPr/>
        </p:nvSpPr>
        <p:spPr>
          <a:xfrm>
            <a:off x="7536363" y="3145191"/>
            <a:ext cx="3887433"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87" dirty="0">
                <a:solidFill>
                  <a:srgbClr val="000000"/>
                </a:solidFill>
                <a:latin typeface="Times New Roman" pitchFamily="18" charset="0"/>
                <a:ea typeface="Arial"/>
                <a:cs typeface="Times New Roman" pitchFamily="18" charset="0"/>
              </a:rPr>
              <a:t>gets</a:t>
            </a:r>
            <a:r>
              <a:rPr lang="en-US" altLang="zh-CN" sz="2400" spc="-98"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30" dirty="0">
                <a:solidFill>
                  <a:srgbClr val="000000"/>
                </a:solidFill>
                <a:latin typeface="Times New Roman" pitchFamily="18" charset="0"/>
                <a:ea typeface="Arial"/>
                <a:cs typeface="Times New Roman" pitchFamily="18" charset="0"/>
              </a:rPr>
              <a:t> </a:t>
            </a:r>
            <a:r>
              <a:rPr lang="en-US" altLang="zh-CN" sz="2400" spc="-70" dirty="0" smtClean="0">
                <a:solidFill>
                  <a:srgbClr val="000000"/>
                </a:solidFill>
                <a:latin typeface="Times New Roman" pitchFamily="18" charset="0"/>
                <a:ea typeface="Arial"/>
                <a:cs typeface="Times New Roman" pitchFamily="18" charset="0"/>
              </a:rPr>
              <a:t>OTP</a:t>
            </a:r>
            <a:r>
              <a:rPr lang="en-US" altLang="zh-CN" sz="2400" spc="-24" dirty="0">
                <a:solidFill>
                  <a:srgbClr val="000000"/>
                </a:solidFill>
                <a:latin typeface="Times New Roman" pitchFamily="18" charset="0"/>
                <a:ea typeface="Arial"/>
                <a:cs typeface="Times New Roman" pitchFamily="18" charset="0"/>
              </a:rPr>
              <a:t> </a:t>
            </a:r>
            <a:r>
              <a:rPr lang="en-US" altLang="zh-CN" sz="2400" spc="-24" dirty="0" smtClean="0">
                <a:solidFill>
                  <a:srgbClr val="000000"/>
                </a:solidFill>
                <a:latin typeface="Times New Roman" pitchFamily="18" charset="0"/>
                <a:ea typeface="Arial"/>
                <a:cs typeface="Times New Roman" pitchFamily="18" charset="0"/>
              </a:rPr>
              <a:t>on </a:t>
            </a:r>
            <a:r>
              <a:rPr lang="en-US" altLang="zh-CN" sz="2400" spc="-24" dirty="0" err="1" smtClean="0">
                <a:solidFill>
                  <a:srgbClr val="000000"/>
                </a:solidFill>
                <a:latin typeface="Times New Roman" pitchFamily="18" charset="0"/>
                <a:ea typeface="Arial"/>
                <a:cs typeface="Times New Roman" pitchFamily="18" charset="0"/>
              </a:rPr>
              <a:t>sms</a:t>
            </a:r>
            <a:endParaRPr lang="en-US" altLang="zh-CN" sz="1200" dirty="0">
              <a:latin typeface="Arial"/>
              <a:ea typeface="Arial"/>
              <a:cs typeface="Arial"/>
            </a:endParaRPr>
          </a:p>
        </p:txBody>
      </p:sp>
      <p:sp>
        <p:nvSpPr>
          <p:cNvPr id="221" name="Text Box221"/>
          <p:cNvSpPr txBox="1"/>
          <p:nvPr/>
        </p:nvSpPr>
        <p:spPr>
          <a:xfrm>
            <a:off x="7610231" y="3733875"/>
            <a:ext cx="3454948" cy="1264513"/>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4" dirty="0">
                <a:solidFill>
                  <a:srgbClr val="000000"/>
                </a:solidFill>
                <a:latin typeface="Times New Roman" pitchFamily="18" charset="0"/>
                <a:ea typeface="Arial"/>
                <a:cs typeface="Times New Roman" pitchFamily="18" charset="0"/>
              </a:rPr>
              <a:t>At</a:t>
            </a:r>
            <a:r>
              <a:rPr lang="en-US" altLang="zh-CN" sz="2400" spc="-83"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50" dirty="0">
                <a:solidFill>
                  <a:srgbClr val="000000"/>
                </a:solidFill>
                <a:latin typeface="Times New Roman" pitchFamily="18" charset="0"/>
                <a:ea typeface="Arial"/>
                <a:cs typeface="Times New Roman" pitchFamily="18" charset="0"/>
              </a:rPr>
              <a:t>tells</a:t>
            </a:r>
            <a:r>
              <a:rPr lang="en-US" altLang="zh-CN" sz="2400" spc="-71"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09" dirty="0">
                <a:solidFill>
                  <a:srgbClr val="000000"/>
                </a:solidFill>
                <a:latin typeface="Times New Roman" pitchFamily="18" charset="0"/>
                <a:ea typeface="Arial"/>
                <a:cs typeface="Times New Roman" pitchFamily="18" charset="0"/>
              </a:rPr>
              <a:t>to</a:t>
            </a:r>
            <a:r>
              <a:rPr lang="en-US" altLang="zh-CN" sz="2400" spc="-136"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4" dirty="0">
                <a:solidFill>
                  <a:srgbClr val="000000"/>
                </a:solidFill>
                <a:latin typeface="Times New Roman" pitchFamily="18" charset="0"/>
                <a:ea typeface="Arial"/>
                <a:cs typeface="Times New Roman" pitchFamily="18" charset="0"/>
              </a:rPr>
              <a:t> </a:t>
            </a: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602" dirty="0" smtClean="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65" dirty="0">
                <a:solidFill>
                  <a:srgbClr val="000000"/>
                </a:solidFill>
                <a:latin typeface="Times New Roman" pitchFamily="18" charset="0"/>
                <a:ea typeface="Arial"/>
                <a:cs typeface="Times New Roman" pitchFamily="18" charset="0"/>
              </a:rPr>
              <a:t>verify</a:t>
            </a:r>
            <a:r>
              <a:rPr lang="en-US" altLang="zh-CN" sz="2400" spc="-83"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27" dirty="0">
                <a:solidFill>
                  <a:srgbClr val="000000"/>
                </a:solidFill>
                <a:latin typeface="Times New Roman" pitchFamily="18" charset="0"/>
                <a:ea typeface="Arial"/>
                <a:cs typeface="Times New Roman" pitchFamily="18" charset="0"/>
              </a:rPr>
              <a:t>and</a:t>
            </a:r>
            <a:r>
              <a:rPr lang="en-US" altLang="zh-CN" sz="2400" spc="-142" dirty="0">
                <a:solidFill>
                  <a:srgbClr val="000000"/>
                </a:solidFill>
                <a:latin typeface="Times New Roman" pitchFamily="18" charset="0"/>
                <a:ea typeface="Arial"/>
                <a:cs typeface="Times New Roman" pitchFamily="18" charset="0"/>
              </a:rPr>
              <a:t> </a:t>
            </a:r>
            <a:r>
              <a:rPr lang="en-US" altLang="zh-CN" sz="2400" spc="84" dirty="0" smtClean="0">
                <a:solidFill>
                  <a:srgbClr val="000000"/>
                </a:solidFill>
                <a:latin typeface="Times New Roman" pitchFamily="18" charset="0"/>
                <a:ea typeface="Arial"/>
                <a:cs typeface="Times New Roman" pitchFamily="18" charset="0"/>
              </a:rPr>
              <a:t>allow check in</a:t>
            </a:r>
            <a:endParaRPr lang="en-US" altLang="zh-CN" sz="2400" dirty="0">
              <a:latin typeface="Times New Roman" pitchFamily="18" charset="0"/>
              <a:ea typeface="Arial"/>
              <a:cs typeface="Times New Roman" pitchFamily="18" charset="0"/>
            </a:endParaRPr>
          </a:p>
        </p:txBody>
      </p:sp>
      <p:grpSp>
        <p:nvGrpSpPr>
          <p:cNvPr id="20" name="Group 19"/>
          <p:cNvGrpSpPr/>
          <p:nvPr/>
        </p:nvGrpSpPr>
        <p:grpSpPr>
          <a:xfrm>
            <a:off x="2971619" y="4754732"/>
            <a:ext cx="6073381" cy="1907929"/>
            <a:chOff x="1849281" y="2017590"/>
            <a:chExt cx="8491851" cy="2824402"/>
          </a:xfrm>
        </p:grpSpPr>
        <p:grpSp>
          <p:nvGrpSpPr>
            <p:cNvPr id="21" name="Group 20">
              <a:extLst>
                <a:ext uri="{FF2B5EF4-FFF2-40B4-BE49-F238E27FC236}">
                  <a16:creationId xmlns="" xmlns:a16="http://schemas.microsoft.com/office/drawing/2014/main" xmlns:lc="http://schemas.openxmlformats.org/drawingml/2006/lockedCanvas"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 xmlns:a16="http://schemas.microsoft.com/office/drawing/2014/main" xmlns:lc="http://schemas.openxmlformats.org/drawingml/2006/lockedCanvas"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 xmlns:a16="http://schemas.microsoft.com/office/drawing/2014/main" xmlns:lc="http://schemas.openxmlformats.org/drawingml/2006/lockedCanvas"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 xmlns:a16="http://schemas.microsoft.com/office/drawing/2014/main" xmlns:lc="http://schemas.openxmlformats.org/drawingml/2006/lockedCanvas"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 xmlns:a16="http://schemas.microsoft.com/office/drawing/2014/main" xmlns:lc="http://schemas.openxmlformats.org/drawingml/2006/lockedCanvas"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 xmlns:a16="http://schemas.microsoft.com/office/drawing/2014/main" xmlns:lc="http://schemas.openxmlformats.org/drawingml/2006/lockedCanvas"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 xmlns:a16="http://schemas.microsoft.com/office/drawing/2014/main" xmlns:lc="http://schemas.openxmlformats.org/drawingml/2006/lockedCanvas"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 xmlns:a16="http://schemas.microsoft.com/office/drawing/2014/main" xmlns:lc="http://schemas.openxmlformats.org/drawingml/2006/lockedCanvas"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 xmlns:a16="http://schemas.microsoft.com/office/drawing/2014/main" xmlns:lc="http://schemas.openxmlformats.org/drawingml/2006/lockedCanvas"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 xmlns:a16="http://schemas.microsoft.com/office/drawing/2014/main" xmlns:lc="http://schemas.openxmlformats.org/drawingml/2006/lockedCanvas"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 xmlns:a16="http://schemas.microsoft.com/office/drawing/2014/main" xmlns:lc="http://schemas.openxmlformats.org/drawingml/2006/lockedCanvas"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 xmlns:a16="http://schemas.microsoft.com/office/drawing/2014/main" xmlns:lc="http://schemas.openxmlformats.org/drawingml/2006/lockedCanvas"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 xmlns:a16="http://schemas.microsoft.com/office/drawing/2014/main" xmlns:lc="http://schemas.openxmlformats.org/drawingml/2006/lockedCanvas"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 xmlns:a16="http://schemas.microsoft.com/office/drawing/2014/main" xmlns:lc="http://schemas.openxmlformats.org/drawingml/2006/lockedCanvas"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 xmlns:a16="http://schemas.microsoft.com/office/drawing/2014/main" xmlns:lc="http://schemas.openxmlformats.org/drawingml/2006/lockedCanvas"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 xmlns:a16="http://schemas.microsoft.com/office/drawing/2014/main" xmlns:lc="http://schemas.openxmlformats.org/drawingml/2006/lockedCanvas"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 xmlns:a16="http://schemas.microsoft.com/office/drawing/2014/main" xmlns:lc="http://schemas.openxmlformats.org/drawingml/2006/lockedCanvas"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 xmlns:a16="http://schemas.microsoft.com/office/drawing/2014/main" xmlns:lc="http://schemas.openxmlformats.org/drawingml/2006/lockedCanvas"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 xmlns:a16="http://schemas.microsoft.com/office/drawing/2014/main" xmlns:lc="http://schemas.openxmlformats.org/drawingml/2006/lockedCanvas"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 xmlns:a16="http://schemas.microsoft.com/office/drawing/2014/main" xmlns:lc="http://schemas.openxmlformats.org/drawingml/2006/lockedCanvas"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 xmlns:a16="http://schemas.microsoft.com/office/drawing/2014/main" xmlns:lc="http://schemas.openxmlformats.org/drawingml/2006/lockedCanvas"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 xmlns:a16="http://schemas.microsoft.com/office/drawing/2014/main" xmlns:lc="http://schemas.openxmlformats.org/drawingml/2006/lockedCanvas"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 xmlns:a16="http://schemas.microsoft.com/office/drawing/2014/main" xmlns:lc="http://schemas.openxmlformats.org/drawingml/2006/lockedCanvas"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 xmlns:a16="http://schemas.microsoft.com/office/drawing/2014/main" xmlns:lc="http://schemas.openxmlformats.org/drawingml/2006/lockedCanvas"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8496179" y="566306"/>
            <a:ext cx="1478432" cy="966175"/>
            <a:chOff x="2708540" y="1036699"/>
            <a:chExt cx="6773334" cy="4786191"/>
          </a:xfrm>
        </p:grpSpPr>
        <p:sp>
          <p:nvSpPr>
            <p:cNvPr id="48" name="Rectangle: Rounded Corners 2">
              <a:extLst>
                <a:ext uri="{FF2B5EF4-FFF2-40B4-BE49-F238E27FC236}">
                  <a16:creationId xmlns="" xmlns:a16="http://schemas.microsoft.com/office/drawing/2014/main" xmlns:lc="http://schemas.openxmlformats.org/drawingml/2006/lockedCanvas"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 xmlns:a16="http://schemas.microsoft.com/office/drawing/2014/main" xmlns:lc="http://schemas.openxmlformats.org/drawingml/2006/lockedCanvas"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 xmlns:a16="http://schemas.microsoft.com/office/drawing/2014/main" xmlns:lc="http://schemas.openxmlformats.org/drawingml/2006/lockedCanvas" id="{7EBFED63-E8B2-401D-97A5-45ACCB0F4EA1}"/>
              </a:ext>
            </a:extLst>
          </p:cNvPr>
          <p:cNvGrpSpPr/>
          <p:nvPr/>
        </p:nvGrpSpPr>
        <p:grpSpPr>
          <a:xfrm>
            <a:off x="139555" y="499554"/>
            <a:ext cx="1640289" cy="1683005"/>
            <a:chOff x="7944887" y="741166"/>
            <a:chExt cx="3964000" cy="4800601"/>
          </a:xfrm>
          <a:solidFill>
            <a:schemeClr val="tx2">
              <a:lumMod val="20000"/>
              <a:lumOff val="80000"/>
            </a:schemeClr>
          </a:solidFill>
        </p:grpSpPr>
        <p:sp>
          <p:nvSpPr>
            <p:cNvPr id="51" name="Oval 50">
              <a:extLst>
                <a:ext uri="{FF2B5EF4-FFF2-40B4-BE49-F238E27FC236}">
                  <a16:creationId xmlns="" xmlns:a16="http://schemas.microsoft.com/office/drawing/2014/main" xmlns:lc="http://schemas.openxmlformats.org/drawingml/2006/lockedCanvas" id="{A9CD3989-7D90-49BE-A804-D9EFBB1BC197}"/>
                </a:ext>
              </a:extLst>
            </p:cNvPr>
            <p:cNvSpPr/>
            <p:nvPr/>
          </p:nvSpPr>
          <p:spPr>
            <a:xfrm>
              <a:off x="7944887" y="5109712"/>
              <a:ext cx="3964000" cy="3037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 xmlns:a16="http://schemas.microsoft.com/office/drawing/2014/main" xmlns:lc="http://schemas.openxmlformats.org/drawingml/2006/lockedCanvas"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8813201" y="1181331"/>
            <a:ext cx="798842" cy="415498"/>
          </a:xfrm>
          <a:prstGeom prst="rect">
            <a:avLst/>
          </a:prstGeom>
          <a:noFill/>
        </p:spPr>
        <p:txBody>
          <a:bodyPr wrap="square" rtlCol="0">
            <a:spAutoFit/>
          </a:bodyPr>
          <a:lstStyle/>
          <a:p>
            <a:r>
              <a:rPr lang="en-IN" dirty="0" smtClean="0"/>
              <a:t>****</a:t>
            </a:r>
            <a:endParaRPr lang="en-IN" dirty="0"/>
          </a:p>
        </p:txBody>
      </p:sp>
    </p:spTree>
    <p:extLst>
      <p:ext uri="{BB962C8B-B14F-4D97-AF65-F5344CB8AC3E}">
        <p14:creationId xmlns:p14="http://schemas.microsoft.com/office/powerpoint/2010/main" val="3942006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382561" y="1544192"/>
            <a:ext cx="3013397" cy="2260826"/>
          </a:xfrm>
          <a:prstGeom prst="rect">
            <a:avLst/>
          </a:prstGeom>
          <a:noFill/>
        </p:spPr>
      </p:pic>
      <p:pic>
        <p:nvPicPr>
          <p:cNvPr id="232" name="Image232"/>
          <p:cNvPicPr>
            <a:picLocks noChangeAspect="1"/>
          </p:cNvPicPr>
          <p:nvPr/>
        </p:nvPicPr>
        <p:blipFill>
          <a:blip r:embed="rId4"/>
          <a:stretch>
            <a:fillRect/>
          </a:stretch>
        </p:blipFill>
        <p:spPr>
          <a:xfrm>
            <a:off x="4808356" y="1522065"/>
            <a:ext cx="3037879" cy="2279312"/>
          </a:xfrm>
          <a:prstGeom prst="rect">
            <a:avLst/>
          </a:prstGeom>
          <a:noFill/>
        </p:spPr>
      </p:pic>
      <p:pic>
        <p:nvPicPr>
          <p:cNvPr id="233" name="Image233"/>
          <p:cNvPicPr>
            <a:picLocks noChangeAspect="1"/>
          </p:cNvPicPr>
          <p:nvPr/>
        </p:nvPicPr>
        <p:blipFill>
          <a:blip r:embed="rId5"/>
          <a:stretch>
            <a:fillRect/>
          </a:stretch>
        </p:blipFill>
        <p:spPr>
          <a:xfrm>
            <a:off x="8756400" y="1483788"/>
            <a:ext cx="3139867" cy="2355865"/>
          </a:xfrm>
          <a:prstGeom prst="rect">
            <a:avLst/>
          </a:prstGeom>
          <a:noFill/>
        </p:spPr>
      </p:pic>
      <p:sp>
        <p:nvSpPr>
          <p:cNvPr id="238" name="Text Box238"/>
          <p:cNvSpPr txBox="1"/>
          <p:nvPr/>
        </p:nvSpPr>
        <p:spPr>
          <a:xfrm>
            <a:off x="688834" y="319237"/>
            <a:ext cx="7497258" cy="610488"/>
          </a:xfrm>
          <a:prstGeom prst="rect">
            <a:avLst/>
          </a:prstGeom>
        </p:spPr>
        <p:txBody>
          <a:bodyPr wrap="square" lIns="0" tIns="0" rIns="0" rtlCol="0">
            <a:spAutoFit/>
          </a:bodyPr>
          <a:lstStyle/>
          <a:p>
            <a:pPr algn="l">
              <a:lnSpc>
                <a:spcPts val="0"/>
              </a:lnSpc>
            </a:pPr>
            <a:endParaRPr dirty="0"/>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dirty="0">
              <a:latin typeface="Arial"/>
              <a:ea typeface="Arial"/>
              <a:cs typeface="Arial"/>
            </a:endParaRPr>
          </a:p>
        </p:txBody>
      </p:sp>
      <p:sp>
        <p:nvSpPr>
          <p:cNvPr id="239" name="Text Box239"/>
          <p:cNvSpPr txBox="1"/>
          <p:nvPr/>
        </p:nvSpPr>
        <p:spPr>
          <a:xfrm>
            <a:off x="1500384" y="4102339"/>
            <a:ext cx="1037594" cy="251415"/>
          </a:xfrm>
          <a:prstGeom prst="rect">
            <a:avLst/>
          </a:prstGeom>
        </p:spPr>
        <p:txBody>
          <a:bodyPr wrap="square" lIns="0" tIns="0" rIns="0" rtlCol="0">
            <a:spAutoFit/>
          </a:bodyPr>
          <a:lstStyle/>
          <a:p>
            <a:pPr algn="l">
              <a:lnSpc>
                <a:spcPts val="0"/>
              </a:lnSpc>
            </a:pPr>
            <a:endParaRPr dirty="0"/>
          </a:p>
          <a:p>
            <a:pPr algn="l" rtl="0">
              <a:lnSpc>
                <a:spcPts val="1596"/>
              </a:lnSpc>
            </a:pPr>
            <a:r>
              <a:rPr lang="en-US" altLang="zh-CN" sz="2400" b="1" spc="-36" dirty="0">
                <a:solidFill>
                  <a:srgbClr val="191919"/>
                </a:solidFill>
                <a:latin typeface="Times New Roman" pitchFamily="18" charset="0"/>
                <a:ea typeface="Calibri Light"/>
                <a:cs typeface="Times New Roman" pitchFamily="18" charset="0"/>
              </a:rPr>
              <a:t>RWA</a:t>
            </a:r>
            <a:r>
              <a:rPr lang="en-US" altLang="zh-CN" sz="2400" b="1" spc="-44" dirty="0">
                <a:solidFill>
                  <a:srgbClr val="191919"/>
                </a:solidFill>
                <a:latin typeface="Times New Roman" pitchFamily="18" charset="0"/>
                <a:ea typeface="Calibri Light"/>
                <a:cs typeface="Times New Roman" pitchFamily="18" charset="0"/>
              </a:rPr>
              <a:t>’s</a:t>
            </a:r>
            <a:endParaRPr lang="en-US" altLang="zh-CN" sz="2400" dirty="0">
              <a:latin typeface="Times New Roman" pitchFamily="18" charset="0"/>
              <a:ea typeface="Calibri Light"/>
              <a:cs typeface="Times New Roman" pitchFamily="18" charset="0"/>
            </a:endParaRPr>
          </a:p>
        </p:txBody>
      </p:sp>
      <p:sp>
        <p:nvSpPr>
          <p:cNvPr id="244" name="Text Box244"/>
          <p:cNvSpPr txBox="1"/>
          <p:nvPr/>
        </p:nvSpPr>
        <p:spPr>
          <a:xfrm>
            <a:off x="5392830" y="4025838"/>
            <a:ext cx="1640030" cy="25141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1596"/>
              </a:lnSpc>
            </a:pPr>
            <a:r>
              <a:rPr lang="en-US" altLang="zh-CN" sz="2400" b="1" spc="-2" dirty="0">
                <a:solidFill>
                  <a:srgbClr val="191919"/>
                </a:solidFill>
                <a:latin typeface="Times New Roman" pitchFamily="18" charset="0"/>
                <a:ea typeface="Calibri Light"/>
                <a:cs typeface="Times New Roman" pitchFamily="18" charset="0"/>
              </a:rPr>
              <a:t>Residents</a:t>
            </a:r>
            <a:endParaRPr lang="en-US" altLang="zh-CN" sz="2400" dirty="0">
              <a:latin typeface="Times New Roman" pitchFamily="18" charset="0"/>
              <a:ea typeface="Calibri Light"/>
              <a:cs typeface="Times New Roman" pitchFamily="18" charset="0"/>
            </a:endParaRPr>
          </a:p>
        </p:txBody>
      </p:sp>
      <p:sp>
        <p:nvSpPr>
          <p:cNvPr id="250" name="Text Box250"/>
          <p:cNvSpPr txBox="1"/>
          <p:nvPr/>
        </p:nvSpPr>
        <p:spPr>
          <a:xfrm>
            <a:off x="9132393" y="4094971"/>
            <a:ext cx="1834657" cy="272254"/>
          </a:xfrm>
          <a:prstGeom prst="rect">
            <a:avLst/>
          </a:prstGeom>
        </p:spPr>
        <p:txBody>
          <a:bodyPr wrap="square" lIns="0" tIns="0" rIns="0" rtlCol="0">
            <a:spAutoFit/>
          </a:bodyPr>
          <a:lstStyle/>
          <a:p>
            <a:pPr algn="ctr">
              <a:lnSpc>
                <a:spcPts val="0"/>
              </a:lnSpc>
            </a:pPr>
            <a:endParaRPr sz="3200" dirty="0">
              <a:latin typeface="Times New Roman" pitchFamily="18" charset="0"/>
              <a:cs typeface="Times New Roman" pitchFamily="18" charset="0"/>
            </a:endParaRPr>
          </a:p>
          <a:p>
            <a:pPr algn="ctr" rtl="0">
              <a:lnSpc>
                <a:spcPts val="1596"/>
              </a:lnSpc>
            </a:pPr>
            <a:r>
              <a:rPr lang="en-US" altLang="zh-CN" sz="2400" b="1" spc="-11" dirty="0">
                <a:solidFill>
                  <a:srgbClr val="191919"/>
                </a:solidFill>
                <a:latin typeface="Times New Roman" pitchFamily="18" charset="0"/>
                <a:ea typeface="Calibri Light"/>
                <a:cs typeface="Times New Roman" pitchFamily="18" charset="0"/>
              </a:rPr>
              <a:t>Vendors</a:t>
            </a:r>
            <a:endParaRPr lang="en-US" altLang="zh-CN" sz="2400" dirty="0">
              <a:latin typeface="Times New Roman" pitchFamily="18" charset="0"/>
              <a:ea typeface="Calibri Light"/>
              <a:cs typeface="Times New Roman" pitchFamily="18" charset="0"/>
            </a:endParaRPr>
          </a:p>
        </p:txBody>
      </p:sp>
      <p:sp>
        <p:nvSpPr>
          <p:cNvPr id="34"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 name="TextBox 1"/>
          <p:cNvSpPr txBox="1"/>
          <p:nvPr/>
        </p:nvSpPr>
        <p:spPr>
          <a:xfrm>
            <a:off x="1126654" y="4367225"/>
            <a:ext cx="2952328" cy="1569660"/>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Cost &amp; Time Effective</a:t>
            </a:r>
          </a:p>
          <a:p>
            <a:pPr marL="342900" indent="-342900">
              <a:buFont typeface="Arial" pitchFamily="34" charset="0"/>
              <a:buChar char="•"/>
            </a:pPr>
            <a:r>
              <a:rPr lang="en-IN" sz="2400" dirty="0" smtClean="0">
                <a:latin typeface="Times New Roman" pitchFamily="18" charset="0"/>
                <a:cs typeface="Times New Roman" pitchFamily="18" charset="0"/>
              </a:rPr>
              <a:t>Large data easily manage</a:t>
            </a:r>
            <a:endParaRPr lang="en-IN" sz="2400" dirty="0">
              <a:latin typeface="Times New Roman" pitchFamily="18" charset="0"/>
              <a:cs typeface="Times New Roman" pitchFamily="18" charset="0"/>
            </a:endParaRPr>
          </a:p>
        </p:txBody>
      </p:sp>
      <p:sp>
        <p:nvSpPr>
          <p:cNvPr id="3" name="TextBox 2"/>
          <p:cNvSpPr txBox="1"/>
          <p:nvPr/>
        </p:nvSpPr>
        <p:spPr>
          <a:xfrm>
            <a:off x="1126654" y="5936885"/>
            <a:ext cx="3166793" cy="830997"/>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Manage all tenants records </a:t>
            </a:r>
            <a:endParaRPr lang="en-IN" sz="2400" dirty="0">
              <a:latin typeface="Times New Roman" pitchFamily="18" charset="0"/>
              <a:cs typeface="Times New Roman" pitchFamily="18" charset="0"/>
            </a:endParaRPr>
          </a:p>
        </p:txBody>
      </p:sp>
      <p:sp>
        <p:nvSpPr>
          <p:cNvPr id="4" name="TextBox 3"/>
          <p:cNvSpPr txBox="1"/>
          <p:nvPr/>
        </p:nvSpPr>
        <p:spPr>
          <a:xfrm>
            <a:off x="5392830" y="4509914"/>
            <a:ext cx="2574584" cy="523220"/>
          </a:xfrm>
          <a:prstGeom prst="rect">
            <a:avLst/>
          </a:prstGeom>
          <a:noFill/>
        </p:spPr>
        <p:txBody>
          <a:bodyPr wrap="square" rtlCol="0">
            <a:spAutoFit/>
          </a:bodyPr>
          <a:lstStyle/>
          <a:p>
            <a:pPr marL="342900" indent="-342900">
              <a:buFont typeface="Arial" pitchFamily="34" charset="0"/>
              <a:buChar char="•"/>
            </a:pPr>
            <a:r>
              <a:rPr lang="en-IN" sz="2800" dirty="0" smtClean="0">
                <a:latin typeface="Times New Roman" pitchFamily="18" charset="0"/>
                <a:cs typeface="Times New Roman" pitchFamily="18" charset="0"/>
              </a:rPr>
              <a:t>Ride share </a:t>
            </a:r>
            <a:endParaRPr lang="en-IN" sz="2800" dirty="0">
              <a:latin typeface="Times New Roman" pitchFamily="18" charset="0"/>
              <a:cs typeface="Times New Roman" pitchFamily="18" charset="0"/>
            </a:endParaRPr>
          </a:p>
        </p:txBody>
      </p:sp>
      <p:sp>
        <p:nvSpPr>
          <p:cNvPr id="5" name="TextBox 4"/>
          <p:cNvSpPr txBox="1"/>
          <p:nvPr/>
        </p:nvSpPr>
        <p:spPr>
          <a:xfrm>
            <a:off x="5163078" y="5102279"/>
            <a:ext cx="3739563"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Discussion forum</a:t>
            </a:r>
            <a:endParaRPr lang="en-IN" sz="2400" dirty="0">
              <a:latin typeface="Times New Roman" pitchFamily="18" charset="0"/>
              <a:cs typeface="Times New Roman" pitchFamily="18" charset="0"/>
            </a:endParaRPr>
          </a:p>
        </p:txBody>
      </p:sp>
      <p:sp>
        <p:nvSpPr>
          <p:cNvPr id="6" name="TextBox 5"/>
          <p:cNvSpPr txBox="1"/>
          <p:nvPr/>
        </p:nvSpPr>
        <p:spPr>
          <a:xfrm>
            <a:off x="5163078" y="5806058"/>
            <a:ext cx="2574584"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Opinions polls </a:t>
            </a:r>
            <a:endParaRPr lang="en-IN" sz="2400" dirty="0">
              <a:latin typeface="Times New Roman" pitchFamily="18" charset="0"/>
              <a:cs typeface="Times New Roman" pitchFamily="18" charset="0"/>
            </a:endParaRPr>
          </a:p>
        </p:txBody>
      </p:sp>
      <p:sp>
        <p:nvSpPr>
          <p:cNvPr id="7" name="TextBox 6"/>
          <p:cNvSpPr txBox="1"/>
          <p:nvPr/>
        </p:nvSpPr>
        <p:spPr>
          <a:xfrm>
            <a:off x="8943239" y="4740746"/>
            <a:ext cx="2435421"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Better services</a:t>
            </a:r>
            <a:endParaRPr lang="en-IN" sz="2400" dirty="0">
              <a:latin typeface="Times New Roman" pitchFamily="18" charset="0"/>
              <a:cs typeface="Times New Roman" pitchFamily="18" charset="0"/>
            </a:endParaRPr>
          </a:p>
        </p:txBody>
      </p:sp>
      <p:sp>
        <p:nvSpPr>
          <p:cNvPr id="8" name="TextBox 7"/>
          <p:cNvSpPr txBox="1"/>
          <p:nvPr/>
        </p:nvSpPr>
        <p:spPr>
          <a:xfrm>
            <a:off x="8943239" y="5590034"/>
            <a:ext cx="3803573"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Vendor’s variety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98317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209"/>
          <p:cNvSpPr/>
          <p:nvPr/>
        </p:nvSpPr>
        <p:spPr>
          <a:xfrm>
            <a:off x="1693060" y="3058734"/>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738880" y="181282"/>
            <a:ext cx="8980502" cy="738728"/>
          </a:xfrm>
          <a:prstGeom prst="rect">
            <a:avLst/>
          </a:prstGeom>
        </p:spPr>
        <p:txBody>
          <a:bodyPr wrap="square" lIns="0" tIns="0" rIns="0" rtlCol="0">
            <a:spAutoFit/>
          </a:bodyPr>
          <a:lstStyle/>
          <a:p>
            <a:pPr algn="l">
              <a:lnSpc>
                <a:spcPts val="0"/>
              </a:lnSpc>
            </a:pPr>
            <a:endParaRPr sz="3200" dirty="0">
              <a:latin typeface="Arial Black" pitchFamily="34" charset="0"/>
            </a:endParaRPr>
          </a:p>
          <a:p>
            <a:pPr algn="l" rtl="0">
              <a:lnSpc>
                <a:spcPts val="5371"/>
              </a:lnSpc>
            </a:pPr>
            <a:r>
              <a:rPr lang="en-US" altLang="zh-CN" sz="6000" b="1" spc="244" dirty="0">
                <a:solidFill>
                  <a:srgbClr val="262626"/>
                </a:solidFill>
                <a:latin typeface="Arial Black" pitchFamily="34" charset="0"/>
                <a:ea typeface="Arial"/>
                <a:cs typeface="Arial"/>
              </a:rPr>
              <a:t>P</a:t>
            </a:r>
            <a:r>
              <a:rPr lang="en-US" altLang="zh-CN" sz="6000" b="1" spc="244" dirty="0" smtClean="0">
                <a:solidFill>
                  <a:srgbClr val="262626"/>
                </a:solidFill>
                <a:latin typeface="Arial Black" pitchFamily="34" charset="0"/>
                <a:ea typeface="Arial"/>
                <a:cs typeface="Arial"/>
              </a:rPr>
              <a:t>roduct</a:t>
            </a:r>
            <a:r>
              <a:rPr lang="en-US" altLang="zh-CN" sz="6000" b="1" spc="-520" dirty="0" smtClean="0">
                <a:solidFill>
                  <a:srgbClr val="262626"/>
                </a:solidFill>
                <a:latin typeface="Arial Black" pitchFamily="34" charset="0"/>
                <a:ea typeface="Arial"/>
                <a:cs typeface="Arial"/>
              </a:rPr>
              <a:t> </a:t>
            </a:r>
            <a:r>
              <a:rPr lang="en-US" altLang="zh-CN" sz="6000" b="1" spc="200" dirty="0">
                <a:solidFill>
                  <a:srgbClr val="262626"/>
                </a:solidFill>
                <a:latin typeface="Arial Black" pitchFamily="34" charset="0"/>
                <a:ea typeface="Arial"/>
                <a:cs typeface="Arial"/>
              </a:rPr>
              <a:t>F</a:t>
            </a:r>
            <a:r>
              <a:rPr lang="en-US" altLang="zh-CN" sz="6000" b="1" spc="200" dirty="0" smtClean="0">
                <a:solidFill>
                  <a:srgbClr val="262626"/>
                </a:solidFill>
                <a:latin typeface="Arial Black" pitchFamily="34" charset="0"/>
                <a:ea typeface="Arial"/>
                <a:cs typeface="Arial"/>
              </a:rPr>
              <a:t>eatures</a:t>
            </a:r>
            <a:endParaRPr lang="en-US" altLang="zh-CN" sz="6000" dirty="0">
              <a:latin typeface="Arial Black" pitchFamily="34" charset="0"/>
              <a:ea typeface="Arial"/>
              <a:cs typeface="Arial"/>
            </a:endParaRPr>
          </a:p>
        </p:txBody>
      </p:sp>
      <p:sp>
        <p:nvSpPr>
          <p:cNvPr id="273" name="Text Box273"/>
          <p:cNvSpPr txBox="1"/>
          <p:nvPr/>
        </p:nvSpPr>
        <p:spPr>
          <a:xfrm>
            <a:off x="775406" y="2629839"/>
            <a:ext cx="9518477" cy="328360"/>
          </a:xfrm>
          <a:prstGeom prst="rect">
            <a:avLst/>
          </a:prstGeom>
        </p:spPr>
        <p:txBody>
          <a:bodyPr wrap="square" lIns="0" tIns="0" rIns="0" rtlCol="0">
            <a:spAutoFit/>
          </a:bodyPr>
          <a:lstStyle/>
          <a:p>
            <a:pPr algn="l">
              <a:lnSpc>
                <a:spcPts val="0"/>
              </a:lnSpc>
            </a:pPr>
            <a:endParaRPr sz="2800" dirty="0"/>
          </a:p>
          <a:p>
            <a:pPr algn="l" rtl="0">
              <a:lnSpc>
                <a:spcPts val="2213"/>
              </a:lnSpc>
            </a:pPr>
            <a:r>
              <a:rPr lang="en-US" altLang="zh-CN" sz="2400" b="1" spc="28" dirty="0">
                <a:solidFill>
                  <a:srgbClr val="000000"/>
                </a:solidFill>
                <a:latin typeface="Arial"/>
                <a:ea typeface="Arial"/>
                <a:cs typeface="Arial"/>
              </a:rPr>
              <a:t>Society</a:t>
            </a:r>
            <a:r>
              <a:rPr lang="en-US" altLang="zh-CN" sz="2400" b="1" spc="-120" dirty="0">
                <a:solidFill>
                  <a:srgbClr val="000000"/>
                </a:solidFill>
                <a:latin typeface="Arial"/>
                <a:ea typeface="Arial"/>
                <a:cs typeface="Arial"/>
              </a:rPr>
              <a:t> </a:t>
            </a:r>
            <a:r>
              <a:rPr lang="en-US" altLang="zh-CN" sz="2400" b="1" spc="111" dirty="0">
                <a:solidFill>
                  <a:srgbClr val="000000"/>
                </a:solidFill>
                <a:latin typeface="Arial"/>
                <a:ea typeface="Arial"/>
                <a:cs typeface="Arial"/>
              </a:rPr>
              <a:t>Management</a:t>
            </a:r>
            <a:r>
              <a:rPr lang="en-US" altLang="zh-CN" sz="2400" b="1" spc="29931" dirty="0">
                <a:solidFill>
                  <a:srgbClr val="000000"/>
                </a:solidFill>
                <a:latin typeface="Arial"/>
                <a:ea typeface="Arial"/>
                <a:cs typeface="Arial"/>
              </a:rPr>
              <a:t> </a:t>
            </a:r>
            <a:r>
              <a:rPr lang="en-US" altLang="zh-CN" sz="2400" b="1" spc="79" dirty="0">
                <a:solidFill>
                  <a:srgbClr val="000000"/>
                </a:solidFill>
                <a:latin typeface="Arial"/>
                <a:ea typeface="Arial"/>
                <a:cs typeface="Arial"/>
              </a:rPr>
              <a:t>Other</a:t>
            </a:r>
            <a:r>
              <a:rPr lang="en-US" altLang="zh-CN" sz="2400" b="1" spc="-137" dirty="0">
                <a:solidFill>
                  <a:srgbClr val="000000"/>
                </a:solidFill>
                <a:latin typeface="Arial"/>
                <a:ea typeface="Arial"/>
                <a:cs typeface="Arial"/>
              </a:rPr>
              <a:t> </a:t>
            </a:r>
            <a:r>
              <a:rPr lang="en-US" altLang="zh-CN" sz="2400" b="1" spc="30" dirty="0">
                <a:solidFill>
                  <a:srgbClr val="000000"/>
                </a:solidFill>
                <a:latin typeface="Arial"/>
                <a:ea typeface="Arial"/>
                <a:cs typeface="Arial"/>
              </a:rPr>
              <a:t>Features</a:t>
            </a:r>
            <a:endParaRPr lang="en-US" altLang="zh-CN" sz="2400" dirty="0">
              <a:latin typeface="Arial"/>
              <a:ea typeface="Arial"/>
              <a:cs typeface="Arial"/>
            </a:endParaRPr>
          </a:p>
        </p:txBody>
      </p:sp>
      <p:sp>
        <p:nvSpPr>
          <p:cNvPr id="274" name="Text Box274"/>
          <p:cNvSpPr txBox="1"/>
          <p:nvPr/>
        </p:nvSpPr>
        <p:spPr>
          <a:xfrm>
            <a:off x="371113" y="3292475"/>
            <a:ext cx="294293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75" dirty="0" smtClean="0">
                <a:solidFill>
                  <a:srgbClr val="000000"/>
                </a:solidFill>
                <a:latin typeface="Times New Roman" pitchFamily="18" charset="0"/>
                <a:ea typeface="Arial"/>
                <a:cs typeface="Times New Roman" pitchFamily="18" charset="0"/>
              </a:rPr>
              <a:t>Services/Complaints</a:t>
            </a:r>
            <a:endParaRPr lang="en-US" altLang="zh-CN" sz="2400" dirty="0">
              <a:latin typeface="Times New Roman" pitchFamily="18" charset="0"/>
              <a:ea typeface="Arial"/>
              <a:cs typeface="Times New Roman" pitchFamily="18" charset="0"/>
            </a:endParaRPr>
          </a:p>
        </p:txBody>
      </p:sp>
      <p:sp>
        <p:nvSpPr>
          <p:cNvPr id="275" name="Text Box275"/>
          <p:cNvSpPr txBox="1"/>
          <p:nvPr/>
        </p:nvSpPr>
        <p:spPr>
          <a:xfrm>
            <a:off x="371113" y="3692344"/>
            <a:ext cx="3217477"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Security/Guest</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Entry</a:t>
            </a:r>
            <a:endParaRPr lang="en-US" altLang="zh-CN" sz="2400" dirty="0">
              <a:latin typeface="Times New Roman" pitchFamily="18" charset="0"/>
              <a:ea typeface="Arial"/>
              <a:cs typeface="Times New Roman" pitchFamily="18" charset="0"/>
            </a:endParaRPr>
          </a:p>
        </p:txBody>
      </p:sp>
      <p:sp>
        <p:nvSpPr>
          <p:cNvPr id="276" name="Text Box276"/>
          <p:cNvSpPr txBox="1"/>
          <p:nvPr/>
        </p:nvSpPr>
        <p:spPr>
          <a:xfrm>
            <a:off x="371113" y="4120241"/>
            <a:ext cx="4006945"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Notices</a:t>
            </a:r>
            <a:r>
              <a:rPr lang="en-US" altLang="zh-CN" sz="2400" spc="-54" dirty="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39" dirty="0">
                <a:solidFill>
                  <a:srgbClr val="000000"/>
                </a:solidFill>
                <a:latin typeface="Times New Roman" pitchFamily="18" charset="0"/>
                <a:ea typeface="Arial"/>
                <a:cs typeface="Times New Roman" pitchFamily="18" charset="0"/>
              </a:rPr>
              <a:t> </a:t>
            </a:r>
            <a:r>
              <a:rPr lang="en-US" altLang="zh-CN" sz="2400" spc="91" dirty="0">
                <a:solidFill>
                  <a:srgbClr val="000000"/>
                </a:solidFill>
                <a:latin typeface="Times New Roman" pitchFamily="18" charset="0"/>
                <a:ea typeface="Arial"/>
                <a:cs typeface="Times New Roman" pitchFamily="18" charset="0"/>
              </a:rPr>
              <a:t>Information</a:t>
            </a:r>
            <a:endParaRPr lang="en-US" altLang="zh-CN" sz="2400" dirty="0">
              <a:latin typeface="Times New Roman" pitchFamily="18" charset="0"/>
              <a:ea typeface="Arial"/>
              <a:cs typeface="Times New Roman" pitchFamily="18" charset="0"/>
            </a:endParaRPr>
          </a:p>
        </p:txBody>
      </p:sp>
      <p:sp>
        <p:nvSpPr>
          <p:cNvPr id="277" name="Text Box277"/>
          <p:cNvSpPr txBox="1"/>
          <p:nvPr/>
        </p:nvSpPr>
        <p:spPr>
          <a:xfrm>
            <a:off x="371113" y="4481325"/>
            <a:ext cx="2923369"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0" dirty="0">
                <a:solidFill>
                  <a:srgbClr val="000000"/>
                </a:solidFill>
                <a:latin typeface="Times New Roman" pitchFamily="18" charset="0"/>
                <a:ea typeface="Arial"/>
                <a:cs typeface="Times New Roman" pitchFamily="18" charset="0"/>
              </a:rPr>
              <a:t>Bills</a:t>
            </a:r>
            <a:r>
              <a:rPr lang="en-US" altLang="zh-CN" sz="2400" spc="-30" dirty="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40"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Payments</a:t>
            </a:r>
            <a:endParaRPr lang="en-US" altLang="zh-CN" sz="2400" dirty="0">
              <a:latin typeface="Times New Roman" pitchFamily="18" charset="0"/>
              <a:ea typeface="Arial"/>
              <a:cs typeface="Times New Roman" pitchFamily="18" charset="0"/>
            </a:endParaRPr>
          </a:p>
        </p:txBody>
      </p:sp>
      <p:sp>
        <p:nvSpPr>
          <p:cNvPr id="278" name="Text Box278"/>
          <p:cNvSpPr txBox="1"/>
          <p:nvPr/>
        </p:nvSpPr>
        <p:spPr>
          <a:xfrm>
            <a:off x="371113" y="4948207"/>
            <a:ext cx="321747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5" dirty="0">
                <a:solidFill>
                  <a:srgbClr val="000000"/>
                </a:solidFill>
                <a:latin typeface="Times New Roman" pitchFamily="18" charset="0"/>
                <a:ea typeface="Arial"/>
                <a:cs typeface="Times New Roman" pitchFamily="18" charset="0"/>
              </a:rPr>
              <a:t>Discussion</a:t>
            </a:r>
            <a:r>
              <a:rPr lang="en-US" altLang="zh-CN" sz="2400" spc="-73" dirty="0">
                <a:solidFill>
                  <a:srgbClr val="000000"/>
                </a:solidFill>
                <a:latin typeface="Times New Roman" pitchFamily="18" charset="0"/>
                <a:ea typeface="Arial"/>
                <a:cs typeface="Times New Roman" pitchFamily="18" charset="0"/>
              </a:rPr>
              <a:t> </a:t>
            </a:r>
            <a:r>
              <a:rPr lang="en-US" altLang="zh-CN" sz="2400" spc="114" dirty="0">
                <a:solidFill>
                  <a:srgbClr val="000000"/>
                </a:solidFill>
                <a:latin typeface="Times New Roman" pitchFamily="18" charset="0"/>
                <a:ea typeface="Arial"/>
                <a:cs typeface="Times New Roman" pitchFamily="18" charset="0"/>
              </a:rPr>
              <a:t>/</a:t>
            </a:r>
            <a:r>
              <a:rPr lang="en-US" altLang="zh-CN" sz="2400" spc="-140" dirty="0">
                <a:solidFill>
                  <a:srgbClr val="000000"/>
                </a:solidFill>
                <a:latin typeface="Times New Roman" pitchFamily="18" charset="0"/>
                <a:ea typeface="Arial"/>
                <a:cs typeface="Times New Roman" pitchFamily="18" charset="0"/>
              </a:rPr>
              <a:t> </a:t>
            </a:r>
            <a:r>
              <a:rPr lang="en-US" altLang="zh-CN" sz="2400" spc="72" dirty="0">
                <a:solidFill>
                  <a:srgbClr val="000000"/>
                </a:solidFill>
                <a:latin typeface="Times New Roman" pitchFamily="18" charset="0"/>
                <a:ea typeface="Arial"/>
                <a:cs typeface="Times New Roman" pitchFamily="18" charset="0"/>
              </a:rPr>
              <a:t>Forum</a:t>
            </a:r>
            <a:endParaRPr lang="en-US" altLang="zh-CN" sz="2400" dirty="0">
              <a:latin typeface="Times New Roman" pitchFamily="18" charset="0"/>
              <a:ea typeface="Arial"/>
              <a:cs typeface="Times New Roman" pitchFamily="18" charset="0"/>
            </a:endParaRPr>
          </a:p>
        </p:txBody>
      </p:sp>
      <p:sp>
        <p:nvSpPr>
          <p:cNvPr id="279" name="Text Box279"/>
          <p:cNvSpPr txBox="1"/>
          <p:nvPr/>
        </p:nvSpPr>
        <p:spPr>
          <a:xfrm>
            <a:off x="371113" y="5475171"/>
            <a:ext cx="3448617"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71" dirty="0">
                <a:solidFill>
                  <a:srgbClr val="000000"/>
                </a:solidFill>
                <a:latin typeface="Times New Roman" pitchFamily="18" charset="0"/>
                <a:ea typeface="Arial"/>
                <a:cs typeface="Times New Roman" pitchFamily="18" charset="0"/>
              </a:rPr>
              <a:t>Directory</a:t>
            </a:r>
            <a:endParaRPr lang="en-US" altLang="zh-CN" sz="2400" dirty="0">
              <a:latin typeface="Times New Roman" pitchFamily="18" charset="0"/>
              <a:ea typeface="Arial"/>
              <a:cs typeface="Times New Roman" pitchFamily="18" charset="0"/>
            </a:endParaRPr>
          </a:p>
        </p:txBody>
      </p:sp>
      <p:sp>
        <p:nvSpPr>
          <p:cNvPr id="280" name="Text Box280"/>
          <p:cNvSpPr txBox="1"/>
          <p:nvPr/>
        </p:nvSpPr>
        <p:spPr>
          <a:xfrm>
            <a:off x="371113" y="5973137"/>
            <a:ext cx="251251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71" dirty="0">
                <a:solidFill>
                  <a:srgbClr val="000000"/>
                </a:solidFill>
                <a:latin typeface="Times New Roman" pitchFamily="18" charset="0"/>
                <a:ea typeface="Arial"/>
                <a:cs typeface="Times New Roman" pitchFamily="18" charset="0"/>
              </a:rPr>
              <a:t>Opinion</a:t>
            </a:r>
            <a:r>
              <a:rPr lang="en-US" altLang="zh-CN" sz="2400" spc="-72" dirty="0">
                <a:solidFill>
                  <a:srgbClr val="000000"/>
                </a:solidFill>
                <a:latin typeface="Times New Roman" pitchFamily="18" charset="0"/>
                <a:ea typeface="Arial"/>
                <a:cs typeface="Times New Roman" pitchFamily="18" charset="0"/>
              </a:rPr>
              <a:t> </a:t>
            </a:r>
            <a:r>
              <a:rPr lang="en-US" altLang="zh-CN" sz="2400" spc="9" dirty="0">
                <a:solidFill>
                  <a:srgbClr val="000000"/>
                </a:solidFill>
                <a:latin typeface="Times New Roman" pitchFamily="18" charset="0"/>
                <a:ea typeface="Arial"/>
                <a:cs typeface="Times New Roman" pitchFamily="18" charset="0"/>
              </a:rPr>
              <a:t>Polls</a:t>
            </a:r>
            <a:endParaRPr lang="en-US" altLang="zh-CN" sz="2400" dirty="0">
              <a:latin typeface="Times New Roman" pitchFamily="18" charset="0"/>
              <a:ea typeface="Arial"/>
              <a:cs typeface="Times New Roman" pitchFamily="18" charset="0"/>
            </a:endParaRPr>
          </a:p>
        </p:txBody>
      </p:sp>
      <p:sp>
        <p:nvSpPr>
          <p:cNvPr id="281" name="Text Box281"/>
          <p:cNvSpPr txBox="1"/>
          <p:nvPr/>
        </p:nvSpPr>
        <p:spPr>
          <a:xfrm>
            <a:off x="7448737" y="3521579"/>
            <a:ext cx="3826292" cy="931089"/>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228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0" dirty="0">
                <a:solidFill>
                  <a:srgbClr val="000000"/>
                </a:solidFill>
                <a:latin typeface="Times New Roman" pitchFamily="18" charset="0"/>
                <a:ea typeface="Arial"/>
                <a:cs typeface="Times New Roman" pitchFamily="18" charset="0"/>
              </a:rPr>
              <a:t>Rent</a:t>
            </a:r>
            <a:r>
              <a:rPr lang="en-US" altLang="zh-CN" sz="2400" spc="-43"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100"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Rent</a:t>
            </a:r>
            <a:r>
              <a:rPr lang="en-US" altLang="zh-CN" sz="2400" spc="-47" dirty="0">
                <a:solidFill>
                  <a:srgbClr val="000000"/>
                </a:solidFill>
                <a:latin typeface="Times New Roman" pitchFamily="18" charset="0"/>
                <a:ea typeface="Arial"/>
                <a:cs typeface="Times New Roman" pitchFamily="18" charset="0"/>
              </a:rPr>
              <a:t> </a:t>
            </a:r>
            <a:r>
              <a:rPr lang="en-US" altLang="zh-CN" sz="2400" spc="23" dirty="0">
                <a:solidFill>
                  <a:srgbClr val="000000"/>
                </a:solidFill>
                <a:latin typeface="Times New Roman" pitchFamily="18" charset="0"/>
                <a:ea typeface="Arial"/>
                <a:cs typeface="Times New Roman" pitchFamily="18" charset="0"/>
              </a:rPr>
              <a:t>Out,</a:t>
            </a:r>
            <a:r>
              <a:rPr lang="en-US" altLang="zh-CN" sz="2400" spc="-21" dirty="0">
                <a:solidFill>
                  <a:srgbClr val="000000"/>
                </a:solidFill>
                <a:latin typeface="Times New Roman" pitchFamily="18" charset="0"/>
                <a:ea typeface="Arial"/>
                <a:cs typeface="Times New Roman" pitchFamily="18" charset="0"/>
              </a:rPr>
              <a:t> </a:t>
            </a:r>
            <a:endParaRPr lang="en-US" altLang="zh-CN" sz="2400" spc="-21" dirty="0">
              <a:solidFill>
                <a:srgbClr val="000000"/>
              </a:solidFill>
              <a:latin typeface="Times New Roman" pitchFamily="18" charset="0"/>
              <a:ea typeface="Arial"/>
              <a:cs typeface="Times New Roman" pitchFamily="18" charset="0"/>
            </a:endParaRPr>
          </a:p>
          <a:p>
            <a:pPr algn="l" rtl="0">
              <a:lnSpc>
                <a:spcPts val="2281"/>
              </a:lnSpc>
            </a:pPr>
            <a:endParaRPr lang="en-US" altLang="zh-CN" sz="2400" spc="-21" dirty="0" smtClean="0">
              <a:solidFill>
                <a:srgbClr val="000000"/>
              </a:solidFill>
              <a:latin typeface="Times New Roman" pitchFamily="18" charset="0"/>
              <a:ea typeface="Arial"/>
              <a:cs typeface="Times New Roman" pitchFamily="18" charset="0"/>
            </a:endParaRPr>
          </a:p>
          <a:p>
            <a:pPr algn="l" rtl="0">
              <a:lnSpc>
                <a:spcPts val="2281"/>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602" dirty="0" smtClean="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Sale</a:t>
            </a:r>
            <a:r>
              <a:rPr lang="en-US" altLang="zh-CN" sz="2400" spc="-59"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64" dirty="0">
                <a:solidFill>
                  <a:srgbClr val="000000"/>
                </a:solidFill>
                <a:latin typeface="Times New Roman" pitchFamily="18" charset="0"/>
                <a:ea typeface="Arial"/>
                <a:cs typeface="Times New Roman" pitchFamily="18" charset="0"/>
              </a:rPr>
              <a:t>Purchase</a:t>
            </a:r>
            <a:endParaRPr lang="en-US" altLang="zh-CN" sz="2400" dirty="0">
              <a:latin typeface="Times New Roman" pitchFamily="18" charset="0"/>
              <a:ea typeface="Arial"/>
              <a:cs typeface="Times New Roman" pitchFamily="18" charset="0"/>
            </a:endParaRPr>
          </a:p>
        </p:txBody>
      </p:sp>
      <p:sp>
        <p:nvSpPr>
          <p:cNvPr id="283" name="Text Box283"/>
          <p:cNvSpPr txBox="1"/>
          <p:nvPr/>
        </p:nvSpPr>
        <p:spPr>
          <a:xfrm>
            <a:off x="7503855" y="5080327"/>
            <a:ext cx="303420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61" dirty="0">
                <a:solidFill>
                  <a:srgbClr val="000000"/>
                </a:solidFill>
                <a:latin typeface="Times New Roman" pitchFamily="18" charset="0"/>
                <a:ea typeface="Arial"/>
                <a:cs typeface="Times New Roman" pitchFamily="18" charset="0"/>
              </a:rPr>
              <a:t>Registration</a:t>
            </a:r>
            <a:endParaRPr lang="en-US" altLang="zh-CN" sz="2400" dirty="0">
              <a:latin typeface="Times New Roman" pitchFamily="18" charset="0"/>
              <a:ea typeface="Arial"/>
              <a:cs typeface="Times New Roman" pitchFamily="18" charset="0"/>
            </a:endParaRPr>
          </a:p>
        </p:txBody>
      </p:sp>
      <p:grpSp>
        <p:nvGrpSpPr>
          <p:cNvPr id="2" name="Group 1"/>
          <p:cNvGrpSpPr/>
          <p:nvPr/>
        </p:nvGrpSpPr>
        <p:grpSpPr>
          <a:xfrm>
            <a:off x="4613993" y="1454614"/>
            <a:ext cx="2496241" cy="4960524"/>
            <a:chOff x="4807594" y="1454614"/>
            <a:chExt cx="2496241" cy="4960524"/>
          </a:xfrm>
          <a:solidFill>
            <a:schemeClr val="tx1"/>
          </a:solidFill>
        </p:grpSpPr>
        <p:grpSp>
          <p:nvGrpSpPr>
            <p:cNvPr id="258" name="Group258"/>
            <p:cNvGrpSpPr/>
            <p:nvPr/>
          </p:nvGrpSpPr>
          <p:grpSpPr>
            <a:xfrm>
              <a:off x="4807594" y="1454614"/>
              <a:ext cx="2496241" cy="4960524"/>
              <a:chOff x="4808220" y="1454277"/>
              <a:chExt cx="2496566" cy="4959376"/>
            </a:xfrm>
            <a:grpFill/>
          </p:grpSpPr>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a:extLst/>
          </p:spPr>
        </p:pic>
      </p:grpSp>
      <p:sp>
        <p:nvSpPr>
          <p:cNvPr id="30"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34" name="Text Box282"/>
          <p:cNvSpPr txBox="1"/>
          <p:nvPr/>
        </p:nvSpPr>
        <p:spPr>
          <a:xfrm>
            <a:off x="7448737" y="4699877"/>
            <a:ext cx="289018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Advertisements</a:t>
            </a:r>
            <a:endParaRPr lang="en-US" altLang="zh-CN" sz="2400" dirty="0">
              <a:latin typeface="Times New Roman" pitchFamily="18" charset="0"/>
              <a:ea typeface="Arial"/>
              <a:cs typeface="Times New Roman" pitchFamily="18" charset="0"/>
            </a:endParaRPr>
          </a:p>
        </p:txBody>
      </p:sp>
    </p:spTree>
    <p:extLst>
      <p:ext uri="{BB962C8B-B14F-4D97-AF65-F5344CB8AC3E}">
        <p14:creationId xmlns:p14="http://schemas.microsoft.com/office/powerpoint/2010/main" val="3649462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smtClean="0">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smtClean="0">
                <a:solidFill>
                  <a:srgbClr val="000000"/>
                </a:solidFill>
                <a:latin typeface="Arial"/>
                <a:ea typeface="Arial"/>
                <a:cs typeface="Arial"/>
              </a:rPr>
              <a:t>Sagar</a:t>
            </a:r>
            <a:r>
              <a:rPr lang="en-US" altLang="zh-CN" sz="2200" b="1" spc="200" dirty="0" smtClean="0">
                <a:solidFill>
                  <a:srgbClr val="000000"/>
                </a:solidFill>
                <a:latin typeface="Arial"/>
                <a:ea typeface="Arial"/>
                <a:cs typeface="Arial"/>
              </a:rPr>
              <a:t> </a:t>
            </a:r>
            <a:r>
              <a:rPr lang="en-US" altLang="zh-CN" sz="2200" b="1" spc="200" dirty="0" err="1" smtClean="0">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smtClean="0">
                <a:solidFill>
                  <a:srgbClr val="000000"/>
                </a:solidFill>
                <a:latin typeface="Arial"/>
                <a:ea typeface="Arial"/>
                <a:cs typeface="Arial"/>
              </a:rPr>
              <a:t>Shivang</a:t>
            </a:r>
            <a:r>
              <a:rPr lang="en-US" altLang="zh-CN" sz="2200" b="1" spc="74" dirty="0" smtClean="0">
                <a:solidFill>
                  <a:srgbClr val="000000"/>
                </a:solidFill>
                <a:latin typeface="Arial"/>
                <a:ea typeface="Arial"/>
                <a:cs typeface="Arial"/>
              </a:rPr>
              <a:t> </a:t>
            </a:r>
            <a:r>
              <a:rPr lang="en-US" altLang="zh-CN" sz="2200" b="1" spc="74" dirty="0" err="1" smtClean="0">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mage345"/>
          <p:cNvPicPr>
            <a:picLocks noChangeAspect="1"/>
          </p:cNvPicPr>
          <p:nvPr/>
        </p:nvPicPr>
        <p:blipFill>
          <a:blip r:embed="rId3"/>
          <a:stretch>
            <a:fillRect/>
          </a:stretch>
        </p:blipFill>
        <p:spPr>
          <a:xfrm>
            <a:off x="0" y="1"/>
            <a:ext cx="12190413" cy="6859587"/>
          </a:xfrm>
          <a:prstGeom prst="rect">
            <a:avLst/>
          </a:prstGeom>
          <a:noFill/>
        </p:spPr>
      </p:pic>
      <p:sp>
        <p:nvSpPr>
          <p:cNvPr id="349" name="Text Box349"/>
          <p:cNvSpPr txBox="1"/>
          <p:nvPr/>
        </p:nvSpPr>
        <p:spPr>
          <a:xfrm>
            <a:off x="1631737" y="1360428"/>
            <a:ext cx="4218751" cy="674608"/>
          </a:xfrm>
          <a:prstGeom prst="rect">
            <a:avLst/>
          </a:prstGeom>
        </p:spPr>
        <p:txBody>
          <a:bodyPr wrap="square" lIns="0" tIns="0" rIns="0" rtlCol="0">
            <a:spAutoFit/>
          </a:bodyPr>
          <a:lstStyle/>
          <a:p>
            <a:pPr algn="l">
              <a:lnSpc>
                <a:spcPts val="0"/>
              </a:lnSpc>
            </a:pPr>
            <a:endParaRPr/>
          </a:p>
          <a:p>
            <a:pPr algn="l" rtl="0">
              <a:lnSpc>
                <a:spcPts val="4874"/>
              </a:lnSpc>
            </a:pPr>
            <a:r>
              <a:rPr lang="en-US" altLang="zh-CN" sz="4000" b="1" spc="158" dirty="0">
                <a:solidFill>
                  <a:srgbClr val="FFFFFF"/>
                </a:solidFill>
                <a:latin typeface="Arial"/>
                <a:ea typeface="Arial"/>
                <a:cs typeface="Arial"/>
              </a:rPr>
              <a:t>Peaceful</a:t>
            </a:r>
            <a:r>
              <a:rPr lang="en-US" altLang="zh-CN" sz="4000" b="1" spc="-365" dirty="0">
                <a:solidFill>
                  <a:srgbClr val="FFFFFF"/>
                </a:solidFill>
                <a:latin typeface="Arial"/>
                <a:ea typeface="Arial"/>
                <a:cs typeface="Arial"/>
              </a:rPr>
              <a:t> </a:t>
            </a:r>
            <a:r>
              <a:rPr lang="en-US" altLang="zh-CN" sz="4000" b="1" spc="193" dirty="0">
                <a:solidFill>
                  <a:srgbClr val="FFFFFF"/>
                </a:solidFill>
                <a:latin typeface="Arial"/>
                <a:ea typeface="Arial"/>
                <a:cs typeface="Arial"/>
              </a:rPr>
              <a:t>Homes</a:t>
            </a:r>
            <a:endParaRPr lang="en-US" altLang="zh-CN" sz="4000">
              <a:latin typeface="Arial"/>
              <a:ea typeface="Arial"/>
              <a:cs typeface="Arial"/>
            </a:endParaRPr>
          </a:p>
        </p:txBody>
      </p:sp>
    </p:spTree>
    <p:extLst>
      <p:ext uri="{BB962C8B-B14F-4D97-AF65-F5344CB8AC3E}">
        <p14:creationId xmlns:p14="http://schemas.microsoft.com/office/powerpoint/2010/main" val="160981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741808" y="175674"/>
            <a:ext cx="8351841" cy="725466"/>
          </a:xfrm>
          <a:prstGeom prst="rect">
            <a:avLst/>
          </a:prstGeom>
          <a:noFill/>
        </p:spPr>
        <p:txBody>
          <a:bodyPr wrap="square" lIns="108850" tIns="54425" rIns="108850" bIns="54425" rtlCol="0">
            <a:spAutoFit/>
          </a:bodyPr>
          <a:lstStyle/>
          <a:p>
            <a:pPr algn="ctr"/>
            <a:r>
              <a:rPr lang="en-IN" sz="4000" b="1" dirty="0">
                <a:latin typeface="Arial Black" pitchFamily="34" charset="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974361" y="1579352"/>
            <a:ext cx="11216052" cy="1956572"/>
          </a:xfrm>
          <a:prstGeom prst="rect">
            <a:avLst/>
          </a:prstGeom>
        </p:spPr>
        <p:txBody>
          <a:bodyPr wrap="square" lIns="108850" tIns="54425" rIns="108850" bIns="54425">
            <a:spAutoFit/>
          </a:bodyPr>
          <a:lstStyle/>
          <a:p>
            <a:pPr marL="342900" lvl="0" indent="-342900">
              <a:buFont typeface="Arial" pitchFamily="34" charset="0"/>
              <a:buChar char="•"/>
            </a:pPr>
            <a:r>
              <a:rPr lang="en-IN" sz="2400" dirty="0" err="1">
                <a:solidFill>
                  <a:prstClr val="black"/>
                </a:solidFill>
                <a:latin typeface="Times New Roman" pitchFamily="18" charset="0"/>
                <a:cs typeface="Times New Roman" pitchFamily="18" charset="0"/>
              </a:rPr>
              <a:t>Nestin</a:t>
            </a:r>
            <a:r>
              <a:rPr lang="en-IN" sz="2400" dirty="0">
                <a:solidFill>
                  <a:prstClr val="black"/>
                </a:solidFill>
                <a:latin typeface="Times New Roman" pitchFamily="18" charset="0"/>
                <a:cs typeface="Times New Roman" pitchFamily="18" charset="0"/>
              </a:rPr>
              <a:t> helps manage Housing Society by connecting and involving residents</a:t>
            </a:r>
            <a:r>
              <a:rPr lang="en-IN" sz="2400" dirty="0" smtClean="0">
                <a:solidFill>
                  <a:prstClr val="black"/>
                </a:solidFill>
                <a:latin typeface="Times New Roman" pitchFamily="18" charset="0"/>
                <a:cs typeface="Times New Roman" pitchFamily="18" charset="0"/>
              </a:rPr>
              <a:t>.</a:t>
            </a:r>
          </a:p>
          <a:p>
            <a:pPr lvl="0"/>
            <a:endParaRPr lang="en-IN" sz="2400" dirty="0">
              <a:solidFill>
                <a:prstClr val="black"/>
              </a:solidFill>
              <a:latin typeface="Times New Roman" pitchFamily="18" charset="0"/>
              <a:cs typeface="Times New Roman" pitchFamily="18" charset="0"/>
            </a:endParaRPr>
          </a:p>
          <a:p>
            <a:pPr marL="342900" lvl="0" indent="-342900">
              <a:buFont typeface="Arial" pitchFamily="34" charset="0"/>
              <a:buChar char="•"/>
            </a:pPr>
            <a:r>
              <a:rPr lang="en-IN" sz="2400" dirty="0" smtClean="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Administrator can perform management task using web interface while user can perform task like authorizing guests, raising tickets, share opinion or discuss on a subject through web interface or Android interface while on the go</a:t>
            </a:r>
            <a:r>
              <a:rPr lang="en-IN" sz="2000" dirty="0">
                <a:solidFill>
                  <a:prstClr val="black"/>
                </a:solidFill>
                <a:latin typeface="Times New Roman" pitchFamily="18" charset="0"/>
                <a:cs typeface="Times New Roman" pitchFamily="18" charset="0"/>
              </a:rPr>
              <a:t>.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261477" y="3870609"/>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2">
              <a:lumMod val="40000"/>
              <a:lumOff val="60000"/>
              <a:alpha val="8470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xmlns="" id="{DB0A9C50-B290-4C30-A65A-9D7AB111D154}"/>
              </a:ext>
            </a:extLst>
          </p:cNvPr>
          <p:cNvSpPr txBox="1"/>
          <p:nvPr/>
        </p:nvSpPr>
        <p:spPr>
          <a:xfrm>
            <a:off x="3388039" y="332154"/>
            <a:ext cx="54972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000" b="1" dirty="0" smtClean="0">
                <a:latin typeface="Arial Black" pitchFamily="34" charset="0"/>
                <a:ea typeface="Noto Sans" panose="020B0502040504020204" pitchFamily="34"/>
                <a:cs typeface="Noto Sans" panose="020B0502040504020204" pitchFamily="34"/>
              </a:rPr>
              <a:t>OUR VISION</a:t>
            </a:r>
            <a:endParaRPr kumimoji="0" lang="en-GB" sz="4000" b="1" i="0" u="none" strike="noStrike" kern="1200" cap="none" spc="0" normalizeH="0" baseline="0" noProof="0" dirty="0">
              <a:ln>
                <a:noFill/>
              </a:ln>
              <a:effectLst/>
              <a:uLnTx/>
              <a:uFillTx/>
              <a:latin typeface="Arial Black" pitchFamily="34" charset="0"/>
              <a:ea typeface="Noto Sans" panose="020B0502040504020204" pitchFamily="34"/>
              <a:cs typeface="Noto Sans" panose="020B0502040504020204" pitchFamily="34"/>
            </a:endParaRPr>
          </a:p>
        </p:txBody>
      </p:sp>
      <p:grpSp>
        <p:nvGrpSpPr>
          <p:cNvPr id="36" name="Group 35">
            <a:extLst>
              <a:ext uri="{FF2B5EF4-FFF2-40B4-BE49-F238E27FC236}">
                <a16:creationId xmlns:a16="http://schemas.microsoft.com/office/drawing/2014/main" xmlns="" id="{2D5FAAC8-4DCE-4294-BF1E-FDD9D9F30F9B}"/>
              </a:ext>
            </a:extLst>
          </p:cNvPr>
          <p:cNvGrpSpPr/>
          <p:nvPr/>
        </p:nvGrpSpPr>
        <p:grpSpPr>
          <a:xfrm>
            <a:off x="5236938" y="1676789"/>
            <a:ext cx="1731271" cy="2112470"/>
            <a:chOff x="7549436" y="-3035119"/>
            <a:chExt cx="1474296" cy="1798263"/>
          </a:xfrm>
          <a:solidFill>
            <a:schemeClr val="tx2">
              <a:lumMod val="20000"/>
              <a:lumOff val="80000"/>
            </a:schemeClr>
          </a:solidFill>
        </p:grpSpPr>
        <p:sp>
          <p:nvSpPr>
            <p:cNvPr id="37" name="Freeform 5">
              <a:extLst>
                <a:ext uri="{FF2B5EF4-FFF2-40B4-BE49-F238E27FC236}">
                  <a16:creationId xmlns:a16="http://schemas.microsoft.com/office/drawing/2014/main" xmlns=""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a16="http://schemas.microsoft.com/office/drawing/2014/main" xmlns=""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a16="http://schemas.microsoft.com/office/drawing/2014/main" xmlns=""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a16="http://schemas.microsoft.com/office/drawing/2014/main" xmlns=""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a16="http://schemas.microsoft.com/office/drawing/2014/main" xmlns=""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a16="http://schemas.microsoft.com/office/drawing/2014/main" xmlns=""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a16="http://schemas.microsoft.com/office/drawing/2014/main" xmlns=""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xmlns=""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a16="http://schemas.microsoft.com/office/drawing/2014/main" xmlns=""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xmlns=""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a16="http://schemas.microsoft.com/office/drawing/2014/main" xmlns=""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xmlns=""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xmlns=""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xmlns=""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a16="http://schemas.microsoft.com/office/drawing/2014/main" xmlns="" id="{B327ECD0-E1B0-4737-8A11-DA4355BE380C}"/>
              </a:ext>
            </a:extLst>
          </p:cNvPr>
          <p:cNvSpPr/>
          <p:nvPr/>
        </p:nvSpPr>
        <p:spPr>
          <a:xfrm>
            <a:off x="423645" y="1773708"/>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7" name="TextBox 66">
            <a:extLst>
              <a:ext uri="{FF2B5EF4-FFF2-40B4-BE49-F238E27FC236}">
                <a16:creationId xmlns:a16="http://schemas.microsoft.com/office/drawing/2014/main" xmlns="" id="{43E9AA7E-9A40-4378-BA1F-D2DC2684ED35}"/>
              </a:ext>
            </a:extLst>
          </p:cNvPr>
          <p:cNvSpPr txBox="1"/>
          <p:nvPr/>
        </p:nvSpPr>
        <p:spPr>
          <a:xfrm>
            <a:off x="319480" y="4641562"/>
            <a:ext cx="4369805" cy="1938992"/>
          </a:xfrm>
          <a:prstGeom prst="rect">
            <a:avLst/>
          </a:prstGeom>
          <a:noFill/>
        </p:spPr>
        <p:txBody>
          <a:bodyPr wrap="square" rtlCol="0">
            <a:spAutoFit/>
          </a:bodyPr>
          <a:lstStyle/>
          <a:p>
            <a:r>
              <a:rPr lang="en-IN" sz="2400" dirty="0" smtClean="0">
                <a:latin typeface="Times New Roman" pitchFamily="18" charset="0"/>
                <a:cs typeface="Times New Roman" pitchFamily="18" charset="0"/>
              </a:rPr>
              <a:t>The gated communities are small cities within walls consisting of a large number of people residing in more than hundred of apartments</a:t>
            </a:r>
            <a:endParaRPr lang="en-IN" sz="2400" dirty="0">
              <a:latin typeface="Times New Roman" pitchFamily="18" charset="0"/>
              <a:cs typeface="Times New Roman" pitchFamily="18" charset="0"/>
            </a:endParaRPr>
          </a:p>
        </p:txBody>
      </p:sp>
      <p:sp>
        <p:nvSpPr>
          <p:cNvPr id="68" name="Oval 67">
            <a:extLst>
              <a:ext uri="{FF2B5EF4-FFF2-40B4-BE49-F238E27FC236}">
                <a16:creationId xmlns:a16="http://schemas.microsoft.com/office/drawing/2014/main" xmlns="" id="{A445E318-5EBB-456A-AB1D-82C950818623}"/>
              </a:ext>
            </a:extLst>
          </p:cNvPr>
          <p:cNvSpPr/>
          <p:nvPr/>
        </p:nvSpPr>
        <p:spPr>
          <a:xfrm>
            <a:off x="448994" y="4204413"/>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a16="http://schemas.microsoft.com/office/drawing/2014/main" xmlns="" id="{6C67BB8D-4F08-4687-95FD-F1D81ABCF35D}"/>
              </a:ext>
            </a:extLst>
          </p:cNvPr>
          <p:cNvSpPr/>
          <p:nvPr/>
        </p:nvSpPr>
        <p:spPr>
          <a:xfrm>
            <a:off x="7806258" y="1872344"/>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a16="http://schemas.microsoft.com/office/drawing/2014/main" xmlns="" id="{F4AF6505-A775-4864-B23C-39B7D60FE049}"/>
              </a:ext>
            </a:extLst>
          </p:cNvPr>
          <p:cNvSpPr txBox="1"/>
          <p:nvPr/>
        </p:nvSpPr>
        <p:spPr>
          <a:xfrm>
            <a:off x="344196" y="2272991"/>
            <a:ext cx="4320375"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Our vision is to provide ease of living, better security, and better communications to the societies. </a:t>
            </a:r>
            <a:endParaRPr lang="en-IN" sz="2400" b="1" dirty="0">
              <a:latin typeface="Times New Roman" pitchFamily="18" charset="0"/>
              <a:cs typeface="Times New Roman" pitchFamily="18" charset="0"/>
            </a:endParaRPr>
          </a:p>
        </p:txBody>
      </p:sp>
      <p:sp>
        <p:nvSpPr>
          <p:cNvPr id="76" name="TextBox 75">
            <a:extLst>
              <a:ext uri="{FF2B5EF4-FFF2-40B4-BE49-F238E27FC236}">
                <a16:creationId xmlns:a16="http://schemas.microsoft.com/office/drawing/2014/main" xmlns="" id="{A98F7418-2E84-4D83-AB5C-A6C8FD62F902}"/>
              </a:ext>
            </a:extLst>
          </p:cNvPr>
          <p:cNvSpPr txBox="1"/>
          <p:nvPr/>
        </p:nvSpPr>
        <p:spPr>
          <a:xfrm>
            <a:off x="7709767" y="2383322"/>
            <a:ext cx="4610497" cy="1569660"/>
          </a:xfrm>
          <a:prstGeom prst="rect">
            <a:avLst/>
          </a:prstGeom>
          <a:noFill/>
        </p:spPr>
        <p:txBody>
          <a:bodyPr wrap="square" rtlCol="0">
            <a:spAutoFit/>
          </a:bodyPr>
          <a:lstStyle/>
          <a:p>
            <a:r>
              <a:rPr lang="en-IN" sz="2400" dirty="0" smtClean="0">
                <a:latin typeface="Times New Roman" pitchFamily="18" charset="0"/>
                <a:cs typeface="Times New Roman" pitchFamily="18" charset="0"/>
              </a:rPr>
              <a:t>Our Vision is to carter the emerging need for a better management solution of these gated communities</a:t>
            </a:r>
            <a:r>
              <a:rPr lang="en-IN" sz="1400" dirty="0" smtClean="0"/>
              <a:t>.</a:t>
            </a:r>
            <a:endParaRPr lang="en-IN" sz="1400" dirty="0"/>
          </a:p>
        </p:txBody>
      </p:sp>
      <p:sp>
        <p:nvSpPr>
          <p:cNvPr id="77" name="Oval 76">
            <a:extLst>
              <a:ext uri="{FF2B5EF4-FFF2-40B4-BE49-F238E27FC236}">
                <a16:creationId xmlns:a16="http://schemas.microsoft.com/office/drawing/2014/main" xmlns="" id="{30944E66-AC4C-4425-AB68-2D7ACD83CD9A}"/>
              </a:ext>
            </a:extLst>
          </p:cNvPr>
          <p:cNvSpPr/>
          <p:nvPr/>
        </p:nvSpPr>
        <p:spPr>
          <a:xfrm>
            <a:off x="7806258" y="4370391"/>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a16="http://schemas.microsoft.com/office/drawing/2014/main" xmlns="" id="{91FE69F6-9293-4343-B952-0660EA60F5D7}"/>
              </a:ext>
            </a:extLst>
          </p:cNvPr>
          <p:cNvSpPr txBox="1"/>
          <p:nvPr/>
        </p:nvSpPr>
        <p:spPr>
          <a:xfrm>
            <a:off x="7728116" y="4914780"/>
            <a:ext cx="4327870" cy="1569660"/>
          </a:xfrm>
          <a:prstGeom prst="rect">
            <a:avLst/>
          </a:prstGeom>
          <a:noFill/>
        </p:spPr>
        <p:txBody>
          <a:bodyPr wrap="square" rtlCol="0">
            <a:spAutoFit/>
          </a:bodyPr>
          <a:lstStyle/>
          <a:p>
            <a:r>
              <a:rPr lang="en-IN" sz="2400" dirty="0" smtClean="0">
                <a:latin typeface="Times New Roman" pitchFamily="18" charset="0"/>
                <a:cs typeface="Times New Roman" pitchFamily="18" charset="0"/>
              </a:rPr>
              <a:t>We pave the way for these communities to work in a well-integrated environment and help improve RWA operations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0655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567" y="315113"/>
            <a:ext cx="8880251" cy="707886"/>
          </a:xfrm>
          <a:prstGeom prst="rect">
            <a:avLst/>
          </a:prstGeom>
          <a:noFill/>
        </p:spPr>
        <p:txBody>
          <a:bodyPr wrap="square" rtlCol="0">
            <a:spAutoFit/>
          </a:bodyPr>
          <a:lstStyle/>
          <a:p>
            <a:r>
              <a:rPr lang="en-IN" sz="4000" b="1" dirty="0" smtClean="0">
                <a:latin typeface="Arial Black" pitchFamily="34" charset="0"/>
                <a:cs typeface="Times New Roman" pitchFamily="18" charset="0"/>
              </a:rPr>
              <a:t>NESTIN the right solution..</a:t>
            </a:r>
            <a:endParaRPr lang="en-IN" sz="4000" b="1" dirty="0">
              <a:latin typeface="Arial Black" pitchFamily="34" charset="0"/>
              <a:cs typeface="Times New Roman" pitchFamily="18" charset="0"/>
            </a:endParaRPr>
          </a:p>
        </p:txBody>
      </p:sp>
      <p:grpSp>
        <p:nvGrpSpPr>
          <p:cNvPr id="3" name="Group 2"/>
          <p:cNvGrpSpPr/>
          <p:nvPr/>
        </p:nvGrpSpPr>
        <p:grpSpPr>
          <a:xfrm>
            <a:off x="3898962" y="1413570"/>
            <a:ext cx="2990000" cy="4896886"/>
            <a:chOff x="4014750" y="1413570"/>
            <a:chExt cx="2990000" cy="4896886"/>
          </a:xfrm>
        </p:grpSpPr>
        <p:grpSp>
          <p:nvGrpSpPr>
            <p:cNvPr id="4" name="Group 3">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4014750" y="1413570"/>
              <a:ext cx="2990000" cy="4896886"/>
              <a:chOff x="1312561" y="1955177"/>
              <a:chExt cx="2342184" cy="3835929"/>
            </a:xfrm>
          </p:grpSpPr>
          <p:sp>
            <p:nvSpPr>
              <p:cNvPr id="5" name="Oval 4">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pic>
          <p:nvPicPr>
            <p:cNvPr id="1027"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44522" y="1023695"/>
            <a:ext cx="3114548" cy="2431435"/>
          </a:xfrm>
          <a:prstGeom prst="rect">
            <a:avLst/>
          </a:prstGeom>
          <a:noFill/>
        </p:spPr>
        <p:txBody>
          <a:bodyPr wrap="square" rtlCol="0">
            <a:spAutoFit/>
          </a:bodyPr>
          <a:lstStyle/>
          <a:p>
            <a:r>
              <a:rPr lang="en-IN" sz="2400" b="1" u="sng" dirty="0" smtClean="0">
                <a:latin typeface="Arial Black" pitchFamily="34" charset="0"/>
              </a:rPr>
              <a:t>Easy To Understand Interface</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No complex or fancy features, </a:t>
            </a:r>
            <a:endParaRPr lang="en-IN" sz="2000" dirty="0" smtClean="0">
              <a:latin typeface="Times New Roman" pitchFamily="18" charset="0"/>
              <a:cs typeface="Times New Roman" pitchFamily="18" charset="0"/>
            </a:endParaRPr>
          </a:p>
          <a:p>
            <a:pPr marL="285750" indent="-285750">
              <a:buFont typeface="Arial" pitchFamily="34" charset="0"/>
              <a:buChar char="•"/>
            </a:pPr>
            <a:r>
              <a:rPr lang="en-IN" sz="2000" dirty="0" smtClean="0">
                <a:latin typeface="Times New Roman" pitchFamily="18" charset="0"/>
                <a:cs typeface="Times New Roman" pitchFamily="18" charset="0"/>
              </a:rPr>
              <a:t>simple </a:t>
            </a:r>
            <a:r>
              <a:rPr lang="en-IN" sz="2000" dirty="0" smtClean="0">
                <a:latin typeface="Times New Roman" pitchFamily="18" charset="0"/>
                <a:cs typeface="Times New Roman" pitchFamily="18" charset="0"/>
              </a:rPr>
              <a:t>and easy for everyone to use </a:t>
            </a:r>
            <a:endParaRPr lang="en-IN" sz="2000" dirty="0">
              <a:latin typeface="Times New Roman" pitchFamily="18" charset="0"/>
              <a:cs typeface="Times New Roman" pitchFamily="18" charset="0"/>
            </a:endParaRPr>
          </a:p>
        </p:txBody>
      </p:sp>
      <p:sp>
        <p:nvSpPr>
          <p:cNvPr id="11" name="TextBox 10"/>
          <p:cNvSpPr txBox="1"/>
          <p:nvPr/>
        </p:nvSpPr>
        <p:spPr>
          <a:xfrm>
            <a:off x="291465" y="3313518"/>
            <a:ext cx="2808312" cy="2385268"/>
          </a:xfrm>
          <a:prstGeom prst="rect">
            <a:avLst/>
          </a:prstGeom>
          <a:noFill/>
        </p:spPr>
        <p:txBody>
          <a:bodyPr wrap="square" rtlCol="0">
            <a:spAutoFit/>
          </a:bodyPr>
          <a:lstStyle/>
          <a:p>
            <a:r>
              <a:rPr lang="en-IN" sz="2400" b="1" u="sng" dirty="0" smtClean="0">
                <a:latin typeface="Arial Black" pitchFamily="34" charset="0"/>
                <a:cs typeface="Times New Roman" pitchFamily="18" charset="0"/>
              </a:rPr>
              <a:t>Continuous Evolving</a:t>
            </a:r>
            <a:endParaRPr lang="en-IN" sz="2400" b="1" dirty="0" smtClean="0">
              <a:latin typeface="Arial Black" pitchFamily="34" charset="0"/>
              <a:cs typeface="Times New Roman" pitchFamily="18" charset="0"/>
            </a:endParaRPr>
          </a:p>
          <a:p>
            <a:pPr marL="285750" indent="-285750">
              <a:buFont typeface="Arial" pitchFamily="34" charset="0"/>
              <a:buChar char="•"/>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we continuously aim to improve and evolve as per user feedback and usage.</a:t>
            </a:r>
            <a:endParaRPr lang="en-IN" sz="2000" b="1" dirty="0" smtClean="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3" name="TextBox 12"/>
          <p:cNvSpPr txBox="1"/>
          <p:nvPr/>
        </p:nvSpPr>
        <p:spPr>
          <a:xfrm>
            <a:off x="314415" y="5437063"/>
            <a:ext cx="3029803" cy="1708160"/>
          </a:xfrm>
          <a:prstGeom prst="rect">
            <a:avLst/>
          </a:prstGeom>
          <a:noFill/>
        </p:spPr>
        <p:txBody>
          <a:bodyPr wrap="square" rtlCol="0">
            <a:spAutoFit/>
          </a:bodyPr>
          <a:lstStyle/>
          <a:p>
            <a:r>
              <a:rPr lang="en-IN" sz="2400" b="1" u="sng" dirty="0" smtClean="0">
                <a:latin typeface="Arial Black" pitchFamily="34" charset="0"/>
              </a:rPr>
              <a:t>Customization</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We P</a:t>
            </a:r>
            <a:r>
              <a:rPr lang="en-IN" sz="2000" dirty="0" smtClean="0">
                <a:latin typeface="Times New Roman" pitchFamily="18" charset="0"/>
                <a:cs typeface="Times New Roman" pitchFamily="18" charset="0"/>
              </a:rPr>
              <a:t>rovide </a:t>
            </a:r>
            <a:r>
              <a:rPr lang="en-IN" sz="2000" dirty="0" smtClean="0">
                <a:latin typeface="Times New Roman" pitchFamily="18" charset="0"/>
                <a:cs typeface="Times New Roman" pitchFamily="18" charset="0"/>
              </a:rPr>
              <a:t>customized add </a:t>
            </a:r>
            <a:r>
              <a:rPr lang="en-IN" sz="2000" dirty="0" err="1" smtClean="0">
                <a:latin typeface="Times New Roman" pitchFamily="18" charset="0"/>
                <a:cs typeface="Times New Roman" pitchFamily="18" charset="0"/>
              </a:rPr>
              <a:t>on's</a:t>
            </a:r>
            <a:r>
              <a:rPr lang="en-IN" sz="2000" dirty="0" smtClean="0">
                <a:latin typeface="Times New Roman" pitchFamily="18" charset="0"/>
                <a:cs typeface="Times New Roman" pitchFamily="18" charset="0"/>
              </a:rPr>
              <a:t> as per your request </a:t>
            </a:r>
            <a:endParaRPr lang="en-IN" sz="2000" b="1" dirty="0" smtClean="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4" name="TextBox 13"/>
          <p:cNvSpPr txBox="1"/>
          <p:nvPr/>
        </p:nvSpPr>
        <p:spPr>
          <a:xfrm>
            <a:off x="7143608" y="1183461"/>
            <a:ext cx="4078983" cy="2123658"/>
          </a:xfrm>
          <a:prstGeom prst="rect">
            <a:avLst/>
          </a:prstGeom>
          <a:noFill/>
        </p:spPr>
        <p:txBody>
          <a:bodyPr wrap="square" rtlCol="0">
            <a:spAutoFit/>
          </a:bodyPr>
          <a:lstStyle/>
          <a:p>
            <a:endParaRPr lang="en-IN" sz="2400" b="1" dirty="0" smtClean="0">
              <a:latin typeface="Arial Black" pitchFamily="34" charset="0"/>
            </a:endParaRPr>
          </a:p>
          <a:p>
            <a:r>
              <a:rPr lang="en-IN" sz="2400" b="1" u="sng" dirty="0" smtClean="0">
                <a:latin typeface="Arial Black" pitchFamily="34" charset="0"/>
              </a:rPr>
              <a:t>Solid Backend Infrastructure</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Our application is built with the latest technologies, with all data security measures</a:t>
            </a:r>
            <a:endParaRPr lang="en-IN" sz="2000" dirty="0">
              <a:latin typeface="Times New Roman" pitchFamily="18" charset="0"/>
              <a:cs typeface="Times New Roman" pitchFamily="18" charset="0"/>
            </a:endParaRPr>
          </a:p>
        </p:txBody>
      </p:sp>
      <p:sp>
        <p:nvSpPr>
          <p:cNvPr id="15" name="TextBox 14"/>
          <p:cNvSpPr txBox="1"/>
          <p:nvPr/>
        </p:nvSpPr>
        <p:spPr>
          <a:xfrm>
            <a:off x="7051654" y="4820442"/>
            <a:ext cx="4789865" cy="1723549"/>
          </a:xfrm>
          <a:prstGeom prst="rect">
            <a:avLst/>
          </a:prstGeom>
          <a:noFill/>
        </p:spPr>
        <p:txBody>
          <a:bodyPr wrap="square" rtlCol="0">
            <a:spAutoFit/>
          </a:bodyPr>
          <a:lstStyle/>
          <a:p>
            <a:r>
              <a:rPr lang="en-IN" sz="2400" b="1" u="sng" dirty="0" smtClean="0">
                <a:latin typeface="Arial Black" pitchFamily="34" charset="0"/>
              </a:rPr>
              <a:t>Excellent Customer Support</a:t>
            </a:r>
            <a:endParaRPr lang="en-IN" sz="2400" b="1" dirty="0" smtClean="0">
              <a:latin typeface="Arial Black" pitchFamily="34" charset="0"/>
            </a:endParaRPr>
          </a:p>
          <a:p>
            <a:pPr marL="285750" indent="-285750">
              <a:buFont typeface="Arial" pitchFamily="34" charset="0"/>
              <a:buChar char="•"/>
            </a:pPr>
            <a:r>
              <a:rPr lang="en-IN" sz="18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Dedicated customer support from user activation to application complain. </a:t>
            </a:r>
            <a:endParaRPr lang="en-IN" sz="2000" b="1"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a:t>
            </a:r>
            <a:endParaRPr lang="en-IN" dirty="0"/>
          </a:p>
        </p:txBody>
      </p:sp>
      <p:sp>
        <p:nvSpPr>
          <p:cNvPr id="16" name="TextBox 15"/>
          <p:cNvSpPr txBox="1"/>
          <p:nvPr/>
        </p:nvSpPr>
        <p:spPr>
          <a:xfrm>
            <a:off x="6908305" y="3216776"/>
            <a:ext cx="5076564" cy="2031325"/>
          </a:xfrm>
          <a:prstGeom prst="rect">
            <a:avLst/>
          </a:prstGeom>
          <a:noFill/>
        </p:spPr>
        <p:txBody>
          <a:bodyPr wrap="square" rtlCol="0">
            <a:spAutoFit/>
          </a:bodyPr>
          <a:lstStyle/>
          <a:p>
            <a:r>
              <a:rPr lang="en-IN" sz="2400" b="1" u="sng" dirty="0" smtClean="0">
                <a:latin typeface="Arial Black" pitchFamily="34" charset="0"/>
              </a:rPr>
              <a:t>Data updates in runtime</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All the information, instructions, notification and data/reports are available and get updated in real time.</a:t>
            </a:r>
            <a:endParaRPr lang="en-IN" sz="2000" b="1" dirty="0" smtClean="0">
              <a:latin typeface="Times New Roman" pitchFamily="18" charset="0"/>
              <a:cs typeface="Times New Roman" pitchFamily="18" charset="0"/>
            </a:endParaRPr>
          </a:p>
          <a:p>
            <a:endParaRPr lang="en-IN" dirty="0" smtClean="0"/>
          </a:p>
          <a:p>
            <a:endParaRPr lang="en-IN" dirty="0"/>
          </a:p>
        </p:txBody>
      </p:sp>
      <p:grpSp>
        <p:nvGrpSpPr>
          <p:cNvPr id="19" name="Group 18">
            <a:extLst>
              <a:ext uri="{FF2B5EF4-FFF2-40B4-BE49-F238E27FC236}">
                <a16:creationId xmlns="" xmlns:a16="http://schemas.microsoft.com/office/drawing/2014/main" xmlns:lc="http://schemas.openxmlformats.org/drawingml/2006/lockedCanvas" id="{50B40FA8-FE0B-454D-95EF-791D34141AF9}"/>
              </a:ext>
            </a:extLst>
          </p:cNvPr>
          <p:cNvGrpSpPr/>
          <p:nvPr/>
        </p:nvGrpSpPr>
        <p:grpSpPr>
          <a:xfrm>
            <a:off x="10058863" y="1475648"/>
            <a:ext cx="723650" cy="723475"/>
            <a:chOff x="2700338" y="8651875"/>
            <a:chExt cx="6545262" cy="6543675"/>
          </a:xfrm>
          <a:solidFill>
            <a:schemeClr val="accent5"/>
          </a:solidFill>
        </p:grpSpPr>
        <p:sp>
          <p:nvSpPr>
            <p:cNvPr id="41" name="Freeform 40">
              <a:extLst>
                <a:ext uri="{FF2B5EF4-FFF2-40B4-BE49-F238E27FC236}">
                  <a16:creationId xmlns="" xmlns:a16="http://schemas.microsoft.com/office/drawing/2014/main" xmlns:lc="http://schemas.openxmlformats.org/drawingml/2006/lockedCanvas"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 xmlns:a16="http://schemas.microsoft.com/office/drawing/2014/main" xmlns:lc="http://schemas.openxmlformats.org/drawingml/2006/lockedCanvas"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 xmlns:a16="http://schemas.microsoft.com/office/drawing/2014/main" xmlns:lc="http://schemas.openxmlformats.org/drawingml/2006/lockedCanvas"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 xmlns:a16="http://schemas.microsoft.com/office/drawing/2014/main" xmlns:lc="http://schemas.openxmlformats.org/drawingml/2006/lockedCanvas"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 xmlns:a16="http://schemas.microsoft.com/office/drawing/2014/main" xmlns:lc="http://schemas.openxmlformats.org/drawingml/2006/lockedCanvas" id="{F4BD3718-802B-418E-8187-0E5FA06F528C}"/>
              </a:ext>
            </a:extLst>
          </p:cNvPr>
          <p:cNvGrpSpPr/>
          <p:nvPr/>
        </p:nvGrpSpPr>
        <p:grpSpPr>
          <a:xfrm rot="2247443">
            <a:off x="2515013" y="3243339"/>
            <a:ext cx="381708" cy="827099"/>
            <a:chOff x="9490633" y="1499448"/>
            <a:chExt cx="1270458" cy="3028167"/>
          </a:xfrm>
          <a:solidFill>
            <a:schemeClr val="accent4"/>
          </a:solidFill>
        </p:grpSpPr>
        <p:sp>
          <p:nvSpPr>
            <p:cNvPr id="36" name="Freeform 35">
              <a:extLst>
                <a:ext uri="{FF2B5EF4-FFF2-40B4-BE49-F238E27FC236}">
                  <a16:creationId xmlns="" xmlns:a16="http://schemas.microsoft.com/office/drawing/2014/main" xmlns:lc="http://schemas.openxmlformats.org/drawingml/2006/lockedCanvas"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 xmlns:a16="http://schemas.microsoft.com/office/drawing/2014/main" xmlns:lc="http://schemas.openxmlformats.org/drawingml/2006/lockedCanvas"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 xmlns:a16="http://schemas.microsoft.com/office/drawing/2014/main" xmlns:lc="http://schemas.openxmlformats.org/drawingml/2006/lockedCanvas"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 xmlns:a16="http://schemas.microsoft.com/office/drawing/2014/main" xmlns:lc="http://schemas.openxmlformats.org/drawingml/2006/lockedCanvas"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 xmlns:a16="http://schemas.microsoft.com/office/drawing/2014/main" xmlns:lc="http://schemas.openxmlformats.org/drawingml/2006/lockedCanvas"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 xmlns:a16="http://schemas.microsoft.com/office/drawing/2014/main" xmlns:lc="http://schemas.openxmlformats.org/drawingml/2006/lockedCanvas" id="{AD34D857-25D2-4267-B83A-837DBCD96376}"/>
              </a:ext>
            </a:extLst>
          </p:cNvPr>
          <p:cNvGrpSpPr/>
          <p:nvPr/>
        </p:nvGrpSpPr>
        <p:grpSpPr>
          <a:xfrm>
            <a:off x="11278844" y="2940019"/>
            <a:ext cx="616671" cy="752179"/>
            <a:chOff x="7549436" y="-3035119"/>
            <a:chExt cx="1474296" cy="1798263"/>
          </a:xfrm>
        </p:grpSpPr>
        <p:sp>
          <p:nvSpPr>
            <p:cNvPr id="22" name="Freeform 21">
              <a:extLst>
                <a:ext uri="{FF2B5EF4-FFF2-40B4-BE49-F238E27FC236}">
                  <a16:creationId xmlns="" xmlns:a16="http://schemas.microsoft.com/office/drawing/2014/main" xmlns:lc="http://schemas.openxmlformats.org/drawingml/2006/lockedCanvas"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 xmlns:a16="http://schemas.microsoft.com/office/drawing/2014/main" xmlns:lc="http://schemas.openxmlformats.org/drawingml/2006/lockedCanvas"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 xmlns:a16="http://schemas.microsoft.com/office/drawing/2014/main" xmlns:lc="http://schemas.openxmlformats.org/drawingml/2006/lockedCanvas"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 xmlns:a16="http://schemas.microsoft.com/office/drawing/2014/main" xmlns:lc="http://schemas.openxmlformats.org/drawingml/2006/lockedCanvas"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 xmlns:a16="http://schemas.microsoft.com/office/drawing/2014/main" xmlns:lc="http://schemas.openxmlformats.org/drawingml/2006/lockedCanvas"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 xmlns:a16="http://schemas.microsoft.com/office/drawing/2014/main" xmlns:lc="http://schemas.openxmlformats.org/drawingml/2006/lockedCanvas"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 xmlns:a16="http://schemas.microsoft.com/office/drawing/2014/main" xmlns:lc="http://schemas.openxmlformats.org/drawingml/2006/lockedCanvas"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 xmlns:a16="http://schemas.microsoft.com/office/drawing/2014/main" xmlns:lc="http://schemas.openxmlformats.org/drawingml/2006/lockedCanvas"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 xmlns:a16="http://schemas.microsoft.com/office/drawing/2014/main" xmlns:lc="http://schemas.openxmlformats.org/drawingml/2006/lockedCanvas"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 xmlns:a16="http://schemas.microsoft.com/office/drawing/2014/main" xmlns:lc="http://schemas.openxmlformats.org/drawingml/2006/lockedCanvas"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 xmlns:a16="http://schemas.microsoft.com/office/drawing/2014/main" xmlns:lc="http://schemas.openxmlformats.org/drawingml/2006/lockedCanvas"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 xmlns:a16="http://schemas.microsoft.com/office/drawing/2014/main" xmlns:lc="http://schemas.openxmlformats.org/drawingml/2006/lockedCanvas"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 xmlns:a16="http://schemas.microsoft.com/office/drawing/2014/main" xmlns:lc="http://schemas.openxmlformats.org/drawingml/2006/lockedCanvas"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 xmlns:a16="http://schemas.microsoft.com/office/drawing/2014/main" xmlns:lc="http://schemas.openxmlformats.org/drawingml/2006/lockedCanvas"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 xmlns:a16="http://schemas.microsoft.com/office/drawing/2014/main" xmlns:lc="http://schemas.openxmlformats.org/drawingml/2006/lockedCanvas" id="{F13B1978-2188-4353-AE92-03E0319ABBE5}"/>
              </a:ext>
            </a:extLst>
          </p:cNvPr>
          <p:cNvGrpSpPr/>
          <p:nvPr/>
        </p:nvGrpSpPr>
        <p:grpSpPr>
          <a:xfrm>
            <a:off x="2583269" y="1278302"/>
            <a:ext cx="714946" cy="672018"/>
            <a:chOff x="4141788" y="3508375"/>
            <a:chExt cx="935037" cy="869950"/>
          </a:xfrm>
        </p:grpSpPr>
        <p:sp>
          <p:nvSpPr>
            <p:cNvPr id="46" name="Freeform 45">
              <a:extLst>
                <a:ext uri="{FF2B5EF4-FFF2-40B4-BE49-F238E27FC236}">
                  <a16:creationId xmlns="" xmlns:a16="http://schemas.microsoft.com/office/drawing/2014/main" xmlns:lc="http://schemas.openxmlformats.org/drawingml/2006/lockedCanvas"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 xmlns:a16="http://schemas.microsoft.com/office/drawing/2014/main" xmlns:lc="http://schemas.openxmlformats.org/drawingml/2006/lockedCanvas"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0561276" y="4627576"/>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798593" y="5353797"/>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29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25474" y="-1"/>
            <a:ext cx="12190412" cy="6846885"/>
          </a:xfrm>
          <a:prstGeom prst="rect">
            <a:avLst/>
          </a:prstGeom>
          <a:noFill/>
        </p:spPr>
      </p:pic>
      <p:sp>
        <p:nvSpPr>
          <p:cNvPr id="73" name="Path73"/>
          <p:cNvSpPr/>
          <p:nvPr/>
        </p:nvSpPr>
        <p:spPr>
          <a:xfrm>
            <a:off x="344038" y="960610"/>
            <a:ext cx="4606706" cy="5234246"/>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344038" y="960610"/>
            <a:ext cx="4606706" cy="5234247"/>
          </a:xfrm>
          <a:prstGeom prst="rect">
            <a:avLst/>
          </a:prstGeom>
          <a:noFill/>
        </p:spPr>
      </p:pic>
      <p:pic>
        <p:nvPicPr>
          <p:cNvPr id="75" name="Image75"/>
          <p:cNvPicPr>
            <a:picLocks noChangeAspect="1"/>
          </p:cNvPicPr>
          <p:nvPr/>
        </p:nvPicPr>
        <p:blipFill>
          <a:blip r:embed="rId5">
            <a:duotone>
              <a:prstClr val="black"/>
              <a:schemeClr val="accent5">
                <a:tint val="45000"/>
                <a:satMod val="400000"/>
              </a:schemeClr>
            </a:duotone>
          </a:blip>
          <a:stretch>
            <a:fillRect/>
          </a:stretch>
        </p:blipFill>
        <p:spPr>
          <a:xfrm>
            <a:off x="6260033" y="1341430"/>
            <a:ext cx="1856371" cy="560962"/>
          </a:xfrm>
          <a:prstGeom prst="rect">
            <a:avLst/>
          </a:prstGeom>
          <a:noFill/>
        </p:spPr>
      </p:pic>
      <p:pic>
        <p:nvPicPr>
          <p:cNvPr id="76" name="Image76"/>
          <p:cNvPicPr>
            <a:picLocks noChangeAspect="1"/>
          </p:cNvPicPr>
          <p:nvPr/>
        </p:nvPicPr>
        <p:blipFill>
          <a:blip r:embed="rId6">
            <a:duotone>
              <a:prstClr val="black"/>
              <a:schemeClr val="accent5">
                <a:tint val="45000"/>
                <a:satMod val="400000"/>
              </a:schemeClr>
            </a:duotone>
          </a:blip>
          <a:stretch>
            <a:fillRect/>
          </a:stretch>
        </p:blipFill>
        <p:spPr>
          <a:xfrm>
            <a:off x="6260033" y="1848989"/>
            <a:ext cx="3955409" cy="561267"/>
          </a:xfrm>
          <a:prstGeom prst="rect">
            <a:avLst/>
          </a:prstGeom>
          <a:noFill/>
        </p:spPr>
      </p:pic>
      <p:sp>
        <p:nvSpPr>
          <p:cNvPr id="77" name="Path77"/>
          <p:cNvSpPr/>
          <p:nvPr/>
        </p:nvSpPr>
        <p:spPr>
          <a:xfrm>
            <a:off x="4930262" y="3163286"/>
            <a:ext cx="6095968" cy="31757"/>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duotone>
              <a:prstClr val="black"/>
              <a:schemeClr val="accent5">
                <a:tint val="45000"/>
                <a:satMod val="400000"/>
              </a:schemeClr>
            </a:duotone>
          </a:blip>
          <a:stretch>
            <a:fillRect/>
          </a:stretch>
        </p:blipFill>
        <p:spPr>
          <a:xfrm>
            <a:off x="5492419" y="1059934"/>
            <a:ext cx="591489" cy="2125203"/>
          </a:xfrm>
          <a:prstGeom prst="rect">
            <a:avLst/>
          </a:prstGeom>
          <a:solidFill>
            <a:schemeClr val="tx1">
              <a:lumMod val="65000"/>
              <a:lumOff val="35000"/>
            </a:schemeClr>
          </a:solidFill>
          <a:ln>
            <a:noFill/>
          </a:ln>
        </p:spPr>
      </p:pic>
      <p:sp>
        <p:nvSpPr>
          <p:cNvPr id="80" name="Text Box80"/>
          <p:cNvSpPr txBox="1"/>
          <p:nvPr/>
        </p:nvSpPr>
        <p:spPr>
          <a:xfrm>
            <a:off x="6323523" y="2383732"/>
            <a:ext cx="3660115"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Black" pitchFamily="34" charset="0"/>
                <a:ea typeface="Arial"/>
                <a:cs typeface="Arial"/>
              </a:rPr>
              <a:t>for</a:t>
            </a:r>
            <a:r>
              <a:rPr lang="en-US" altLang="zh-CN" sz="2500" spc="-247" dirty="0">
                <a:solidFill>
                  <a:srgbClr val="000000"/>
                </a:solidFill>
                <a:latin typeface="Arial Black" pitchFamily="34" charset="0"/>
                <a:ea typeface="Arial"/>
                <a:cs typeface="Arial"/>
              </a:rPr>
              <a:t> </a:t>
            </a:r>
            <a:r>
              <a:rPr lang="en-US" altLang="zh-CN" sz="2500" spc="122" dirty="0">
                <a:solidFill>
                  <a:srgbClr val="000000"/>
                </a:solidFill>
                <a:latin typeface="Arial Black" pitchFamily="34" charset="0"/>
                <a:ea typeface="Arial"/>
                <a:cs typeface="Arial"/>
              </a:rPr>
              <a:t>all</a:t>
            </a:r>
            <a:r>
              <a:rPr lang="en-US" altLang="zh-CN" sz="2500" spc="-206" dirty="0">
                <a:solidFill>
                  <a:srgbClr val="000000"/>
                </a:solidFill>
                <a:latin typeface="Arial Black" pitchFamily="34" charset="0"/>
                <a:ea typeface="Arial"/>
                <a:cs typeface="Arial"/>
              </a:rPr>
              <a:t> </a:t>
            </a:r>
            <a:r>
              <a:rPr lang="en-US" altLang="zh-CN" sz="2500" spc="175" dirty="0">
                <a:solidFill>
                  <a:srgbClr val="000000"/>
                </a:solidFill>
                <a:latin typeface="Arial Black" pitchFamily="34" charset="0"/>
                <a:ea typeface="Arial"/>
                <a:cs typeface="Arial"/>
              </a:rPr>
              <a:t>your</a:t>
            </a:r>
            <a:r>
              <a:rPr lang="en-US" altLang="zh-CN" sz="2500" spc="-245" dirty="0">
                <a:solidFill>
                  <a:srgbClr val="000000"/>
                </a:solidFill>
                <a:latin typeface="Arial Black" pitchFamily="34" charset="0"/>
                <a:ea typeface="Arial"/>
                <a:cs typeface="Arial"/>
              </a:rPr>
              <a:t> </a:t>
            </a:r>
            <a:r>
              <a:rPr lang="en-US" altLang="zh-CN" sz="2500" spc="166" dirty="0">
                <a:solidFill>
                  <a:srgbClr val="000000"/>
                </a:solidFill>
                <a:latin typeface="Arial Black" pitchFamily="34" charset="0"/>
                <a:ea typeface="Arial"/>
                <a:cs typeface="Arial"/>
              </a:rPr>
              <a:t>society</a:t>
            </a:r>
            <a:endParaRPr lang="en-US" altLang="zh-CN" sz="2500" dirty="0">
              <a:latin typeface="Arial Black" pitchFamily="34" charset="0"/>
              <a:ea typeface="Arial"/>
              <a:cs typeface="Arial"/>
            </a:endParaRPr>
          </a:p>
        </p:txBody>
      </p:sp>
      <p:sp>
        <p:nvSpPr>
          <p:cNvPr id="81" name="Text Box81"/>
          <p:cNvSpPr txBox="1"/>
          <p:nvPr/>
        </p:nvSpPr>
        <p:spPr>
          <a:xfrm>
            <a:off x="6323523" y="2726712"/>
            <a:ext cx="5460315" cy="495072"/>
          </a:xfrm>
          <a:prstGeom prst="rect">
            <a:avLst/>
          </a:prstGeom>
        </p:spPr>
        <p:txBody>
          <a:bodyPr wrap="square" lIns="0" tIns="0" rIns="0" rtlCol="0">
            <a:spAutoFit/>
          </a:bodyPr>
          <a:lstStyle/>
          <a:p>
            <a:pPr algn="l">
              <a:lnSpc>
                <a:spcPts val="0"/>
              </a:lnSpc>
            </a:pPr>
            <a:endParaRPr dirty="0">
              <a:latin typeface="Arial Black" pitchFamily="34" charset="0"/>
            </a:endParaRPr>
          </a:p>
          <a:p>
            <a:pPr algn="l" rtl="0">
              <a:lnSpc>
                <a:spcPts val="3494"/>
              </a:lnSpc>
            </a:pPr>
            <a:r>
              <a:rPr lang="en-US" altLang="zh-CN" sz="2500" spc="285" dirty="0">
                <a:solidFill>
                  <a:srgbClr val="000000"/>
                </a:solidFill>
                <a:latin typeface="Arial Black" pitchFamily="34" charset="0"/>
                <a:ea typeface="Arial"/>
                <a:cs typeface="Arial"/>
              </a:rPr>
              <a:t>management</a:t>
            </a:r>
            <a:r>
              <a:rPr lang="en-US" altLang="zh-CN" sz="2500" spc="-319" dirty="0">
                <a:solidFill>
                  <a:srgbClr val="000000"/>
                </a:solidFill>
                <a:latin typeface="Arial Black" pitchFamily="34" charset="0"/>
                <a:ea typeface="Arial"/>
                <a:cs typeface="Arial"/>
              </a:rPr>
              <a:t> </a:t>
            </a:r>
            <a:r>
              <a:rPr lang="en-US" altLang="zh-CN" sz="2500" spc="188" dirty="0">
                <a:solidFill>
                  <a:srgbClr val="000000"/>
                </a:solidFill>
                <a:latin typeface="Arial Black" pitchFamily="34" charset="0"/>
                <a:ea typeface="Arial"/>
                <a:cs typeface="Arial"/>
              </a:rPr>
              <a:t>requirements</a:t>
            </a:r>
            <a:endParaRPr lang="en-US" altLang="zh-CN" sz="2500" dirty="0">
              <a:latin typeface="Arial Black" pitchFamily="34" charset="0"/>
              <a:ea typeface="Arial"/>
              <a:cs typeface="Arial"/>
            </a:endParaRPr>
          </a:p>
        </p:txBody>
      </p:sp>
      <p:sp>
        <p:nvSpPr>
          <p:cNvPr id="82" name="Text Box82"/>
          <p:cNvSpPr txBox="1"/>
          <p:nvPr/>
        </p:nvSpPr>
        <p:spPr>
          <a:xfrm>
            <a:off x="5159102" y="3532889"/>
            <a:ext cx="3379602"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28" dirty="0">
                <a:solidFill>
                  <a:srgbClr val="000000"/>
                </a:solidFill>
                <a:latin typeface="Times New Roman" pitchFamily="18" charset="0"/>
                <a:ea typeface="Arial"/>
                <a:cs typeface="Times New Roman" pitchFamily="18" charset="0"/>
              </a:rPr>
              <a:t>Complaint</a:t>
            </a:r>
            <a:r>
              <a:rPr lang="en-US" altLang="zh-CN" sz="2000" spc="-173" dirty="0">
                <a:solidFill>
                  <a:srgbClr val="000000"/>
                </a:solidFill>
                <a:latin typeface="Times New Roman" pitchFamily="18" charset="0"/>
                <a:ea typeface="Arial"/>
                <a:cs typeface="Times New Roman" pitchFamily="18" charset="0"/>
              </a:rPr>
              <a:t> </a:t>
            </a:r>
            <a:r>
              <a:rPr lang="en-US" altLang="zh-CN" sz="2000" spc="146" dirty="0">
                <a:solidFill>
                  <a:srgbClr val="000000"/>
                </a:solidFill>
                <a:latin typeface="Times New Roman" pitchFamily="18" charset="0"/>
                <a:ea typeface="Arial"/>
                <a:cs typeface="Times New Roman" pitchFamily="18" charset="0"/>
              </a:rPr>
              <a:t>Management</a:t>
            </a:r>
            <a:endParaRPr lang="en-US" altLang="zh-CN" sz="2000" dirty="0">
              <a:latin typeface="Times New Roman" pitchFamily="18" charset="0"/>
              <a:ea typeface="Arial"/>
              <a:cs typeface="Times New Roman" pitchFamily="18" charset="0"/>
            </a:endParaRPr>
          </a:p>
        </p:txBody>
      </p:sp>
      <p:sp>
        <p:nvSpPr>
          <p:cNvPr id="83" name="Text Box83"/>
          <p:cNvSpPr txBox="1"/>
          <p:nvPr/>
        </p:nvSpPr>
        <p:spPr>
          <a:xfrm>
            <a:off x="5159102" y="3999900"/>
            <a:ext cx="3228301"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63" dirty="0">
                <a:solidFill>
                  <a:srgbClr val="000000"/>
                </a:solidFill>
                <a:latin typeface="Times New Roman" pitchFamily="18" charset="0"/>
                <a:ea typeface="Arial"/>
                <a:cs typeface="Times New Roman" pitchFamily="18" charset="0"/>
              </a:rPr>
              <a:t>Visitor</a:t>
            </a:r>
            <a:r>
              <a:rPr lang="en-US" altLang="zh-CN" sz="2000" spc="-149" dirty="0">
                <a:solidFill>
                  <a:srgbClr val="000000"/>
                </a:solidFill>
                <a:latin typeface="Times New Roman" pitchFamily="18" charset="0"/>
                <a:ea typeface="Arial"/>
                <a:cs typeface="Times New Roman" pitchFamily="18" charset="0"/>
              </a:rPr>
              <a:t> </a:t>
            </a:r>
            <a:r>
              <a:rPr lang="en-US" altLang="zh-CN" sz="2000" spc="145" dirty="0">
                <a:solidFill>
                  <a:srgbClr val="000000"/>
                </a:solidFill>
                <a:latin typeface="Times New Roman" pitchFamily="18" charset="0"/>
                <a:ea typeface="Arial"/>
                <a:cs typeface="Times New Roman" pitchFamily="18" charset="0"/>
              </a:rPr>
              <a:t>Management</a:t>
            </a:r>
            <a:endParaRPr lang="en-US" altLang="zh-CN" sz="2000" dirty="0">
              <a:latin typeface="Times New Roman" pitchFamily="18" charset="0"/>
              <a:ea typeface="Arial"/>
              <a:cs typeface="Times New Roman" pitchFamily="18" charset="0"/>
            </a:endParaRPr>
          </a:p>
        </p:txBody>
      </p:sp>
      <p:sp>
        <p:nvSpPr>
          <p:cNvPr id="84" name="Text Box84"/>
          <p:cNvSpPr txBox="1"/>
          <p:nvPr/>
        </p:nvSpPr>
        <p:spPr>
          <a:xfrm>
            <a:off x="5154510" y="4577380"/>
            <a:ext cx="2673703"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90" dirty="0">
                <a:solidFill>
                  <a:srgbClr val="000000"/>
                </a:solidFill>
                <a:latin typeface="Times New Roman" pitchFamily="18" charset="0"/>
                <a:ea typeface="Arial"/>
                <a:cs typeface="Times New Roman" pitchFamily="18" charset="0"/>
              </a:rPr>
              <a:t>Notice</a:t>
            </a:r>
            <a:r>
              <a:rPr lang="en-US" altLang="zh-CN" sz="2000" spc="-140" dirty="0">
                <a:solidFill>
                  <a:srgbClr val="000000"/>
                </a:solidFill>
                <a:latin typeface="Times New Roman" pitchFamily="18" charset="0"/>
                <a:ea typeface="Arial"/>
                <a:cs typeface="Times New Roman" pitchFamily="18" charset="0"/>
              </a:rPr>
              <a:t> </a:t>
            </a:r>
            <a:r>
              <a:rPr lang="en-US" altLang="zh-CN" sz="2000" spc="93" dirty="0">
                <a:solidFill>
                  <a:srgbClr val="000000"/>
                </a:solidFill>
                <a:latin typeface="Times New Roman" pitchFamily="18" charset="0"/>
                <a:ea typeface="Arial"/>
                <a:cs typeface="Times New Roman" pitchFamily="18" charset="0"/>
              </a:rPr>
              <a:t>Board</a:t>
            </a:r>
            <a:endParaRPr lang="en-US" altLang="zh-CN" sz="2000" dirty="0">
              <a:latin typeface="Times New Roman" pitchFamily="18" charset="0"/>
              <a:ea typeface="Arial"/>
              <a:cs typeface="Times New Roman" pitchFamily="18" charset="0"/>
            </a:endParaRPr>
          </a:p>
        </p:txBody>
      </p:sp>
      <p:sp>
        <p:nvSpPr>
          <p:cNvPr id="85" name="Text Box85"/>
          <p:cNvSpPr txBox="1"/>
          <p:nvPr/>
        </p:nvSpPr>
        <p:spPr>
          <a:xfrm>
            <a:off x="5104080" y="5192454"/>
            <a:ext cx="3489645"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90" dirty="0">
                <a:solidFill>
                  <a:srgbClr val="000000"/>
                </a:solidFill>
                <a:latin typeface="Times New Roman" pitchFamily="18" charset="0"/>
                <a:ea typeface="Arial"/>
                <a:cs typeface="Times New Roman" pitchFamily="18" charset="0"/>
              </a:rPr>
              <a:t>Forum</a:t>
            </a:r>
            <a:r>
              <a:rPr lang="en-US" altLang="zh-CN" sz="2000" spc="-132" dirty="0">
                <a:solidFill>
                  <a:srgbClr val="000000"/>
                </a:solidFill>
                <a:latin typeface="Times New Roman" pitchFamily="18" charset="0"/>
                <a:ea typeface="Arial"/>
                <a:cs typeface="Times New Roman" pitchFamily="18" charset="0"/>
              </a:rPr>
              <a:t> </a:t>
            </a:r>
            <a:r>
              <a:rPr lang="en-US" altLang="zh-CN" sz="2000" spc="22" dirty="0">
                <a:solidFill>
                  <a:srgbClr val="000000"/>
                </a:solidFill>
                <a:latin typeface="Times New Roman" pitchFamily="18" charset="0"/>
                <a:ea typeface="Arial"/>
                <a:cs typeface="Times New Roman" pitchFamily="18" charset="0"/>
              </a:rPr>
              <a:t>&amp;</a:t>
            </a:r>
            <a:r>
              <a:rPr lang="en-US" altLang="zh-CN" sz="2000" spc="-59" dirty="0">
                <a:solidFill>
                  <a:srgbClr val="000000"/>
                </a:solidFill>
                <a:latin typeface="Times New Roman" pitchFamily="18" charset="0"/>
                <a:ea typeface="Arial"/>
                <a:cs typeface="Times New Roman" pitchFamily="18" charset="0"/>
              </a:rPr>
              <a:t> </a:t>
            </a:r>
            <a:r>
              <a:rPr lang="en-US" altLang="zh-CN" sz="2000" spc="65" dirty="0">
                <a:solidFill>
                  <a:srgbClr val="000000"/>
                </a:solidFill>
                <a:latin typeface="Times New Roman" pitchFamily="18" charset="0"/>
                <a:ea typeface="Arial"/>
                <a:cs typeface="Times New Roman" pitchFamily="18" charset="0"/>
              </a:rPr>
              <a:t>Discussions</a:t>
            </a:r>
            <a:endParaRPr lang="en-US" altLang="zh-CN" sz="2000" dirty="0">
              <a:latin typeface="Times New Roman" pitchFamily="18" charset="0"/>
              <a:ea typeface="Arial"/>
              <a:cs typeface="Times New Roman" pitchFamily="18" charset="0"/>
            </a:endParaRPr>
          </a:p>
        </p:txBody>
      </p:sp>
      <p:sp>
        <p:nvSpPr>
          <p:cNvPr id="86" name="Text Box86"/>
          <p:cNvSpPr txBox="1"/>
          <p:nvPr/>
        </p:nvSpPr>
        <p:spPr>
          <a:xfrm>
            <a:off x="8538703" y="3817154"/>
            <a:ext cx="2847487"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03" dirty="0">
                <a:solidFill>
                  <a:srgbClr val="000000"/>
                </a:solidFill>
                <a:latin typeface="Times New Roman" pitchFamily="18" charset="0"/>
                <a:ea typeface="Arial"/>
                <a:cs typeface="Times New Roman" pitchFamily="18" charset="0"/>
              </a:rPr>
              <a:t>Vendor</a:t>
            </a:r>
            <a:r>
              <a:rPr lang="en-US" altLang="zh-CN" sz="2000" spc="-151" dirty="0">
                <a:solidFill>
                  <a:srgbClr val="000000"/>
                </a:solidFill>
                <a:latin typeface="Times New Roman" pitchFamily="18" charset="0"/>
                <a:ea typeface="Arial"/>
                <a:cs typeface="Times New Roman" pitchFamily="18" charset="0"/>
              </a:rPr>
              <a:t> </a:t>
            </a:r>
            <a:r>
              <a:rPr lang="en-US" altLang="zh-CN" sz="2000" spc="92" dirty="0">
                <a:solidFill>
                  <a:srgbClr val="000000"/>
                </a:solidFill>
                <a:latin typeface="Times New Roman" pitchFamily="18" charset="0"/>
                <a:ea typeface="Arial"/>
                <a:cs typeface="Times New Roman" pitchFamily="18" charset="0"/>
              </a:rPr>
              <a:t>Directory</a:t>
            </a:r>
            <a:endParaRPr lang="en-US" altLang="zh-CN" sz="2000" dirty="0">
              <a:latin typeface="Times New Roman" pitchFamily="18" charset="0"/>
              <a:ea typeface="Arial"/>
              <a:cs typeface="Times New Roman" pitchFamily="18" charset="0"/>
            </a:endParaRPr>
          </a:p>
        </p:txBody>
      </p:sp>
      <p:sp>
        <p:nvSpPr>
          <p:cNvPr id="87" name="Text Box87"/>
          <p:cNvSpPr txBox="1"/>
          <p:nvPr/>
        </p:nvSpPr>
        <p:spPr>
          <a:xfrm>
            <a:off x="8538704" y="4277588"/>
            <a:ext cx="2991502" cy="123886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3101"/>
              </a:lnSpc>
            </a:pPr>
            <a:r>
              <a:rPr lang="en-US" altLang="zh-CN" sz="2000" spc="0" dirty="0" smtClean="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88" dirty="0" smtClean="0">
                <a:solidFill>
                  <a:srgbClr val="000000"/>
                </a:solidFill>
                <a:latin typeface="Times New Roman" pitchFamily="18" charset="0"/>
                <a:ea typeface="Arial"/>
                <a:cs typeface="Times New Roman" pitchFamily="18" charset="0"/>
              </a:rPr>
              <a:t>SMS</a:t>
            </a:r>
            <a:r>
              <a:rPr lang="en-US" altLang="zh-CN" sz="2000" spc="-57" dirty="0" smtClean="0">
                <a:solidFill>
                  <a:srgbClr val="000000"/>
                </a:solidFill>
                <a:latin typeface="Times New Roman" pitchFamily="18" charset="0"/>
                <a:ea typeface="Arial"/>
                <a:cs typeface="Times New Roman" pitchFamily="18" charset="0"/>
              </a:rPr>
              <a:t> </a:t>
            </a:r>
            <a:r>
              <a:rPr lang="en-US" altLang="zh-CN" sz="2000" spc="98" dirty="0">
                <a:solidFill>
                  <a:srgbClr val="000000"/>
                </a:solidFill>
                <a:latin typeface="Times New Roman" pitchFamily="18" charset="0"/>
                <a:ea typeface="Arial"/>
                <a:cs typeface="Times New Roman" pitchFamily="18" charset="0"/>
              </a:rPr>
              <a:t>Notification</a:t>
            </a:r>
            <a:r>
              <a:rPr lang="en-US" altLang="zh-CN" sz="2000" spc="-101" dirty="0">
                <a:solidFill>
                  <a:srgbClr val="000000"/>
                </a:solidFill>
                <a:latin typeface="Times New Roman" pitchFamily="18" charset="0"/>
                <a:ea typeface="Arial"/>
                <a:cs typeface="Times New Roman" pitchFamily="18" charset="0"/>
              </a:rPr>
              <a:t> </a:t>
            </a:r>
            <a:endParaRPr lang="en-US" altLang="zh-CN" sz="2000" spc="-101" dirty="0" smtClean="0">
              <a:solidFill>
                <a:srgbClr val="000000"/>
              </a:solidFill>
              <a:latin typeface="Times New Roman" pitchFamily="18" charset="0"/>
              <a:ea typeface="Arial"/>
              <a:cs typeface="Times New Roman" pitchFamily="18" charset="0"/>
            </a:endParaRPr>
          </a:p>
          <a:p>
            <a:pPr>
              <a:lnSpc>
                <a:spcPts val="3101"/>
              </a:lnSpc>
            </a:pPr>
            <a:r>
              <a:rPr lang="en-US" altLang="zh-CN" sz="2000" dirty="0" smtClean="0">
                <a:solidFill>
                  <a:srgbClr val="000000"/>
                </a:solidFill>
                <a:latin typeface="Times New Roman" pitchFamily="18" charset="0"/>
                <a:ea typeface="Arial"/>
                <a:cs typeface="Times New Roman" pitchFamily="18" charset="0"/>
              </a:rPr>
              <a:t>•    </a:t>
            </a:r>
            <a:r>
              <a:rPr lang="en-US" altLang="zh-CN" sz="2000" spc="42" dirty="0" smtClean="0">
                <a:solidFill>
                  <a:srgbClr val="000000"/>
                </a:solidFill>
                <a:latin typeface="Times New Roman" pitchFamily="18" charset="0"/>
                <a:ea typeface="Arial"/>
                <a:cs typeface="Times New Roman" pitchFamily="18" charset="0"/>
              </a:rPr>
              <a:t>Rent</a:t>
            </a:r>
            <a:r>
              <a:rPr lang="en-US" altLang="zh-CN" sz="2000" spc="-90" dirty="0" smtClean="0">
                <a:solidFill>
                  <a:srgbClr val="000000"/>
                </a:solidFill>
                <a:latin typeface="Times New Roman" pitchFamily="18" charset="0"/>
                <a:ea typeface="Arial"/>
                <a:cs typeface="Times New Roman" pitchFamily="18" charset="0"/>
              </a:rPr>
              <a:t> </a:t>
            </a:r>
            <a:r>
              <a:rPr lang="en-US" altLang="zh-CN" sz="2000" spc="80" dirty="0">
                <a:solidFill>
                  <a:srgbClr val="000000"/>
                </a:solidFill>
                <a:latin typeface="Times New Roman" pitchFamily="18" charset="0"/>
                <a:ea typeface="Arial"/>
                <a:cs typeface="Times New Roman" pitchFamily="18" charset="0"/>
              </a:rPr>
              <a:t>in</a:t>
            </a:r>
            <a:r>
              <a:rPr lang="en-US" altLang="zh-CN" sz="2000" spc="-127" dirty="0">
                <a:solidFill>
                  <a:srgbClr val="000000"/>
                </a:solidFill>
                <a:latin typeface="Times New Roman" pitchFamily="18" charset="0"/>
                <a:ea typeface="Arial"/>
                <a:cs typeface="Times New Roman" pitchFamily="18" charset="0"/>
              </a:rPr>
              <a:t> </a:t>
            </a:r>
            <a:r>
              <a:rPr lang="en-US" altLang="zh-CN" sz="2000" spc="22" dirty="0">
                <a:solidFill>
                  <a:srgbClr val="000000"/>
                </a:solidFill>
                <a:latin typeface="Times New Roman" pitchFamily="18" charset="0"/>
                <a:ea typeface="Arial"/>
                <a:cs typeface="Times New Roman" pitchFamily="18" charset="0"/>
              </a:rPr>
              <a:t>&amp;</a:t>
            </a:r>
            <a:r>
              <a:rPr lang="en-US" altLang="zh-CN" sz="2000" spc="-62" dirty="0">
                <a:solidFill>
                  <a:srgbClr val="000000"/>
                </a:solidFill>
                <a:latin typeface="Times New Roman" pitchFamily="18" charset="0"/>
                <a:ea typeface="Arial"/>
                <a:cs typeface="Times New Roman" pitchFamily="18" charset="0"/>
              </a:rPr>
              <a:t> </a:t>
            </a:r>
            <a:r>
              <a:rPr lang="en-US" altLang="zh-CN" sz="2000" spc="42" dirty="0">
                <a:solidFill>
                  <a:srgbClr val="000000"/>
                </a:solidFill>
                <a:latin typeface="Times New Roman" pitchFamily="18" charset="0"/>
                <a:ea typeface="Arial"/>
                <a:cs typeface="Times New Roman" pitchFamily="18" charset="0"/>
              </a:rPr>
              <a:t>Rent</a:t>
            </a:r>
            <a:r>
              <a:rPr lang="en-US" altLang="zh-CN" sz="2000" spc="-90" dirty="0">
                <a:solidFill>
                  <a:srgbClr val="000000"/>
                </a:solidFill>
                <a:latin typeface="Times New Roman" pitchFamily="18" charset="0"/>
                <a:ea typeface="Arial"/>
                <a:cs typeface="Times New Roman" pitchFamily="18" charset="0"/>
              </a:rPr>
              <a:t> </a:t>
            </a:r>
            <a:r>
              <a:rPr lang="en-US" altLang="zh-CN" sz="2000" spc="93" dirty="0">
                <a:solidFill>
                  <a:srgbClr val="000000"/>
                </a:solidFill>
                <a:latin typeface="Times New Roman" pitchFamily="18" charset="0"/>
                <a:ea typeface="Arial"/>
                <a:cs typeface="Times New Roman" pitchFamily="18" charset="0"/>
              </a:rPr>
              <a:t>Out</a:t>
            </a:r>
            <a:r>
              <a:rPr lang="en-US" altLang="zh-CN" sz="2000" spc="-93" dirty="0">
                <a:solidFill>
                  <a:srgbClr val="000000"/>
                </a:solidFill>
                <a:latin typeface="Times New Roman" pitchFamily="18" charset="0"/>
                <a:ea typeface="Arial"/>
                <a:cs typeface="Times New Roman" pitchFamily="18" charset="0"/>
              </a:rPr>
              <a:t> </a:t>
            </a:r>
            <a:r>
              <a:rPr lang="en-US" altLang="zh-CN" sz="2000" spc="1314" dirty="0" smtClean="0">
                <a:solidFill>
                  <a:srgbClr val="000000"/>
                </a:solidFill>
                <a:latin typeface="Times New Roman" pitchFamily="18" charset="0"/>
                <a:ea typeface="Arial"/>
                <a:cs typeface="Times New Roman" pitchFamily="18" charset="0"/>
              </a:rPr>
              <a:t>   </a:t>
            </a:r>
            <a:r>
              <a:rPr lang="en-US" altLang="zh-CN" sz="2000" dirty="0">
                <a:solidFill>
                  <a:srgbClr val="000000"/>
                </a:solidFill>
                <a:latin typeface="Times New Roman" pitchFamily="18" charset="0"/>
                <a:ea typeface="Arial"/>
                <a:cs typeface="Times New Roman" pitchFamily="18" charset="0"/>
              </a:rPr>
              <a:t> • </a:t>
            </a:r>
            <a:r>
              <a:rPr lang="en-US" altLang="zh-CN" sz="2000" dirty="0" smtClean="0">
                <a:solidFill>
                  <a:srgbClr val="000000"/>
                </a:solidFill>
                <a:latin typeface="Times New Roman" pitchFamily="18" charset="0"/>
                <a:ea typeface="Arial"/>
                <a:cs typeface="Times New Roman" pitchFamily="18" charset="0"/>
              </a:rPr>
              <a:t>    </a:t>
            </a:r>
            <a:r>
              <a:rPr lang="en-US" altLang="zh-CN" sz="2000" spc="38" dirty="0" smtClean="0">
                <a:solidFill>
                  <a:srgbClr val="000000"/>
                </a:solidFill>
                <a:latin typeface="Times New Roman" pitchFamily="18" charset="0"/>
                <a:ea typeface="Arial"/>
                <a:cs typeface="Times New Roman" pitchFamily="18" charset="0"/>
              </a:rPr>
              <a:t>Sale</a:t>
            </a:r>
            <a:r>
              <a:rPr lang="en-US" altLang="zh-CN" sz="2000" spc="-84" dirty="0" smtClean="0">
                <a:solidFill>
                  <a:srgbClr val="000000"/>
                </a:solidFill>
                <a:latin typeface="Times New Roman" pitchFamily="18" charset="0"/>
                <a:ea typeface="Arial"/>
                <a:cs typeface="Times New Roman" pitchFamily="18" charset="0"/>
              </a:rPr>
              <a:t> </a:t>
            </a:r>
            <a:r>
              <a:rPr lang="en-US" altLang="zh-CN" sz="2000" spc="22" dirty="0">
                <a:solidFill>
                  <a:srgbClr val="000000"/>
                </a:solidFill>
                <a:latin typeface="Times New Roman" pitchFamily="18" charset="0"/>
                <a:ea typeface="Arial"/>
                <a:cs typeface="Times New Roman" pitchFamily="18" charset="0"/>
              </a:rPr>
              <a:t>&amp;</a:t>
            </a:r>
            <a:r>
              <a:rPr lang="en-US" altLang="zh-CN" sz="2000" spc="-68" dirty="0">
                <a:solidFill>
                  <a:srgbClr val="000000"/>
                </a:solidFill>
                <a:latin typeface="Times New Roman" pitchFamily="18" charset="0"/>
                <a:ea typeface="Arial"/>
                <a:cs typeface="Times New Roman" pitchFamily="18" charset="0"/>
              </a:rPr>
              <a:t> </a:t>
            </a:r>
            <a:r>
              <a:rPr lang="en-US" altLang="zh-CN" sz="2000" spc="82" dirty="0">
                <a:solidFill>
                  <a:srgbClr val="000000"/>
                </a:solidFill>
                <a:latin typeface="Times New Roman" pitchFamily="18" charset="0"/>
                <a:ea typeface="Arial"/>
                <a:cs typeface="Times New Roman" pitchFamily="18" charset="0"/>
              </a:rPr>
              <a:t>Purchase</a:t>
            </a:r>
            <a:endParaRPr lang="en-US" altLang="zh-CN" sz="2000" dirty="0">
              <a:latin typeface="Times New Roman" pitchFamily="18" charset="0"/>
              <a:ea typeface="Arial"/>
              <a:cs typeface="Times New Roman" pitchFamily="18" charset="0"/>
            </a:endParaRPr>
          </a:p>
        </p:txBody>
      </p:sp>
    </p:spTree>
    <p:extLst>
      <p:ext uri="{BB962C8B-B14F-4D97-AF65-F5344CB8AC3E}">
        <p14:creationId xmlns:p14="http://schemas.microsoft.com/office/powerpoint/2010/main" val="1937175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003" y="401683"/>
            <a:ext cx="6752041" cy="707886"/>
          </a:xfrm>
          <a:prstGeom prst="rect">
            <a:avLst/>
          </a:prstGeom>
        </p:spPr>
        <p:txBody>
          <a:bodyPr wrap="none">
            <a:spAutoFit/>
          </a:bodyPr>
          <a:lstStyle/>
          <a:p>
            <a:r>
              <a:rPr lang="en-IN" sz="4000" dirty="0">
                <a:latin typeface="Arial Black" pitchFamily="34" charset="0"/>
              </a:rPr>
              <a:t>Owner/ Tenant records </a:t>
            </a:r>
          </a:p>
        </p:txBody>
      </p:sp>
      <p:sp>
        <p:nvSpPr>
          <p:cNvPr id="3" name="TextBox 2"/>
          <p:cNvSpPr txBox="1"/>
          <p:nvPr/>
        </p:nvSpPr>
        <p:spPr>
          <a:xfrm>
            <a:off x="5663158" y="1629594"/>
            <a:ext cx="5688632" cy="2677656"/>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The system maintains the data history of all user type which can access the application. </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include Flats, it’s owners, Tenants and Employees</a:t>
            </a:r>
            <a:r>
              <a:rPr lang="en-IN" sz="2400" dirty="0" smtClean="0">
                <a:latin typeface="Times New Roman" pitchFamily="18" charset="0"/>
                <a:cs typeface="Times New Roman" pitchFamily="18" charset="0"/>
              </a:rPr>
              <a:t>.</a:t>
            </a: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Even for Tenants movement in and out of </a:t>
            </a:r>
            <a:r>
              <a:rPr lang="en-IN" sz="2400" dirty="0" smtClean="0">
                <a:latin typeface="Times New Roman" pitchFamily="18" charset="0"/>
                <a:cs typeface="Times New Roman" pitchFamily="18" charset="0"/>
              </a:rPr>
              <a:t>society</a:t>
            </a:r>
            <a:endParaRPr lang="en-IN" sz="2400" dirty="0">
              <a:latin typeface="Times New Roman" pitchFamily="18" charset="0"/>
              <a:cs typeface="Times New Roman" pitchFamily="18" charset="0"/>
            </a:endParaRPr>
          </a:p>
        </p:txBody>
      </p:sp>
      <p:grpSp>
        <p:nvGrpSpPr>
          <p:cNvPr id="4" name="Group 3">
            <a:extLst>
              <a:ext uri="{FF2B5EF4-FFF2-40B4-BE49-F238E27FC236}">
                <a16:creationId xmlns="" xmlns:a16="http://schemas.microsoft.com/office/drawing/2014/main" xmlns:lc="http://schemas.openxmlformats.org/drawingml/2006/lockedCanvas" id="{591D7154-7104-477A-A267-29B7F59277CF}"/>
              </a:ext>
            </a:extLst>
          </p:cNvPr>
          <p:cNvGrpSpPr/>
          <p:nvPr/>
        </p:nvGrpSpPr>
        <p:grpSpPr>
          <a:xfrm>
            <a:off x="1015228" y="223105"/>
            <a:ext cx="3359455" cy="4325485"/>
            <a:chOff x="2050696" y="1266285"/>
            <a:chExt cx="3359455" cy="4325485"/>
          </a:xfrm>
        </p:grpSpPr>
        <p:grpSp>
          <p:nvGrpSpPr>
            <p:cNvPr id="5" name="Group 4">
              <a:extLst>
                <a:ext uri="{FF2B5EF4-FFF2-40B4-BE49-F238E27FC236}">
                  <a16:creationId xmlns="" xmlns:a16="http://schemas.microsoft.com/office/drawing/2014/main" xmlns:lc="http://schemas.openxmlformats.org/drawingml/2006/lockedCanvas"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 xmlns:a16="http://schemas.microsoft.com/office/drawing/2014/main" xmlns:lc="http://schemas.openxmlformats.org/drawingml/2006/lockedCanva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 xmlns:a16="http://schemas.microsoft.com/office/drawing/2014/main" xmlns:lc="http://schemas.openxmlformats.org/drawingml/2006/lockedCanva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 xmlns:a16="http://schemas.microsoft.com/office/drawing/2014/main" xmlns:lc="http://schemas.openxmlformats.org/drawingml/2006/lockedCanva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 xmlns:a16="http://schemas.microsoft.com/office/drawing/2014/main" xmlns:lc="http://schemas.openxmlformats.org/drawingml/2006/lockedCanvas"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 xmlns:a16="http://schemas.microsoft.com/office/drawing/2014/main" xmlns:lc="http://schemas.openxmlformats.org/drawingml/2006/lockedCanvas"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xmlns:lc="http://schemas.openxmlformats.org/drawingml/2006/lockedCanvas"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xmlns:lc="http://schemas.openxmlformats.org/drawingml/2006/lockedCanvas"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xmlns:lc="http://schemas.openxmlformats.org/drawingml/2006/lockedCanvas"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xmlns:lc="http://schemas.openxmlformats.org/drawingml/2006/lockedCanvas"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xmlns:lc="http://schemas.openxmlformats.org/drawingml/2006/lockedCanvas"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xmlns:lc="http://schemas.openxmlformats.org/drawingml/2006/lockedCanvas"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 xmlns:a16="http://schemas.microsoft.com/office/drawing/2014/main" xmlns:lc="http://schemas.openxmlformats.org/drawingml/2006/lockedCanvas"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 xmlns:a16="http://schemas.microsoft.com/office/drawing/2014/main" xmlns:lc="http://schemas.openxmlformats.org/drawingml/2006/lockedCanvas"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 xmlns:a16="http://schemas.microsoft.com/office/drawing/2014/main" xmlns:lc="http://schemas.openxmlformats.org/drawingml/2006/lockedCanva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 xmlns:a16="http://schemas.microsoft.com/office/drawing/2014/main" xmlns:lc="http://schemas.openxmlformats.org/drawingml/2006/lockedCanva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 xmlns:a16="http://schemas.microsoft.com/office/drawing/2014/main" xmlns:lc="http://schemas.openxmlformats.org/drawingml/2006/lockedCanvas"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 xmlns:a16="http://schemas.microsoft.com/office/drawing/2014/main" xmlns:lc="http://schemas.openxmlformats.org/drawingml/2006/lockedCanva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 xmlns:a16="http://schemas.microsoft.com/office/drawing/2014/main" xmlns:lc="http://schemas.openxmlformats.org/drawingml/2006/lockedCanva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 xmlns:a16="http://schemas.microsoft.com/office/drawing/2014/main" xmlns:lc="http://schemas.openxmlformats.org/drawingml/2006/lockedCanva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 xmlns:a16="http://schemas.microsoft.com/office/drawing/2014/main" xmlns:lc="http://schemas.openxmlformats.org/drawingml/2006/lockedCanva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 xmlns:a16="http://schemas.microsoft.com/office/drawing/2014/main" xmlns:lc="http://schemas.openxmlformats.org/drawingml/2006/lockedCanva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 xmlns:a16="http://schemas.microsoft.com/office/drawing/2014/main" xmlns:lc="http://schemas.openxmlformats.org/drawingml/2006/lockedCanva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 xmlns:a16="http://schemas.microsoft.com/office/drawing/2014/main" xmlns:lc="http://schemas.openxmlformats.org/drawingml/2006/lockedCanva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 xmlns:a16="http://schemas.microsoft.com/office/drawing/2014/main" xmlns:lc="http://schemas.openxmlformats.org/drawingml/2006/lockedCanva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 xmlns:a16="http://schemas.microsoft.com/office/drawing/2014/main" xmlns:lc="http://schemas.openxmlformats.org/drawingml/2006/lockedCanvas"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 xmlns:a16="http://schemas.microsoft.com/office/drawing/2014/main" xmlns:lc="http://schemas.openxmlformats.org/drawingml/2006/lockedCanva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 xmlns:a16="http://schemas.microsoft.com/office/drawing/2014/main" xmlns:lc="http://schemas.openxmlformats.org/drawingml/2006/lockedCanva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 xmlns:a16="http://schemas.microsoft.com/office/drawing/2014/main" xmlns:lc="http://schemas.openxmlformats.org/drawingml/2006/lockedCanvas"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 xmlns:a16="http://schemas.microsoft.com/office/drawing/2014/main" xmlns:lc="http://schemas.openxmlformats.org/drawingml/2006/lockedCanva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 xmlns:a16="http://schemas.microsoft.com/office/drawing/2014/main" xmlns:lc="http://schemas.openxmlformats.org/drawingml/2006/lockedCanva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 xmlns:a16="http://schemas.microsoft.com/office/drawing/2014/main" xmlns:lc="http://schemas.openxmlformats.org/drawingml/2006/lockedCanvas"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 xmlns:a16="http://schemas.microsoft.com/office/drawing/2014/main" xmlns:lc="http://schemas.openxmlformats.org/drawingml/2006/lockedCanva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 xmlns:a16="http://schemas.microsoft.com/office/drawing/2014/main" xmlns:lc="http://schemas.openxmlformats.org/drawingml/2006/lockedCanva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 xmlns:a16="http://schemas.microsoft.com/office/drawing/2014/main" xmlns:lc="http://schemas.openxmlformats.org/drawingml/2006/lockedCanva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 xmlns:a16="http://schemas.microsoft.com/office/drawing/2014/main" xmlns:lc="http://schemas.openxmlformats.org/drawingml/2006/lockedCanva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 xmlns:a16="http://schemas.microsoft.com/office/drawing/2014/main" xmlns:lc="http://schemas.openxmlformats.org/drawingml/2006/lockedCanva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 xmlns:a16="http://schemas.microsoft.com/office/drawing/2014/main" xmlns:lc="http://schemas.openxmlformats.org/drawingml/2006/lockedCanva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 xmlns:a16="http://schemas.microsoft.com/office/drawing/2014/main" xmlns:lc="http://schemas.openxmlformats.org/drawingml/2006/lockedCanva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 xmlns:a16="http://schemas.microsoft.com/office/drawing/2014/main" xmlns:lc="http://schemas.openxmlformats.org/drawingml/2006/lockedCanva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cxnSp>
        <p:nvCxnSpPr>
          <p:cNvPr id="47" name="Straight Connector 46"/>
          <p:cNvCxnSpPr/>
          <p:nvPr/>
        </p:nvCxnSpPr>
        <p:spPr>
          <a:xfrm>
            <a:off x="6040875" y="1109569"/>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59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103318" y="208038"/>
            <a:ext cx="3204723" cy="707886"/>
          </a:xfrm>
          <a:prstGeom prst="rect">
            <a:avLst/>
          </a:prstGeom>
        </p:spPr>
        <p:txBody>
          <a:bodyPr wrap="none">
            <a:spAutoFit/>
          </a:bodyPr>
          <a:lstStyle/>
          <a:p>
            <a:r>
              <a:rPr lang="en-IN" sz="4000" dirty="0">
                <a:latin typeface="Arial Black" pitchFamily="34" charset="0"/>
              </a:rPr>
              <a:t>Complaint </a:t>
            </a:r>
          </a:p>
        </p:txBody>
      </p:sp>
      <p:sp>
        <p:nvSpPr>
          <p:cNvPr id="4" name="Rectangle 3"/>
          <p:cNvSpPr/>
          <p:nvPr/>
        </p:nvSpPr>
        <p:spPr>
          <a:xfrm>
            <a:off x="6599262" y="1184225"/>
            <a:ext cx="4824536" cy="4524315"/>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raise complaint using Web and mobile interface anytime anywhere</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Complaint</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will be automatically be assigned to concerned person with out waiting for someone to assign it</a:t>
            </a:r>
            <a:r>
              <a:rPr lang="en-IN" sz="24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This assignment will not only look for concerned person, but will also look at his engagement. </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5591150" y="292799"/>
            <a:ext cx="7127998" cy="707886"/>
          </a:xfrm>
          <a:prstGeom prst="rect">
            <a:avLst/>
          </a:prstGeom>
          <a:noFill/>
        </p:spPr>
        <p:txBody>
          <a:bodyPr wrap="square" rtlCol="0">
            <a:spAutoFit/>
          </a:bodyPr>
          <a:lstStyle/>
          <a:p>
            <a:r>
              <a:rPr lang="en-IN" sz="40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378565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use this internal discussion platforms for sharing views and </a:t>
            </a:r>
            <a:r>
              <a:rPr lang="en-IN" sz="2400" dirty="0" smtClean="0">
                <a:latin typeface="Times New Roman" pitchFamily="18" charset="0"/>
                <a:cs typeface="Times New Roman" pitchFamily="18" charset="0"/>
              </a:rPr>
              <a:t>information.</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Residents </a:t>
            </a:r>
            <a:r>
              <a:rPr lang="en-IN" sz="2400" dirty="0">
                <a:latin typeface="Times New Roman" pitchFamily="18" charset="0"/>
                <a:cs typeface="Times New Roman" pitchFamily="18" charset="0"/>
              </a:rPr>
              <a:t>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EBBDCC75-D59D-4995-8A87-ABD2C9BA4578}"/>
              </a:ext>
            </a:extLst>
          </p:cNvPr>
          <p:cNvGrpSpPr/>
          <p:nvPr/>
        </p:nvGrpSpPr>
        <p:grpSpPr>
          <a:xfrm>
            <a:off x="3329854" y="265869"/>
            <a:ext cx="8639850" cy="6593719"/>
            <a:chOff x="4639851" y="1466850"/>
            <a:chExt cx="3135949" cy="3941330"/>
          </a:xfrm>
          <a:solidFill>
            <a:schemeClr val="tx2">
              <a:lumMod val="60000"/>
              <a:lumOff val="40000"/>
            </a:schemeClr>
          </a:solidFill>
        </p:grpSpPr>
        <p:sp>
          <p:nvSpPr>
            <p:cNvPr id="6" name="Freeform 5">
              <a:extLst>
                <a:ext uri="{FF2B5EF4-FFF2-40B4-BE49-F238E27FC236}">
                  <a16:creationId xmlns:a16="http://schemas.microsoft.com/office/drawing/2014/main" xmlns=""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xmlns=""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xmlns="" id="{565A7007-B6F4-40B9-882E-39A363A27E31}"/>
              </a:ext>
            </a:extLst>
          </p:cNvPr>
          <p:cNvSpPr txBox="1"/>
          <p:nvPr/>
        </p:nvSpPr>
        <p:spPr>
          <a:xfrm>
            <a:off x="857754" y="302485"/>
            <a:ext cx="6541034" cy="707886"/>
          </a:xfrm>
          <a:prstGeom prst="rect">
            <a:avLst/>
          </a:prstGeom>
          <a:noFill/>
        </p:spPr>
        <p:txBody>
          <a:bodyPr wrap="square" rtlCol="0">
            <a:spAutoFit/>
          </a:bodyPr>
          <a:lstStyle/>
          <a:p>
            <a:pPr lvl="0">
              <a:defRPr/>
            </a:pPr>
            <a:r>
              <a:rPr lang="en-US" sz="4000" b="1" dirty="0" smtClean="0">
                <a:latin typeface="Arial Black" pitchFamily="34" charset="0"/>
                <a:ea typeface="MS Office Symbol Light" pitchFamily="2" charset="0"/>
                <a:cs typeface="Noto Sans" panose="020B0502040504020204" pitchFamily="34"/>
              </a:rPr>
              <a:t>Ride Share</a:t>
            </a:r>
            <a:endParaRPr lang="en-GB" sz="4000" b="1" dirty="0">
              <a:latin typeface="Arial Black" pitchFamily="34" charset="0"/>
              <a:ea typeface="MS Office Symbol Light" pitchFamily="2" charset="0"/>
              <a:cs typeface="Noto Sans" panose="020B0502040504020204" pitchFamily="34"/>
            </a:endParaRPr>
          </a:p>
        </p:txBody>
      </p:sp>
      <p:grpSp>
        <p:nvGrpSpPr>
          <p:cNvPr id="102" name="Group 101">
            <a:extLst>
              <a:ext uri="{FF2B5EF4-FFF2-40B4-BE49-F238E27FC236}">
                <a16:creationId xmlns:a16="http://schemas.microsoft.com/office/drawing/2014/main" xmlns=""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a16="http://schemas.microsoft.com/office/drawing/2014/main" xmlns=""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xmlns=""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xmlns=""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xmlns=""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xmlns=""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xmlns=""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xmlns=""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xmlns=""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xmlns=""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xmlns=""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xmlns=""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xmlns=""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xmlns=""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xmlns=""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xmlns=""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xmlns=""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xmlns=""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xmlns=""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xmlns=""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xmlns=""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xmlns=""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xmlns=""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xmlns=""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xmlns=""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xmlns=""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xmlns=""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xmlns=""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xmlns=""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xmlns=""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xmlns=""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xmlns=""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xmlns=""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xmlns=""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xmlns=""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xmlns=""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xmlns=""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xmlns=""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xmlns=""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xmlns=""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xmlns=""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xmlns=""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xmlns=""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xmlns=""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xmlns=""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xmlns=""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xmlns=""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xmlns=""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xmlns=""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xmlns=""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xmlns=""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xmlns=""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xmlns=""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xmlns=""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xmlns=""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xmlns=""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a16="http://schemas.microsoft.com/office/drawing/2014/main" xmlns=""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xmlns=""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a16="http://schemas.microsoft.com/office/drawing/2014/main" xmlns="" id="{830A12B6-2C82-4BF0-A17A-4930AA6602B9}"/>
              </a:ext>
            </a:extLst>
          </p:cNvPr>
          <p:cNvSpPr/>
          <p:nvPr/>
        </p:nvSpPr>
        <p:spPr>
          <a:xfrm>
            <a:off x="925363" y="1093727"/>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3424916" y="4418869"/>
            <a:ext cx="783477" cy="873468"/>
            <a:chOff x="4734132" y="4725938"/>
            <a:chExt cx="1361075" cy="1566907"/>
          </a:xfrm>
        </p:grpSpPr>
        <p:sp>
          <p:nvSpPr>
            <p:cNvPr id="488" name="Freeform 487">
              <a:extLst>
                <a:ext uri="{FF2B5EF4-FFF2-40B4-BE49-F238E27FC236}">
                  <a16:creationId xmlns="" xmlns:a16="http://schemas.microsoft.com/office/drawing/2014/main" xmlns:lc="http://schemas.openxmlformats.org/drawingml/2006/lockedCanvas"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 xmlns:a16="http://schemas.microsoft.com/office/drawing/2014/main" xmlns:lc="http://schemas.openxmlformats.org/drawingml/2006/lockedCanvas"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249707" y="3511370"/>
            <a:ext cx="713737" cy="826689"/>
            <a:chOff x="1115678" y="4725938"/>
            <a:chExt cx="1361075" cy="1566907"/>
          </a:xfrm>
        </p:grpSpPr>
        <p:sp>
          <p:nvSpPr>
            <p:cNvPr id="490" name="Freeform 489">
              <a:extLst>
                <a:ext uri="{FF2B5EF4-FFF2-40B4-BE49-F238E27FC236}">
                  <a16:creationId xmlns="" xmlns:a16="http://schemas.microsoft.com/office/drawing/2014/main" xmlns:lc="http://schemas.openxmlformats.org/drawingml/2006/lockedCanvas"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 xmlns:a16="http://schemas.microsoft.com/office/drawing/2014/main" xmlns:lc="http://schemas.openxmlformats.org/drawingml/2006/lockedCanvas"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898209" y="3512376"/>
            <a:ext cx="484851" cy="581406"/>
            <a:chOff x="2014327" y="4956564"/>
            <a:chExt cx="1361075" cy="1566907"/>
          </a:xfrm>
        </p:grpSpPr>
        <p:sp>
          <p:nvSpPr>
            <p:cNvPr id="492" name="Freeform 491">
              <a:extLst>
                <a:ext uri="{FF2B5EF4-FFF2-40B4-BE49-F238E27FC236}">
                  <a16:creationId xmlns="" xmlns:a16="http://schemas.microsoft.com/office/drawing/2014/main" xmlns:lc="http://schemas.openxmlformats.org/drawingml/2006/lockedCanvas"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 xmlns:a16="http://schemas.microsoft.com/office/drawing/2014/main" xmlns:lc="http://schemas.openxmlformats.org/drawingml/2006/lockedCanvas"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4" y="3447116"/>
            <a:ext cx="493916" cy="760028"/>
            <a:chOff x="3827531" y="4956564"/>
            <a:chExt cx="1361075" cy="1566907"/>
          </a:xfrm>
        </p:grpSpPr>
        <p:sp>
          <p:nvSpPr>
            <p:cNvPr id="494" name="Freeform 493">
              <a:extLst>
                <a:ext uri="{FF2B5EF4-FFF2-40B4-BE49-F238E27FC236}">
                  <a16:creationId xmlns="" xmlns:a16="http://schemas.microsoft.com/office/drawing/2014/main" xmlns:lc="http://schemas.openxmlformats.org/drawingml/2006/lockedCanvas"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 xmlns:a16="http://schemas.microsoft.com/office/drawing/2014/main" xmlns:lc="http://schemas.openxmlformats.org/drawingml/2006/lockedCanvas"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496033" y="2810424"/>
            <a:ext cx="2651699" cy="152005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34483" y="2862782"/>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1138616" y="2910010"/>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603603" y="2976591"/>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443990" y="3030556"/>
            <a:ext cx="2766446" cy="1015663"/>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Riding </a:t>
            </a:r>
            <a:r>
              <a:rPr lang="en-IN" sz="2000" dirty="0">
                <a:latin typeface="Times New Roman" pitchFamily="18" charset="0"/>
                <a:cs typeface="Times New Roman" pitchFamily="18" charset="0"/>
              </a:rPr>
              <a:t>N</a:t>
            </a:r>
            <a:r>
              <a:rPr lang="en-IN" sz="2000" dirty="0" smtClean="0">
                <a:latin typeface="Times New Roman" pitchFamily="18" charset="0"/>
                <a:cs typeface="Times New Roman" pitchFamily="18" charset="0"/>
              </a:rPr>
              <a:t>oida today. Anyone Interested to pool with me?</a:t>
            </a:r>
            <a:endParaRPr lang="en-IN" sz="2000" dirty="0">
              <a:latin typeface="Times New Roman" pitchFamily="18" charset="0"/>
              <a:cs typeface="Times New Roman" pitchFamily="18" charset="0"/>
            </a:endParaRPr>
          </a:p>
        </p:txBody>
      </p:sp>
      <p:sp>
        <p:nvSpPr>
          <p:cNvPr id="30" name="TextBox 29"/>
          <p:cNvSpPr txBox="1"/>
          <p:nvPr/>
        </p:nvSpPr>
        <p:spPr>
          <a:xfrm>
            <a:off x="2599307" y="3030556"/>
            <a:ext cx="1068048" cy="415498"/>
          </a:xfrm>
          <a:prstGeom prst="rect">
            <a:avLst/>
          </a:prstGeom>
          <a:noFill/>
        </p:spPr>
        <p:txBody>
          <a:bodyPr wrap="square" rtlCol="0">
            <a:spAutoFit/>
          </a:bodyPr>
          <a:lstStyle/>
          <a:p>
            <a:r>
              <a:rPr lang="en-IN" dirty="0" smtClean="0"/>
              <a:t>YES</a:t>
            </a:r>
            <a:endParaRPr lang="en-IN" dirty="0"/>
          </a:p>
        </p:txBody>
      </p:sp>
      <p:sp>
        <p:nvSpPr>
          <p:cNvPr id="31" name="TextBox 30"/>
          <p:cNvSpPr txBox="1"/>
          <p:nvPr/>
        </p:nvSpPr>
        <p:spPr>
          <a:xfrm>
            <a:off x="1154571" y="2981398"/>
            <a:ext cx="1398014" cy="415498"/>
          </a:xfrm>
          <a:prstGeom prst="rect">
            <a:avLst/>
          </a:prstGeom>
          <a:noFill/>
        </p:spPr>
        <p:txBody>
          <a:bodyPr wrap="square" rtlCol="0">
            <a:spAutoFit/>
          </a:bodyPr>
          <a:lstStyle/>
          <a:p>
            <a:r>
              <a:rPr lang="en-IN" dirty="0" smtClean="0"/>
              <a:t>YES</a:t>
            </a:r>
            <a:endParaRPr lang="en-IN" dirty="0"/>
          </a:p>
        </p:txBody>
      </p:sp>
      <p:sp>
        <p:nvSpPr>
          <p:cNvPr id="64" name="TextBox 63"/>
          <p:cNvSpPr txBox="1"/>
          <p:nvPr/>
        </p:nvSpPr>
        <p:spPr>
          <a:xfrm>
            <a:off x="7080151" y="2910010"/>
            <a:ext cx="1273465" cy="415498"/>
          </a:xfrm>
          <a:prstGeom prst="rect">
            <a:avLst/>
          </a:prstGeom>
          <a:noFill/>
        </p:spPr>
        <p:txBody>
          <a:bodyPr wrap="square" rtlCol="0">
            <a:spAutoFit/>
          </a:bodyPr>
          <a:lstStyle/>
          <a:p>
            <a:r>
              <a:rPr lang="en-IN" dirty="0" smtClean="0"/>
              <a:t>YES</a:t>
            </a:r>
            <a:endParaRPr lang="en-IN" dirty="0"/>
          </a:p>
        </p:txBody>
      </p:sp>
      <p:sp>
        <p:nvSpPr>
          <p:cNvPr id="65" name="TextBox 64"/>
          <p:cNvSpPr txBox="1"/>
          <p:nvPr/>
        </p:nvSpPr>
        <p:spPr>
          <a:xfrm>
            <a:off x="902509" y="1240426"/>
            <a:ext cx="3798939"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Ride with people  you trust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6438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TotalTime>
  <Words>1020</Words>
  <Application>Microsoft Office PowerPoint</Application>
  <PresentationFormat>Custom</PresentationFormat>
  <Paragraphs>213</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72</cp:revision>
  <dcterms:created xsi:type="dcterms:W3CDTF">2019-07-01T04:48:52Z</dcterms:created>
  <dcterms:modified xsi:type="dcterms:W3CDTF">2019-07-05T13:05:11Z</dcterms:modified>
</cp:coreProperties>
</file>