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62" r:id="rId4"/>
    <p:sldId id="278" r:id="rId5"/>
    <p:sldId id="263" r:id="rId6"/>
    <p:sldId id="274" r:id="rId7"/>
    <p:sldId id="271" r:id="rId8"/>
    <p:sldId id="275" r:id="rId9"/>
    <p:sldId id="276" r:id="rId10"/>
    <p:sldId id="277" r:id="rId11"/>
    <p:sldId id="270"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8" d="100"/>
          <a:sy n="88" d="100"/>
        </p:scale>
        <p:origin x="50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103BB-9F33-489D-B663-CB32157E949E}" type="datetimeFigureOut">
              <a:rPr lang="en-IN" smtClean="0"/>
              <a:t>09-05-2023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FCAB6-FD28-4732-9C7B-EEC316C4E4C6}" type="slidenum">
              <a:rPr lang="en-IN" smtClean="0"/>
              <a:t>‹#›</a:t>
            </a:fld>
            <a:endParaRPr lang="en-IN"/>
          </a:p>
        </p:txBody>
      </p:sp>
    </p:spTree>
    <p:extLst>
      <p:ext uri="{BB962C8B-B14F-4D97-AF65-F5344CB8AC3E}">
        <p14:creationId xmlns:p14="http://schemas.microsoft.com/office/powerpoint/2010/main" val="175345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5E0D35A-FDC8-4F68-AFC6-65F62C6F020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77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26FDE3-A2C0-4C42-BC33-D69003E1B0F9}"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0D35A-FDC8-4F68-AFC6-65F62C6F0203}" type="slidenum">
              <a:rPr lang="en-IN" smtClean="0"/>
              <a:t>‹#›</a:t>
            </a:fld>
            <a:endParaRPr lang="en-IN"/>
          </a:p>
        </p:txBody>
      </p:sp>
    </p:spTree>
    <p:extLst>
      <p:ext uri="{BB962C8B-B14F-4D97-AF65-F5344CB8AC3E}">
        <p14:creationId xmlns:p14="http://schemas.microsoft.com/office/powerpoint/2010/main" val="67547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814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1220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spTree>
    <p:extLst>
      <p:ext uri="{BB962C8B-B14F-4D97-AF65-F5344CB8AC3E}">
        <p14:creationId xmlns:p14="http://schemas.microsoft.com/office/powerpoint/2010/main" val="4273478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86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008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727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50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spTree>
    <p:extLst>
      <p:ext uri="{BB962C8B-B14F-4D97-AF65-F5344CB8AC3E}">
        <p14:creationId xmlns:p14="http://schemas.microsoft.com/office/powerpoint/2010/main" val="230040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26FDE3-A2C0-4C42-BC33-D69003E1B0F9}"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0D35A-FDC8-4F68-AFC6-65F62C6F020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42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26FDE3-A2C0-4C42-BC33-D69003E1B0F9}"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0D35A-FDC8-4F68-AFC6-65F62C6F0203}" type="slidenum">
              <a:rPr lang="en-IN" smtClean="0"/>
              <a:t>‹#›</a:t>
            </a:fld>
            <a:endParaRPr lang="en-IN"/>
          </a:p>
        </p:txBody>
      </p:sp>
    </p:spTree>
    <p:extLst>
      <p:ext uri="{BB962C8B-B14F-4D97-AF65-F5344CB8AC3E}">
        <p14:creationId xmlns:p14="http://schemas.microsoft.com/office/powerpoint/2010/main" val="8090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26FDE3-A2C0-4C42-BC33-D69003E1B0F9}" type="datetimeFigureOut">
              <a:rPr lang="en-IN" smtClean="0"/>
              <a:t>09-05-2023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E0D35A-FDC8-4F68-AFC6-65F62C6F020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29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26FDE3-A2C0-4C42-BC33-D69003E1B0F9}"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E0D35A-FDC8-4F68-AFC6-65F62C6F020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3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6FDE3-A2C0-4C42-BC33-D69003E1B0F9}" type="datetimeFigureOut">
              <a:rPr lang="en-IN" smtClean="0"/>
              <a:t>09-05-2023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E0D35A-FDC8-4F68-AFC6-65F62C6F0203}" type="slidenum">
              <a:rPr lang="en-IN" smtClean="0"/>
              <a:t>‹#›</a:t>
            </a:fld>
            <a:endParaRPr lang="en-IN"/>
          </a:p>
        </p:txBody>
      </p:sp>
    </p:spTree>
    <p:extLst>
      <p:ext uri="{BB962C8B-B14F-4D97-AF65-F5344CB8AC3E}">
        <p14:creationId xmlns:p14="http://schemas.microsoft.com/office/powerpoint/2010/main" val="153205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26FDE3-A2C0-4C42-BC33-D69003E1B0F9}"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0D35A-FDC8-4F68-AFC6-65F62C6F020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74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26FDE3-A2C0-4C42-BC33-D69003E1B0F9}"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0D35A-FDC8-4F68-AFC6-65F62C6F0203}" type="slidenum">
              <a:rPr lang="en-IN" smtClean="0"/>
              <a:t>‹#›</a:t>
            </a:fld>
            <a:endParaRPr lang="en-IN"/>
          </a:p>
        </p:txBody>
      </p:sp>
    </p:spTree>
    <p:extLst>
      <p:ext uri="{BB962C8B-B14F-4D97-AF65-F5344CB8AC3E}">
        <p14:creationId xmlns:p14="http://schemas.microsoft.com/office/powerpoint/2010/main" val="421408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26FDE3-A2C0-4C42-BC33-D69003E1B0F9}" type="datetimeFigureOut">
              <a:rPr lang="en-IN" smtClean="0"/>
              <a:t>09-05-2023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E0D35A-FDC8-4F68-AFC6-65F62C6F0203}" type="slidenum">
              <a:rPr lang="en-IN" smtClean="0"/>
              <a:t>‹#›</a:t>
            </a:fld>
            <a:endParaRPr lang="en-IN"/>
          </a:p>
        </p:txBody>
      </p:sp>
    </p:spTree>
    <p:extLst>
      <p:ext uri="{BB962C8B-B14F-4D97-AF65-F5344CB8AC3E}">
        <p14:creationId xmlns:p14="http://schemas.microsoft.com/office/powerpoint/2010/main" val="597946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3863" y="685689"/>
            <a:ext cx="917078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Offensive Language Detection</a:t>
            </a:r>
            <a:endParaRPr lang="en-US" sz="5400" b="1" cap="none" spc="0" dirty="0">
              <a:ln/>
              <a:solidFill>
                <a:schemeClr val="accent4"/>
              </a:solidFill>
              <a:effectLst/>
            </a:endParaRPr>
          </a:p>
        </p:txBody>
      </p:sp>
      <p:sp>
        <p:nvSpPr>
          <p:cNvPr id="5" name="AutoShape 2" descr="https://images.fineartamerica.com/images-medium-large-5/obscene-language-randall-weidne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https://images.fineartamerica.com/images-medium-large-5/obscene-language-randall-weidn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8858" y="1936806"/>
            <a:ext cx="3526970" cy="23965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577943" y="4415246"/>
            <a:ext cx="4293325" cy="1520870"/>
          </a:xfrm>
          <a:prstGeom prst="rect">
            <a:avLst/>
          </a:prstGeom>
        </p:spPr>
        <p:txBody>
          <a:bodyPr wrap="square">
            <a:spAutoFit/>
          </a:bodyPr>
          <a:lstStyle/>
          <a:p>
            <a:r>
              <a:rPr lang="en-IN" b="1" dirty="0" smtClean="0"/>
              <a:t>Team Members:</a:t>
            </a:r>
          </a:p>
          <a:p>
            <a:r>
              <a:rPr lang="en-IN" dirty="0" err="1" smtClean="0"/>
              <a:t>Anvita</a:t>
            </a:r>
            <a:r>
              <a:rPr lang="en-IN" dirty="0" smtClean="0"/>
              <a:t> </a:t>
            </a:r>
            <a:r>
              <a:rPr lang="en-IN" dirty="0" err="1" smtClean="0"/>
              <a:t>Dasari</a:t>
            </a:r>
            <a:r>
              <a:rPr lang="en-IN" dirty="0" smtClean="0"/>
              <a:t>(16338363)</a:t>
            </a:r>
          </a:p>
          <a:p>
            <a:r>
              <a:rPr lang="en-US" dirty="0" err="1" smtClean="0"/>
              <a:t>Srihitha</a:t>
            </a:r>
            <a:r>
              <a:rPr lang="en-US" dirty="0" smtClean="0"/>
              <a:t> </a:t>
            </a:r>
            <a:r>
              <a:rPr lang="en-US" dirty="0" err="1" smtClean="0"/>
              <a:t>Aviraboina</a:t>
            </a:r>
            <a:r>
              <a:rPr lang="en-US" dirty="0" smtClean="0"/>
              <a:t>(12590218)</a:t>
            </a:r>
            <a:endParaRPr lang="en-US" dirty="0" smtClean="0"/>
          </a:p>
          <a:p>
            <a:r>
              <a:rPr lang="en-US" dirty="0" err="1" smtClean="0"/>
              <a:t>Mounika</a:t>
            </a:r>
            <a:r>
              <a:rPr lang="en-US" dirty="0" smtClean="0"/>
              <a:t> </a:t>
            </a:r>
            <a:r>
              <a:rPr lang="en-US" dirty="0" err="1" smtClean="0"/>
              <a:t>Gonuguntla</a:t>
            </a:r>
            <a:r>
              <a:rPr lang="en-US" dirty="0" smtClean="0"/>
              <a:t>(16338691)</a:t>
            </a:r>
          </a:p>
          <a:p>
            <a:r>
              <a:rPr lang="en-US" dirty="0" err="1" smtClean="0"/>
              <a:t>Pranathi</a:t>
            </a:r>
            <a:r>
              <a:rPr lang="en-US" dirty="0" smtClean="0"/>
              <a:t> </a:t>
            </a:r>
            <a:r>
              <a:rPr lang="en-US" dirty="0" err="1" smtClean="0"/>
              <a:t>Pulimamidi</a:t>
            </a:r>
            <a:r>
              <a:rPr lang="en-US" dirty="0" smtClean="0"/>
              <a:t>(16322907)</a:t>
            </a:r>
            <a:endParaRPr lang="en-IN" dirty="0"/>
          </a:p>
        </p:txBody>
      </p:sp>
    </p:spTree>
    <p:extLst>
      <p:ext uri="{BB962C8B-B14F-4D97-AF65-F5344CB8AC3E}">
        <p14:creationId xmlns:p14="http://schemas.microsoft.com/office/powerpoint/2010/main" val="240579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812" y="612007"/>
            <a:ext cx="10519953" cy="6093976"/>
          </a:xfrm>
          <a:prstGeom prst="rect">
            <a:avLst/>
          </a:prstGeom>
        </p:spPr>
        <p:txBody>
          <a:bodyPr wrap="square">
            <a:spAutoFit/>
          </a:bodyPr>
          <a:lstStyle/>
          <a:p>
            <a:r>
              <a:rPr lang="en-US" sz="2000" b="1" dirty="0" err="1" smtClean="0">
                <a:latin typeface="Times New Roman" panose="02020603050405020304" pitchFamily="18" charset="0"/>
                <a:cs typeface="Times New Roman" panose="02020603050405020304" pitchFamily="18" charset="0"/>
              </a:rPr>
              <a:t>Text_classifier</a:t>
            </a:r>
            <a:r>
              <a:rPr lang="en-US" sz="2000" b="1" dirty="0" smtClean="0">
                <a:latin typeface="Times New Roman" panose="02020603050405020304" pitchFamily="18" charset="0"/>
                <a:cs typeface="Times New Roman" panose="02020603050405020304" pitchFamily="18" charset="0"/>
              </a:rPr>
              <a:t> method:</a:t>
            </a:r>
          </a:p>
          <a:p>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text_classifier</a:t>
            </a:r>
            <a:r>
              <a:rPr lang="en-US" dirty="0">
                <a:latin typeface="Times New Roman" panose="02020603050405020304" pitchFamily="18" charset="0"/>
                <a:cs typeface="Times New Roman" panose="02020603050405020304" pitchFamily="18" charset="0"/>
              </a:rPr>
              <a:t>" method from the "</a:t>
            </a:r>
            <a:r>
              <a:rPr lang="en-US" dirty="0" err="1">
                <a:latin typeface="Times New Roman" panose="02020603050405020304" pitchFamily="18" charset="0"/>
                <a:cs typeface="Times New Roman" panose="02020603050405020304" pitchFamily="18" charset="0"/>
              </a:rPr>
              <a:t>simpletransformers</a:t>
            </a:r>
            <a:r>
              <a:rPr lang="en-US" dirty="0">
                <a:latin typeface="Times New Roman" panose="02020603050405020304" pitchFamily="18" charset="0"/>
                <a:cs typeface="Times New Roman" panose="02020603050405020304" pitchFamily="18" charset="0"/>
              </a:rPr>
              <a:t>" library to define a text classification model based on a pre-trained transformer model. Here,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are specifying the name of the pre-trained model as '</a:t>
            </a:r>
            <a:r>
              <a:rPr lang="en-US" dirty="0" err="1">
                <a:latin typeface="Times New Roman" panose="02020603050405020304" pitchFamily="18" charset="0"/>
                <a:cs typeface="Times New Roman" panose="02020603050405020304" pitchFamily="18" charset="0"/>
              </a:rPr>
              <a:t>distilbert</a:t>
            </a:r>
            <a:r>
              <a:rPr lang="en-US" dirty="0">
                <a:latin typeface="Times New Roman" panose="02020603050405020304" pitchFamily="18" charset="0"/>
                <a:cs typeface="Times New Roman" panose="02020603050405020304" pitchFamily="18" charset="0"/>
              </a:rPr>
              <a:t>', which refers to the </a:t>
            </a:r>
            <a:r>
              <a:rPr lang="en-US" dirty="0" err="1">
                <a:latin typeface="Times New Roman" panose="02020603050405020304" pitchFamily="18" charset="0"/>
                <a:cs typeface="Times New Roman" panose="02020603050405020304" pitchFamily="18" charset="0"/>
              </a:rPr>
              <a:t>DistilBERT</a:t>
            </a:r>
            <a:r>
              <a:rPr lang="en-US" dirty="0">
                <a:latin typeface="Times New Roman" panose="02020603050405020304" pitchFamily="18" charset="0"/>
                <a:cs typeface="Times New Roman" panose="02020603050405020304" pitchFamily="18" charset="0"/>
              </a:rPr>
              <a:t> model developed by Hugging Face. You are also specifying the training data as the "train" tuple returned by the "</a:t>
            </a:r>
            <a:r>
              <a:rPr lang="en-US" dirty="0" err="1">
                <a:latin typeface="Times New Roman" panose="02020603050405020304" pitchFamily="18" charset="0"/>
                <a:cs typeface="Times New Roman" panose="02020603050405020304" pitchFamily="18" charset="0"/>
              </a:rPr>
              <a:t>texts_from_df</a:t>
            </a:r>
            <a:r>
              <a:rPr lang="en-US" dirty="0">
                <a:latin typeface="Times New Roman" panose="02020603050405020304" pitchFamily="18" charset="0"/>
                <a:cs typeface="Times New Roman" panose="02020603050405020304" pitchFamily="18" charset="0"/>
              </a:rPr>
              <a:t>" method, and the preprocessor object as "</a:t>
            </a:r>
            <a:r>
              <a:rPr lang="en-US" dirty="0" err="1">
                <a:latin typeface="Times New Roman" panose="02020603050405020304" pitchFamily="18" charset="0"/>
                <a:cs typeface="Times New Roman" panose="02020603050405020304" pitchFamily="18" charset="0"/>
              </a:rPr>
              <a:t>preproc</a:t>
            </a:r>
            <a:r>
              <a:rPr lang="en-US" dirty="0">
                <a:latin typeface="Times New Roman" panose="02020603050405020304" pitchFamily="18" charset="0"/>
                <a:cs typeface="Times New Roman" panose="02020603050405020304" pitchFamily="18" charset="0"/>
              </a:rPr>
              <a:t>" returned by the same method</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method takes several other arguments: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num_labels</a:t>
            </a:r>
            <a:r>
              <a:rPr lang="en-US" dirty="0">
                <a:latin typeface="Times New Roman" panose="02020603050405020304" pitchFamily="18" charset="0"/>
                <a:cs typeface="Times New Roman" panose="02020603050405020304" pitchFamily="18" charset="0"/>
              </a:rPr>
              <a:t>": the number of unique labels in the dataset.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use_cuda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indicating whether to use a GPU for training.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 dictionary containing various </a:t>
            </a:r>
            <a:r>
              <a:rPr lang="en-US" dirty="0" err="1">
                <a:latin typeface="Times New Roman" panose="02020603050405020304" pitchFamily="18" charset="0"/>
                <a:cs typeface="Times New Roman" panose="02020603050405020304" pitchFamily="18" charset="0"/>
              </a:rPr>
              <a:t>hyperparameters</a:t>
            </a:r>
            <a:r>
              <a:rPr lang="en-US" dirty="0">
                <a:latin typeface="Times New Roman" panose="02020603050405020304" pitchFamily="18" charset="0"/>
                <a:cs typeface="Times New Roman" panose="02020603050405020304" pitchFamily="18" charset="0"/>
              </a:rPr>
              <a:t> for the model, such as the learning rate, batch size, and number of epochs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method returns a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SimpleTransformersModel</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object that can be used to train and evaluate the model on the training and validation data</a:t>
            </a:r>
            <a:r>
              <a:rPr lang="en-US" dirty="0" smtClean="0">
                <a:latin typeface="Times New Roman" panose="02020603050405020304" pitchFamily="18" charset="0"/>
                <a:cs typeface="Times New Roman" panose="02020603050405020304" pitchFamily="18" charset="0"/>
              </a:rPr>
              <a:t>.</a:t>
            </a:r>
          </a:p>
          <a:p>
            <a:r>
              <a:rPr lang="en-US" sz="2000" b="1" dirty="0" err="1" smtClean="0">
                <a:latin typeface="Times New Roman" panose="02020603050405020304" pitchFamily="18" charset="0"/>
                <a:cs typeface="Times New Roman" panose="02020603050405020304" pitchFamily="18" charset="0"/>
              </a:rPr>
              <a:t>Get_learner</a:t>
            </a:r>
            <a:r>
              <a:rPr lang="en-US" sz="2000" b="1" dirty="0" smtClean="0">
                <a:latin typeface="Times New Roman" panose="02020603050405020304" pitchFamily="18" charset="0"/>
                <a:cs typeface="Times New Roman" panose="02020603050405020304" pitchFamily="18" charset="0"/>
              </a:rPr>
              <a:t> method:</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get_learner</a:t>
            </a:r>
            <a:r>
              <a:rPr lang="en-US" dirty="0">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ktrain</a:t>
            </a:r>
            <a:r>
              <a:rPr lang="en-US" dirty="0">
                <a:latin typeface="Times New Roman" panose="02020603050405020304" pitchFamily="18" charset="0"/>
                <a:cs typeface="Times New Roman" panose="02020603050405020304" pitchFamily="18" charset="0"/>
              </a:rPr>
              <a:t>" library to create a learner object that can be used to train and fine-tune a text classification model based on a pre-trained transformer model</a:t>
            </a:r>
            <a:r>
              <a:rPr lang="en-US" dirty="0" smtClean="0">
                <a:latin typeface="Times New Roman" panose="02020603050405020304" pitchFamily="18" charset="0"/>
                <a:cs typeface="Times New Roman" panose="02020603050405020304" pitchFamily="18" charset="0"/>
              </a:rPr>
              <a:t>.</a:t>
            </a:r>
          </a:p>
          <a:p>
            <a:r>
              <a:rPr lang="en-US" b="1" dirty="0" err="1" smtClean="0">
                <a:latin typeface="Times New Roman" panose="02020603050405020304" pitchFamily="18" charset="0"/>
                <a:cs typeface="Times New Roman" panose="02020603050405020304" pitchFamily="18" charset="0"/>
              </a:rPr>
              <a:t>Fit_onecycle</a:t>
            </a:r>
            <a:r>
              <a:rPr lang="en-US" b="1" dirty="0" smtClean="0">
                <a:latin typeface="Times New Roman" panose="02020603050405020304" pitchFamily="18" charset="0"/>
                <a:cs typeface="Times New Roman" panose="02020603050405020304" pitchFamily="18" charset="0"/>
              </a:rPr>
              <a:t> method:</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fit_onecycle</a:t>
            </a:r>
            <a:r>
              <a:rPr lang="en-US" dirty="0">
                <a:latin typeface="Times New Roman" panose="02020603050405020304" pitchFamily="18" charset="0"/>
                <a:cs typeface="Times New Roman" panose="02020603050405020304" pitchFamily="18" charset="0"/>
              </a:rPr>
              <a:t>" method of the "Learner" object to train your text classification model. The "</a:t>
            </a:r>
            <a:r>
              <a:rPr lang="en-US" dirty="0" err="1">
                <a:latin typeface="Times New Roman" panose="02020603050405020304" pitchFamily="18" charset="0"/>
                <a:cs typeface="Times New Roman" panose="02020603050405020304" pitchFamily="18" charset="0"/>
              </a:rPr>
              <a:t>fit_onecycle</a:t>
            </a:r>
            <a:r>
              <a:rPr lang="en-US" dirty="0">
                <a:latin typeface="Times New Roman" panose="02020603050405020304" pitchFamily="18" charset="0"/>
                <a:cs typeface="Times New Roman" panose="02020603050405020304" pitchFamily="18" charset="0"/>
              </a:rPr>
              <a:t>" method is a training strategy that uses a cyclical learning rate schedule and momentum to accelerate the training process and achieve better performance.</a:t>
            </a:r>
            <a:endParaRPr lang="en-US" dirty="0" smtClean="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91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729" y="376925"/>
            <a:ext cx="11560542" cy="6104149"/>
          </a:xfrm>
          <a:prstGeom prst="rect">
            <a:avLst/>
          </a:prstGeom>
        </p:spPr>
      </p:pic>
      <p:pic>
        <p:nvPicPr>
          <p:cNvPr id="3" name="Picture 2"/>
          <p:cNvPicPr>
            <a:picLocks noChangeAspect="1"/>
          </p:cNvPicPr>
          <p:nvPr/>
        </p:nvPicPr>
        <p:blipFill>
          <a:blip r:embed="rId3"/>
          <a:stretch>
            <a:fillRect/>
          </a:stretch>
        </p:blipFill>
        <p:spPr>
          <a:xfrm>
            <a:off x="5930263" y="750245"/>
            <a:ext cx="5469258" cy="5357507"/>
          </a:xfrm>
          <a:prstGeom prst="rect">
            <a:avLst/>
          </a:prstGeom>
        </p:spPr>
      </p:pic>
    </p:spTree>
    <p:extLst>
      <p:ext uri="{BB962C8B-B14F-4D97-AF65-F5344CB8AC3E}">
        <p14:creationId xmlns:p14="http://schemas.microsoft.com/office/powerpoint/2010/main" val="23658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690221" y="2249979"/>
            <a:ext cx="7323826" cy="1782090"/>
          </a:xfrm>
          <a:prstGeom prst="rect">
            <a:avLst/>
          </a:prstGeom>
        </p:spPr>
      </p:pic>
      <p:sp>
        <p:nvSpPr>
          <p:cNvPr id="3" name="Rectangle 2"/>
          <p:cNvSpPr/>
          <p:nvPr/>
        </p:nvSpPr>
        <p:spPr>
          <a:xfrm>
            <a:off x="729620" y="658491"/>
            <a:ext cx="2091535"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smtClean="0">
                <a:ln/>
                <a:solidFill>
                  <a:schemeClr val="accent4"/>
                </a:solidFill>
              </a:rPr>
              <a:t>Results:</a:t>
            </a:r>
            <a:endParaRPr lang="en-US" sz="4400" b="1" cap="none" spc="0" dirty="0">
              <a:ln/>
              <a:solidFill>
                <a:schemeClr val="accent4"/>
              </a:solidFill>
              <a:effectLst/>
            </a:endParaRPr>
          </a:p>
        </p:txBody>
      </p:sp>
      <p:sp>
        <p:nvSpPr>
          <p:cNvPr id="4" name="TextBox 3"/>
          <p:cNvSpPr txBox="1"/>
          <p:nvPr/>
        </p:nvSpPr>
        <p:spPr>
          <a:xfrm>
            <a:off x="729620" y="1427932"/>
            <a:ext cx="10145726" cy="707886"/>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Given any tweet, the developed model is capable of classifying the tweet to the appropriate class.</a:t>
            </a:r>
          </a:p>
          <a:p>
            <a:r>
              <a:rPr lang="en-US" sz="2000" dirty="0" smtClean="0">
                <a:latin typeface="Times New Roman" panose="02020603050405020304" pitchFamily="18" charset="0"/>
                <a:cs typeface="Times New Roman" panose="02020603050405020304" pitchFamily="18" charset="0"/>
              </a:rPr>
              <a:t>Here “class_1” represents </a:t>
            </a:r>
            <a:r>
              <a:rPr lang="en-US" sz="2000" b="1" dirty="0" smtClean="0">
                <a:latin typeface="Times New Roman" panose="02020603050405020304" pitchFamily="18" charset="0"/>
                <a:cs typeface="Times New Roman" panose="02020603050405020304" pitchFamily="18" charset="0"/>
              </a:rPr>
              <a:t>offensive</a:t>
            </a:r>
            <a:r>
              <a:rPr lang="en-US" sz="2000" dirty="0" smtClean="0">
                <a:latin typeface="Times New Roman" panose="02020603050405020304" pitchFamily="18" charset="0"/>
                <a:cs typeface="Times New Roman" panose="02020603050405020304" pitchFamily="18" charset="0"/>
              </a:rPr>
              <a:t> and “class_2” represents </a:t>
            </a:r>
            <a:r>
              <a:rPr lang="en-US" sz="2000" b="1" dirty="0" smtClean="0">
                <a:latin typeface="Times New Roman" panose="02020603050405020304" pitchFamily="18" charset="0"/>
                <a:cs typeface="Times New Roman" panose="02020603050405020304" pitchFamily="18" charset="0"/>
              </a:rPr>
              <a:t>non-offensive </a:t>
            </a:r>
            <a:r>
              <a:rPr lang="en-US" sz="2000" dirty="0" smtClean="0">
                <a:latin typeface="Times New Roman" panose="02020603050405020304" pitchFamily="18" charset="0"/>
                <a:cs typeface="Times New Roman" panose="02020603050405020304" pitchFamily="18" charset="0"/>
              </a:rPr>
              <a:t>tweet.</a:t>
            </a:r>
            <a:endParaRPr lang="en-IN"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663095" y="4146230"/>
            <a:ext cx="5251502"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smtClean="0">
                <a:ln/>
                <a:solidFill>
                  <a:schemeClr val="accent4"/>
                </a:solidFill>
                <a:effectLst/>
              </a:rPr>
              <a:t>Accuracy of the model:</a:t>
            </a:r>
            <a:endParaRPr lang="en-US" sz="4000" b="1" cap="none" spc="0" dirty="0">
              <a:ln/>
              <a:solidFill>
                <a:schemeClr val="accent4"/>
              </a:solidFill>
              <a:effectLst/>
            </a:endParaRPr>
          </a:p>
        </p:txBody>
      </p:sp>
      <p:pic>
        <p:nvPicPr>
          <p:cNvPr id="6" name="Picture 5"/>
          <p:cNvPicPr>
            <a:picLocks noChangeAspect="1"/>
          </p:cNvPicPr>
          <p:nvPr/>
        </p:nvPicPr>
        <p:blipFill>
          <a:blip r:embed="rId3"/>
          <a:stretch>
            <a:fillRect/>
          </a:stretch>
        </p:blipFill>
        <p:spPr>
          <a:xfrm>
            <a:off x="888376" y="4854116"/>
            <a:ext cx="10188823" cy="1120237"/>
          </a:xfrm>
          <a:prstGeom prst="rect">
            <a:avLst/>
          </a:prstGeom>
        </p:spPr>
      </p:pic>
    </p:spTree>
    <p:extLst>
      <p:ext uri="{BB962C8B-B14F-4D97-AF65-F5344CB8AC3E}">
        <p14:creationId xmlns:p14="http://schemas.microsoft.com/office/powerpoint/2010/main" val="23553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073" y="629576"/>
            <a:ext cx="407380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Future Work:</a:t>
            </a:r>
            <a:endParaRPr lang="en-US" sz="5400" b="1" cap="none" spc="0" dirty="0">
              <a:ln/>
              <a:solidFill>
                <a:schemeClr val="accent4"/>
              </a:solidFill>
              <a:effectLst/>
            </a:endParaRPr>
          </a:p>
        </p:txBody>
      </p:sp>
      <p:sp>
        <p:nvSpPr>
          <p:cNvPr id="3" name="TextBox 2"/>
          <p:cNvSpPr txBox="1"/>
          <p:nvPr/>
        </p:nvSpPr>
        <p:spPr>
          <a:xfrm>
            <a:off x="992037" y="1552906"/>
            <a:ext cx="10187796" cy="4401205"/>
          </a:xfrm>
          <a:prstGeom prst="rect">
            <a:avLst/>
          </a:prstGeom>
          <a:noFill/>
        </p:spPr>
        <p:txBody>
          <a:bodyPr wrap="square" rtlCol="0">
            <a:spAutoFit/>
          </a:bodyPr>
          <a:lstStyle/>
          <a:p>
            <a:pPr marL="285750" indent="-28575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As of now my model identifies whether the tweet is offensive or not.</a:t>
            </a:r>
          </a:p>
          <a:p>
            <a:pPr marL="285750" indent="-28575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I want to enhance it by adding another feature to my model. The additional feature is to identify the offensive target.</a:t>
            </a:r>
          </a:p>
          <a:p>
            <a:pPr marL="285750" indent="-28575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That is whether the language is targeting a group of people or a person.</a:t>
            </a:r>
          </a:p>
          <a:p>
            <a:pPr marL="285750" indent="-28575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If the target is a single person, which person the language is targeting.</a:t>
            </a:r>
          </a:p>
          <a:p>
            <a:pPr marL="285750" indent="-28575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Moreover, the situation on which the offense used had actually happened or not.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85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6417" y="620950"/>
            <a:ext cx="375994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Base Papers</a:t>
            </a:r>
            <a:endParaRPr lang="en-US" sz="5400" b="1" cap="none" spc="0" dirty="0">
              <a:ln/>
              <a:solidFill>
                <a:schemeClr val="accent4"/>
              </a:solidFill>
              <a:effectLst/>
            </a:endParaRPr>
          </a:p>
        </p:txBody>
      </p:sp>
      <p:sp>
        <p:nvSpPr>
          <p:cNvPr id="3" name="TextBox 2"/>
          <p:cNvSpPr txBox="1"/>
          <p:nvPr/>
        </p:nvSpPr>
        <p:spPr>
          <a:xfrm>
            <a:off x="715993" y="1716808"/>
            <a:ext cx="10303975" cy="2800767"/>
          </a:xfrm>
          <a:prstGeom prst="rect">
            <a:avLst/>
          </a:prstGeom>
          <a:noFill/>
        </p:spPr>
        <p:txBody>
          <a:bodyPr wrap="none" rtlCol="0">
            <a:spAutoFit/>
          </a:bodyPr>
          <a:lstStyle/>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Davidson, T., </a:t>
            </a:r>
            <a:r>
              <a:rPr lang="en-IN" sz="1600" dirty="0" err="1">
                <a:latin typeface="Times New Roman" panose="02020603050405020304" pitchFamily="18" charset="0"/>
                <a:cs typeface="Times New Roman" panose="02020603050405020304" pitchFamily="18" charset="0"/>
              </a:rPr>
              <a:t>Warmsley</a:t>
            </a:r>
            <a:r>
              <a:rPr lang="en-IN" sz="1600" dirty="0">
                <a:latin typeface="Times New Roman" panose="02020603050405020304" pitchFamily="18" charset="0"/>
                <a:cs typeface="Times New Roman" panose="02020603050405020304" pitchFamily="18" charset="0"/>
              </a:rPr>
              <a:t>, D., Macy, M. and Weber, I. (2017) Automated Hate </a:t>
            </a:r>
            <a:r>
              <a:rPr lang="en-IN" sz="1600" dirty="0" smtClean="0">
                <a:latin typeface="Times New Roman" panose="02020603050405020304" pitchFamily="18" charset="0"/>
                <a:cs typeface="Times New Roman" panose="02020603050405020304" pitchFamily="18" charset="0"/>
              </a:rPr>
              <a:t>Speech </a:t>
            </a:r>
            <a:r>
              <a:rPr lang="en-IN" sz="1600" dirty="0">
                <a:latin typeface="Times New Roman" panose="02020603050405020304" pitchFamily="18" charset="0"/>
                <a:cs typeface="Times New Roman" panose="02020603050405020304" pitchFamily="18" charset="0"/>
              </a:rPr>
              <a:t>Detection and the </a:t>
            </a:r>
            <a:r>
              <a:rPr lang="en-IN" sz="1600" dirty="0" smtClean="0">
                <a:latin typeface="Times New Roman" panose="02020603050405020304" pitchFamily="18" charset="0"/>
                <a:cs typeface="Times New Roman" panose="02020603050405020304" pitchFamily="18" charset="0"/>
              </a:rPr>
              <a:t>Problem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of </a:t>
            </a:r>
            <a:r>
              <a:rPr lang="en-IN" sz="1600" dirty="0">
                <a:latin typeface="Times New Roman" panose="02020603050405020304" pitchFamily="18" charset="0"/>
                <a:cs typeface="Times New Roman" panose="02020603050405020304" pitchFamily="18" charset="0"/>
              </a:rPr>
              <a:t>Offensive Language. Proceedings of ICWSM</a:t>
            </a:r>
            <a:r>
              <a:rPr lang="en-IN" sz="1600" dirty="0" smtClean="0">
                <a:latin typeface="Times New Roman" panose="02020603050405020304" pitchFamily="18" charset="0"/>
                <a:cs typeface="Times New Roman" panose="02020603050405020304" pitchFamily="18" charset="0"/>
              </a:rPr>
              <a:t>.</a:t>
            </a:r>
          </a:p>
          <a:p>
            <a:endParaRPr lang="en-IN"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Kumar, R., </a:t>
            </a:r>
            <a:r>
              <a:rPr lang="en-IN" sz="1600" dirty="0" err="1">
                <a:latin typeface="Times New Roman" panose="02020603050405020304" pitchFamily="18" charset="0"/>
                <a:cs typeface="Times New Roman" panose="02020603050405020304" pitchFamily="18" charset="0"/>
              </a:rPr>
              <a:t>Ojha</a:t>
            </a:r>
            <a:r>
              <a:rPr lang="en-IN" sz="1600" dirty="0">
                <a:latin typeface="Times New Roman" panose="02020603050405020304" pitchFamily="18" charset="0"/>
                <a:cs typeface="Times New Roman" panose="02020603050405020304" pitchFamily="18" charset="0"/>
              </a:rPr>
              <a:t>, A.K., </a:t>
            </a:r>
            <a:r>
              <a:rPr lang="en-IN" sz="1600" dirty="0" err="1">
                <a:latin typeface="Times New Roman" panose="02020603050405020304" pitchFamily="18" charset="0"/>
                <a:cs typeface="Times New Roman" panose="02020603050405020304" pitchFamily="18" charset="0"/>
              </a:rPr>
              <a:t>Malmasi</a:t>
            </a:r>
            <a:r>
              <a:rPr lang="en-IN" sz="1600" dirty="0">
                <a:latin typeface="Times New Roman" panose="02020603050405020304" pitchFamily="18" charset="0"/>
                <a:cs typeface="Times New Roman" panose="02020603050405020304" pitchFamily="18" charset="0"/>
              </a:rPr>
              <a:t>, S. and </a:t>
            </a:r>
            <a:r>
              <a:rPr lang="en-IN" sz="1600" dirty="0" err="1">
                <a:latin typeface="Times New Roman" panose="02020603050405020304" pitchFamily="18" charset="0"/>
                <a:cs typeface="Times New Roman" panose="02020603050405020304" pitchFamily="18" charset="0"/>
              </a:rPr>
              <a:t>Zampieri</a:t>
            </a:r>
            <a:r>
              <a:rPr lang="en-IN" sz="1600" dirty="0">
                <a:latin typeface="Times New Roman" panose="02020603050405020304" pitchFamily="18" charset="0"/>
                <a:cs typeface="Times New Roman" panose="02020603050405020304" pitchFamily="18" charset="0"/>
              </a:rPr>
              <a:t>, M. (2018) Benchmarking Aggression Identification in Social Media</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     In </a:t>
            </a:r>
            <a:r>
              <a:rPr lang="en-IN" sz="1600" dirty="0">
                <a:latin typeface="Times New Roman" panose="02020603050405020304" pitchFamily="18" charset="0"/>
                <a:cs typeface="Times New Roman" panose="02020603050405020304" pitchFamily="18" charset="0"/>
              </a:rPr>
              <a:t>Proceedings of the First Workshop on Trolling, Aggression and Cyberbullying (TRAC). pp. 1-11</a:t>
            </a:r>
            <a:r>
              <a:rPr lang="en-IN" sz="1600" dirty="0" smtClean="0">
                <a:latin typeface="Times New Roman" panose="02020603050405020304" pitchFamily="18" charset="0"/>
                <a:cs typeface="Times New Roman" panose="02020603050405020304" pitchFamily="18" charset="0"/>
              </a:rPr>
              <a:t>.</a:t>
            </a:r>
          </a:p>
          <a:p>
            <a:endParaRPr lang="en-IN"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err="1">
                <a:latin typeface="Times New Roman" panose="02020603050405020304" pitchFamily="18" charset="0"/>
                <a:cs typeface="Times New Roman" panose="02020603050405020304" pitchFamily="18" charset="0"/>
              </a:rPr>
              <a:t>Malmasi</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Zampieri</a:t>
            </a:r>
            <a:r>
              <a:rPr lang="en-IN" sz="1600" dirty="0">
                <a:latin typeface="Times New Roman" panose="02020603050405020304" pitchFamily="18" charset="0"/>
                <a:cs typeface="Times New Roman" panose="02020603050405020304" pitchFamily="18" charset="0"/>
              </a:rPr>
              <a:t>, M. (2018) Challenges in Discriminating Profanity from Hate Speech. Journal of </a:t>
            </a:r>
            <a:r>
              <a:rPr lang="en-IN" sz="1600" dirty="0" smtClean="0">
                <a:latin typeface="Times New Roman" panose="02020603050405020304" pitchFamily="18" charset="0"/>
                <a:cs typeface="Times New Roman" panose="02020603050405020304" pitchFamily="18" charset="0"/>
              </a:rPr>
              <a:t>Experimental</a:t>
            </a:r>
          </a:p>
          <a:p>
            <a:r>
              <a:rPr lang="en-IN" sz="1600" dirty="0" smtClean="0">
                <a:latin typeface="Times New Roman" panose="02020603050405020304" pitchFamily="18" charset="0"/>
                <a:cs typeface="Times New Roman" panose="02020603050405020304" pitchFamily="18" charset="0"/>
              </a:rPr>
              <a:t>     &amp; Theoretical </a:t>
            </a:r>
            <a:r>
              <a:rPr lang="en-IN" sz="1600" dirty="0">
                <a:latin typeface="Times New Roman" panose="02020603050405020304" pitchFamily="18" charset="0"/>
                <a:cs typeface="Times New Roman" panose="02020603050405020304" pitchFamily="18" charset="0"/>
              </a:rPr>
              <a:t>Artificial Intelligence. Volume 30, Issue 2, pp. 187-202. Taylor &amp; Francis. </a:t>
            </a:r>
            <a:endParaRPr lang="en-IN" sz="1600" dirty="0" smtClean="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Waseem, Z., Davidson, T., </a:t>
            </a:r>
            <a:r>
              <a:rPr lang="en-IN" sz="1600" dirty="0" err="1">
                <a:latin typeface="Times New Roman" panose="02020603050405020304" pitchFamily="18" charset="0"/>
                <a:cs typeface="Times New Roman" panose="02020603050405020304" pitchFamily="18" charset="0"/>
              </a:rPr>
              <a:t>Warmsley</a:t>
            </a:r>
            <a:r>
              <a:rPr lang="en-IN" sz="1600" dirty="0">
                <a:latin typeface="Times New Roman" panose="02020603050405020304" pitchFamily="18" charset="0"/>
                <a:cs typeface="Times New Roman" panose="02020603050405020304" pitchFamily="18" charset="0"/>
              </a:rPr>
              <a:t>, D. and Weber, I. (2017) Understanding Abuse: A Typology of Abusive </a:t>
            </a:r>
          </a:p>
          <a:p>
            <a:r>
              <a:rPr lang="en-IN" sz="1600" dirty="0" smtClean="0">
                <a:latin typeface="Times New Roman" panose="02020603050405020304" pitchFamily="18" charset="0"/>
                <a:cs typeface="Times New Roman" panose="02020603050405020304" pitchFamily="18" charset="0"/>
              </a:rPr>
              <a:t>     Language Detection </a:t>
            </a:r>
            <a:r>
              <a:rPr lang="en-IN" sz="1600" dirty="0">
                <a:latin typeface="Times New Roman" panose="02020603050405020304" pitchFamily="18" charset="0"/>
                <a:cs typeface="Times New Roman" panose="02020603050405020304" pitchFamily="18" charset="0"/>
              </a:rPr>
              <a:t>Subtasks. Proceedings of the Abusive Language Online Workshop.</a:t>
            </a:r>
          </a:p>
        </p:txBody>
      </p:sp>
    </p:spTree>
    <p:extLst>
      <p:ext uri="{BB962C8B-B14F-4D97-AF65-F5344CB8AC3E}">
        <p14:creationId xmlns:p14="http://schemas.microsoft.com/office/powerpoint/2010/main" val="14829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368" y="681581"/>
            <a:ext cx="3039615" cy="769441"/>
          </a:xfrm>
          <a:prstGeom prst="rect">
            <a:avLst/>
          </a:prstGeom>
          <a:noFill/>
        </p:spPr>
        <p:txBody>
          <a:bodyPr wrap="none" lIns="91440" tIns="45720" rIns="91440" bIns="45720">
            <a:spAutoFit/>
          </a:bodyPr>
          <a:lstStyle/>
          <a:p>
            <a:pPr algn="ctr"/>
            <a:r>
              <a:rPr lang="en-US" sz="4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Conclusion:</a:t>
            </a:r>
            <a:endPar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659368" y="1451022"/>
            <a:ext cx="10678965" cy="2308324"/>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	Finally</a:t>
            </a:r>
            <a:r>
              <a:rPr lang="en-US" dirty="0">
                <a:latin typeface="Times New Roman" panose="02020603050405020304" pitchFamily="18" charset="0"/>
                <a:cs typeface="Times New Roman" panose="02020603050405020304" pitchFamily="18" charset="0"/>
              </a:rPr>
              <a:t>, we introduced a novel technique to word embedding optimization for classification applications.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a user level, we conducted a comparative evaluation of some of the most extensively used deep learning models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depression identification from tweets. </a:t>
            </a:r>
            <a:r>
              <a:rPr lang="en-US" dirty="0" smtClean="0">
                <a:latin typeface="Times New Roman" panose="02020603050405020304" pitchFamily="18" charset="0"/>
                <a:cs typeface="Times New Roman" panose="02020603050405020304" pitchFamily="18" charset="0"/>
              </a:rPr>
              <a:t>The “</a:t>
            </a:r>
            <a:r>
              <a:rPr lang="en-US" b="1" dirty="0" err="1" smtClean="0">
                <a:latin typeface="Times New Roman" panose="02020603050405020304" pitchFamily="18" charset="0"/>
                <a:cs typeface="Times New Roman" panose="02020603050405020304" pitchFamily="18" charset="0"/>
              </a:rPr>
              <a:t>distilBERT</a:t>
            </a:r>
            <a:r>
              <a:rPr lang="en-US" dirty="0" smtClean="0">
                <a:latin typeface="Times New Roman" panose="02020603050405020304" pitchFamily="18" charset="0"/>
                <a:cs typeface="Times New Roman" panose="02020603050405020304" pitchFamily="18" charset="0"/>
              </a:rPr>
              <a:t>” model gave good accuracy rate compared to machine learning algorithms. Based </a:t>
            </a:r>
            <a:r>
              <a:rPr lang="en-US" dirty="0">
                <a:latin typeface="Times New Roman" panose="02020603050405020304" pitchFamily="18" charset="0"/>
                <a:cs typeface="Times New Roman" panose="02020603050405020304" pitchFamily="18" charset="0"/>
              </a:rPr>
              <a:t>on recognizing offensive users, we constructed a predictive </a:t>
            </a:r>
            <a:r>
              <a:rPr lang="en-US" dirty="0" smtClean="0">
                <a:latin typeface="Times New Roman" panose="02020603050405020304" pitchFamily="18" charset="0"/>
                <a:cs typeface="Times New Roman" panose="02020603050405020304" pitchFamily="18" charset="0"/>
              </a:rPr>
              <a:t>algorithm to </a:t>
            </a:r>
            <a:r>
              <a:rPr lang="en-US" dirty="0">
                <a:latin typeface="Times New Roman" panose="02020603050405020304" pitchFamily="18" charset="0"/>
                <a:cs typeface="Times New Roman" panose="02020603050405020304" pitchFamily="18" charset="0"/>
              </a:rPr>
              <a:t>predict whether a user's tweet is offensive or </a:t>
            </a:r>
            <a:r>
              <a:rPr lang="en-US" dirty="0" smtClean="0">
                <a:latin typeface="Times New Roman" panose="02020603050405020304" pitchFamily="18" charset="0"/>
                <a:cs typeface="Times New Roman" panose="02020603050405020304" pitchFamily="18" charset="0"/>
              </a:rPr>
              <a:t>not. Using </a:t>
            </a:r>
            <a:r>
              <a:rPr lang="en-US" dirty="0">
                <a:latin typeface="Times New Roman" panose="02020603050405020304" pitchFamily="18" charset="0"/>
                <a:cs typeface="Times New Roman" panose="02020603050405020304" pitchFamily="18" charset="0"/>
              </a:rPr>
              <a:t>a dataset acquired from Twitter and manually </a:t>
            </a:r>
            <a:r>
              <a:rPr lang="en-US" dirty="0" smtClean="0">
                <a:latin typeface="Times New Roman" panose="02020603050405020304" pitchFamily="18" charset="0"/>
                <a:cs typeface="Times New Roman" panose="02020603050405020304" pitchFamily="18" charset="0"/>
              </a:rPr>
              <a:t>built</a:t>
            </a:r>
            <a:r>
              <a:rPr lang="en-US" dirty="0">
                <a:latin typeface="Times New Roman" panose="02020603050405020304" pitchFamily="18" charset="0"/>
                <a:cs typeface="Times New Roman" panose="02020603050405020304" pitchFamily="18" charset="0"/>
              </a:rPr>
              <a:t>, we </a:t>
            </a:r>
            <a:r>
              <a:rPr lang="en-US" dirty="0" smtClean="0">
                <a:latin typeface="Times New Roman" panose="02020603050405020304" pitchFamily="18" charset="0"/>
                <a:cs typeface="Times New Roman" panose="02020603050405020304" pitchFamily="18" charset="0"/>
              </a:rPr>
              <a:t>evaluated </a:t>
            </a:r>
            <a:r>
              <a:rPr lang="en-US" dirty="0">
                <a:latin typeface="Times New Roman" panose="02020603050405020304" pitchFamily="18" charset="0"/>
                <a:cs typeface="Times New Roman" panose="02020603050405020304" pitchFamily="18" charset="0"/>
              </a:rPr>
              <a:t>the performance of </a:t>
            </a:r>
            <a:r>
              <a:rPr lang="en-US" dirty="0" smtClean="0">
                <a:latin typeface="Times New Roman" panose="02020603050405020304" pitchFamily="18" charset="0"/>
                <a:cs typeface="Times New Roman" panose="02020603050405020304" pitchFamily="18" charset="0"/>
              </a:rPr>
              <a:t>the classifiers</a:t>
            </a:r>
            <a:r>
              <a:rPr lang="en-US" dirty="0">
                <a:latin typeface="Times New Roman" panose="02020603050405020304" pitchFamily="18" charset="0"/>
                <a:cs typeface="Times New Roman" panose="02020603050405020304" pitchFamily="18" charset="0"/>
              </a:rPr>
              <a:t>. We discovered that those who are offensive are </a:t>
            </a:r>
            <a:r>
              <a:rPr lang="en-US" dirty="0" smtClean="0">
                <a:latin typeface="Times New Roman" panose="02020603050405020304" pitchFamily="18" charset="0"/>
                <a:cs typeface="Times New Roman" panose="02020603050405020304" pitchFamily="18" charset="0"/>
              </a:rPr>
              <a:t>more socially isolated</a:t>
            </a:r>
            <a:r>
              <a:rPr lang="en-US" dirty="0">
                <a:latin typeface="Times New Roman" panose="02020603050405020304" pitchFamily="18" charset="0"/>
                <a:cs typeface="Times New Roman" panose="02020603050405020304" pitchFamily="18" charset="0"/>
              </a:rPr>
              <a:t>, as indicated by how they interacted with popular </a:t>
            </a:r>
            <a:r>
              <a:rPr lang="en-US" dirty="0" err="1">
                <a:latin typeface="Times New Roman" panose="02020603050405020304" pitchFamily="18" charset="0"/>
                <a:cs typeface="Times New Roman" panose="02020603050405020304" pitchFamily="18" charset="0"/>
              </a:rPr>
              <a:t>emojis</a:t>
            </a:r>
            <a:r>
              <a:rPr lang="en-US" dirty="0">
                <a:latin typeface="Times New Roman" panose="02020603050405020304" pitchFamily="18" charset="0"/>
                <a:cs typeface="Times New Roman" panose="02020603050405020304" pitchFamily="18" charset="0"/>
              </a:rPr>
              <a:t> and hashtags in their tweets.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050" name="Picture 2" descr="https://tse2.mm.bing.net/th?id=OIP.8FQH_h8rtC_sxBzTPYYjHgHaFj&amp;pid=Api&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211" y="3684494"/>
            <a:ext cx="3459933" cy="244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2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2096" y="769258"/>
            <a:ext cx="685989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Problem Identification</a:t>
            </a:r>
            <a:endParaRPr lang="en-US" sz="5400" b="1" cap="none" spc="0" dirty="0">
              <a:ln/>
              <a:solidFill>
                <a:schemeClr val="accent4"/>
              </a:solidFill>
              <a:effectLst/>
            </a:endParaRPr>
          </a:p>
        </p:txBody>
      </p:sp>
      <p:sp>
        <p:nvSpPr>
          <p:cNvPr id="3" name="Rectangle 2"/>
          <p:cNvSpPr/>
          <p:nvPr/>
        </p:nvSpPr>
        <p:spPr>
          <a:xfrm>
            <a:off x="1134209" y="1692588"/>
            <a:ext cx="10207868" cy="4211538"/>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v"/>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Offensive language is the offence of using language in a way which could cause offence to a reasonable person or a group of people in view of a social platform. </a:t>
            </a: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Netizens </a:t>
            </a:r>
            <a:r>
              <a:rPr lang="en-IN" sz="20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write and post abusive language on social media in view of addressing a problem, criticize some person or thing for some reason, etc. </a:t>
            </a:r>
            <a:endPar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a:t>
            </a:r>
            <a:r>
              <a:rPr lang="en-IN" sz="20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leads to frustration, depression and large change in their behaviour. </a:t>
            </a:r>
            <a:endPar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a:t>
            </a:r>
            <a:r>
              <a:rPr lang="en-IN" sz="20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automatic discriminative software with a sensitivity parameter for abusive language detection would be a useful tool. </a:t>
            </a:r>
            <a:endPar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 </a:t>
            </a:r>
            <a:r>
              <a:rPr lang="en-IN" sz="20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some systems which could address this problem but could not perform in an efficient way. </a:t>
            </a:r>
            <a:endPar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20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system is based on </a:t>
            </a:r>
            <a:r>
              <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deep </a:t>
            </a:r>
            <a:r>
              <a:rPr lang="en-IN" sz="20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learning </a:t>
            </a:r>
            <a:r>
              <a:rPr lang="en-IN" sz="20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technique to </a:t>
            </a:r>
            <a:r>
              <a:rPr lang="en-IN" sz="20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identify the offensive language used with improved accuracy.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4424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6421" y="707214"/>
            <a:ext cx="2090252"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BERT</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 2"/>
          <p:cNvSpPr/>
          <p:nvPr/>
        </p:nvSpPr>
        <p:spPr>
          <a:xfrm>
            <a:off x="1121434" y="1630544"/>
            <a:ext cx="10248181" cy="1477328"/>
          </a:xfrm>
          <a:prstGeom prst="rect">
            <a:avLst/>
          </a:prstGeom>
        </p:spPr>
        <p:txBody>
          <a:bodyPr wrap="square">
            <a:spAutoFit/>
          </a:bodyPr>
          <a:lstStyle/>
          <a:p>
            <a:r>
              <a:rPr lang="en-IN" dirty="0" smtClean="0">
                <a:solidFill>
                  <a:srgbClr val="000000"/>
                </a:solidFill>
                <a:latin typeface="Helvetica Neue"/>
              </a:rPr>
              <a:t>	BERT </a:t>
            </a:r>
            <a:r>
              <a:rPr lang="en-IN" dirty="0">
                <a:solidFill>
                  <a:srgbClr val="000000"/>
                </a:solidFill>
                <a:latin typeface="Helvetica Neue"/>
              </a:rPr>
              <a:t>is designed to pre-train deep bidirectional representations from an </a:t>
            </a:r>
            <a:r>
              <a:rPr lang="en-IN" dirty="0" err="1">
                <a:solidFill>
                  <a:srgbClr val="000000"/>
                </a:solidFill>
                <a:latin typeface="Helvetica Neue"/>
              </a:rPr>
              <a:t>unlabeled</a:t>
            </a:r>
            <a:r>
              <a:rPr lang="en-IN" dirty="0">
                <a:solidFill>
                  <a:srgbClr val="000000"/>
                </a:solidFill>
                <a:latin typeface="Helvetica Neue"/>
              </a:rPr>
              <a:t> text by jointly conditioning on both left and right context in all layers. As a result, the pre-trained BERT model can be </a:t>
            </a:r>
            <a:r>
              <a:rPr lang="en-IN" dirty="0" smtClean="0">
                <a:solidFill>
                  <a:srgbClr val="000000"/>
                </a:solidFill>
                <a:latin typeface="Helvetica Neue"/>
              </a:rPr>
              <a:t>fine-tuned </a:t>
            </a:r>
            <a:r>
              <a:rPr lang="en-IN" dirty="0">
                <a:solidFill>
                  <a:srgbClr val="000000"/>
                </a:solidFill>
                <a:latin typeface="Helvetica Neue"/>
              </a:rPr>
              <a:t>with just one additional output layer to create state-of-the-art models for a wide range of tasks, such as question answering and language inference, without substantial task-specific architecture modifications.</a:t>
            </a:r>
            <a:endParaRPr lang="en-IN" dirty="0"/>
          </a:p>
        </p:txBody>
      </p:sp>
      <p:pic>
        <p:nvPicPr>
          <p:cNvPr id="1026" name="Picture 2" descr="BERT: Pre-Training of Transformers for Language Understan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143" y="3200401"/>
            <a:ext cx="7536762" cy="286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6469" y="1479470"/>
            <a:ext cx="10813678" cy="4278094"/>
          </a:xfrm>
          <a:prstGeom prst="rect">
            <a:avLst/>
          </a:prstGeom>
        </p:spPr>
        <p:txBody>
          <a:bodyPr wrap="square">
            <a:spAutoFit/>
          </a:bodyPr>
          <a:lstStyle/>
          <a:p>
            <a:pPr>
              <a:buFont typeface="+mj-lt"/>
              <a:buAutoNum type="arabicPeriod"/>
            </a:pPr>
            <a:r>
              <a:rPr lang="en-US" sz="1600" b="1" dirty="0">
                <a:latin typeface="Times New Roman" panose="02020603050405020304" pitchFamily="18" charset="0"/>
                <a:cs typeface="Times New Roman" panose="02020603050405020304" pitchFamily="18" charset="0"/>
              </a:rPr>
              <a:t>Pre-training</a:t>
            </a:r>
            <a:r>
              <a:rPr lang="en-US" sz="1600" dirty="0">
                <a:latin typeface="Times New Roman" panose="02020603050405020304" pitchFamily="18" charset="0"/>
                <a:cs typeface="Times New Roman" panose="02020603050405020304" pitchFamily="18" charset="0"/>
              </a:rPr>
              <a:t>: A BERT model is first pre-trained on a large corpus of text data using an unsupervised learning approach. During pre-training, the model is trained to predict masked tokens within a sentence and to learn the context-dependent representation of words using a multi-layer bidirectional transformer encoder.</a:t>
            </a:r>
          </a:p>
          <a:p>
            <a:pPr>
              <a:buFont typeface="+mj-lt"/>
              <a:buAutoNum type="arabicPeriod"/>
            </a:pPr>
            <a:r>
              <a:rPr lang="en-US" sz="1600" b="1" dirty="0">
                <a:latin typeface="Times New Roman" panose="02020603050405020304" pitchFamily="18" charset="0"/>
                <a:cs typeface="Times New Roman" panose="02020603050405020304" pitchFamily="18" charset="0"/>
              </a:rPr>
              <a:t>Fine-tuning</a:t>
            </a:r>
            <a:r>
              <a:rPr lang="en-US" sz="1600" dirty="0">
                <a:latin typeface="Times New Roman" panose="02020603050405020304" pitchFamily="18" charset="0"/>
                <a:cs typeface="Times New Roman" panose="02020603050405020304" pitchFamily="18" charset="0"/>
              </a:rPr>
              <a:t>: Once the model is pre-trained, it can be fine-tuned on a smaller task-specific dataset using a supervised learning approach. During fine-tuning, the last layer(s) of the pre-trained model are replaced or augmented with a task-specific output layer(s), and the entire model is trained on the smaller dataset to learn to perform the specific task.</a:t>
            </a:r>
          </a:p>
          <a:p>
            <a:pPr>
              <a:buFont typeface="+mj-lt"/>
              <a:buAutoNum type="arabicPeriod"/>
            </a:pPr>
            <a:r>
              <a:rPr lang="en-US" sz="1600" b="1" dirty="0">
                <a:latin typeface="Times New Roman" panose="02020603050405020304" pitchFamily="18" charset="0"/>
                <a:cs typeface="Times New Roman" panose="02020603050405020304" pitchFamily="18" charset="0"/>
              </a:rPr>
              <a:t>Input Encoding</a:t>
            </a:r>
            <a:r>
              <a:rPr lang="en-US" sz="1600" dirty="0">
                <a:latin typeface="Times New Roman" panose="02020603050405020304" pitchFamily="18" charset="0"/>
                <a:cs typeface="Times New Roman" panose="02020603050405020304" pitchFamily="18" charset="0"/>
              </a:rPr>
              <a:t>: Input text data is first tokenized into </a:t>
            </a:r>
            <a:r>
              <a:rPr lang="en-US" sz="1600" dirty="0" err="1">
                <a:latin typeface="Times New Roman" panose="02020603050405020304" pitchFamily="18" charset="0"/>
                <a:cs typeface="Times New Roman" panose="02020603050405020304" pitchFamily="18" charset="0"/>
              </a:rPr>
              <a:t>subword</a:t>
            </a:r>
            <a:r>
              <a:rPr lang="en-US" sz="1600" dirty="0">
                <a:latin typeface="Times New Roman" panose="02020603050405020304" pitchFamily="18" charset="0"/>
                <a:cs typeface="Times New Roman" panose="02020603050405020304" pitchFamily="18" charset="0"/>
              </a:rPr>
              <a:t> units using </a:t>
            </a:r>
            <a:r>
              <a:rPr lang="en-US" sz="1600" dirty="0" err="1">
                <a:latin typeface="Times New Roman" panose="02020603050405020304" pitchFamily="18" charset="0"/>
                <a:cs typeface="Times New Roman" panose="02020603050405020304" pitchFamily="18" charset="0"/>
              </a:rPr>
              <a:t>WordPiece</a:t>
            </a:r>
            <a:r>
              <a:rPr lang="en-US" sz="1600" dirty="0">
                <a:latin typeface="Times New Roman" panose="02020603050405020304" pitchFamily="18" charset="0"/>
                <a:cs typeface="Times New Roman" panose="02020603050405020304" pitchFamily="18" charset="0"/>
              </a:rPr>
              <a:t> tokenization. Each </a:t>
            </a:r>
            <a:r>
              <a:rPr lang="en-US" sz="1600" dirty="0" err="1">
                <a:latin typeface="Times New Roman" panose="02020603050405020304" pitchFamily="18" charset="0"/>
                <a:cs typeface="Times New Roman" panose="02020603050405020304" pitchFamily="18" charset="0"/>
              </a:rPr>
              <a:t>subword</a:t>
            </a:r>
            <a:r>
              <a:rPr lang="en-US" sz="1600" dirty="0">
                <a:latin typeface="Times New Roman" panose="02020603050405020304" pitchFamily="18" charset="0"/>
                <a:cs typeface="Times New Roman" panose="02020603050405020304" pitchFamily="18" charset="0"/>
              </a:rPr>
              <a:t> token is then mapped to a corresponding fixed-size vector representation called an embedding.</a:t>
            </a:r>
          </a:p>
          <a:p>
            <a:pPr>
              <a:buFont typeface="+mj-lt"/>
              <a:buAutoNum type="arabicPeriod"/>
            </a:pPr>
            <a:r>
              <a:rPr lang="en-US" sz="1600" b="1" dirty="0">
                <a:latin typeface="Times New Roman" panose="02020603050405020304" pitchFamily="18" charset="0"/>
                <a:cs typeface="Times New Roman" panose="02020603050405020304" pitchFamily="18" charset="0"/>
              </a:rPr>
              <a:t>Encoding Layer</a:t>
            </a:r>
            <a:r>
              <a:rPr lang="en-US" sz="1600" dirty="0">
                <a:latin typeface="Times New Roman" panose="02020603050405020304" pitchFamily="18" charset="0"/>
                <a:cs typeface="Times New Roman" panose="02020603050405020304" pitchFamily="18" charset="0"/>
              </a:rPr>
              <a:t>: The token </a:t>
            </a:r>
            <a:r>
              <a:rPr lang="en-US" sz="1600" dirty="0" err="1">
                <a:latin typeface="Times New Roman" panose="02020603050405020304" pitchFamily="18" charset="0"/>
                <a:cs typeface="Times New Roman" panose="02020603050405020304" pitchFamily="18" charset="0"/>
              </a:rPr>
              <a:t>embeddings</a:t>
            </a:r>
            <a:r>
              <a:rPr lang="en-US" sz="1600" dirty="0">
                <a:latin typeface="Times New Roman" panose="02020603050405020304" pitchFamily="18" charset="0"/>
                <a:cs typeface="Times New Roman" panose="02020603050405020304" pitchFamily="18" charset="0"/>
              </a:rPr>
              <a:t> are passed through a series of transformer blocks to learn a contextualized representation of each token in the input text sequence. Each transformer block consists of multiple self-attention and feedforward neural network layers.</a:t>
            </a:r>
          </a:p>
          <a:p>
            <a:pPr>
              <a:buFont typeface="+mj-lt"/>
              <a:buAutoNum type="arabicPeriod"/>
            </a:pPr>
            <a:r>
              <a:rPr lang="en-US" sz="1600" b="1" dirty="0">
                <a:latin typeface="Times New Roman" panose="02020603050405020304" pitchFamily="18" charset="0"/>
                <a:cs typeface="Times New Roman" panose="02020603050405020304" pitchFamily="18" charset="0"/>
              </a:rPr>
              <a:t>Task-Specific Output Layer</a:t>
            </a:r>
            <a:r>
              <a:rPr lang="en-US" sz="1600" dirty="0">
                <a:latin typeface="Times New Roman" panose="02020603050405020304" pitchFamily="18" charset="0"/>
                <a:cs typeface="Times New Roman" panose="02020603050405020304" pitchFamily="18" charset="0"/>
              </a:rPr>
              <a:t>: Depending on the specific task, the output from the last encoding layer or multiple encoding layers is passed through a task-specific output layer(s) to generate the final output. For example, in text classification tasks, the output of the last encoding layer for the first token (the "CLS" token) is often used as the input to a classification layer.</a:t>
            </a:r>
          </a:p>
          <a:p>
            <a:pPr>
              <a:buFont typeface="+mj-lt"/>
              <a:buAutoNum type="arabicPeriod"/>
            </a:pPr>
            <a:r>
              <a:rPr lang="en-US" sz="1600" b="1" dirty="0">
                <a:latin typeface="Times New Roman" panose="02020603050405020304" pitchFamily="18" charset="0"/>
                <a:cs typeface="Times New Roman" panose="02020603050405020304" pitchFamily="18" charset="0"/>
              </a:rPr>
              <a:t>Training and Inference</a:t>
            </a:r>
            <a:r>
              <a:rPr lang="en-US" sz="1600" dirty="0">
                <a:latin typeface="Times New Roman" panose="02020603050405020304" pitchFamily="18" charset="0"/>
                <a:cs typeface="Times New Roman" panose="02020603050405020304" pitchFamily="18" charset="0"/>
              </a:rPr>
              <a:t>: The model is trained on a labeled training dataset using backpropagation and gradient descent to minimize a loss function. During inference, the model takes in a new text sequence as input and generates a prediction for the task-specific output.</a:t>
            </a:r>
            <a:endParaRPr lang="en-US" sz="1600" b="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716469" y="556140"/>
            <a:ext cx="7466468"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Process flow of a BERT:</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80238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7271" y="707214"/>
            <a:ext cx="3707682" cy="923330"/>
          </a:xfrm>
          <a:prstGeom prst="rect">
            <a:avLst/>
          </a:prstGeom>
          <a:noFill/>
        </p:spPr>
        <p:txBody>
          <a:bodyPr wrap="none" lIns="91440" tIns="45720" rIns="91440" bIns="45720">
            <a:spAutoFit/>
          </a:bodyPr>
          <a:lstStyle/>
          <a:p>
            <a:pPr algn="ct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DistilBERT</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832615" y="1630544"/>
            <a:ext cx="10688825"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DistilBERT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a small, fast, cheap and light Transformer model trained by distilling Bert base. It has 40% less </a:t>
            </a:r>
            <a:r>
              <a:rPr lang="en-IN" dirty="0" smtClean="0">
                <a:latin typeface="Times New Roman" panose="02020603050405020304" pitchFamily="18" charset="0"/>
                <a:cs typeface="Times New Roman" panose="02020603050405020304" pitchFamily="18" charset="0"/>
              </a:rPr>
              <a:t>parameters </a:t>
            </a:r>
            <a:r>
              <a:rPr lang="en-IN" dirty="0">
                <a:latin typeface="Times New Roman" panose="02020603050405020304" pitchFamily="18" charset="0"/>
                <a:cs typeface="Times New Roman" panose="02020603050405020304" pitchFamily="18" charset="0"/>
              </a:rPr>
              <a:t>than </a:t>
            </a:r>
            <a:r>
              <a:rPr lang="en-IN" dirty="0" err="1">
                <a:latin typeface="Times New Roman" panose="02020603050405020304" pitchFamily="18" charset="0"/>
                <a:cs typeface="Times New Roman" panose="02020603050405020304" pitchFamily="18" charset="0"/>
              </a:rPr>
              <a:t>bert</a:t>
            </a:r>
            <a:r>
              <a:rPr lang="en-IN" dirty="0">
                <a:latin typeface="Times New Roman" panose="02020603050405020304" pitchFamily="18" charset="0"/>
                <a:cs typeface="Times New Roman" panose="02020603050405020304" pitchFamily="18" charset="0"/>
              </a:rPr>
              <a:t>-base-uncased, runs 60% faster while preserving over 95% of Bert’s performances as measured </a:t>
            </a:r>
            <a:r>
              <a:rPr lang="en-IN" dirty="0" smtClean="0">
                <a:latin typeface="Times New Roman" panose="02020603050405020304" pitchFamily="18" charset="0"/>
                <a:cs typeface="Times New Roman" panose="02020603050405020304" pitchFamily="18" charset="0"/>
              </a:rPr>
              <a:t>on </a:t>
            </a:r>
            <a:r>
              <a:rPr lang="en-IN" dirty="0">
                <a:latin typeface="Times New Roman" panose="02020603050405020304" pitchFamily="18" charset="0"/>
                <a:cs typeface="Times New Roman" panose="02020603050405020304" pitchFamily="18" charset="0"/>
              </a:rPr>
              <a:t>the GLUE language understanding benchmark.</a:t>
            </a:r>
          </a:p>
        </p:txBody>
      </p:sp>
      <p:sp>
        <p:nvSpPr>
          <p:cNvPr id="4" name="TextBox 3"/>
          <p:cNvSpPr txBox="1"/>
          <p:nvPr/>
        </p:nvSpPr>
        <p:spPr>
          <a:xfrm>
            <a:off x="750498" y="2769079"/>
            <a:ext cx="10596170" cy="1292662"/>
          </a:xfrm>
          <a:prstGeom prst="rect">
            <a:avLst/>
          </a:prstGeom>
          <a:noFill/>
        </p:spPr>
        <p:txBody>
          <a:bodyPr wrap="none" rtlCol="0">
            <a:sp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How does </a:t>
            </a:r>
            <a:r>
              <a:rPr lang="en-IN" sz="2400" b="1" dirty="0" err="1" smtClean="0">
                <a:solidFill>
                  <a:srgbClr val="FF0000"/>
                </a:solidFill>
                <a:latin typeface="Times New Roman" panose="02020603050405020304" pitchFamily="18" charset="0"/>
                <a:cs typeface="Times New Roman" panose="02020603050405020304" pitchFamily="18" charset="0"/>
              </a:rPr>
              <a:t>DistilBERT</a:t>
            </a:r>
            <a:r>
              <a:rPr lang="en-IN" sz="2400" b="1" dirty="0" smtClean="0">
                <a:solidFill>
                  <a:srgbClr val="FF0000"/>
                </a:solidFill>
                <a:latin typeface="Times New Roman" panose="02020603050405020304" pitchFamily="18" charset="0"/>
                <a:cs typeface="Times New Roman" panose="02020603050405020304" pitchFamily="18" charset="0"/>
              </a:rPr>
              <a:t> work?</a:t>
            </a:r>
          </a:p>
          <a:p>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DistilBERT</a:t>
            </a:r>
            <a:r>
              <a:rPr lang="en-IN" dirty="0">
                <a:latin typeface="Times New Roman" panose="02020603050405020304" pitchFamily="18" charset="0"/>
                <a:cs typeface="Times New Roman" panose="02020603050405020304" pitchFamily="18" charset="0"/>
              </a:rPr>
              <a:t> uses a technique called distillation, which approximates the Google's BERT, i.e. the large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neural network </a:t>
            </a:r>
            <a:r>
              <a:rPr lang="en-IN" dirty="0">
                <a:latin typeface="Times New Roman" panose="02020603050405020304" pitchFamily="18" charset="0"/>
                <a:cs typeface="Times New Roman" panose="02020603050405020304" pitchFamily="18" charset="0"/>
              </a:rPr>
              <a:t>by a smaller one. The idea is that once a large neural network has been trained, its full output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Distributions can</a:t>
            </a:r>
            <a:r>
              <a:rPr lang="en-IN" dirty="0">
                <a:latin typeface="Times New Roman" panose="02020603050405020304" pitchFamily="18" charset="0"/>
                <a:cs typeface="Times New Roman" panose="02020603050405020304" pitchFamily="18" charset="0"/>
              </a:rPr>
              <a:t> be approximated using a smaller network.</a:t>
            </a:r>
          </a:p>
        </p:txBody>
      </p:sp>
      <p:pic>
        <p:nvPicPr>
          <p:cNvPr id="1026" name="Picture 2" descr="https://miro.medium.com/max/1400/1*fOdb7SbBeMyWcHfTuVye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160" y="4061741"/>
            <a:ext cx="9596846" cy="214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93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003" y="767751"/>
            <a:ext cx="10550106" cy="5016758"/>
          </a:xfrm>
          <a:prstGeom prst="rect">
            <a:avLst/>
          </a:prstGeom>
          <a:noFill/>
        </p:spPr>
        <p:txBody>
          <a:bodyPr wrap="square" rtlCol="0">
            <a:spAutoFit/>
          </a:bodyPr>
          <a:lstStyle/>
          <a:p>
            <a:r>
              <a:rPr lang="en-IN" sz="2000" b="1" dirty="0" err="1" smtClean="0">
                <a:solidFill>
                  <a:srgbClr val="FF0000"/>
                </a:solidFill>
                <a:latin typeface="Times New Roman" panose="02020603050405020304" pitchFamily="18" charset="0"/>
                <a:cs typeface="Times New Roman" panose="02020603050405020304" pitchFamily="18" charset="0"/>
              </a:rPr>
              <a:t>Ktrain</a:t>
            </a:r>
            <a:r>
              <a:rPr lang="en-IN" sz="2000" b="1" dirty="0" smtClean="0">
                <a:solidFill>
                  <a:srgbClr val="FF0000"/>
                </a:solidFill>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ktrain</a:t>
            </a:r>
            <a:r>
              <a:rPr lang="en-IN" sz="2000" dirty="0">
                <a:latin typeface="Times New Roman" panose="02020603050405020304" pitchFamily="18" charset="0"/>
                <a:cs typeface="Times New Roman" panose="02020603050405020304" pitchFamily="18" charset="0"/>
              </a:rPr>
              <a:t> is a library to help build, train, debug, and deploy neural networks in the deep learning </a:t>
            </a:r>
            <a:r>
              <a:rPr lang="en-IN" sz="2000" dirty="0" smtClean="0">
                <a:latin typeface="Times New Roman" panose="02020603050405020304" pitchFamily="18" charset="0"/>
                <a:cs typeface="Times New Roman" panose="02020603050405020304" pitchFamily="18" charset="0"/>
              </a:rPr>
              <a:t>software framework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Keras</a:t>
            </a:r>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IN" sz="2000" b="1" dirty="0" err="1">
                <a:latin typeface="Times New Roman" panose="02020603050405020304" pitchFamily="18" charset="0"/>
                <a:cs typeface="Times New Roman" panose="02020603050405020304" pitchFamily="18" charset="0"/>
              </a:rPr>
              <a:t>ktrain</a:t>
            </a:r>
            <a:r>
              <a:rPr lang="en-IN" sz="2000" b="1" dirty="0">
                <a:latin typeface="Times New Roman" panose="02020603050405020304" pitchFamily="18" charset="0"/>
                <a:cs typeface="Times New Roman" panose="02020603050405020304" pitchFamily="18" charset="0"/>
              </a:rPr>
              <a:t> allows </a:t>
            </a:r>
            <a:r>
              <a:rPr lang="en-IN" sz="2000" b="1" dirty="0" smtClean="0">
                <a:latin typeface="Times New Roman" panose="02020603050405020304" pitchFamily="18" charset="0"/>
                <a:cs typeface="Times New Roman" panose="02020603050405020304" pitchFamily="18" charset="0"/>
              </a:rPr>
              <a:t>us </a:t>
            </a:r>
            <a:r>
              <a:rPr lang="en-IN" sz="2000" b="1" dirty="0">
                <a:latin typeface="Times New Roman" panose="02020603050405020304" pitchFamily="18" charset="0"/>
                <a:cs typeface="Times New Roman" panose="02020603050405020304" pitchFamily="18" charset="0"/>
              </a:rPr>
              <a:t>to </a:t>
            </a:r>
            <a:r>
              <a:rPr lang="en-IN" sz="2000" b="1" dirty="0" smtClean="0">
                <a:latin typeface="Times New Roman" panose="02020603050405020304" pitchFamily="18" charset="0"/>
                <a:cs typeface="Times New Roman" panose="02020603050405020304" pitchFamily="18" charset="0"/>
              </a:rPr>
              <a:t>easily</a:t>
            </a:r>
            <a:r>
              <a:rPr lang="en-IN"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estimate an optimal learning rate for your model given your data using a learning rate finder</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 learning rate schedules such as the triangular learning rate policy, 1cycle policy, and SGDR to more effectively train your model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 fast and easy-to-use pre-canned models for both text classification (e.g., NBSVM, </a:t>
            </a:r>
            <a:r>
              <a:rPr lang="en-IN" sz="2000" dirty="0" err="1">
                <a:latin typeface="Times New Roman" panose="02020603050405020304" pitchFamily="18" charset="0"/>
                <a:cs typeface="Times New Roman" panose="02020603050405020304" pitchFamily="18" charset="0"/>
              </a:rPr>
              <a:t>fastText</a:t>
            </a:r>
            <a:r>
              <a:rPr lang="en-IN" sz="2000" dirty="0">
                <a:latin typeface="Times New Roman" panose="02020603050405020304" pitchFamily="18" charset="0"/>
                <a:cs typeface="Times New Roman" panose="02020603050405020304" pitchFamily="18" charset="0"/>
              </a:rPr>
              <a:t>, GRU with </a:t>
            </a:r>
            <a:r>
              <a:rPr lang="en-IN" sz="2000" dirty="0" err="1">
                <a:latin typeface="Times New Roman" panose="02020603050405020304" pitchFamily="18" charset="0"/>
                <a:cs typeface="Times New Roman" panose="02020603050405020304" pitchFamily="18" charset="0"/>
              </a:rPr>
              <a:t>pretrained</a:t>
            </a:r>
            <a:r>
              <a:rPr lang="en-IN" sz="2000" dirty="0">
                <a:latin typeface="Times New Roman" panose="02020603050405020304" pitchFamily="18" charset="0"/>
                <a:cs typeface="Times New Roman" panose="02020603050405020304" pitchFamily="18" charset="0"/>
              </a:rPr>
              <a:t> word </a:t>
            </a:r>
            <a:r>
              <a:rPr lang="en-IN" sz="2000" dirty="0" err="1">
                <a:latin typeface="Times New Roman" panose="02020603050405020304" pitchFamily="18" charset="0"/>
                <a:cs typeface="Times New Roman" panose="02020603050405020304" pitchFamily="18" charset="0"/>
              </a:rPr>
              <a:t>embeddings</a:t>
            </a:r>
            <a:r>
              <a:rPr lang="en-IN" sz="2000" dirty="0">
                <a:latin typeface="Times New Roman" panose="02020603050405020304" pitchFamily="18" charset="0"/>
                <a:cs typeface="Times New Roman" panose="02020603050405020304" pitchFamily="18" charset="0"/>
              </a:rPr>
              <a:t>) and image classification (e.g., </a:t>
            </a:r>
            <a:r>
              <a:rPr lang="en-IN" sz="2000" dirty="0" err="1">
                <a:latin typeface="Times New Roman" panose="02020603050405020304" pitchFamily="18" charset="0"/>
                <a:cs typeface="Times New Roman" panose="02020603050405020304" pitchFamily="18" charset="0"/>
              </a:rPr>
              <a:t>ResNet</a:t>
            </a:r>
            <a:r>
              <a:rPr lang="en-IN" sz="2000" dirty="0">
                <a:latin typeface="Times New Roman" panose="02020603050405020304" pitchFamily="18" charset="0"/>
                <a:cs typeface="Times New Roman" panose="02020603050405020304" pitchFamily="18" charset="0"/>
              </a:rPr>
              <a:t>, Wide Residual Networks, Inception)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load and </a:t>
            </a:r>
            <a:r>
              <a:rPr lang="en-IN" sz="2000" dirty="0" err="1">
                <a:latin typeface="Times New Roman" panose="02020603050405020304" pitchFamily="18" charset="0"/>
                <a:cs typeface="Times New Roman" panose="02020603050405020304" pitchFamily="18" charset="0"/>
              </a:rPr>
              <a:t>preprocess</a:t>
            </a:r>
            <a:r>
              <a:rPr lang="en-IN" sz="2000" dirty="0">
                <a:latin typeface="Times New Roman" panose="02020603050405020304" pitchFamily="18" charset="0"/>
                <a:cs typeface="Times New Roman" panose="02020603050405020304" pitchFamily="18" charset="0"/>
              </a:rPr>
              <a:t> text and image data from a variety of formats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inspect data points that were misclassified to help improve your model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leverage a simple prediction API for saving and deploying both models and data-</a:t>
            </a:r>
            <a:r>
              <a:rPr lang="en-IN" sz="2000" dirty="0" err="1">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steps to make predictions on new raw data</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66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4069" y="1175656"/>
            <a:ext cx="10155986" cy="2741919"/>
          </a:xfrm>
          <a:prstGeom prst="rect">
            <a:avLst/>
          </a:prstGeom>
        </p:spPr>
      </p:pic>
      <p:pic>
        <p:nvPicPr>
          <p:cNvPr id="3" name="Picture 2"/>
          <p:cNvPicPr>
            <a:picLocks noChangeAspect="1"/>
          </p:cNvPicPr>
          <p:nvPr/>
        </p:nvPicPr>
        <p:blipFill>
          <a:blip r:embed="rId3"/>
          <a:stretch>
            <a:fillRect/>
          </a:stretch>
        </p:blipFill>
        <p:spPr>
          <a:xfrm>
            <a:off x="3330764" y="3983818"/>
            <a:ext cx="4511431" cy="2225233"/>
          </a:xfrm>
          <a:prstGeom prst="rect">
            <a:avLst/>
          </a:prstGeom>
        </p:spPr>
      </p:pic>
      <p:sp>
        <p:nvSpPr>
          <p:cNvPr id="4" name="TextBox 3"/>
          <p:cNvSpPr txBox="1"/>
          <p:nvPr/>
        </p:nvSpPr>
        <p:spPr>
          <a:xfrm>
            <a:off x="801188" y="713991"/>
            <a:ext cx="6060505" cy="461665"/>
          </a:xfrm>
          <a:prstGeom prst="rect">
            <a:avLst/>
          </a:prstGeom>
          <a:noFill/>
        </p:spPr>
        <p:txBody>
          <a:bodyPr wrap="none" rtlCol="0">
            <a:spAutoFit/>
          </a:bodyPr>
          <a:lstStyle/>
          <a:p>
            <a:r>
              <a:rPr lang="en-US" sz="2400" b="1" dirty="0" smtClean="0"/>
              <a:t>Utilizing only required data from the dataset:</a:t>
            </a:r>
            <a:endParaRPr lang="en-IN" sz="2400" b="1" dirty="0"/>
          </a:p>
        </p:txBody>
      </p:sp>
    </p:spTree>
    <p:extLst>
      <p:ext uri="{BB962C8B-B14F-4D97-AF65-F5344CB8AC3E}">
        <p14:creationId xmlns:p14="http://schemas.microsoft.com/office/powerpoint/2010/main" val="218380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984" y="740229"/>
            <a:ext cx="2770630" cy="461665"/>
          </a:xfrm>
          <a:prstGeom prst="rect">
            <a:avLst/>
          </a:prstGeom>
          <a:noFill/>
        </p:spPr>
        <p:txBody>
          <a:bodyPr wrap="none" rtlCol="0">
            <a:spAutoFit/>
          </a:bodyPr>
          <a:lstStyle/>
          <a:p>
            <a:r>
              <a:rPr lang="en-US" sz="2400" b="1" dirty="0" smtClean="0"/>
              <a:t>Training the model:</a:t>
            </a:r>
            <a:endParaRPr lang="en-IN" sz="2400" b="1" dirty="0"/>
          </a:p>
        </p:txBody>
      </p:sp>
      <p:pic>
        <p:nvPicPr>
          <p:cNvPr id="3" name="Picture 2"/>
          <p:cNvPicPr>
            <a:picLocks noChangeAspect="1"/>
          </p:cNvPicPr>
          <p:nvPr/>
        </p:nvPicPr>
        <p:blipFill>
          <a:blip r:embed="rId2"/>
          <a:stretch>
            <a:fillRect/>
          </a:stretch>
        </p:blipFill>
        <p:spPr>
          <a:xfrm>
            <a:off x="896984" y="1314995"/>
            <a:ext cx="5605130" cy="4728754"/>
          </a:xfrm>
          <a:prstGeom prst="rect">
            <a:avLst/>
          </a:prstGeom>
        </p:spPr>
      </p:pic>
      <p:pic>
        <p:nvPicPr>
          <p:cNvPr id="4" name="Picture 3"/>
          <p:cNvPicPr>
            <a:picLocks noChangeAspect="1"/>
          </p:cNvPicPr>
          <p:nvPr/>
        </p:nvPicPr>
        <p:blipFill>
          <a:blip r:embed="rId3"/>
          <a:stretch>
            <a:fillRect/>
          </a:stretch>
        </p:blipFill>
        <p:spPr>
          <a:xfrm>
            <a:off x="5496776" y="1672045"/>
            <a:ext cx="5963564" cy="4371703"/>
          </a:xfrm>
          <a:prstGeom prst="rect">
            <a:avLst/>
          </a:prstGeom>
        </p:spPr>
      </p:pic>
    </p:spTree>
    <p:extLst>
      <p:ext uri="{BB962C8B-B14F-4D97-AF65-F5344CB8AC3E}">
        <p14:creationId xmlns:p14="http://schemas.microsoft.com/office/powerpoint/2010/main" val="54837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 y="681345"/>
            <a:ext cx="10519954" cy="5447645"/>
          </a:xfrm>
          <a:prstGeom prst="rect">
            <a:avLst/>
          </a:prstGeom>
        </p:spPr>
        <p:txBody>
          <a:bodyPr wrap="square">
            <a:spAutoFit/>
          </a:bodyPr>
          <a:lstStyle/>
          <a:p>
            <a:r>
              <a:rPr lang="en-US" sz="2400" b="1" dirty="0" err="1" smtClean="0">
                <a:latin typeface="Times New Roman" panose="02020603050405020304" pitchFamily="18" charset="0"/>
                <a:cs typeface="Times New Roman" panose="02020603050405020304" pitchFamily="18" charset="0"/>
              </a:rPr>
              <a:t>Texts_from_df</a:t>
            </a:r>
            <a:r>
              <a:rPr lang="en-US" sz="2400" b="1" dirty="0" smtClean="0">
                <a:latin typeface="Times New Roman" panose="02020603050405020304" pitchFamily="18" charset="0"/>
                <a:cs typeface="Times New Roman" panose="02020603050405020304" pitchFamily="18" charset="0"/>
              </a:rPr>
              <a:t> method:</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texts_from_df</a:t>
            </a:r>
            <a:r>
              <a:rPr lang="en-US" dirty="0">
                <a:latin typeface="Times New Roman" panose="02020603050405020304" pitchFamily="18" charset="0"/>
                <a:cs typeface="Times New Roman" panose="02020603050405020304" pitchFamily="18" charset="0"/>
              </a:rPr>
              <a:t>" method to prepare </a:t>
            </a:r>
            <a:r>
              <a:rPr lang="en-US" dirty="0" smtClean="0">
                <a:latin typeface="Times New Roman" panose="02020603050405020304" pitchFamily="18" charset="0"/>
                <a:cs typeface="Times New Roman" panose="02020603050405020304" pitchFamily="18" charset="0"/>
              </a:rPr>
              <a:t>the training </a:t>
            </a:r>
            <a:r>
              <a:rPr lang="en-US" dirty="0">
                <a:latin typeface="Times New Roman" panose="02020603050405020304" pitchFamily="18" charset="0"/>
                <a:cs typeface="Times New Roman" panose="02020603050405020304" pitchFamily="18" charset="0"/>
              </a:rPr>
              <a:t>and validation data from two pandas </a:t>
            </a:r>
            <a:r>
              <a:rPr lang="en-US" dirty="0" err="1">
                <a:latin typeface="Times New Roman" panose="02020603050405020304" pitchFamily="18" charset="0"/>
                <a:cs typeface="Times New Roman" panose="02020603050405020304" pitchFamily="18" charset="0"/>
              </a:rPr>
              <a:t>dataframes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data_train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data_test</a:t>
            </a:r>
            <a:r>
              <a:rPr lang="en-US" dirty="0">
                <a:latin typeface="Times New Roman" panose="02020603050405020304" pitchFamily="18" charset="0"/>
                <a:cs typeface="Times New Roman" panose="02020603050405020304" pitchFamily="18" charset="0"/>
              </a:rPr>
              <a:t>", which contain text data in the 'tweet' column and labels in the 'class' column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method takes several arguments: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train_df</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containing the training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text_column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name of the column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that contains the text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label_columns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name of the column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that contains the labels.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val_df</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containing the validation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maxlen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maximum length of the input sequences after tokenization. Sequences longer than this will be truncated, and sequences shorter than this will be padded.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preprocess_mode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name of the pre-trained transformer model to use for tokenization and preprocessing. In this case, it is '</a:t>
            </a:r>
            <a:r>
              <a:rPr lang="en-US" dirty="0" err="1">
                <a:latin typeface="Times New Roman" panose="02020603050405020304" pitchFamily="18" charset="0"/>
                <a:cs typeface="Times New Roman" panose="02020603050405020304" pitchFamily="18" charset="0"/>
              </a:rPr>
              <a:t>distilbert</a:t>
            </a:r>
            <a:r>
              <a:rPr lang="en-US" dirty="0">
                <a:latin typeface="Times New Roman" panose="02020603050405020304" pitchFamily="18" charset="0"/>
                <a:cs typeface="Times New Roman" panose="02020603050405020304" pitchFamily="18" charset="0"/>
              </a:rPr>
              <a:t>', which refers to the </a:t>
            </a:r>
            <a:r>
              <a:rPr lang="en-US" dirty="0" err="1">
                <a:latin typeface="Times New Roman" panose="02020603050405020304" pitchFamily="18" charset="0"/>
                <a:cs typeface="Times New Roman" panose="02020603050405020304" pitchFamily="18" charset="0"/>
              </a:rPr>
              <a:t>DistilBERT</a:t>
            </a:r>
            <a:r>
              <a:rPr lang="en-US" dirty="0">
                <a:latin typeface="Times New Roman" panose="02020603050405020304" pitchFamily="18" charset="0"/>
                <a:cs typeface="Times New Roman" panose="02020603050405020304" pitchFamily="18" charset="0"/>
              </a:rPr>
              <a:t> model developed by Hugging Face</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method returns three objects: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 a tuple containing the tokenized training data and labels.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a tuple containing the tokenized validation data and labels.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preproc</a:t>
            </a:r>
            <a:r>
              <a:rPr lang="en-US" dirty="0">
                <a:latin typeface="Times New Roman" panose="02020603050405020304" pitchFamily="18" charset="0"/>
                <a:cs typeface="Times New Roman" panose="02020603050405020304" pitchFamily="18" charset="0"/>
              </a:rPr>
              <a:t>": a dictionary containing the preprocessor object used for tokenization and other relevant information about the preprocessing step.</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3226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258</TotalTime>
  <Words>1086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Garamond</vt:lpstr>
      <vt:lpstr>Helvetica Neue</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24</cp:revision>
  <dcterms:created xsi:type="dcterms:W3CDTF">2023-04-29T17:34:59Z</dcterms:created>
  <dcterms:modified xsi:type="dcterms:W3CDTF">2023-05-09T02:09:03Z</dcterms:modified>
</cp:coreProperties>
</file>