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82" r:id="rId5"/>
    <p:sldId id="276" r:id="rId6"/>
    <p:sldId id="259" r:id="rId7"/>
    <p:sldId id="278" r:id="rId8"/>
    <p:sldId id="260" r:id="rId9"/>
    <p:sldId id="261" r:id="rId10"/>
    <p:sldId id="283" r:id="rId11"/>
    <p:sldId id="275" r:id="rId12"/>
    <p:sldId id="277" r:id="rId13"/>
    <p:sldId id="262" r:id="rId14"/>
    <p:sldId id="263" r:id="rId15"/>
    <p:sldId id="281" r:id="rId16"/>
    <p:sldId id="264" r:id="rId17"/>
    <p:sldId id="268" r:id="rId18"/>
    <p:sldId id="284" r:id="rId19"/>
    <p:sldId id="285" r:id="rId20"/>
    <p:sldId id="274" r:id="rId21"/>
    <p:sldId id="286"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6340" autoAdjust="0"/>
  </p:normalViewPr>
  <p:slideViewPr>
    <p:cSldViewPr snapToGrid="0">
      <p:cViewPr varScale="1">
        <p:scale>
          <a:sx n="110" d="100"/>
          <a:sy n="110"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nvith-G/TalkingFinger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ijsetr.com/uploads/456123IJSETR4094-107.pdf" TargetMode="External"/><Relationship Id="rId7" Type="http://schemas.openxmlformats.org/officeDocument/2006/relationships/hyperlink" Target="https://eric.ed.gov/?id=ED419331" TargetMode="External"/><Relationship Id="rId2" Type="http://schemas.openxmlformats.org/officeDocument/2006/relationships/hyperlink" Target="https://thinkindiaquarterly.org/index.php/think-india/article/view/17330"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10249995" TargetMode="External"/><Relationship Id="rId5" Type="http://schemas.openxmlformats.org/officeDocument/2006/relationships/hyperlink" Target="https://ieeexplore.ieee.org/abstract/document/7975564" TargetMode="External"/><Relationship Id="rId4" Type="http://schemas.openxmlformats.org/officeDocument/2006/relationships/hyperlink" Target="https://iopscience.iop.org/article/10.1088/1757-899X/1105/1/012078/met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968889"/>
            <a:ext cx="10363200" cy="50523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400" dirty="0">
                <a:solidFill>
                  <a:schemeClr val="tx1"/>
                </a:solidFill>
                <a:latin typeface="Cambria" panose="02040503050406030204" pitchFamily="18" charset="0"/>
                <a:ea typeface="Cambria" panose="02040503050406030204" pitchFamily="18" charset="0"/>
              </a:rPr>
              <a:t>TALKING FINGERS</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4065594" y="1356939"/>
            <a:ext cx="3970500" cy="552300"/>
          </a:xfrm>
          <a:prstGeom prst="rect">
            <a:avLst/>
          </a:prstGeom>
          <a:noFill/>
          <a:ln>
            <a:noFill/>
          </a:ln>
        </p:spPr>
        <p:txBody>
          <a:bodyPr spcFirstLastPara="1" wrap="square" lIns="91425" tIns="45700" rIns="91425" bIns="45700" anchor="t" anchorCtr="0">
            <a:normAutofit/>
          </a:bodyPr>
          <a:lstStyle/>
          <a:p>
            <a:pPr marL="0" lvl="0" indent="0"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 G-111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765936040"/>
              </p:ext>
            </p:extLst>
          </p:nvPr>
        </p:nvGraphicFramePr>
        <p:xfrm>
          <a:off x="3386662" y="186071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13366">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13366">
                <a:tc>
                  <a:txBody>
                    <a:bodyPr/>
                    <a:lstStyle/>
                    <a:p>
                      <a:pPr marL="0" marR="0" lvl="0" indent="0" algn="ctr" rtl="0">
                        <a:spcBef>
                          <a:spcPts val="0"/>
                        </a:spcBef>
                        <a:spcAft>
                          <a:spcPts val="0"/>
                        </a:spcAft>
                        <a:buNone/>
                      </a:pPr>
                      <a:r>
                        <a:rPr lang="en-GB" sz="1800" u="none" strike="noStrike" cap="none" dirty="0"/>
                        <a:t>20211CSE0564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err="1"/>
                        <a:t>Vihar</a:t>
                      </a:r>
                      <a:r>
                        <a:rPr lang="en-GB" sz="1800" u="none" strike="noStrike" cap="none" dirty="0"/>
                        <a:t> </a:t>
                      </a:r>
                      <a:r>
                        <a:rPr lang="en-GB" sz="1800" u="none" strike="noStrike" cap="none" dirty="0" err="1"/>
                        <a:t>Jyothi</a:t>
                      </a: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2544763423"/>
                  </a:ext>
                </a:extLst>
              </a:tr>
              <a:tr h="313366">
                <a:tc>
                  <a:txBody>
                    <a:bodyPr/>
                    <a:lstStyle/>
                    <a:p>
                      <a:pPr marL="0" marR="0" lvl="0" indent="0" algn="ctr" rtl="0">
                        <a:spcBef>
                          <a:spcPts val="0"/>
                        </a:spcBef>
                        <a:spcAft>
                          <a:spcPts val="0"/>
                        </a:spcAft>
                        <a:buFont typeface="+mj-lt"/>
                        <a:buNone/>
                      </a:pPr>
                      <a:r>
                        <a:rPr lang="en-GB" sz="1800" u="none" strike="noStrike" cap="none" dirty="0"/>
                        <a:t>20211CSE0566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Rakshith S</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13366">
                <a:tc>
                  <a:txBody>
                    <a:bodyPr/>
                    <a:lstStyle/>
                    <a:p>
                      <a:pPr marL="0" marR="0" lvl="0" indent="0" algn="ctr" rtl="0">
                        <a:spcBef>
                          <a:spcPts val="0"/>
                        </a:spcBef>
                        <a:spcAft>
                          <a:spcPts val="0"/>
                        </a:spcAft>
                        <a:buNone/>
                      </a:pPr>
                      <a:r>
                        <a:rPr lang="en-GB" sz="1800" u="none" strike="noStrike" cap="none" dirty="0"/>
                        <a:t>20211CSE0569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err="1"/>
                        <a:t>Anvith</a:t>
                      </a:r>
                      <a:r>
                        <a:rPr lang="en-GB" sz="1800" u="none" strike="noStrike" cap="none" dirty="0"/>
                        <a:t> G</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13366">
                <a:tc>
                  <a:txBody>
                    <a:bodyPr/>
                    <a:lstStyle/>
                    <a:p>
                      <a:pPr marL="0" marR="0" lvl="0" indent="0" algn="ctr" rtl="0">
                        <a:spcBef>
                          <a:spcPts val="0"/>
                        </a:spcBef>
                        <a:spcAft>
                          <a:spcPts val="0"/>
                        </a:spcAft>
                        <a:buNone/>
                      </a:pPr>
                      <a:r>
                        <a:rPr lang="en-GB" sz="1800" u="none" strike="noStrike" cap="none" dirty="0"/>
                        <a:t>20211CSE0570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Akash M K</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13366">
                <a:tc>
                  <a:txBody>
                    <a:bodyPr/>
                    <a:lstStyle/>
                    <a:p>
                      <a:pPr marL="0" marR="0" lvl="0" indent="0" algn="ctr" rtl="0">
                        <a:spcBef>
                          <a:spcPts val="0"/>
                        </a:spcBef>
                        <a:spcAft>
                          <a:spcPts val="0"/>
                        </a:spcAft>
                        <a:buNone/>
                      </a:pPr>
                      <a:r>
                        <a:rPr lang="en-GB" sz="1800" u="none" strike="noStrike" cap="none" dirty="0"/>
                        <a:t>20211CSE0574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Vivek M</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90" name="Google Shape;90;p13"/>
          <p:cNvSpPr txBox="1"/>
          <p:nvPr/>
        </p:nvSpPr>
        <p:spPr>
          <a:xfrm>
            <a:off x="3214872" y="4177743"/>
            <a:ext cx="5514300" cy="1117068"/>
          </a:xfrm>
          <a:prstGeom prst="rect">
            <a:avLst/>
          </a:prstGeom>
          <a:noFill/>
          <a:ln>
            <a:noFill/>
          </a:ln>
        </p:spPr>
        <p:txBody>
          <a:bodyPr spcFirstLastPara="1" wrap="square" lIns="91425" tIns="45700" rIns="91425" bIns="45700" anchor="t" anchorCtr="0">
            <a:normAutofit fontScale="62500" lnSpcReduction="20000"/>
          </a:bodyPr>
          <a:lstStyle/>
          <a:p>
            <a:pPr marL="0" marR="0" lvl="0" indent="0" algn="ctr" rtl="0">
              <a:spcBef>
                <a:spcPts val="0"/>
              </a:spcBef>
              <a:spcAft>
                <a:spcPts val="0"/>
              </a:spcAft>
              <a:buClr>
                <a:srgbClr val="17365D"/>
              </a:buClr>
              <a:buSzPts val="2000"/>
              <a:buFont typeface="Arial"/>
              <a:buNone/>
            </a:pPr>
            <a:r>
              <a:rPr lang="en-GB" sz="2200" b="1" i="1"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200" b="1" i="1"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25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2500" b="1" dirty="0">
                <a:solidFill>
                  <a:srgbClr val="17365D"/>
                </a:solidFill>
                <a:latin typeface="Cambria" panose="02040503050406030204" pitchFamily="18" charset="0"/>
                <a:ea typeface="Cambria" panose="02040503050406030204" pitchFamily="18" charset="0"/>
                <a:cs typeface="Verdana"/>
                <a:sym typeface="Verdana"/>
              </a:rPr>
              <a:t> Joseph Michael </a:t>
            </a:r>
            <a:r>
              <a:rPr lang="en-GB" sz="2500" b="1" dirty="0" err="1">
                <a:solidFill>
                  <a:srgbClr val="17365D"/>
                </a:solidFill>
                <a:latin typeface="Cambria" panose="02040503050406030204" pitchFamily="18" charset="0"/>
                <a:ea typeface="Cambria" panose="02040503050406030204" pitchFamily="18" charset="0"/>
                <a:cs typeface="Verdana"/>
                <a:sym typeface="Verdana"/>
              </a:rPr>
              <a:t>Jerard</a:t>
            </a:r>
            <a:r>
              <a:rPr lang="en-GB" sz="2500" b="1" dirty="0">
                <a:solidFill>
                  <a:srgbClr val="17365D"/>
                </a:solidFill>
                <a:latin typeface="Cambria" panose="02040503050406030204" pitchFamily="18" charset="0"/>
                <a:ea typeface="Cambria" panose="02040503050406030204" pitchFamily="18" charset="0"/>
                <a:cs typeface="Verdana"/>
                <a:sym typeface="Verdana"/>
              </a:rPr>
              <a:t> V</a:t>
            </a:r>
            <a:endParaRPr sz="29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sz="20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sz="20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20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5416731"/>
            <a:ext cx="12101689" cy="6872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4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a:t>
            </a:r>
          </a:p>
          <a:p>
            <a:pPr>
              <a:buClr>
                <a:srgbClr val="17365D"/>
              </a:buClr>
              <a:buSzPct val="100000"/>
            </a:pPr>
            <a:r>
              <a:rPr lang="en-US" sz="14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400" b="1" dirty="0" err="1">
                <a:latin typeface="Cambria" panose="02040503050406030204" pitchFamily="18" charset="0"/>
                <a:ea typeface="Cambria" panose="02040503050406030204" pitchFamily="18" charset="0"/>
                <a:cs typeface="Verdana"/>
                <a:sym typeface="Verdana"/>
              </a:rPr>
              <a:t>Dr.Asif</a:t>
            </a:r>
            <a:r>
              <a:rPr lang="en-US" sz="1400" b="1" dirty="0">
                <a:latin typeface="Cambria" panose="02040503050406030204" pitchFamily="18" charset="0"/>
                <a:ea typeface="Cambria" panose="02040503050406030204" pitchFamily="18" charset="0"/>
                <a:cs typeface="Verdana"/>
                <a:sym typeface="Verdana"/>
              </a:rPr>
              <a:t> Mohammed H.B</a:t>
            </a:r>
            <a:endParaRPr lang="en-US" sz="14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14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400" b="1" dirty="0">
                <a:latin typeface="Cambria" panose="02040503050406030204" pitchFamily="18" charset="0"/>
                <a:ea typeface="Cambria" panose="02040503050406030204" pitchFamily="18" charset="0"/>
                <a:cs typeface="Verdana"/>
                <a:sym typeface="Verdana"/>
              </a:rPr>
              <a:t>Mr. Amarnath J.L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DFAFC-63A2-488F-AD59-F774A218E3D4}"/>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3D658DD2-5139-46EA-858F-97714EF5821E}"/>
              </a:ext>
            </a:extLst>
          </p:cNvPr>
          <p:cNvSpPr>
            <a:spLocks noGrp="1"/>
          </p:cNvSpPr>
          <p:nvPr>
            <p:ph idx="1"/>
          </p:nvPr>
        </p:nvSpPr>
        <p:spPr/>
        <p:txBody>
          <a:bodyPr>
            <a:normAutofit/>
          </a:bodyPr>
          <a:lstStyle/>
          <a:p>
            <a:pPr marL="0" indent="0">
              <a:buNone/>
            </a:pPr>
            <a:r>
              <a:rPr lang="en-US" sz="2000" b="1" dirty="0"/>
              <a:t>Phase 3: Testing and Debugging</a:t>
            </a:r>
          </a:p>
          <a:p>
            <a:pPr marL="857250" lvl="1" indent="-457200">
              <a:buFont typeface="+mj-lt"/>
              <a:buAutoNum type="arabicPeriod"/>
            </a:pPr>
            <a:r>
              <a:rPr lang="en-US" sz="1800" dirty="0"/>
              <a:t>Conduct unit testing for text input, image rendering, and language mapping.</a:t>
            </a:r>
          </a:p>
          <a:p>
            <a:pPr marL="857250" lvl="1" indent="-457200">
              <a:buFont typeface="+mj-lt"/>
              <a:buAutoNum type="arabicPeriod"/>
            </a:pPr>
            <a:r>
              <a:rPr lang="en-US" sz="1800" dirty="0"/>
              <a:t>Debug and optimize for performance, ensuring smooth rendering of images and responsive layouts.</a:t>
            </a:r>
          </a:p>
          <a:p>
            <a:pPr marL="857250" lvl="1" indent="-457200">
              <a:buFont typeface="+mj-lt"/>
              <a:buAutoNum type="arabicPeriod"/>
            </a:pPr>
            <a:r>
              <a:rPr lang="en-US" sz="1800" dirty="0"/>
              <a:t>Address user feedback to refine the application.</a:t>
            </a:r>
          </a:p>
          <a:p>
            <a:pPr marL="857250" lvl="1" indent="-457200">
              <a:buFont typeface="+mj-lt"/>
              <a:buAutoNum type="arabicPeriod"/>
            </a:pPr>
            <a:endParaRPr lang="en-US" sz="1600" b="1" dirty="0"/>
          </a:p>
          <a:p>
            <a:pPr marL="0" indent="0">
              <a:buNone/>
            </a:pPr>
            <a:r>
              <a:rPr lang="en-US" sz="2000" b="1" dirty="0"/>
              <a:t>Phase 4: Deployment and Future Enhancements</a:t>
            </a:r>
          </a:p>
          <a:p>
            <a:pPr marL="857250" lvl="1" indent="-457200">
              <a:buFont typeface="+mj-lt"/>
              <a:buAutoNum type="arabicPeriod"/>
            </a:pPr>
            <a:r>
              <a:rPr lang="en-US" sz="1800" dirty="0"/>
              <a:t>Deploy the </a:t>
            </a:r>
          </a:p>
          <a:p>
            <a:pPr marL="857250" lvl="1" indent="-457200">
              <a:buFont typeface="+mj-lt"/>
              <a:buAutoNum type="arabicPeriod"/>
            </a:pPr>
            <a:r>
              <a:rPr lang="en-US" sz="1800" dirty="0"/>
              <a:t>Gather user feedback to improve functionality.</a:t>
            </a:r>
          </a:p>
          <a:p>
            <a:pPr marL="857250" lvl="1" indent="-457200">
              <a:buFont typeface="+mj-lt"/>
              <a:buAutoNum type="arabicPeriod"/>
            </a:pPr>
            <a:r>
              <a:rPr lang="en-US" sz="1800" dirty="0"/>
              <a:t>Plan future updates, such as adding animated gestures, new languages, or speech-to-sign translation features.</a:t>
            </a:r>
          </a:p>
          <a:p>
            <a:endParaRPr lang="en-IN" dirty="0"/>
          </a:p>
        </p:txBody>
      </p:sp>
    </p:spTree>
    <p:extLst>
      <p:ext uri="{BB962C8B-B14F-4D97-AF65-F5344CB8AC3E}">
        <p14:creationId xmlns:p14="http://schemas.microsoft.com/office/powerpoint/2010/main" val="1994041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7" name="Picture 6">
            <a:extLst>
              <a:ext uri="{FF2B5EF4-FFF2-40B4-BE49-F238E27FC236}">
                <a16:creationId xmlns:a16="http://schemas.microsoft.com/office/drawing/2014/main" id="{DFA27E8B-E190-42C6-9145-2BFC1DB2E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912" y="985837"/>
            <a:ext cx="5972175" cy="4886325"/>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a:xfrm>
            <a:off x="812800" y="1069869"/>
            <a:ext cx="10668000" cy="4952997"/>
          </a:xfrm>
        </p:spPr>
        <p:txBody>
          <a:bodyPr/>
          <a:lstStyle/>
          <a:p>
            <a:pPr marL="400050">
              <a:buFont typeface="+mj-lt"/>
              <a:buAutoNum type="arabicPeriod"/>
            </a:pPr>
            <a:r>
              <a:rPr lang="en-GB" sz="2000" dirty="0"/>
              <a:t>Android Studio</a:t>
            </a:r>
          </a:p>
          <a:p>
            <a:pPr marL="400050">
              <a:buFont typeface="+mj-lt"/>
              <a:buAutoNum type="arabicPeriod"/>
            </a:pPr>
            <a:r>
              <a:rPr lang="en-IN" sz="2000" dirty="0"/>
              <a:t>Java</a:t>
            </a:r>
          </a:p>
          <a:p>
            <a:pPr marL="400050">
              <a:buFont typeface="+mj-lt"/>
              <a:buAutoNum type="arabicPeriod"/>
            </a:pPr>
            <a:r>
              <a:rPr lang="en-IN" sz="2000" dirty="0"/>
              <a:t>Google Speech Recognition</a:t>
            </a:r>
          </a:p>
          <a:p>
            <a:pPr marL="400050">
              <a:buFont typeface="+mj-lt"/>
              <a:buAutoNum type="arabicPeriod"/>
            </a:pPr>
            <a:r>
              <a:rPr lang="en-IN" sz="2000" dirty="0" err="1"/>
              <a:t>MyMemory</a:t>
            </a:r>
            <a:r>
              <a:rPr lang="en-IN" sz="2000" dirty="0"/>
              <a:t> Translation API</a:t>
            </a:r>
          </a:p>
          <a:p>
            <a:pPr marL="400050">
              <a:buFont typeface="+mj-lt"/>
              <a:buAutoNum type="arabicPeriod"/>
            </a:pPr>
            <a:r>
              <a:rPr lang="en-IN" sz="2000" dirty="0"/>
              <a:t>Glide – output displaying</a:t>
            </a:r>
          </a:p>
        </p:txBody>
      </p:sp>
    </p:spTree>
    <p:extLst>
      <p:ext uri="{BB962C8B-B14F-4D97-AF65-F5344CB8AC3E}">
        <p14:creationId xmlns:p14="http://schemas.microsoft.com/office/powerpoint/2010/main" val="82555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Picture 4">
            <a:extLst>
              <a:ext uri="{FF2B5EF4-FFF2-40B4-BE49-F238E27FC236}">
                <a16:creationId xmlns:a16="http://schemas.microsoft.com/office/drawing/2014/main" id="{B46E3F7D-8166-49EF-AB23-0B00DF76D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663337"/>
            <a:ext cx="10668000" cy="3254324"/>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3" name="Content Placeholder 2"/>
          <p:cNvSpPr>
            <a:spLocks noGrp="1"/>
          </p:cNvSpPr>
          <p:nvPr>
            <p:ph idx="1"/>
          </p:nvPr>
        </p:nvSpPr>
        <p:spPr>
          <a:xfrm>
            <a:off x="812800" y="966651"/>
            <a:ext cx="10668000" cy="5138057"/>
          </a:xfrm>
        </p:spPr>
        <p:txBody>
          <a:bodyPr>
            <a:normAutofit fontScale="92500"/>
          </a:bodyPr>
          <a:lstStyle/>
          <a:p>
            <a:pPr>
              <a:lnSpc>
                <a:spcPct val="110000"/>
              </a:lnSpc>
              <a:buFont typeface="+mj-lt"/>
              <a:buAutoNum type="arabicPeriod"/>
            </a:pPr>
            <a:r>
              <a:rPr lang="en-US" sz="1800" b="1" dirty="0"/>
              <a:t>Efficient Text-to-Sign Language Translation :</a:t>
            </a:r>
          </a:p>
          <a:p>
            <a:pPr marL="400050" lvl="1" indent="0">
              <a:lnSpc>
                <a:spcPct val="110000"/>
              </a:lnSpc>
              <a:buNone/>
            </a:pPr>
            <a:r>
              <a:rPr lang="en-US" sz="1600" dirty="0"/>
              <a:t>The application successfully converts user-inputted text into sign language, providing an accessible means of communication for hearing-impaired individuals.</a:t>
            </a:r>
          </a:p>
          <a:p>
            <a:pPr>
              <a:lnSpc>
                <a:spcPct val="110000"/>
              </a:lnSpc>
              <a:buFont typeface="+mj-lt"/>
              <a:buAutoNum type="arabicPeriod"/>
            </a:pPr>
            <a:r>
              <a:rPr lang="en-US" sz="1800" b="1" dirty="0"/>
              <a:t>Multilingual Support </a:t>
            </a:r>
            <a:r>
              <a:rPr lang="en-US" sz="1400" dirty="0"/>
              <a:t>:</a:t>
            </a:r>
          </a:p>
          <a:p>
            <a:pPr marL="400050" lvl="1" indent="0">
              <a:lnSpc>
                <a:spcPct val="110000"/>
              </a:lnSpc>
              <a:buNone/>
            </a:pPr>
            <a:r>
              <a:rPr lang="en-US" sz="1600" dirty="0"/>
              <a:t>The application supports multiple spoken languages, allowing users to choose their preferred language for translation.</a:t>
            </a:r>
          </a:p>
          <a:p>
            <a:pPr>
              <a:lnSpc>
                <a:spcPct val="110000"/>
              </a:lnSpc>
              <a:buFont typeface="+mj-lt"/>
              <a:buAutoNum type="arabicPeriod"/>
            </a:pPr>
            <a:r>
              <a:rPr lang="en-US" sz="1800" b="1" dirty="0"/>
              <a:t>Scalable Design</a:t>
            </a:r>
            <a:r>
              <a:rPr lang="en-US" sz="1800" dirty="0"/>
              <a:t>:</a:t>
            </a:r>
          </a:p>
          <a:p>
            <a:pPr marL="400050" lvl="1" indent="0">
              <a:lnSpc>
                <a:spcPct val="110000"/>
              </a:lnSpc>
              <a:buNone/>
            </a:pPr>
            <a:r>
              <a:rPr lang="en-US" sz="1600" dirty="0"/>
              <a:t>The modular design of the app makes it scalable for adding new features, languages, and resources in the future.</a:t>
            </a:r>
          </a:p>
          <a:p>
            <a:pPr>
              <a:lnSpc>
                <a:spcPct val="110000"/>
              </a:lnSpc>
              <a:buFont typeface="+mj-lt"/>
              <a:buAutoNum type="arabicPeriod"/>
            </a:pPr>
            <a:r>
              <a:rPr lang="en-US" sz="1800" b="1" dirty="0"/>
              <a:t>Increased Accessibility : </a:t>
            </a:r>
          </a:p>
          <a:p>
            <a:pPr marL="400050" lvl="1" indent="0">
              <a:lnSpc>
                <a:spcPct val="110000"/>
              </a:lnSpc>
              <a:buNone/>
            </a:pPr>
            <a:r>
              <a:rPr lang="en-US" sz="1600" dirty="0"/>
              <a:t>The app promotes inclusivity by enabling communication for individuals with hearing impairments and raising awareness about sign language.</a:t>
            </a:r>
          </a:p>
          <a:p>
            <a:pPr>
              <a:lnSpc>
                <a:spcPct val="110000"/>
              </a:lnSpc>
              <a:buFont typeface="+mj-lt"/>
              <a:buAutoNum type="arabicPeriod"/>
            </a:pPr>
            <a:r>
              <a:rPr lang="en-US" sz="1800" b="1" dirty="0"/>
              <a:t>Integration with Third-Party Tools : </a:t>
            </a:r>
          </a:p>
          <a:p>
            <a:pPr marL="400050" lvl="1" indent="0">
              <a:lnSpc>
                <a:spcPct val="110000"/>
              </a:lnSpc>
              <a:buNone/>
            </a:pPr>
            <a:r>
              <a:rPr lang="en-US" sz="1600" dirty="0"/>
              <a:t>The use of the Glide library ensures efficient image loading and enhances the application's performance.</a:t>
            </a:r>
          </a:p>
          <a:p>
            <a:pPr>
              <a:lnSpc>
                <a:spcPct val="110000"/>
              </a:lnSpc>
              <a:buFont typeface="+mj-lt"/>
              <a:buAutoNum type="arabicPeriod"/>
            </a:pPr>
            <a:r>
              <a:rPr lang="en-US" sz="1800" b="1" dirty="0"/>
              <a:t>Platform for Further Research</a:t>
            </a:r>
            <a:r>
              <a:rPr lang="en-US" sz="1800" dirty="0"/>
              <a:t>:</a:t>
            </a:r>
          </a:p>
          <a:p>
            <a:pPr marL="400050" lvl="1" indent="0">
              <a:lnSpc>
                <a:spcPct val="110000"/>
              </a:lnSpc>
              <a:buNone/>
            </a:pPr>
            <a:r>
              <a:rPr lang="en-US" sz="1600" dirty="0"/>
              <a:t>The project provides a baseline for exploring advanced features like animated sign gestures and natural language processing for contextual translation.</a:t>
            </a:r>
            <a:endParaRPr lang="en-GB" sz="1800" dirty="0"/>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Outputs</a:t>
            </a:r>
            <a:endParaRPr lang="en-IN" dirty="0"/>
          </a:p>
        </p:txBody>
      </p:sp>
      <p:pic>
        <p:nvPicPr>
          <p:cNvPr id="24" name="Content Placeholder 23">
            <a:extLst>
              <a:ext uri="{FF2B5EF4-FFF2-40B4-BE49-F238E27FC236}">
                <a16:creationId xmlns:a16="http://schemas.microsoft.com/office/drawing/2014/main" id="{F0F3FCC1-473A-4536-ACAC-A40701A67A8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0403" y="1047205"/>
            <a:ext cx="2286000" cy="4953000"/>
          </a:xfrm>
        </p:spPr>
      </p:pic>
      <p:pic>
        <p:nvPicPr>
          <p:cNvPr id="26" name="Picture 25">
            <a:extLst>
              <a:ext uri="{FF2B5EF4-FFF2-40B4-BE49-F238E27FC236}">
                <a16:creationId xmlns:a16="http://schemas.microsoft.com/office/drawing/2014/main" id="{B82F2E5D-7ED5-4E68-A181-AC08EF6FEB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6220" y="1047204"/>
            <a:ext cx="2286000" cy="4953000"/>
          </a:xfrm>
          <a:prstGeom prst="rect">
            <a:avLst/>
          </a:prstGeom>
        </p:spPr>
      </p:pic>
      <p:pic>
        <p:nvPicPr>
          <p:cNvPr id="28" name="Picture 27">
            <a:extLst>
              <a:ext uri="{FF2B5EF4-FFF2-40B4-BE49-F238E27FC236}">
                <a16:creationId xmlns:a16="http://schemas.microsoft.com/office/drawing/2014/main" id="{262E3440-4936-4CC2-A6E9-B5DA69D985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2037" y="1047204"/>
            <a:ext cx="2285999" cy="4953001"/>
          </a:xfrm>
          <a:prstGeom prst="rect">
            <a:avLst/>
          </a:prstGeom>
        </p:spPr>
      </p:pic>
      <p:pic>
        <p:nvPicPr>
          <p:cNvPr id="30" name="Picture 29">
            <a:extLst>
              <a:ext uri="{FF2B5EF4-FFF2-40B4-BE49-F238E27FC236}">
                <a16:creationId xmlns:a16="http://schemas.microsoft.com/office/drawing/2014/main" id="{BACE87A9-2FC1-4C8D-9D90-2B4B6AF8BA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17853" y="1047205"/>
            <a:ext cx="2286001" cy="4953000"/>
          </a:xfrm>
          <a:prstGeom prst="rect">
            <a:avLst/>
          </a:prstGeom>
        </p:spPr>
      </p:pic>
    </p:spTree>
    <p:extLst>
      <p:ext uri="{BB962C8B-B14F-4D97-AF65-F5344CB8AC3E}">
        <p14:creationId xmlns:p14="http://schemas.microsoft.com/office/powerpoint/2010/main" val="337675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GB" sz="1800" b="1" dirty="0"/>
              <a:t>Bridging Communication Gaps</a:t>
            </a:r>
            <a:r>
              <a:rPr lang="en-GB" sz="1800" dirty="0"/>
              <a:t>:</a:t>
            </a:r>
          </a:p>
          <a:p>
            <a:pPr lvl="1">
              <a:buFont typeface="Arial" panose="020B0604020202020204" pitchFamily="34" charset="0"/>
              <a:buChar char="•"/>
            </a:pPr>
            <a:r>
              <a:rPr lang="en-GB" sz="1600" dirty="0"/>
              <a:t>Talking Fingers enables seamless communication between hearing and hearing-impaired individuals.</a:t>
            </a:r>
          </a:p>
          <a:p>
            <a:pPr lvl="1">
              <a:buFont typeface="Arial" panose="020B0604020202020204" pitchFamily="34" charset="0"/>
              <a:buChar char="•"/>
            </a:pPr>
            <a:r>
              <a:rPr lang="en-GB" sz="1600" dirty="0"/>
              <a:t>Converts multilingual speech to Indian Sign Language (ISL) using advanced AI technologies.</a:t>
            </a:r>
          </a:p>
          <a:p>
            <a:pPr marL="457200" indent="-457200">
              <a:buFont typeface="+mj-lt"/>
              <a:buAutoNum type="arabicPeriod"/>
            </a:pPr>
            <a:r>
              <a:rPr lang="en-GB" sz="1800" b="1" dirty="0"/>
              <a:t>Technological Innovation</a:t>
            </a:r>
            <a:r>
              <a:rPr lang="en-GB" sz="1800" dirty="0"/>
              <a:t>:</a:t>
            </a:r>
          </a:p>
          <a:p>
            <a:pPr lvl="1">
              <a:buFont typeface="Arial" panose="020B0604020202020204" pitchFamily="34" charset="0"/>
              <a:buChar char="•"/>
            </a:pPr>
            <a:r>
              <a:rPr lang="en-GB" sz="1600" dirty="0"/>
              <a:t>Utilizes speech recognition, NLP, and deep learning for real-time speech-to-sign language translation.</a:t>
            </a:r>
          </a:p>
          <a:p>
            <a:pPr lvl="1">
              <a:buFont typeface="Arial" panose="020B0604020202020204" pitchFamily="34" charset="0"/>
              <a:buChar char="•"/>
            </a:pPr>
            <a:r>
              <a:rPr lang="en-GB" sz="1600" dirty="0"/>
              <a:t>Displays sign language through a 3D avatar for better accessibility.</a:t>
            </a:r>
          </a:p>
          <a:p>
            <a:pPr marL="457200" indent="-457200">
              <a:buFont typeface="+mj-lt"/>
              <a:buAutoNum type="arabicPeriod"/>
            </a:pPr>
            <a:r>
              <a:rPr lang="en-GB" sz="1800" b="1" dirty="0"/>
              <a:t>Inclusivity and Accessibility</a:t>
            </a:r>
            <a:r>
              <a:rPr lang="en-GB" sz="1800" dirty="0"/>
              <a:t>:</a:t>
            </a:r>
          </a:p>
          <a:p>
            <a:pPr lvl="1">
              <a:buFont typeface="Arial" panose="020B0604020202020204" pitchFamily="34" charset="0"/>
              <a:buChar char="•"/>
            </a:pPr>
            <a:r>
              <a:rPr lang="en-GB" sz="1600" dirty="0"/>
              <a:t>Promotes inclusivity by making communication easier for the hearing-impaired community.</a:t>
            </a:r>
          </a:p>
          <a:p>
            <a:pPr lvl="1">
              <a:buFont typeface="Arial" panose="020B0604020202020204" pitchFamily="34" charset="0"/>
              <a:buChar char="•"/>
            </a:pPr>
            <a:r>
              <a:rPr lang="en-GB" sz="1600" dirty="0"/>
              <a:t>Supports multilingual input, ensuring accessibility for users from diverse linguistic backgrounds.</a:t>
            </a:r>
          </a:p>
          <a:p>
            <a:pPr marL="457200" indent="-457200">
              <a:buFont typeface="+mj-lt"/>
              <a:buAutoNum type="arabicPeriod"/>
            </a:pPr>
            <a:r>
              <a:rPr lang="en-GB" sz="1800" b="1" dirty="0"/>
              <a:t>Future Scope</a:t>
            </a:r>
            <a:r>
              <a:rPr lang="en-GB" sz="1800" dirty="0"/>
              <a:t>:</a:t>
            </a:r>
          </a:p>
          <a:p>
            <a:pPr lvl="1">
              <a:buFont typeface="Arial" panose="020B0604020202020204" pitchFamily="34" charset="0"/>
              <a:buChar char="•"/>
            </a:pPr>
            <a:r>
              <a:rPr lang="en-GB" sz="1600" dirty="0"/>
              <a:t>Expansion to support additional sign languages.</a:t>
            </a:r>
          </a:p>
          <a:p>
            <a:pPr lvl="1">
              <a:buFont typeface="Arial" panose="020B0604020202020204" pitchFamily="34" charset="0"/>
              <a:buChar char="•"/>
            </a:pPr>
            <a:r>
              <a:rPr lang="en-GB" sz="1600" dirty="0"/>
              <a:t>Improved accuracy and potential for offline capabilities to increase usability.</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89000" y="1073331"/>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hlinkClick r:id="rId3"/>
              </a:rPr>
              <a:t>https://github.com/Anvith-G/TalkingFingers</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36D96-8BB8-4A0A-B152-9E94DA7AF1CA}"/>
              </a:ext>
            </a:extLst>
          </p:cNvPr>
          <p:cNvSpPr>
            <a:spLocks noGrp="1"/>
          </p:cNvSpPr>
          <p:nvPr>
            <p:ph type="title"/>
          </p:nvPr>
        </p:nvSpPr>
        <p:spPr/>
        <p:txBody>
          <a:bodyPr/>
          <a:lstStyle/>
          <a:p>
            <a:r>
              <a:rPr lang="en-IN" dirty="0"/>
              <a:t>Similarity Check </a:t>
            </a:r>
          </a:p>
        </p:txBody>
      </p:sp>
      <p:pic>
        <p:nvPicPr>
          <p:cNvPr id="5" name="Content Placeholder 4">
            <a:extLst>
              <a:ext uri="{FF2B5EF4-FFF2-40B4-BE49-F238E27FC236}">
                <a16:creationId xmlns:a16="http://schemas.microsoft.com/office/drawing/2014/main" id="{054069F0-CD29-40D7-ACD6-74ABA3AC37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6765" y="1082040"/>
            <a:ext cx="4138470" cy="4953000"/>
          </a:xfrm>
        </p:spPr>
      </p:pic>
    </p:spTree>
    <p:extLst>
      <p:ext uri="{BB962C8B-B14F-4D97-AF65-F5344CB8AC3E}">
        <p14:creationId xmlns:p14="http://schemas.microsoft.com/office/powerpoint/2010/main" val="3368073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CF0D-380C-4F05-BF01-225C74E1B83E}"/>
              </a:ext>
            </a:extLst>
          </p:cNvPr>
          <p:cNvSpPr>
            <a:spLocks noGrp="1"/>
          </p:cNvSpPr>
          <p:nvPr>
            <p:ph type="title"/>
          </p:nvPr>
        </p:nvSpPr>
        <p:spPr/>
        <p:txBody>
          <a:bodyPr/>
          <a:lstStyle/>
          <a:p>
            <a:r>
              <a:rPr lang="en-IN" dirty="0"/>
              <a:t>Publishing and Acceptance Letter</a:t>
            </a:r>
          </a:p>
        </p:txBody>
      </p:sp>
      <p:pic>
        <p:nvPicPr>
          <p:cNvPr id="4" name="Content Placeholder 3">
            <a:extLst>
              <a:ext uri="{FF2B5EF4-FFF2-40B4-BE49-F238E27FC236}">
                <a16:creationId xmlns:a16="http://schemas.microsoft.com/office/drawing/2014/main" id="{BE236049-3290-498F-980B-A419BB3C08D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2800" y="1768382"/>
            <a:ext cx="5283199" cy="3666310"/>
          </a:xfrm>
          <a:prstGeom prst="rect">
            <a:avLst/>
          </a:prstGeom>
        </p:spPr>
      </p:pic>
      <p:pic>
        <p:nvPicPr>
          <p:cNvPr id="8" name="Picture 7">
            <a:extLst>
              <a:ext uri="{FF2B5EF4-FFF2-40B4-BE49-F238E27FC236}">
                <a16:creationId xmlns:a16="http://schemas.microsoft.com/office/drawing/2014/main" id="{BCF1B73B-17A5-4309-8003-DCC73989B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4983" y="1140822"/>
            <a:ext cx="4513943" cy="5146765"/>
          </a:xfrm>
          <a:prstGeom prst="rect">
            <a:avLst/>
          </a:prstGeom>
        </p:spPr>
      </p:pic>
    </p:spTree>
    <p:extLst>
      <p:ext uri="{BB962C8B-B14F-4D97-AF65-F5344CB8AC3E}">
        <p14:creationId xmlns:p14="http://schemas.microsoft.com/office/powerpoint/2010/main" val="89976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6" name="Rectangle 3">
            <a:extLst>
              <a:ext uri="{FF2B5EF4-FFF2-40B4-BE49-F238E27FC236}">
                <a16:creationId xmlns:a16="http://schemas.microsoft.com/office/drawing/2014/main" id="{8212B842-1699-470C-A46D-C6CECF248619}"/>
              </a:ext>
            </a:extLst>
          </p:cNvPr>
          <p:cNvSpPr>
            <a:spLocks noGrp="1" noChangeArrowheads="1"/>
          </p:cNvSpPr>
          <p:nvPr>
            <p:ph idx="1"/>
          </p:nvPr>
        </p:nvSpPr>
        <p:spPr bwMode="auto">
          <a:xfrm>
            <a:off x="778435" y="1189926"/>
            <a:ext cx="10736729" cy="4478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spcBef>
                <a:spcPts val="600"/>
              </a:spcBef>
              <a:buClrTx/>
              <a:buSzTx/>
              <a:buFont typeface="+mj-lt"/>
              <a:buAutoNum type="arabicPeriod"/>
              <a:tabLst/>
            </a:pPr>
            <a:r>
              <a:rPr kumimoji="0" lang="en-US" altLang="en-US" b="1" i="0" u="none" strike="noStrike" cap="none" normalizeH="0" baseline="0" dirty="0">
                <a:ln>
                  <a:noFill/>
                </a:ln>
                <a:solidFill>
                  <a:schemeClr val="tx1"/>
                </a:solidFill>
                <a:effectLst/>
                <a:latin typeface="+mn-lt"/>
              </a:rPr>
              <a:t>Purpose</a:t>
            </a:r>
            <a:r>
              <a:rPr kumimoji="0" lang="en-US" altLang="en-US" b="0" i="0" u="none" strike="noStrike" cap="none" normalizeH="0" baseline="0" dirty="0">
                <a:ln>
                  <a:noFill/>
                </a:ln>
                <a:solidFill>
                  <a:schemeClr val="tx1"/>
                </a:solidFill>
                <a:effectLst/>
                <a:latin typeface="+mn-lt"/>
              </a:rPr>
              <a:t>: </a:t>
            </a:r>
          </a:p>
          <a:p>
            <a:pPr marL="457200" lvl="1" indent="0" eaLnBrk="0" fontAlgn="base" hangingPunct="0">
              <a:spcBef>
                <a:spcPts val="600"/>
              </a:spcBef>
              <a:buNone/>
            </a:pPr>
            <a:r>
              <a:rPr kumimoji="0" lang="en-US" altLang="en-US" sz="1600" b="0" i="0" u="none" strike="noStrike" cap="none" normalizeH="0" baseline="0" dirty="0">
                <a:ln>
                  <a:noFill/>
                </a:ln>
                <a:solidFill>
                  <a:schemeClr val="tx1"/>
                </a:solidFill>
                <a:effectLst/>
                <a:latin typeface="+mn-lt"/>
              </a:rPr>
              <a:t>Aimed at bridging the communication gap between hearing-impaired individuals and the rest of the world using text-to-sign language translation.</a:t>
            </a:r>
          </a:p>
          <a:p>
            <a:pPr marR="0" lvl="0" algn="l" defTabSz="914400" rtl="0" eaLnBrk="0" fontAlgn="base" latinLnBrk="0" hangingPunct="0">
              <a:spcBef>
                <a:spcPts val="600"/>
              </a:spcBef>
              <a:buClrTx/>
              <a:buSzTx/>
              <a:buFont typeface="+mj-lt"/>
              <a:buAutoNum type="arabicPeriod"/>
              <a:tabLst/>
            </a:pPr>
            <a:r>
              <a:rPr kumimoji="0" lang="en-US" altLang="en-US" b="1" i="0" u="none" strike="noStrike" cap="none" normalizeH="0" baseline="0" dirty="0">
                <a:ln>
                  <a:noFill/>
                </a:ln>
                <a:solidFill>
                  <a:schemeClr val="tx1"/>
                </a:solidFill>
                <a:effectLst/>
                <a:latin typeface="+mn-lt"/>
              </a:rPr>
              <a:t>Core Functionality</a:t>
            </a:r>
            <a:r>
              <a:rPr kumimoji="0" lang="en-US" altLang="en-US" b="0" i="0" u="none" strike="noStrike" cap="none" normalizeH="0" baseline="0" dirty="0">
                <a:ln>
                  <a:noFill/>
                </a:ln>
                <a:solidFill>
                  <a:schemeClr val="tx1"/>
                </a:solidFill>
                <a:effectLst/>
                <a:latin typeface="+mn-lt"/>
              </a:rPr>
              <a:t>: </a:t>
            </a:r>
          </a:p>
          <a:p>
            <a:pPr marL="457200" lvl="1" indent="0" eaLnBrk="0" fontAlgn="base" hangingPunct="0">
              <a:spcBef>
                <a:spcPts val="600"/>
              </a:spcBef>
              <a:buNone/>
            </a:pPr>
            <a:r>
              <a:rPr kumimoji="0" lang="en-US" altLang="en-US" sz="1600" b="0" i="0" u="none" strike="noStrike" cap="none" normalizeH="0" baseline="0" dirty="0">
                <a:ln>
                  <a:noFill/>
                </a:ln>
                <a:solidFill>
                  <a:schemeClr val="tx1"/>
                </a:solidFill>
                <a:effectLst/>
                <a:latin typeface="+mn-lt"/>
              </a:rPr>
              <a:t>Converts text input into sign language gestures displayed through dynamic images for better understanding.</a:t>
            </a:r>
          </a:p>
          <a:p>
            <a:pPr marR="0" lvl="0" algn="l" defTabSz="914400" rtl="0" eaLnBrk="0" fontAlgn="base" latinLnBrk="0" hangingPunct="0">
              <a:spcBef>
                <a:spcPts val="600"/>
              </a:spcBef>
              <a:buClrTx/>
              <a:buSzTx/>
              <a:buFont typeface="+mj-lt"/>
              <a:buAutoNum type="arabicPeriod"/>
              <a:tabLst/>
            </a:pPr>
            <a:r>
              <a:rPr kumimoji="0" lang="en-US" altLang="en-US" b="1" i="0" u="none" strike="noStrike" cap="none" normalizeH="0" baseline="0" dirty="0">
                <a:ln>
                  <a:noFill/>
                </a:ln>
                <a:solidFill>
                  <a:schemeClr val="tx1"/>
                </a:solidFill>
                <a:effectLst/>
                <a:latin typeface="+mn-lt"/>
              </a:rPr>
              <a:t>Technology Used</a:t>
            </a:r>
            <a:r>
              <a:rPr kumimoji="0" lang="en-US" altLang="en-US" b="0" i="0" u="none" strike="noStrike" cap="none" normalizeH="0" baseline="0" dirty="0">
                <a:ln>
                  <a:noFill/>
                </a:ln>
                <a:solidFill>
                  <a:schemeClr val="tx1"/>
                </a:solidFill>
                <a:effectLst/>
                <a:latin typeface="+mn-lt"/>
              </a:rPr>
              <a:t>: </a:t>
            </a:r>
          </a:p>
          <a:p>
            <a:pPr marL="457200" lvl="1" indent="0" eaLnBrk="0" fontAlgn="base" hangingPunct="0">
              <a:spcBef>
                <a:spcPts val="600"/>
              </a:spcBef>
              <a:buNone/>
            </a:pPr>
            <a:r>
              <a:rPr kumimoji="0" lang="en-US" altLang="en-US" sz="1600" b="0" i="0" u="none" strike="noStrike" cap="none" normalizeH="0" baseline="0" dirty="0">
                <a:ln>
                  <a:noFill/>
                </a:ln>
                <a:solidFill>
                  <a:schemeClr val="tx1"/>
                </a:solidFill>
                <a:effectLst/>
                <a:latin typeface="+mn-lt"/>
              </a:rPr>
              <a:t>Developed as an Android application utilizing Java, Glide library for image handling, and intuitive UI components.</a:t>
            </a:r>
          </a:p>
          <a:p>
            <a:pPr marR="0" lvl="0" algn="l" defTabSz="914400" rtl="0" eaLnBrk="0" fontAlgn="base" latinLnBrk="0" hangingPunct="0">
              <a:spcBef>
                <a:spcPts val="600"/>
              </a:spcBef>
              <a:buClrTx/>
              <a:buSzTx/>
              <a:buFont typeface="+mj-lt"/>
              <a:buAutoNum type="arabicPeriod"/>
              <a:tabLst/>
            </a:pPr>
            <a:r>
              <a:rPr kumimoji="0" lang="en-US" altLang="en-US" b="1" i="0" u="none" strike="noStrike" cap="none" normalizeH="0" baseline="0" dirty="0">
                <a:ln>
                  <a:noFill/>
                </a:ln>
                <a:solidFill>
                  <a:schemeClr val="tx1"/>
                </a:solidFill>
                <a:effectLst/>
                <a:latin typeface="+mn-lt"/>
              </a:rPr>
              <a:t>Key Features</a:t>
            </a:r>
            <a:r>
              <a:rPr kumimoji="0" lang="en-US" altLang="en-US" b="0" i="0" u="none" strike="noStrike" cap="none" normalizeH="0" baseline="0" dirty="0">
                <a:ln>
                  <a:noFill/>
                </a:ln>
                <a:solidFill>
                  <a:schemeClr val="tx1"/>
                </a:solidFill>
                <a:effectLst/>
                <a:latin typeface="+mn-lt"/>
              </a:rPr>
              <a:t>:</a:t>
            </a:r>
          </a:p>
          <a:p>
            <a:pPr marL="800100" marR="0" lvl="1" indent="-342900" algn="l" defTabSz="914400" rtl="0" eaLnBrk="0" fontAlgn="base" latinLnBrk="0" hangingPunct="0">
              <a:spcBef>
                <a:spcPts val="600"/>
              </a:spcBef>
              <a:buClrTx/>
              <a:buSzTx/>
              <a:buFont typeface="+mj-lt"/>
              <a:buAutoNum type="arabicPeriod"/>
              <a:tabLst/>
            </a:pPr>
            <a:r>
              <a:rPr kumimoji="0" lang="en-US" altLang="en-US" sz="1600" b="0" i="0" u="none" strike="noStrike" cap="none" normalizeH="0" baseline="0" dirty="0">
                <a:ln>
                  <a:noFill/>
                </a:ln>
                <a:solidFill>
                  <a:schemeClr val="tx1"/>
                </a:solidFill>
                <a:effectLst/>
                <a:latin typeface="+mn-lt"/>
              </a:rPr>
              <a:t>Multi-language support (e.g., English, Hindi, Bengali). </a:t>
            </a:r>
          </a:p>
          <a:p>
            <a:pPr marL="800100" marR="0" lvl="1" indent="-342900" algn="l" defTabSz="914400" rtl="0" eaLnBrk="0" fontAlgn="base" latinLnBrk="0" hangingPunct="0">
              <a:spcBef>
                <a:spcPts val="600"/>
              </a:spcBef>
              <a:buClrTx/>
              <a:buSzTx/>
              <a:buFont typeface="+mj-lt"/>
              <a:buAutoNum type="arabicPeriod"/>
              <a:tabLst/>
            </a:pPr>
            <a:r>
              <a:rPr kumimoji="0" lang="en-US" altLang="en-US" sz="1600" b="0" i="0" u="none" strike="noStrike" cap="none" normalizeH="0" baseline="0" dirty="0">
                <a:ln>
                  <a:noFill/>
                </a:ln>
                <a:solidFill>
                  <a:schemeClr val="tx1"/>
                </a:solidFill>
                <a:effectLst/>
                <a:latin typeface="+mn-lt"/>
              </a:rPr>
              <a:t>Dynamic display of sign language gestures with horizontal scrolling for ease of navigation. </a:t>
            </a:r>
          </a:p>
          <a:p>
            <a:pPr marL="800100" marR="0" lvl="1" indent="-342900" algn="l" defTabSz="914400" rtl="0" eaLnBrk="0" fontAlgn="base" latinLnBrk="0" hangingPunct="0">
              <a:spcBef>
                <a:spcPts val="600"/>
              </a:spcBef>
              <a:buClrTx/>
              <a:buSzTx/>
              <a:buFont typeface="+mj-lt"/>
              <a:buAutoNum type="arabicPeriod"/>
              <a:tabLst/>
            </a:pPr>
            <a:r>
              <a:rPr kumimoji="0" lang="en-US" altLang="en-US" sz="1600" b="0" i="0" u="none" strike="noStrike" cap="none" normalizeH="0" baseline="0" dirty="0">
                <a:ln>
                  <a:noFill/>
                </a:ln>
                <a:solidFill>
                  <a:schemeClr val="tx1"/>
                </a:solidFill>
                <a:effectLst/>
                <a:latin typeface="+mn-lt"/>
              </a:rPr>
              <a:t>Speech-to-text integration for future scalability. </a:t>
            </a:r>
          </a:p>
          <a:p>
            <a:pPr marR="0" lvl="0" algn="l" defTabSz="914400" rtl="0" eaLnBrk="0" fontAlgn="base" latinLnBrk="0" hangingPunct="0">
              <a:spcBef>
                <a:spcPts val="600"/>
              </a:spcBef>
              <a:buClrTx/>
              <a:buSzTx/>
              <a:buFont typeface="+mj-lt"/>
              <a:buAutoNum type="arabicPeriod"/>
              <a:tabLst/>
            </a:pPr>
            <a:r>
              <a:rPr kumimoji="0" lang="en-US" altLang="en-US" b="1" i="0" u="none" strike="noStrike" cap="none" normalizeH="0" baseline="0" dirty="0">
                <a:ln>
                  <a:noFill/>
                </a:ln>
                <a:solidFill>
                  <a:schemeClr val="tx1"/>
                </a:solidFill>
                <a:effectLst/>
                <a:latin typeface="+mn-lt"/>
              </a:rPr>
              <a:t>Social Impact</a:t>
            </a:r>
            <a:r>
              <a:rPr kumimoji="0" lang="en-US" altLang="en-US" b="0" i="0" u="none" strike="noStrike" cap="none" normalizeH="0" baseline="0" dirty="0">
                <a:ln>
                  <a:noFill/>
                </a:ln>
                <a:solidFill>
                  <a:schemeClr val="tx1"/>
                </a:solidFill>
                <a:effectLst/>
                <a:latin typeface="+mn-lt"/>
              </a:rPr>
              <a:t>:</a:t>
            </a:r>
          </a:p>
          <a:p>
            <a:pPr marL="457200" lvl="1" indent="0" eaLnBrk="0" fontAlgn="base" hangingPunct="0">
              <a:spcBef>
                <a:spcPts val="600"/>
              </a:spcBef>
              <a:buNone/>
            </a:pPr>
            <a:r>
              <a:rPr kumimoji="0" lang="en-US" altLang="en-US" b="0"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tx1"/>
                </a:solidFill>
                <a:effectLst/>
                <a:latin typeface="+mn-lt"/>
              </a:rPr>
              <a:t>Promotes inclusivity, accessibility, and equal communication opportunities for hearing-impaired individuals</a:t>
            </a:r>
            <a:r>
              <a:rPr kumimoji="0" lang="en-US" altLang="en-US" sz="1400" b="0" i="0" u="none" strike="noStrike" cap="none" normalizeH="0" baseline="0" dirty="0">
                <a:ln>
                  <a:noFill/>
                </a:ln>
                <a:solidFill>
                  <a:schemeClr val="tx1"/>
                </a:solidFill>
                <a:effectLst/>
                <a:latin typeface="+mn-lt"/>
              </a:rPr>
              <a:t>.</a:t>
            </a:r>
            <a:endParaRPr kumimoji="0" lang="en-US" altLang="en-US" sz="1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7" name="TextBox 56">
            <a:extLst>
              <a:ext uri="{FF2B5EF4-FFF2-40B4-BE49-F238E27FC236}">
                <a16:creationId xmlns:a16="http://schemas.microsoft.com/office/drawing/2014/main" id="{FD47DA90-8D64-4C51-9059-5775AAFEAD5B}"/>
              </a:ext>
            </a:extLst>
          </p:cNvPr>
          <p:cNvSpPr txBox="1"/>
          <p:nvPr/>
        </p:nvSpPr>
        <p:spPr>
          <a:xfrm>
            <a:off x="812800" y="889843"/>
            <a:ext cx="10668000" cy="4924425"/>
          </a:xfrm>
          <a:prstGeom prst="rect">
            <a:avLst/>
          </a:prstGeom>
          <a:noFill/>
        </p:spPr>
        <p:txBody>
          <a:bodyPr wrap="square">
            <a:spAutoFit/>
          </a:bodyPr>
          <a:lstStyle/>
          <a:p>
            <a:endParaRPr lang="en-US" b="1" dirty="0"/>
          </a:p>
          <a:p>
            <a:r>
              <a:rPr lang="en-US" b="1" dirty="0"/>
              <a:t>1. </a:t>
            </a:r>
            <a:r>
              <a:rPr lang="en-US" sz="2000" b="1" dirty="0"/>
              <a:t>SDG 4: Quality Education</a:t>
            </a:r>
          </a:p>
          <a:p>
            <a:pPr marL="742950" lvl="1" indent="-285750">
              <a:buFontTx/>
              <a:buChar char="‒"/>
            </a:pPr>
            <a:r>
              <a:rPr lang="en-US" dirty="0"/>
              <a:t>Provides a platform for learning sign language, promoting inclusive education for students with hearing impairments.</a:t>
            </a:r>
          </a:p>
          <a:p>
            <a:pPr marL="742950" lvl="1" indent="-285750">
              <a:buFontTx/>
              <a:buChar char="‒"/>
            </a:pPr>
            <a:r>
              <a:rPr lang="en-US" dirty="0"/>
              <a:t>Bridges communication gaps, enabling hearing-impaired individuals to better engage in educational activities.</a:t>
            </a:r>
          </a:p>
          <a:p>
            <a:endParaRPr lang="en-US" sz="2000" b="1" dirty="0"/>
          </a:p>
          <a:p>
            <a:r>
              <a:rPr lang="en-US" sz="2000" b="1" dirty="0"/>
              <a:t>2. SDG 8: Decent Work and Economic</a:t>
            </a:r>
            <a:r>
              <a:rPr lang="en-US" sz="2000" dirty="0"/>
              <a:t> </a:t>
            </a:r>
            <a:r>
              <a:rPr lang="en-US" sz="2000" b="1" dirty="0"/>
              <a:t>Growth</a:t>
            </a:r>
          </a:p>
          <a:p>
            <a:pPr marL="742950" lvl="1" indent="-285750">
              <a:buFontTx/>
              <a:buChar char="−"/>
            </a:pPr>
            <a:r>
              <a:rPr lang="en-US" dirty="0"/>
              <a:t>Enhances the employability of hearing-impaired individuals by improving their ability to communicate effectively in workplaces.</a:t>
            </a:r>
          </a:p>
          <a:p>
            <a:pPr marL="742950" lvl="1" indent="-285750">
              <a:buFontTx/>
              <a:buChar char="−"/>
            </a:pPr>
            <a:r>
              <a:rPr lang="en-US" dirty="0"/>
              <a:t> Supports businesses in adopting inclusive practices by fostering better communication between employees and customers with hearing impairments.</a:t>
            </a:r>
          </a:p>
          <a:p>
            <a:endParaRPr lang="en-US" b="1" dirty="0"/>
          </a:p>
          <a:p>
            <a:r>
              <a:rPr lang="en-US" sz="2000" b="1" dirty="0"/>
              <a:t>3. SDG 10: Reduced Inequalities</a:t>
            </a:r>
          </a:p>
          <a:p>
            <a:pPr marL="742950" lvl="1" indent="-285750">
              <a:buFontTx/>
              <a:buChar char="−"/>
            </a:pPr>
            <a:r>
              <a:rPr lang="en-US" dirty="0"/>
              <a:t>Reduces communication barriers for people with hearing impairments, enabling their participation in social, educational, and professional activities.</a:t>
            </a:r>
          </a:p>
          <a:p>
            <a:pPr marL="742950" lvl="1" indent="-285750">
              <a:buFontTx/>
              <a:buChar char="−"/>
            </a:pPr>
            <a:r>
              <a:rPr lang="en-US" dirty="0"/>
              <a:t>Encourages the normalization and acceptance of sign language as a mode of communication.</a:t>
            </a:r>
          </a:p>
        </p:txBody>
      </p:sp>
    </p:spTree>
    <p:extLst>
      <p:ext uri="{BB962C8B-B14F-4D97-AF65-F5344CB8AC3E}">
        <p14:creationId xmlns:p14="http://schemas.microsoft.com/office/powerpoint/2010/main" val="3795449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0208-41E4-409D-8C04-20E4E3FF87EB}"/>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B443F4C2-B6C3-4E5F-A28D-C90AC5AD9786}"/>
              </a:ext>
            </a:extLst>
          </p:cNvPr>
          <p:cNvSpPr>
            <a:spLocks noGrp="1"/>
          </p:cNvSpPr>
          <p:nvPr>
            <p:ph idx="1"/>
          </p:nvPr>
        </p:nvSpPr>
        <p:spPr>
          <a:xfrm>
            <a:off x="812800" y="952501"/>
            <a:ext cx="10668000" cy="4952997"/>
          </a:xfrm>
        </p:spPr>
        <p:txBody>
          <a:bodyPr>
            <a:normAutofit fontScale="92500" lnSpcReduction="20000"/>
          </a:bodyPr>
          <a:lstStyle/>
          <a:p>
            <a:endParaRPr lang="en-US" dirty="0"/>
          </a:p>
          <a:p>
            <a:pPr marL="0" indent="0">
              <a:buNone/>
            </a:pPr>
            <a:endParaRPr lang="en-US" b="1" dirty="0"/>
          </a:p>
          <a:p>
            <a:pPr marL="457200" indent="-457200">
              <a:buFont typeface="+mj-lt"/>
              <a:buAutoNum type="arabicPeriod" startAt="4"/>
            </a:pPr>
            <a:r>
              <a:rPr lang="en-US" b="1" dirty="0"/>
              <a:t> SDG 11: Sustainable Cities and Communities</a:t>
            </a:r>
          </a:p>
          <a:p>
            <a:pPr lvl="1"/>
            <a:r>
              <a:rPr lang="en-US" dirty="0"/>
              <a:t>Enhances community engagement by enabling seamless communication between individuals with hearing impairments and the broader population.</a:t>
            </a:r>
          </a:p>
          <a:p>
            <a:pPr lvl="1"/>
            <a:r>
              <a:rPr lang="en-US" dirty="0"/>
              <a:t>Fosters inclusive environments in public spaces, schools, and workplaces.</a:t>
            </a:r>
          </a:p>
          <a:p>
            <a:pPr marL="457200" indent="-457200">
              <a:buFont typeface="+mj-lt"/>
              <a:buAutoNum type="arabicPeriod" startAt="4"/>
            </a:pPr>
            <a:endParaRPr lang="en-US" dirty="0"/>
          </a:p>
          <a:p>
            <a:pPr marL="457200" indent="-457200">
              <a:buFont typeface="+mj-lt"/>
              <a:buAutoNum type="arabicPeriod" startAt="4"/>
            </a:pPr>
            <a:endParaRPr lang="en-US" dirty="0"/>
          </a:p>
          <a:p>
            <a:pPr marL="457200" indent="-457200">
              <a:buFont typeface="+mj-lt"/>
              <a:buAutoNum type="arabicPeriod" startAt="4"/>
            </a:pPr>
            <a:r>
              <a:rPr lang="en-US" b="1" dirty="0"/>
              <a:t>SDG 9: Industry, Innovation, and Infrastructure </a:t>
            </a:r>
          </a:p>
          <a:p>
            <a:pPr lvl="1"/>
            <a:r>
              <a:rPr lang="en-US" dirty="0"/>
              <a:t>Leverages technology to create an innovative solution for accessibility challenges.</a:t>
            </a:r>
          </a:p>
          <a:p>
            <a:pPr lvl="1"/>
            <a:r>
              <a:rPr lang="en-US" dirty="0"/>
              <a:t>Sets the foundation for future advancements, such as real-time speech-to-sign translation and gesture animation.</a:t>
            </a:r>
          </a:p>
          <a:p>
            <a:pPr marL="457200" indent="-457200">
              <a:buFont typeface="+mj-lt"/>
              <a:buAutoNum type="arabicPeriod" startAt="4"/>
            </a:pPr>
            <a:endParaRPr lang="en-US" dirty="0"/>
          </a:p>
          <a:p>
            <a:pPr marL="457200" indent="-457200">
              <a:buFont typeface="+mj-lt"/>
              <a:buAutoNum type="arabicPeriod" startAt="4"/>
            </a:pPr>
            <a:r>
              <a:rPr lang="en-US" b="1" dirty="0"/>
              <a:t>SDG 17: Partnerships for the </a:t>
            </a:r>
          </a:p>
          <a:p>
            <a:pPr lvl="1"/>
            <a:r>
              <a:rPr lang="en-US" dirty="0"/>
              <a:t>Provides a platform for collaboration among developers, educators, and advocacy groups to expand sign language resources.</a:t>
            </a:r>
          </a:p>
          <a:p>
            <a:pPr lvl="1"/>
            <a:r>
              <a:rPr lang="en-US" dirty="0"/>
              <a:t>Encourages partnerships with NGOs and governmental organizations to scale the impact of the project.</a:t>
            </a:r>
          </a:p>
          <a:p>
            <a:pPr marL="457200" indent="-457200">
              <a:buFont typeface="+mj-lt"/>
              <a:buAutoNum type="arabicPeriod" startAt="4"/>
            </a:pPr>
            <a:endParaRPr lang="en-US" dirty="0"/>
          </a:p>
          <a:p>
            <a:endParaRPr lang="en-IN" dirty="0"/>
          </a:p>
        </p:txBody>
      </p:sp>
    </p:spTree>
    <p:extLst>
      <p:ext uri="{BB962C8B-B14F-4D97-AF65-F5344CB8AC3E}">
        <p14:creationId xmlns:p14="http://schemas.microsoft.com/office/powerpoint/2010/main" val="3121756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GB" dirty="0">
                <a:hlinkClick r:id="rId2"/>
              </a:rPr>
              <a:t>https://thinkindiaquarterly.org/index.php/think-india/article/view/17330</a:t>
            </a:r>
            <a:endParaRPr lang="en-GB" dirty="0"/>
          </a:p>
          <a:p>
            <a:r>
              <a:rPr lang="en-GB" dirty="0">
                <a:hlinkClick r:id="rId3"/>
              </a:rPr>
              <a:t>http://ijsetr.com/uploads/456123IJSETR4094-107.pdf</a:t>
            </a:r>
            <a:endParaRPr lang="en-GB" dirty="0"/>
          </a:p>
          <a:p>
            <a:r>
              <a:rPr lang="en-GB" dirty="0">
                <a:hlinkClick r:id="rId4"/>
              </a:rPr>
              <a:t>https://iopscience.iop.org/article/10.1088/1757-899X/1105/1/012078/meta</a:t>
            </a:r>
            <a:endParaRPr lang="en-GB" dirty="0"/>
          </a:p>
          <a:p>
            <a:r>
              <a:rPr lang="en-GB" dirty="0">
                <a:hlinkClick r:id="rId5"/>
              </a:rPr>
              <a:t>https://ieeexplore.ieee.org/abstract/document/7975564</a:t>
            </a:r>
            <a:endParaRPr lang="en-GB" dirty="0"/>
          </a:p>
          <a:p>
            <a:r>
              <a:rPr lang="en-GB" dirty="0">
                <a:hlinkClick r:id="rId6"/>
              </a:rPr>
              <a:t>https://ieeexplore.ieee.org/abstract/document/10249995</a:t>
            </a:r>
            <a:endParaRPr lang="en-GB" dirty="0"/>
          </a:p>
          <a:p>
            <a:r>
              <a:rPr lang="en-GB" dirty="0">
                <a:hlinkClick r:id="rId7"/>
              </a:rPr>
              <a:t>https://eric.ed.gov/?id=ED419331</a:t>
            </a:r>
            <a:endParaRPr lang="en-GB" dirty="0"/>
          </a:p>
          <a:p>
            <a:endParaRPr lang="en-US" dirty="0">
              <a:latin typeface="Cambria" panose="02040503050406030204" pitchFamily="18" charset="0"/>
              <a:ea typeface="Cambria" panose="020405030504060302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marL="0" indent="0">
              <a:buNone/>
            </a:pPr>
            <a:r>
              <a:rPr lang="en-GB" sz="2000" b="1" dirty="0">
                <a:latin typeface="Arial" panose="020B0604020202020204" pitchFamily="34" charset="0"/>
                <a:cs typeface="Arial" panose="020B0604020202020204" pitchFamily="34" charset="0"/>
              </a:rPr>
              <a:t>1. Overview of Existing Research</a:t>
            </a:r>
          </a:p>
          <a:p>
            <a:pPr lvl="1">
              <a:buFont typeface="Arial" panose="020B0604020202020204" pitchFamily="34" charset="0"/>
              <a:buChar char="•"/>
            </a:pPr>
            <a:r>
              <a:rPr lang="en-GB" sz="1600" dirty="0">
                <a:latin typeface="Arial" panose="020B0604020202020204" pitchFamily="34" charset="0"/>
                <a:cs typeface="Arial" panose="020B0604020202020204" pitchFamily="34" charset="0"/>
              </a:rPr>
              <a:t>Studies in sign language translation focus on converting text or speech into visual representation using gesture recognition and NLP. Research highlights include advancements in deep learning models for accuracy in sign language interpretation.</a:t>
            </a:r>
          </a:p>
          <a:p>
            <a:endParaRPr lang="en-GB" sz="2000" b="1" dirty="0">
              <a:latin typeface="Arial" panose="020B0604020202020204" pitchFamily="34" charset="0"/>
              <a:cs typeface="Arial" panose="020B0604020202020204" pitchFamily="34" charset="0"/>
            </a:endParaRPr>
          </a:p>
          <a:p>
            <a:pPr marL="0" indent="0">
              <a:buNone/>
            </a:pPr>
            <a:r>
              <a:rPr lang="en-GB" sz="2000" b="1" dirty="0">
                <a:latin typeface="Arial" panose="020B0604020202020204" pitchFamily="34" charset="0"/>
                <a:cs typeface="Arial" panose="020B0604020202020204" pitchFamily="34" charset="0"/>
              </a:rPr>
              <a:t>2. Current Technologies</a:t>
            </a:r>
          </a:p>
          <a:p>
            <a:pPr marL="685800" lvl="1">
              <a:buFont typeface="Arial" panose="020B0604020202020204" pitchFamily="34" charset="0"/>
              <a:buChar char="•"/>
            </a:pPr>
            <a:r>
              <a:rPr lang="en-GB" sz="1600" dirty="0">
                <a:latin typeface="Arial" panose="020B0604020202020204" pitchFamily="34" charset="0"/>
                <a:cs typeface="Arial" panose="020B0604020202020204" pitchFamily="34" charset="0"/>
              </a:rPr>
              <a:t>Existing tools mainly use gesture-based input with strengths in precision but limitations in hardware dependency, lack of multilingual support, and challenges with complex sentences.</a:t>
            </a:r>
          </a:p>
          <a:p>
            <a:endParaRPr lang="en-GB" sz="2000" b="1" dirty="0">
              <a:latin typeface="Arial" panose="020B0604020202020204" pitchFamily="34" charset="0"/>
              <a:cs typeface="Arial" panose="020B0604020202020204" pitchFamily="34" charset="0"/>
            </a:endParaRPr>
          </a:p>
          <a:p>
            <a:pPr marL="0" indent="0">
              <a:buNone/>
            </a:pPr>
            <a:r>
              <a:rPr lang="en-GB" sz="2000" b="1" dirty="0">
                <a:latin typeface="Arial" panose="020B0604020202020204" pitchFamily="34" charset="0"/>
                <a:cs typeface="Arial" panose="020B0604020202020204" pitchFamily="34" charset="0"/>
              </a:rPr>
              <a:t>3. Gaps in Research</a:t>
            </a:r>
          </a:p>
          <a:p>
            <a:pPr marL="685800" lvl="1">
              <a:buFont typeface="Arial" panose="020B0604020202020204" pitchFamily="34" charset="0"/>
              <a:buChar char="•"/>
            </a:pPr>
            <a:r>
              <a:rPr lang="en-GB" sz="1600" dirty="0">
                <a:latin typeface="Arial" panose="020B0604020202020204" pitchFamily="34" charset="0"/>
                <a:cs typeface="Arial" panose="020B0604020202020204" pitchFamily="34" charset="0"/>
              </a:rPr>
              <a:t>Key gaps include limited support for multilingual speech, accuracy in text-to-sign conversion, and lack of integration with deep learning techniques for natural ISL grammar.</a:t>
            </a:r>
          </a:p>
          <a:p>
            <a:pPr marL="0" indent="0">
              <a:buNone/>
            </a:pPr>
            <a:endParaRPr lang="en-GB" sz="2300" b="1"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Continued…</a:t>
            </a:r>
            <a:endParaRPr lang="en-IN" dirty="0"/>
          </a:p>
        </p:txBody>
      </p:sp>
      <p:sp>
        <p:nvSpPr>
          <p:cNvPr id="3" name="Content Placeholder 2"/>
          <p:cNvSpPr>
            <a:spLocks noGrp="1"/>
          </p:cNvSpPr>
          <p:nvPr>
            <p:ph idx="1"/>
          </p:nvPr>
        </p:nvSpPr>
        <p:spPr/>
        <p:txBody>
          <a:bodyPr/>
          <a:lstStyle/>
          <a:p>
            <a:pPr marL="0" indent="0">
              <a:buNone/>
            </a:pPr>
            <a:r>
              <a:rPr lang="en-GB" sz="2000" b="1" dirty="0">
                <a:latin typeface="Arial" panose="020B0604020202020204" pitchFamily="34" charset="0"/>
                <a:cs typeface="Arial" panose="020B0604020202020204" pitchFamily="34" charset="0"/>
              </a:rPr>
              <a:t>4. Theoretical Foundations</a:t>
            </a:r>
          </a:p>
          <a:p>
            <a:pPr marL="400050" lvl="1" indent="0">
              <a:buNone/>
            </a:pPr>
            <a:r>
              <a:rPr lang="en-GB" sz="1600" dirty="0">
                <a:latin typeface="Arial" panose="020B0604020202020204" pitchFamily="34" charset="0"/>
                <a:cs typeface="Arial" panose="020B0604020202020204" pitchFamily="34" charset="0"/>
              </a:rPr>
              <a:t>The approach relies on linguistic theories, NLP for semantic analysis, and deep learning for generating ISL grammar-based sign language.</a:t>
            </a:r>
          </a:p>
          <a:p>
            <a:pPr marL="0" indent="0">
              <a:buNone/>
            </a:pPr>
            <a:endParaRPr lang="en-GB" sz="1800" b="1" dirty="0">
              <a:latin typeface="Arial" panose="020B0604020202020204" pitchFamily="34" charset="0"/>
              <a:cs typeface="Arial" panose="020B0604020202020204" pitchFamily="34" charset="0"/>
            </a:endParaRPr>
          </a:p>
          <a:p>
            <a:pPr marL="0" indent="0">
              <a:buNone/>
            </a:pPr>
            <a:r>
              <a:rPr lang="en-GB" sz="1800" b="1" dirty="0">
                <a:latin typeface="Arial" panose="020B0604020202020204" pitchFamily="34" charset="0"/>
                <a:cs typeface="Arial" panose="020B0604020202020204" pitchFamily="34" charset="0"/>
              </a:rPr>
              <a:t>5. Comparison with Your Project (Talking Fingers)</a:t>
            </a:r>
          </a:p>
          <a:p>
            <a:pPr marL="400050" lvl="1" indent="0">
              <a:buNone/>
            </a:pPr>
            <a:r>
              <a:rPr lang="en-GB" sz="1600" dirty="0">
                <a:latin typeface="Arial" panose="020B0604020202020204" pitchFamily="34" charset="0"/>
                <a:cs typeface="Arial" panose="020B0604020202020204" pitchFamily="34" charset="0"/>
              </a:rPr>
              <a:t>Talking Fingers uniquely supports multilingual input, enhances text-to-sign accuracy through NLP, and uses a signing avatar for intuitive visualization, addressing existing technology gaps.</a:t>
            </a:r>
          </a:p>
          <a:p>
            <a:pPr marL="0" indent="0">
              <a:buNone/>
            </a:pPr>
            <a:endParaRPr lang="en-IN" dirty="0"/>
          </a:p>
        </p:txBody>
      </p:sp>
    </p:spTree>
    <p:extLst>
      <p:ext uri="{BB962C8B-B14F-4D97-AF65-F5344CB8AC3E}">
        <p14:creationId xmlns:p14="http://schemas.microsoft.com/office/powerpoint/2010/main" val="414955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pPr marL="457200" indent="-457200">
              <a:buFont typeface="+mj-lt"/>
              <a:buAutoNum type="arabicPeriod"/>
            </a:pPr>
            <a:endParaRPr lang="en-GB" dirty="0"/>
          </a:p>
          <a:p>
            <a:pPr marL="457200" indent="-457200">
              <a:buFont typeface="+mj-lt"/>
              <a:buAutoNum type="arabicPeriod"/>
            </a:pPr>
            <a:r>
              <a:rPr lang="en-GB" dirty="0"/>
              <a:t>Speech Recognition:</a:t>
            </a:r>
          </a:p>
          <a:p>
            <a:pPr lvl="1" indent="-342900"/>
            <a:r>
              <a:rPr lang="en-GB" dirty="0"/>
              <a:t>Struggles with accents and background noise.</a:t>
            </a:r>
          </a:p>
          <a:p>
            <a:pPr marL="457200" indent="-457200">
              <a:buFont typeface="+mj-lt"/>
              <a:buAutoNum type="arabicPeriod"/>
            </a:pPr>
            <a:endParaRPr lang="en-GB" dirty="0"/>
          </a:p>
          <a:p>
            <a:pPr marL="457200" indent="-457200">
              <a:buFont typeface="+mj-lt"/>
              <a:buAutoNum type="arabicPeriod"/>
            </a:pPr>
            <a:r>
              <a:rPr lang="en-GB" dirty="0"/>
              <a:t>NLP Limitations:</a:t>
            </a:r>
          </a:p>
          <a:p>
            <a:pPr lvl="1" indent="-342900"/>
            <a:r>
              <a:rPr lang="en-GB" dirty="0"/>
              <a:t>Challenges with complex sentences and language ambiguity.</a:t>
            </a:r>
          </a:p>
          <a:p>
            <a:pPr marL="457200" indent="-457200">
              <a:buFont typeface="+mj-lt"/>
              <a:buAutoNum type="arabicPeriod"/>
            </a:pPr>
            <a:endParaRPr lang="en-GB" dirty="0"/>
          </a:p>
          <a:p>
            <a:pPr marL="457200" indent="-457200">
              <a:buFont typeface="+mj-lt"/>
              <a:buAutoNum type="arabicPeriod"/>
            </a:pPr>
            <a:r>
              <a:rPr lang="en-GB" dirty="0"/>
              <a:t> Sign Language Generation:</a:t>
            </a:r>
          </a:p>
          <a:p>
            <a:pPr lvl="1" indent="-342900"/>
            <a:r>
              <a:rPr lang="en-GB" dirty="0"/>
              <a:t>Issues with ISL standardization and grammar mismatches.</a:t>
            </a:r>
          </a:p>
          <a:p>
            <a:pPr marL="0" indent="0">
              <a:buNone/>
            </a:pPr>
            <a:endParaRPr lang="en-GB" dirty="0"/>
          </a:p>
          <a:p>
            <a:pPr marL="457200" indent="-457200">
              <a:buFont typeface="+mj-lt"/>
              <a:buAutoNum type="arabicPeriod"/>
            </a:pPr>
            <a:r>
              <a:rPr lang="en-GB" dirty="0"/>
              <a:t>Multilingual Support:</a:t>
            </a:r>
          </a:p>
          <a:p>
            <a:pPr lvl="1" indent="-342900"/>
            <a:r>
              <a:rPr lang="en-GB" dirty="0"/>
              <a:t>Complexity in handling diverse languages and translation errors.</a:t>
            </a:r>
            <a:endParaRPr lang="en-IN" dirty="0"/>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Rectangle 1"/>
          <p:cNvSpPr>
            <a:spLocks noGrp="1" noChangeArrowheads="1"/>
          </p:cNvSpPr>
          <p:nvPr>
            <p:ph idx="1"/>
          </p:nvPr>
        </p:nvSpPr>
        <p:spPr bwMode="auto">
          <a:xfrm>
            <a:off x="812800" y="1155418"/>
            <a:ext cx="1076592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sz="2000" b="1" i="0" u="none" strike="noStrike" cap="none" normalizeH="0" dirty="0">
                <a:ln>
                  <a:noFill/>
                </a:ln>
                <a:solidFill>
                  <a:schemeClr val="tx1"/>
                </a:solidFill>
                <a:effectLst/>
                <a:latin typeface="+mn-lt"/>
              </a:rPr>
              <a:t>1. Speech Input</a:t>
            </a:r>
            <a:r>
              <a:rPr kumimoji="0" lang="en-US" sz="2000" b="0" i="0" u="none" strike="noStrike" cap="none" normalizeH="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sz="2000" b="0" i="0" u="none" strike="noStrike" cap="none" normalizeH="0" dirty="0">
                <a:ln>
                  <a:noFill/>
                </a:ln>
                <a:solidFill>
                  <a:schemeClr val="tx1"/>
                </a:solidFill>
                <a:effectLst/>
                <a:latin typeface="+mn-lt"/>
              </a:rPr>
              <a:t>     - The user speaks in any supported language (multilingual input).</a:t>
            </a:r>
          </a:p>
          <a:p>
            <a:pPr marL="0" marR="0" lvl="0" indent="0" algn="l" defTabSz="914400" rtl="0" eaLnBrk="0" fontAlgn="base" latinLnBrk="0" hangingPunct="0">
              <a:lnSpc>
                <a:spcPct val="100000"/>
              </a:lnSpc>
              <a:spcBef>
                <a:spcPct val="0"/>
              </a:spcBef>
              <a:spcAft>
                <a:spcPct val="0"/>
              </a:spcAft>
              <a:buClrTx/>
              <a:buSzTx/>
              <a:buNone/>
              <a:tabLst/>
            </a:pPr>
            <a:r>
              <a:rPr kumimoji="0" lang="en-US" sz="2000" b="0" i="0" u="none" strike="noStrike" cap="none" normalizeH="0" dirty="0">
                <a:ln>
                  <a:noFill/>
                </a:ln>
                <a:solidFill>
                  <a:schemeClr val="tx1"/>
                </a:solidFill>
                <a:effectLst/>
                <a:latin typeface="+mn-lt"/>
              </a:rPr>
              <a:t>     - The app captures the speech using the device's microphone.</a:t>
            </a:r>
          </a:p>
          <a:p>
            <a:pPr marL="0" marR="0" lvl="0" indent="0" algn="l" defTabSz="914400" rtl="0" eaLnBrk="0" fontAlgn="base" latinLnBrk="0" hangingPunct="0">
              <a:lnSpc>
                <a:spcPct val="100000"/>
              </a:lnSpc>
              <a:spcBef>
                <a:spcPct val="0"/>
              </a:spcBef>
              <a:spcAft>
                <a:spcPct val="0"/>
              </a:spcAft>
              <a:buClrTx/>
              <a:buSzTx/>
              <a:buNone/>
              <a:tabLst/>
            </a:pPr>
            <a:endParaRPr kumimoji="0" lang="en-US" sz="2000" b="0" i="0" u="none" strike="noStrike" cap="none" normalizeH="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2000" b="1" i="0" u="none" strike="noStrike" cap="none" normalizeH="0" dirty="0">
                <a:ln>
                  <a:noFill/>
                </a:ln>
                <a:solidFill>
                  <a:schemeClr val="tx1"/>
                </a:solidFill>
                <a:effectLst/>
                <a:latin typeface="+mn-lt"/>
              </a:rPr>
              <a:t>2. Speech-to-Text Conversion</a:t>
            </a:r>
            <a:r>
              <a:rPr kumimoji="0" lang="en-US" sz="2000" b="0" i="0" u="none" strike="noStrike" cap="none" normalizeH="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sz="2000" b="0" i="0" u="none" strike="noStrike" cap="none" normalizeH="0" dirty="0">
                <a:ln>
                  <a:noFill/>
                </a:ln>
                <a:solidFill>
                  <a:schemeClr val="tx1"/>
                </a:solidFill>
                <a:effectLst/>
                <a:latin typeface="+mn-lt"/>
              </a:rPr>
              <a:t>     - The speech is processed to convert it into text using speech recognition technologies.</a:t>
            </a:r>
          </a:p>
          <a:p>
            <a:pPr marL="0" marR="0" lvl="0" indent="0" algn="l" defTabSz="914400" rtl="0" eaLnBrk="0" fontAlgn="base" latinLnBrk="0" hangingPunct="0">
              <a:lnSpc>
                <a:spcPct val="100000"/>
              </a:lnSpc>
              <a:spcBef>
                <a:spcPct val="0"/>
              </a:spcBef>
              <a:spcAft>
                <a:spcPct val="0"/>
              </a:spcAft>
              <a:buClrTx/>
              <a:buSzTx/>
              <a:buNone/>
              <a:tabLst/>
            </a:pPr>
            <a:r>
              <a:rPr kumimoji="0" lang="en-US" sz="2000" b="0" i="0" u="none" strike="noStrike" cap="none" normalizeH="0" dirty="0">
                <a:ln>
                  <a:noFill/>
                </a:ln>
                <a:solidFill>
                  <a:schemeClr val="tx1"/>
                </a:solidFill>
                <a:effectLst/>
                <a:latin typeface="+mn-lt"/>
              </a:rPr>
              <a:t>     - Multilingual speech recognition models are used to handle different languages.</a:t>
            </a:r>
          </a:p>
          <a:p>
            <a:pPr marL="0" marR="0" lvl="0" indent="0" algn="l" defTabSz="914400" rtl="0" eaLnBrk="0" fontAlgn="base" latinLnBrk="0" hangingPunct="0">
              <a:lnSpc>
                <a:spcPct val="100000"/>
              </a:lnSpc>
              <a:spcBef>
                <a:spcPct val="0"/>
              </a:spcBef>
              <a:spcAft>
                <a:spcPct val="0"/>
              </a:spcAft>
              <a:buClrTx/>
              <a:buSzTx/>
              <a:buNone/>
              <a:tabLst/>
            </a:pPr>
            <a:endParaRPr kumimoji="0" lang="en-US" sz="2000" b="0" i="0" u="none" strike="noStrike" cap="none" normalizeH="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2000" b="1" i="0" u="none" strike="noStrike" cap="none" normalizeH="0" dirty="0">
                <a:ln>
                  <a:noFill/>
                </a:ln>
                <a:solidFill>
                  <a:schemeClr val="tx1"/>
                </a:solidFill>
                <a:effectLst/>
                <a:latin typeface="+mn-lt"/>
              </a:rPr>
              <a:t>3. Natural Language Processing (NLP)</a:t>
            </a:r>
            <a:r>
              <a:rPr kumimoji="0" lang="en-US" sz="2000" b="0" i="0" u="none" strike="noStrike" cap="none" normalizeH="0" dirty="0">
                <a:ln>
                  <a:noFill/>
                </a:ln>
                <a:solidFill>
                  <a:schemeClr val="tx1"/>
                </a:solidFill>
                <a:effectLst/>
                <a:latin typeface="+mn-l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sz="2000" b="0" i="0" u="none" strike="noStrike" cap="none" normalizeH="0" dirty="0">
                <a:ln>
                  <a:noFill/>
                </a:ln>
                <a:solidFill>
                  <a:schemeClr val="tx1"/>
                </a:solidFill>
                <a:effectLst/>
                <a:latin typeface="+mn-lt"/>
              </a:rPr>
              <a:t>     - The app breaks down the text into smaller understandable pieces.</a:t>
            </a:r>
          </a:p>
          <a:p>
            <a:pPr marL="0" marR="0" lvl="0" indent="0" algn="l" defTabSz="914400" rtl="0" eaLnBrk="0" fontAlgn="base" latinLnBrk="0" hangingPunct="0">
              <a:lnSpc>
                <a:spcPct val="100000"/>
              </a:lnSpc>
              <a:spcBef>
                <a:spcPct val="0"/>
              </a:spcBef>
              <a:spcAft>
                <a:spcPct val="0"/>
              </a:spcAft>
              <a:buClrTx/>
              <a:buSzTx/>
              <a:buNone/>
              <a:tabLst/>
            </a:pPr>
            <a:r>
              <a:rPr kumimoji="0" lang="en-US" sz="2000" b="0" i="0" u="none" strike="noStrike" cap="none" normalizeH="0" dirty="0">
                <a:ln>
                  <a:noFill/>
                </a:ln>
                <a:solidFill>
                  <a:schemeClr val="tx1"/>
                </a:solidFill>
                <a:effectLst/>
                <a:latin typeface="+mn-lt"/>
              </a:rPr>
              <a:t>     - Semantic analysis of the text is conducted to understand the context and meaning.</a:t>
            </a:r>
          </a:p>
          <a:p>
            <a:pPr marL="0" marR="0" lvl="0" indent="0" algn="l" defTabSz="914400" rtl="0" eaLnBrk="0" fontAlgn="base" latinLnBrk="0" hangingPunct="0">
              <a:lnSpc>
                <a:spcPct val="100000"/>
              </a:lnSpc>
              <a:spcBef>
                <a:spcPct val="0"/>
              </a:spcBef>
              <a:spcAft>
                <a:spcPct val="0"/>
              </a:spcAft>
              <a:buClrTx/>
              <a:buSzTx/>
              <a:buNone/>
              <a:tabLst/>
            </a:pPr>
            <a:endParaRPr kumimoji="0" lang="en-US" sz="2000" b="0" i="0" u="none" strike="noStrike" cap="none" normalizeH="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Continued…</a:t>
            </a:r>
            <a:endParaRPr lang="en-IN" dirty="0"/>
          </a:p>
        </p:txBody>
      </p:sp>
      <p:sp>
        <p:nvSpPr>
          <p:cNvPr id="3" name="Content Placeholder 2"/>
          <p:cNvSpPr>
            <a:spLocks noGrp="1"/>
          </p:cNvSpPr>
          <p:nvPr>
            <p:ph idx="1"/>
          </p:nvPr>
        </p:nvSpPr>
        <p:spPr/>
        <p:txBody>
          <a:bodyPr>
            <a:normAutofit/>
          </a:bodyPr>
          <a:lstStyle/>
          <a:p>
            <a:pPr marL="0" lvl="0" indent="0" eaLnBrk="0" fontAlgn="base" hangingPunct="0">
              <a:spcBef>
                <a:spcPct val="0"/>
              </a:spcBef>
              <a:spcAft>
                <a:spcPct val="0"/>
              </a:spcAft>
              <a:buNone/>
            </a:pPr>
            <a:r>
              <a:rPr lang="en-US" sz="2000" b="1" dirty="0">
                <a:latin typeface="Arial" panose="020B0604020202020204" pitchFamily="34" charset="0"/>
              </a:rPr>
              <a:t>4. Sign Language Conversion</a:t>
            </a:r>
            <a:r>
              <a:rPr lang="en-US" sz="2000" dirty="0">
                <a:latin typeface="Arial" panose="020B0604020202020204" pitchFamily="34" charset="0"/>
              </a:rPr>
              <a:t>:</a:t>
            </a:r>
          </a:p>
          <a:p>
            <a:pPr marL="0" lvl="0" indent="0" eaLnBrk="0" fontAlgn="base" hangingPunct="0">
              <a:spcBef>
                <a:spcPct val="0"/>
              </a:spcBef>
              <a:spcAft>
                <a:spcPct val="0"/>
              </a:spcAft>
              <a:buNone/>
            </a:pPr>
            <a:r>
              <a:rPr lang="en-US" sz="2000" dirty="0">
                <a:latin typeface="Arial" panose="020B0604020202020204" pitchFamily="34" charset="0"/>
              </a:rPr>
              <a:t>     - The text is converted into sign language following Indian Sign Language (ISL) grammar     	rules.</a:t>
            </a:r>
          </a:p>
          <a:p>
            <a:pPr marL="0" lvl="0" indent="0" eaLnBrk="0" fontAlgn="base" hangingPunct="0">
              <a:spcBef>
                <a:spcPct val="0"/>
              </a:spcBef>
              <a:spcAft>
                <a:spcPct val="0"/>
              </a:spcAft>
              <a:buNone/>
            </a:pPr>
            <a:r>
              <a:rPr lang="en-US" sz="2000" dirty="0">
                <a:latin typeface="Arial" panose="020B0604020202020204" pitchFamily="34" charset="0"/>
              </a:rPr>
              <a:t>     - A deep learning model is trained to accurately map text to sign language gestures.</a:t>
            </a:r>
          </a:p>
          <a:p>
            <a:pPr marL="0" lvl="0" indent="0" eaLnBrk="0" fontAlgn="base" hangingPunct="0">
              <a:spcBef>
                <a:spcPct val="0"/>
              </a:spcBef>
              <a:spcAft>
                <a:spcPct val="0"/>
              </a:spcAft>
              <a:buNone/>
            </a:pPr>
            <a:endParaRPr lang="en-US" sz="2000" dirty="0">
              <a:latin typeface="Arial" panose="020B0604020202020204" pitchFamily="34" charset="0"/>
            </a:endParaRPr>
          </a:p>
          <a:p>
            <a:pPr marL="0" lvl="0" indent="0" eaLnBrk="0" fontAlgn="base" hangingPunct="0">
              <a:spcBef>
                <a:spcPct val="0"/>
              </a:spcBef>
              <a:spcAft>
                <a:spcPct val="0"/>
              </a:spcAft>
              <a:buNone/>
            </a:pPr>
            <a:r>
              <a:rPr lang="en-US" sz="2000" b="1" dirty="0">
                <a:latin typeface="Arial" panose="020B0604020202020204" pitchFamily="34" charset="0"/>
              </a:rPr>
              <a:t>5. Avatar Display</a:t>
            </a:r>
            <a:r>
              <a:rPr lang="en-US" sz="2000" dirty="0">
                <a:latin typeface="Arial" panose="020B0604020202020204" pitchFamily="34" charset="0"/>
              </a:rPr>
              <a:t>:</a:t>
            </a:r>
          </a:p>
          <a:p>
            <a:pPr marL="0" lvl="0" indent="0" eaLnBrk="0" fontAlgn="base" hangingPunct="0">
              <a:spcBef>
                <a:spcPct val="0"/>
              </a:spcBef>
              <a:spcAft>
                <a:spcPct val="0"/>
              </a:spcAft>
              <a:buNone/>
            </a:pPr>
            <a:r>
              <a:rPr lang="en-US" sz="2000" dirty="0">
                <a:latin typeface="Arial" panose="020B0604020202020204" pitchFamily="34" charset="0"/>
              </a:rPr>
              <a:t>     - A 3D signing avatar is used to demonstrate the sign language.</a:t>
            </a:r>
          </a:p>
          <a:p>
            <a:pPr marL="0" lvl="0" indent="0" eaLnBrk="0" fontAlgn="base" hangingPunct="0">
              <a:spcBef>
                <a:spcPct val="0"/>
              </a:spcBef>
              <a:spcAft>
                <a:spcPct val="0"/>
              </a:spcAft>
              <a:buNone/>
            </a:pPr>
            <a:r>
              <a:rPr lang="en-US" sz="2000" dirty="0">
                <a:latin typeface="Arial" panose="020B0604020202020204" pitchFamily="34" charset="0"/>
              </a:rPr>
              <a:t>     - The avatar animates the gestures according to ISL.</a:t>
            </a:r>
          </a:p>
          <a:p>
            <a:pPr marL="0" lvl="0" indent="0" eaLnBrk="0" fontAlgn="base" hangingPunct="0">
              <a:spcBef>
                <a:spcPct val="0"/>
              </a:spcBef>
              <a:spcAft>
                <a:spcPct val="0"/>
              </a:spcAft>
              <a:buNone/>
            </a:pPr>
            <a:endParaRPr lang="en-US" sz="2000" dirty="0">
              <a:latin typeface="Arial" panose="020B0604020202020204" pitchFamily="34" charset="0"/>
            </a:endParaRPr>
          </a:p>
          <a:p>
            <a:endParaRPr lang="en-IN" sz="2000" dirty="0"/>
          </a:p>
        </p:txBody>
      </p:sp>
    </p:spTree>
    <p:extLst>
      <p:ext uri="{BB962C8B-B14F-4D97-AF65-F5344CB8AC3E}">
        <p14:creationId xmlns:p14="http://schemas.microsoft.com/office/powerpoint/2010/main" val="47210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p:cNvSpPr>
            <a:spLocks noGrp="1" noChangeArrowheads="1"/>
          </p:cNvSpPr>
          <p:nvPr>
            <p:ph idx="1"/>
          </p:nvPr>
        </p:nvSpPr>
        <p:spPr bwMode="auto">
          <a:xfrm>
            <a:off x="812800" y="1006023"/>
            <a:ext cx="10905067"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1" i="0" u="none" strike="noStrike" cap="none" normalizeH="0" baseline="0" dirty="0">
                <a:ln>
                  <a:noFill/>
                </a:ln>
                <a:solidFill>
                  <a:schemeClr val="tx1"/>
                </a:solidFill>
                <a:effectLst/>
                <a:latin typeface="Arial" panose="020B0604020202020204" pitchFamily="34" charset="0"/>
              </a:rPr>
              <a:t>Inclusivity</a:t>
            </a:r>
            <a:r>
              <a:rPr kumimoji="0" lang="en-US" sz="2000" b="0" i="0" u="none" strike="noStrike" cap="none" normalizeH="0" baseline="0" dirty="0">
                <a:ln>
                  <a:noFill/>
                </a:ln>
                <a:solidFill>
                  <a:schemeClr val="tx1"/>
                </a:solidFill>
                <a:effectLst/>
                <a:latin typeface="Arial" panose="020B0604020202020204" pitchFamily="34" charset="0"/>
              </a:rPr>
              <a:t>:</a:t>
            </a:r>
          </a:p>
          <a:p>
            <a:pPr marL="857250" lvl="1" indent="-457200"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Arial" panose="020B0604020202020204" pitchFamily="34" charset="0"/>
              </a:rPr>
              <a:t>To bridge the communication gap between speech-enabled and hearing-impaired individuals by providing real-time speech-to-sign language conversion.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1" i="0" u="none" strike="noStrike" cap="none" normalizeH="0" baseline="0" dirty="0">
                <a:ln>
                  <a:noFill/>
                </a:ln>
                <a:solidFill>
                  <a:schemeClr val="tx1"/>
                </a:solidFill>
                <a:effectLst/>
                <a:latin typeface="Arial" panose="020B0604020202020204" pitchFamily="34" charset="0"/>
              </a:rPr>
              <a:t>Multilingual Support</a:t>
            </a:r>
            <a:r>
              <a:rPr kumimoji="0" lang="en-US" sz="2000" b="0" i="0" u="none" strike="noStrike" cap="none" normalizeH="0" baseline="0" dirty="0">
                <a:ln>
                  <a:noFill/>
                </a:ln>
                <a:solidFill>
                  <a:schemeClr val="tx1"/>
                </a:solidFill>
                <a:effectLst/>
                <a:latin typeface="Arial" panose="020B0604020202020204" pitchFamily="34" charset="0"/>
              </a:rPr>
              <a:t>:</a:t>
            </a:r>
          </a:p>
          <a:p>
            <a:pPr marL="857250" lvl="1" indent="-457200"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Arial" panose="020B0604020202020204" pitchFamily="34" charset="0"/>
              </a:rPr>
              <a:t>To enable users from diverse linguistic backgrounds to interact seamlessly through speech-to-sign translation.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sz="20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sz="2000" b="1" i="0" u="none" strike="noStrike" cap="none" normalizeH="0" baseline="0" dirty="0">
                <a:ln>
                  <a:noFill/>
                </a:ln>
                <a:solidFill>
                  <a:schemeClr val="tx1"/>
                </a:solidFill>
                <a:effectLst/>
                <a:latin typeface="Arial" panose="020B0604020202020204" pitchFamily="34" charset="0"/>
              </a:rPr>
              <a:t>Efficiency</a:t>
            </a:r>
            <a:r>
              <a:rPr kumimoji="0" lang="en-US" sz="2000" b="0" i="0" u="none" strike="noStrike" cap="none" normalizeH="0" baseline="0" dirty="0">
                <a:ln>
                  <a:noFill/>
                </a:ln>
                <a:solidFill>
                  <a:schemeClr val="tx1"/>
                </a:solidFill>
                <a:effectLst/>
                <a:latin typeface="Arial" panose="020B0604020202020204" pitchFamily="34" charset="0"/>
              </a:rPr>
              <a:t>:</a:t>
            </a:r>
          </a:p>
          <a:p>
            <a:pPr marL="857250" lvl="1" indent="-457200" eaLnBrk="0" fontAlgn="base" hangingPunct="0">
              <a:spcBef>
                <a:spcPct val="0"/>
              </a:spcBef>
              <a:spcAft>
                <a:spcPct val="0"/>
              </a:spcAft>
            </a:pPr>
            <a:r>
              <a:rPr kumimoji="0" lang="en-US" sz="1600" b="0" i="0" u="none" strike="noStrike" cap="none" normalizeH="0" baseline="0" dirty="0">
                <a:ln>
                  <a:noFill/>
                </a:ln>
                <a:solidFill>
                  <a:schemeClr val="tx1"/>
                </a:solidFill>
                <a:effectLst/>
                <a:latin typeface="Arial" panose="020B0604020202020204" pitchFamily="34" charset="0"/>
              </a:rPr>
              <a:t>To ensure fast and accurate conversion of speech to text and subsequently to sign language using advanced NLP and deep learning techniques.</a:t>
            </a:r>
          </a:p>
          <a:p>
            <a:pPr marL="457200" lvl="0" indent="-457200" eaLnBrk="0" fontAlgn="base" hangingPunct="0">
              <a:spcBef>
                <a:spcPct val="0"/>
              </a:spcBef>
              <a:spcAft>
                <a:spcPct val="0"/>
              </a:spcAft>
              <a:buFont typeface="+mj-lt"/>
              <a:buAutoNum type="arabicPeriod"/>
            </a:pPr>
            <a:r>
              <a:rPr lang="en-US" sz="2000" b="1" dirty="0">
                <a:latin typeface="Arial" panose="020B0604020202020204" pitchFamily="34" charset="0"/>
              </a:rPr>
              <a:t>ISL Adherence</a:t>
            </a:r>
            <a:r>
              <a:rPr lang="en-US" sz="2000" dirty="0">
                <a:latin typeface="Arial" panose="020B0604020202020204" pitchFamily="34" charset="0"/>
              </a:rPr>
              <a:t>:</a:t>
            </a:r>
          </a:p>
          <a:p>
            <a:pPr lvl="1" eaLnBrk="0" fontAlgn="base" hangingPunct="0">
              <a:spcBef>
                <a:spcPct val="0"/>
              </a:spcBef>
              <a:spcAft>
                <a:spcPct val="0"/>
              </a:spcAft>
            </a:pPr>
            <a:r>
              <a:rPr lang="en-US" sz="1600" dirty="0">
                <a:latin typeface="Arial" panose="020B0604020202020204" pitchFamily="34" charset="0"/>
              </a:rPr>
              <a:t>To follow Indian Sign Language grammar rules strictly in the conversion process for accuracy and cultural relevance.</a:t>
            </a:r>
          </a:p>
          <a:p>
            <a:pPr marL="457200" lvl="0" indent="-457200" eaLnBrk="0" fontAlgn="base" hangingPunct="0">
              <a:spcBef>
                <a:spcPct val="0"/>
              </a:spcBef>
              <a:spcAft>
                <a:spcPct val="0"/>
              </a:spcAft>
              <a:buFont typeface="+mj-lt"/>
              <a:buAutoNum type="arabicPeriod"/>
            </a:pPr>
            <a:endParaRPr lang="en-US" sz="2000" dirty="0">
              <a:latin typeface="Arial" panose="020B0604020202020204" pitchFamily="34" charset="0"/>
            </a:endParaRPr>
          </a:p>
          <a:p>
            <a:pPr marL="457200" lvl="0" indent="-457200" eaLnBrk="0" fontAlgn="base" hangingPunct="0">
              <a:spcBef>
                <a:spcPct val="0"/>
              </a:spcBef>
              <a:spcAft>
                <a:spcPct val="0"/>
              </a:spcAft>
              <a:buFont typeface="+mj-lt"/>
              <a:buAutoNum type="arabicPeriod"/>
            </a:pPr>
            <a:r>
              <a:rPr lang="en-US" sz="2000" b="1" dirty="0">
                <a:latin typeface="Arial" panose="020B0604020202020204" pitchFamily="34" charset="0"/>
              </a:rPr>
              <a:t>User-Friendly Interface</a:t>
            </a:r>
            <a:r>
              <a:rPr lang="en-US" sz="2000" dirty="0">
                <a:latin typeface="Arial" panose="020B0604020202020204" pitchFamily="34" charset="0"/>
              </a:rPr>
              <a:t>:</a:t>
            </a:r>
          </a:p>
          <a:p>
            <a:pPr lvl="1" eaLnBrk="0" fontAlgn="base" hangingPunct="0">
              <a:spcBef>
                <a:spcPct val="0"/>
              </a:spcBef>
              <a:spcAft>
                <a:spcPct val="0"/>
              </a:spcAft>
            </a:pPr>
            <a:r>
              <a:rPr lang="en-US" sz="1600" dirty="0">
                <a:latin typeface="Arial" panose="020B0604020202020204" pitchFamily="34" charset="0"/>
              </a:rPr>
              <a:t>To provide an easy-to-use interface with a responsive signing avatar for clear communication.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5" name="TextBox 4">
            <a:extLst>
              <a:ext uri="{FF2B5EF4-FFF2-40B4-BE49-F238E27FC236}">
                <a16:creationId xmlns:a16="http://schemas.microsoft.com/office/drawing/2014/main" id="{99104BD1-4949-4AEE-AE93-B6111539FAD7}"/>
              </a:ext>
            </a:extLst>
          </p:cNvPr>
          <p:cNvSpPr txBox="1"/>
          <p:nvPr/>
        </p:nvSpPr>
        <p:spPr>
          <a:xfrm>
            <a:off x="812800" y="1304088"/>
            <a:ext cx="10668000" cy="4031873"/>
          </a:xfrm>
          <a:prstGeom prst="rect">
            <a:avLst/>
          </a:prstGeom>
          <a:noFill/>
        </p:spPr>
        <p:txBody>
          <a:bodyPr wrap="square">
            <a:spAutoFit/>
          </a:bodyPr>
          <a:lstStyle/>
          <a:p>
            <a:r>
              <a:rPr lang="en-US" sz="2000" b="1" dirty="0"/>
              <a:t>Phase 1: Requirement Analysis and Design</a:t>
            </a:r>
          </a:p>
          <a:p>
            <a:pPr marL="742950" lvl="1" indent="-285750">
              <a:buFont typeface="Arial" panose="020B0604020202020204" pitchFamily="34" charset="0"/>
              <a:buChar char="•"/>
            </a:pPr>
            <a:r>
              <a:rPr lang="en-US" dirty="0"/>
              <a:t>Identify the target audience and define key features, including text-to-sign language translation, language support, and gesture visualization.</a:t>
            </a:r>
          </a:p>
          <a:p>
            <a:pPr marL="742950" lvl="1" indent="-285750">
              <a:buFont typeface="Arial" panose="020B0604020202020204" pitchFamily="34" charset="0"/>
              <a:buChar char="•"/>
            </a:pPr>
            <a:r>
              <a:rPr lang="en-US" dirty="0"/>
              <a:t>Design the user interface with components like text input, language selection, and output layout.</a:t>
            </a:r>
          </a:p>
          <a:p>
            <a:pPr marL="742950" lvl="1" indent="-285750">
              <a:buFont typeface="Arial" panose="020B0604020202020204" pitchFamily="34" charset="0"/>
              <a:buChar char="•"/>
            </a:pPr>
            <a:r>
              <a:rPr lang="en-US" dirty="0"/>
              <a:t>Prepare sign language image resources and create mappings for efficient retrieval.</a:t>
            </a:r>
          </a:p>
          <a:p>
            <a:pPr marL="285750" indent="-285750">
              <a:buFont typeface="Arial" panose="020B0604020202020204" pitchFamily="34" charset="0"/>
              <a:buChar char="•"/>
            </a:pPr>
            <a:endParaRPr lang="en-US" dirty="0"/>
          </a:p>
          <a:p>
            <a:r>
              <a:rPr lang="en-US" sz="2000" b="1" dirty="0"/>
              <a:t>Phase 2: Implementation</a:t>
            </a:r>
          </a:p>
          <a:p>
            <a:pPr marL="742950" lvl="1" indent="-285750">
              <a:buFont typeface="Arial" panose="020B0604020202020204" pitchFamily="34" charset="0"/>
              <a:buChar char="•"/>
            </a:pPr>
            <a:r>
              <a:rPr lang="en-US" dirty="0"/>
              <a:t>Develop core functionalities:</a:t>
            </a:r>
          </a:p>
          <a:p>
            <a:pPr marL="1257300" lvl="2" indent="-342900">
              <a:buFont typeface="Arial" panose="020B0604020202020204" pitchFamily="34" charset="0"/>
              <a:buChar char="•"/>
            </a:pPr>
            <a:r>
              <a:rPr lang="en-US" dirty="0"/>
              <a:t>Handle text input and split it into letters or words.</a:t>
            </a:r>
          </a:p>
          <a:p>
            <a:pPr marL="1257300" lvl="2" indent="-342900">
              <a:buFont typeface="Arial" panose="020B0604020202020204" pitchFamily="34" charset="0"/>
              <a:buChar char="•"/>
            </a:pPr>
            <a:r>
              <a:rPr lang="en-US" dirty="0"/>
              <a:t>Display corresponding sign language images dynamically using Glide.</a:t>
            </a:r>
          </a:p>
          <a:p>
            <a:pPr marL="1257300" lvl="2" indent="-342900">
              <a:buFont typeface="Arial" panose="020B0604020202020204" pitchFamily="34" charset="0"/>
              <a:buChar char="•"/>
            </a:pPr>
            <a:r>
              <a:rPr lang="en-US" dirty="0"/>
              <a:t>Enable language selection via a `Spinner` and map to language codes.</a:t>
            </a:r>
          </a:p>
          <a:p>
            <a:pPr marL="1257300" lvl="2" indent="-342900">
              <a:buFont typeface="Arial" panose="020B0604020202020204" pitchFamily="34" charset="0"/>
              <a:buChar char="•"/>
            </a:pPr>
            <a:r>
              <a:rPr lang="en-US" dirty="0"/>
              <a:t>Integrate horizontal scrolling for better navigation of sign images.</a:t>
            </a:r>
          </a:p>
          <a:p>
            <a:pPr marL="742950" lvl="1" indent="-285750">
              <a:buFont typeface="Arial" panose="020B0604020202020204" pitchFamily="34" charset="0"/>
              <a:buChar char="•"/>
            </a:pPr>
            <a:r>
              <a:rPr lang="en-US" dirty="0"/>
              <a:t> Set up modular components like `</a:t>
            </a:r>
            <a:r>
              <a:rPr lang="en-US" dirty="0" err="1"/>
              <a:t>ResourceHelper</a:t>
            </a:r>
            <a:r>
              <a:rPr lang="en-US" dirty="0"/>
              <a:t>` for resource management.</a:t>
            </a: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Vardana"/>
        <a:ea typeface=""/>
        <a:cs typeface=""/>
      </a:majorFont>
      <a:minorFont>
        <a:latin typeface="Va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476</TotalTime>
  <Words>1516</Words>
  <Application>Microsoft Office PowerPoint</Application>
  <PresentationFormat>Widescreen</PresentationFormat>
  <Paragraphs>209</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vt:lpstr>
      <vt:lpstr>Vardana</vt:lpstr>
      <vt:lpstr>Verdana</vt:lpstr>
      <vt:lpstr>Bioinformatics</vt:lpstr>
      <vt:lpstr>TALKING FINGERS</vt:lpstr>
      <vt:lpstr>Introduction</vt:lpstr>
      <vt:lpstr>Literature Review</vt:lpstr>
      <vt:lpstr>Continued…</vt:lpstr>
      <vt:lpstr>Existing method Drawback</vt:lpstr>
      <vt:lpstr>Proposed Method</vt:lpstr>
      <vt:lpstr>Continued…</vt:lpstr>
      <vt:lpstr>Objectives</vt:lpstr>
      <vt:lpstr>Methodology/Modules</vt:lpstr>
      <vt:lpstr>Contd.</vt:lpstr>
      <vt:lpstr>Architecture</vt:lpstr>
      <vt:lpstr>Software components</vt:lpstr>
      <vt:lpstr>Timeline of Project</vt:lpstr>
      <vt:lpstr>Outcomes</vt:lpstr>
      <vt:lpstr>Outputs</vt:lpstr>
      <vt:lpstr>Conclusion</vt:lpstr>
      <vt:lpstr>Github Link</vt:lpstr>
      <vt:lpstr>Similarity Check </vt:lpstr>
      <vt:lpstr>Publishing and Acceptance Letter</vt:lpstr>
      <vt:lpstr>Project work mapping with SDG</vt:lpstr>
      <vt:lpstr>Contd.</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Anvith G</cp:lastModifiedBy>
  <cp:revision>49</cp:revision>
  <dcterms:created xsi:type="dcterms:W3CDTF">2023-03-16T03:26:27Z</dcterms:created>
  <dcterms:modified xsi:type="dcterms:W3CDTF">2025-01-21T08:13:17Z</dcterms:modified>
</cp:coreProperties>
</file>