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32"/>
  </p:handoutMasterIdLst>
  <p:sldIdLst>
    <p:sldId id="330" r:id="rId3"/>
    <p:sldId id="260" r:id="rId4"/>
    <p:sldId id="258" r:id="rId5"/>
    <p:sldId id="257" r:id="rId6"/>
    <p:sldId id="259" r:id="rId7"/>
    <p:sldId id="305" r:id="rId8"/>
    <p:sldId id="306" r:id="rId9"/>
    <p:sldId id="265" r:id="rId10"/>
    <p:sldId id="307" r:id="rId11"/>
    <p:sldId id="263" r:id="rId12"/>
    <p:sldId id="310" r:id="rId14"/>
    <p:sldId id="282" r:id="rId15"/>
    <p:sldId id="311" r:id="rId16"/>
    <p:sldId id="274" r:id="rId17"/>
    <p:sldId id="275" r:id="rId18"/>
    <p:sldId id="280" r:id="rId19"/>
    <p:sldId id="312" r:id="rId20"/>
    <p:sldId id="313" r:id="rId21"/>
    <p:sldId id="286" r:id="rId22"/>
    <p:sldId id="270" r:id="rId23"/>
    <p:sldId id="315" r:id="rId24"/>
    <p:sldId id="272" r:id="rId25"/>
    <p:sldId id="290" r:id="rId26"/>
    <p:sldId id="291" r:id="rId27"/>
    <p:sldId id="266" r:id="rId28"/>
    <p:sldId id="327" r:id="rId29"/>
    <p:sldId id="314"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howGuides="1">
      <p:cViewPr varScale="1">
        <p:scale>
          <a:sx n="73" d="100"/>
          <a:sy n="73" d="100"/>
        </p:scale>
        <p:origin x="612" y="72"/>
      </p:cViewPr>
      <p:guideLst>
        <p:guide orient="horz" pos="2160"/>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Automatic Sanitary Napkin Vending Machine</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9CB59D-2D74-4CC3-B94B-5BC920AC8B4C}"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IOT Based Smart Waste Segregator</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9F6DF-99CF-41EF-9BE5-0977800A26D4}" type="slidenum">
              <a:rPr lang="en-IN" smtClean="0"/>
            </a:fld>
            <a:endParaRPr lang="en-IN"/>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Automatic Sanitary Napkin Vending Machine</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6EE9D-066A-4723-B0C7-155C076521D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IOT Based Smart Waste Segregator</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0DE7E-0489-4D74-80AF-7F127211B55B}" type="slidenum">
              <a:rPr lang="en-IN" smtClean="0"/>
            </a:fld>
            <a:endParaRPr lang="en-IN"/>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US"/>
              <a:t>IOT Based Smart Waste Segregator</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IOT  Based  Smart  Waste  Segregator</a:t>
            </a:r>
            <a:endParaRPr lang="en-IN"/>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r>
              <a:rPr lang="en-US"/>
              <a:t>IOT  Based  Smart  Waste  Segregator</a:t>
            </a:r>
            <a:endParaRPr lang="en-IN"/>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r>
              <a:rPr lang="en-US"/>
              <a:t>IOT  Based  Smart  Waste  Segregator</a:t>
            </a:r>
            <a:endParaRPr lang="en-IN"/>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a:t>IOT  Based  Smart  Waste  Segregator</a:t>
            </a:r>
            <a:endParaRPr lang="en-IN"/>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r>
              <a:rPr lang="en-US"/>
              <a:t>IOT  Based  Smart  Waste  Segregator</a:t>
            </a:r>
            <a:endParaRPr lang="en-IN"/>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IOT  Based  Smart  Waste  Segregator</a:t>
            </a:r>
            <a:endParaRPr lang="en-IN"/>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r>
              <a:rPr lang="en-US"/>
              <a:t>IOT  Based  Smart  Waste  Segregator</a:t>
            </a:r>
            <a:endParaRPr lang="en-IN"/>
          </a:p>
        </p:txBody>
      </p:sp>
      <p:sp>
        <p:nvSpPr>
          <p:cNvPr id="6" name="Footer Placeholder 5"/>
          <p:cNvSpPr>
            <a:spLocks noGrp="1"/>
          </p:cNvSpPr>
          <p:nvPr>
            <p:ph type="ftr" sz="quarter" idx="11"/>
          </p:nvPr>
        </p:nvSpPr>
        <p:spPr/>
        <p:txBody>
          <a:bodyPr/>
          <a:lstStyle/>
          <a:p>
            <a:r>
              <a:rPr lang="en-US"/>
              <a:t>Dept. of ETE                                     </a:t>
            </a:r>
            <a:endParaRPr lang="en-IN"/>
          </a:p>
        </p:txBody>
      </p:sp>
      <p:sp>
        <p:nvSpPr>
          <p:cNvPr id="7" name="Slide Number Placeholder 6"/>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r>
              <a:rPr lang="en-US"/>
              <a:t>IOT  Based  Smart  Waste  Segregator</a:t>
            </a:r>
            <a:endParaRPr lang="en-IN"/>
          </a:p>
        </p:txBody>
      </p:sp>
      <p:sp>
        <p:nvSpPr>
          <p:cNvPr id="8" name="Footer Placeholder 7"/>
          <p:cNvSpPr>
            <a:spLocks noGrp="1"/>
          </p:cNvSpPr>
          <p:nvPr>
            <p:ph type="ftr" sz="quarter" idx="11"/>
          </p:nvPr>
        </p:nvSpPr>
        <p:spPr/>
        <p:txBody>
          <a:bodyPr/>
          <a:lstStyle/>
          <a:p>
            <a:r>
              <a:rPr lang="en-US"/>
              <a:t>Dept. of ETE                                     </a:t>
            </a:r>
            <a:endParaRPr lang="en-IN"/>
          </a:p>
        </p:txBody>
      </p:sp>
      <p:sp>
        <p:nvSpPr>
          <p:cNvPr id="9" name="Slide Number Placeholder 8"/>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IOT  Based  Smart  Waste  Segregator</a:t>
            </a:r>
            <a:endParaRPr lang="en-IN"/>
          </a:p>
        </p:txBody>
      </p:sp>
      <p:sp>
        <p:nvSpPr>
          <p:cNvPr id="4" name="Footer Placeholder 3"/>
          <p:cNvSpPr>
            <a:spLocks noGrp="1"/>
          </p:cNvSpPr>
          <p:nvPr>
            <p:ph type="ftr" sz="quarter" idx="11"/>
          </p:nvPr>
        </p:nvSpPr>
        <p:spPr/>
        <p:txBody>
          <a:bodyPr/>
          <a:lstStyle/>
          <a:p>
            <a:r>
              <a:rPr lang="en-US"/>
              <a:t>Dept. of ETE                                     </a:t>
            </a:r>
            <a:endParaRPr lang="en-IN"/>
          </a:p>
        </p:txBody>
      </p:sp>
      <p:sp>
        <p:nvSpPr>
          <p:cNvPr id="5" name="Slide Number Placeholder 4"/>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IOT  Based  Smart  Waste  Segregator</a:t>
            </a:r>
            <a:endParaRPr lang="en-IN"/>
          </a:p>
        </p:txBody>
      </p:sp>
      <p:sp>
        <p:nvSpPr>
          <p:cNvPr id="3" name="Footer Placeholder 2"/>
          <p:cNvSpPr>
            <a:spLocks noGrp="1"/>
          </p:cNvSpPr>
          <p:nvPr>
            <p:ph type="ftr" sz="quarter" idx="11"/>
          </p:nvPr>
        </p:nvSpPr>
        <p:spPr/>
        <p:txBody>
          <a:bodyPr/>
          <a:lstStyle/>
          <a:p>
            <a:r>
              <a:rPr lang="en-US"/>
              <a:t>Dept. of ETE                                     </a:t>
            </a:r>
            <a:endParaRPr lang="en-IN"/>
          </a:p>
        </p:txBody>
      </p:sp>
      <p:sp>
        <p:nvSpPr>
          <p:cNvPr id="4" name="Slide Number Placeholder 3"/>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IOT  Based  Smart  Waste  Segregator</a:t>
            </a:r>
            <a:endParaRPr lang="en-IN"/>
          </a:p>
        </p:txBody>
      </p:sp>
      <p:sp>
        <p:nvSpPr>
          <p:cNvPr id="6" name="Footer Placeholder 5"/>
          <p:cNvSpPr>
            <a:spLocks noGrp="1"/>
          </p:cNvSpPr>
          <p:nvPr>
            <p:ph type="ftr" sz="quarter" idx="11"/>
          </p:nvPr>
        </p:nvSpPr>
        <p:spPr/>
        <p:txBody>
          <a:bodyPr/>
          <a:lstStyle/>
          <a:p>
            <a:r>
              <a:rPr lang="en-US"/>
              <a:t>Dept. of ETE                                     </a:t>
            </a:r>
            <a:endParaRPr lang="en-IN"/>
          </a:p>
        </p:txBody>
      </p:sp>
      <p:sp>
        <p:nvSpPr>
          <p:cNvPr id="7" name="Slide Number Placeholder 6"/>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IOT  Based  Smart  Waste  Segregator</a:t>
            </a:r>
            <a:endParaRPr lang="en-IN"/>
          </a:p>
        </p:txBody>
      </p:sp>
      <p:sp>
        <p:nvSpPr>
          <p:cNvPr id="6" name="Footer Placeholder 5"/>
          <p:cNvSpPr>
            <a:spLocks noGrp="1"/>
          </p:cNvSpPr>
          <p:nvPr>
            <p:ph type="ftr" sz="quarter" idx="11"/>
          </p:nvPr>
        </p:nvSpPr>
        <p:spPr/>
        <p:txBody>
          <a:bodyPr/>
          <a:lstStyle/>
          <a:p>
            <a:r>
              <a:rPr lang="en-US"/>
              <a:t>Dept. of ETE                                     </a:t>
            </a:r>
            <a:endParaRPr lang="en-IN"/>
          </a:p>
        </p:txBody>
      </p:sp>
      <p:sp>
        <p:nvSpPr>
          <p:cNvPr id="7" name="Slide Number Placeholder 6"/>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IOT  Based  Smart  Waste  Segregator</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ETE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CCBC9-ADA2-4704-90D7-D80BA6DE8B8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ieeexplore.ieee.org/xpl/conhome/9823959/proceeding" TargetMode="External"/><Relationship Id="rId1" Type="http://schemas.openxmlformats.org/officeDocument/2006/relationships/hyperlink" Target="https://ieeexplore.ieee.org/xpl/conhome/9318602/proceeding"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ieeexplore.ieee.org/xpl/conhome/9203793/proceeding" TargetMode="External"/><Relationship Id="rId1" Type="http://schemas.openxmlformats.org/officeDocument/2006/relationships/hyperlink" Target="https://ieeexplore.ieee.org/xpl/conhome/9791457/procee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19495"/>
          </a:xfrm>
        </p:spPr>
        <p:txBody>
          <a:bodyPr>
            <a:normAutofit/>
          </a:bodyPr>
          <a:p>
            <a:pPr algn="ctr"/>
            <a:r>
              <a:rPr lang="en-US" b="1" dirty="0">
                <a:solidFill>
                  <a:srgbClr val="C00000"/>
                </a:solidFill>
                <a:latin typeface="Arial Black" panose="020B0A04020102020204" charset="0"/>
                <a:cs typeface="Arial Black" panose="020B0A04020102020204" charset="0"/>
                <a:sym typeface="+mn-ea"/>
              </a:rPr>
              <a:t>OTP BASED SMART WIRELESS LOCKING SYSTEM</a:t>
            </a:r>
            <a:endParaRPr lang="en-US" b="1">
              <a:latin typeface="Arial Black" panose="020B0A04020102020204" charset="0"/>
              <a:cs typeface="Arial Black" panose="020B0A04020102020204" charset="0"/>
            </a:endParaRPr>
          </a:p>
        </p:txBody>
      </p:sp>
      <p:sp>
        <p:nvSpPr>
          <p:cNvPr id="4" name="Date Placeholder 3"/>
          <p:cNvSpPr>
            <a:spLocks noGrp="1"/>
          </p:cNvSpPr>
          <p:nvPr>
            <p:ph type="dt" sz="half" idx="10"/>
          </p:nvPr>
        </p:nvSpPr>
        <p:spPr/>
        <p:txBody>
          <a:bodyPr/>
          <a:p>
            <a:r>
              <a:rPr lang="en-US"/>
              <a:t>IOT  Based  Smart  Waste  Segregator</a:t>
            </a:r>
            <a:endParaRPr lang="en-IN"/>
          </a:p>
        </p:txBody>
      </p:sp>
      <p:sp>
        <p:nvSpPr>
          <p:cNvPr id="5" name="Footer Placeholder 4"/>
          <p:cNvSpPr>
            <a:spLocks noGrp="1"/>
          </p:cNvSpPr>
          <p:nvPr>
            <p:ph type="ftr" sz="quarter" idx="11"/>
          </p:nvPr>
        </p:nvSpPr>
        <p:spPr/>
        <p:txBody>
          <a:bodyPr/>
          <a:p>
            <a:r>
              <a:rPr lang="en-US"/>
              <a:t>Dept. of ETE                                     </a:t>
            </a:r>
            <a:endParaRPr lang="en-IN"/>
          </a:p>
        </p:txBody>
      </p:sp>
      <p:sp>
        <p:nvSpPr>
          <p:cNvPr id="6" name="Slide Number Placeholder 5"/>
          <p:cNvSpPr>
            <a:spLocks noGrp="1"/>
          </p:cNvSpPr>
          <p:nvPr>
            <p:ph type="sldNum" sz="quarter" idx="12"/>
          </p:nvPr>
        </p:nvSpPr>
        <p:spPr/>
        <p:txBody>
          <a:bodyPr/>
          <a:p>
            <a:fld id="{6E8CCBC9-ADA2-4704-90D7-D80BA6DE8B84}" type="slidenum">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85" y="261164"/>
            <a:ext cx="10530115" cy="783865"/>
          </a:xfrm>
        </p:spPr>
        <p:txBody>
          <a:bodyPr>
            <a:normAutofit/>
          </a:bodyPr>
          <a:lstStyle/>
          <a:p>
            <a:pPr algn="just"/>
            <a:r>
              <a:rPr lang="en-US" sz="4000" b="1" dirty="0">
                <a:solidFill>
                  <a:srgbClr val="C00000"/>
                </a:solidFill>
                <a:latin typeface="Times New Roman" panose="02020603050405020304" pitchFamily="18" charset="0"/>
                <a:cs typeface="Times New Roman" panose="02020603050405020304" pitchFamily="18" charset="0"/>
              </a:rPr>
              <a:t>METHODOLOGY</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259" y="1045029"/>
            <a:ext cx="11175481" cy="4941114"/>
          </a:xfrm>
        </p:spPr>
        <p:txBody>
          <a:bodyPr>
            <a:normAutofit fontScale="25000" lnSpcReduction="20000"/>
          </a:bodyPr>
          <a:lstStyle/>
          <a:p>
            <a:pPr marL="0" marR="345440" indent="0" algn="just">
              <a:lnSpc>
                <a:spcPct val="170000"/>
              </a:lnSpc>
              <a:spcBef>
                <a:spcPts val="460"/>
              </a:spcBef>
              <a:spcAft>
                <a:spcPts val="1000"/>
              </a:spcAft>
              <a:buNone/>
            </a:pP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The methodology for an "OTP-based locker system using Arduino" begins with identifying the need for a secure, user-friendly, and cost-effective storage solution. The primary objective is to create a system where locker access is controlled through a one-time password (OTP) for enhanced security. The project involves analysing the necessary hardware components such as an Arduino board, servo motor, and LED B</a:t>
            </a:r>
            <a:r>
              <a:rPr lang="en-US" altLang="en-IN" sz="9600" dirty="0">
                <a:effectLst/>
                <a:latin typeface="Times New Roman" panose="02020603050405020304" pitchFamily="18" charset="0"/>
                <a:ea typeface="Times New Roman" panose="02020603050405020304" pitchFamily="18" charset="0"/>
                <a:cs typeface="Times New Roman" panose="02020603050405020304" pitchFamily="18" charset="0"/>
              </a:rPr>
              <a:t>ul</a:t>
            </a: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b, alongside required software tools like the MIT app inventor, Arduino IDE and specific libraries. The system design integrates these components: the servo motor acts</a:t>
            </a:r>
            <a:r>
              <a:rPr lang="en-US" altLang="en-IN" sz="9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as the locking mechanism, and the LED provides user feedback. </a:t>
            </a:r>
            <a:endParaRPr lang="en-IN" sz="96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Dept. of ETE                                     </a:t>
            </a:r>
            <a:endParaRPr lang="en-IN" dirty="0"/>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837" y="382555"/>
            <a:ext cx="10793963" cy="5794408"/>
          </a:xfrm>
        </p:spPr>
        <p:txBody>
          <a:bodyPr>
            <a:normAutofit fontScale="85000" lnSpcReduction="10000"/>
          </a:bodyPr>
          <a:lstStyle/>
          <a:p>
            <a:pPr marL="0" indent="0" algn="just">
              <a:buNone/>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60000"/>
              </a:lnSpc>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After assembling the </a:t>
            </a: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circuit, we undergo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thorough testing and debugging to verify each module's functionality individually, as well as in an integrated setup.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60000"/>
              </a:lnSpc>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Testing includes assessing the system's response to correct and incorrect OTP entries, communication reliability, and error handling. Validation involves running real-world simulations to ensure that the locker operates securely and consistently. The final step is documenting the process, which includes detailing the design, circuit diagrams, source code, and testing results, as well as providing insights into potential future enhancements. This structured approach ensures a comprehensive development and a successful presentation of the OTP-based </a:t>
            </a: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locking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system.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70" y="183697"/>
            <a:ext cx="11459029" cy="1325563"/>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HARDWARE/SOFTWARE REQUIREMENTS: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749924" y="1209788"/>
            <a:ext cx="11591365" cy="4973298"/>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1.Arduino UNO </a:t>
            </a:r>
            <a:endParaRPr lang="en-IN"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t>Microcontroller </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t> Pins </a:t>
            </a:r>
            <a:endParaRPr lang="en-US" sz="2400" dirty="0"/>
          </a:p>
          <a:p>
            <a:pPr algn="just">
              <a:buFont typeface="Wingdings" panose="05000000000000000000" pitchFamily="2" charset="2"/>
              <a:buChar char="Ø"/>
            </a:pPr>
            <a:r>
              <a:rPr lang="en-US" sz="2400" dirty="0"/>
              <a:t>Power</a:t>
            </a:r>
            <a:endParaRPr lang="en-US" sz="2400" dirty="0"/>
          </a:p>
          <a:p>
            <a:pPr algn="just">
              <a:buFont typeface="Wingdings" panose="05000000000000000000" pitchFamily="2" charset="2"/>
              <a:buChar char="Ø"/>
            </a:pPr>
            <a:r>
              <a:rPr lang="en-US" sz="2400" dirty="0"/>
              <a:t> Reset button </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t>Open-source </a:t>
            </a:r>
            <a:endParaRPr lang="en-US" sz="2400" dirty="0"/>
          </a:p>
          <a:p>
            <a:pPr marL="0" indent="0" algn="just">
              <a:buNone/>
            </a:pPr>
            <a:r>
              <a:rPr lang="en-US" sz="2400" b="1" dirty="0" smtClean="0">
                <a:latin typeface="Times New Roman" panose="02020603050405020304" pitchFamily="18" charset="0"/>
                <a:cs typeface="Times New Roman" panose="02020603050405020304" pitchFamily="18" charset="0"/>
              </a:rPr>
              <a:t>2.Bluetooth Hc05</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 5V Battery</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9" name="AutoShape 4"/>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Footer Placeholder 3"/>
          <p:cNvSpPr>
            <a:spLocks noGrp="1"/>
          </p:cNvSpPr>
          <p:nvPr>
            <p:ph type="ftr" sz="quarter" idx="11"/>
          </p:nvPr>
        </p:nvSpPr>
        <p:spPr/>
        <p:txBody>
          <a:bodyPr/>
          <a:lstStyle/>
          <a:p>
            <a:r>
              <a:rPr lang="en-US" dirty="0"/>
              <a:t>Dept. of ETE                                     </a:t>
            </a:r>
            <a:endParaRPr lang="en-IN" dirty="0"/>
          </a:p>
        </p:txBody>
      </p:sp>
      <p:sp>
        <p:nvSpPr>
          <p:cNvPr id="5" name="Slide Number Placeholder 4"/>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3853"/>
            <a:ext cx="10515600" cy="5673110"/>
          </a:xfrm>
        </p:spPr>
        <p:txBody>
          <a:bodyPr/>
          <a:lstStyle/>
          <a:p>
            <a:pPr marL="0" indent="0">
              <a:buNone/>
            </a:pPr>
            <a:r>
              <a:rPr lang="en-US" sz="2400" b="1" dirty="0">
                <a:latin typeface="Times New Roman" panose="02020603050405020304" pitchFamily="18" charset="0"/>
                <a:ea typeface="Times New Roman" panose="02020603050405020304" pitchFamily="18" charset="0"/>
              </a:rPr>
              <a:t>4.Servo</a:t>
            </a:r>
            <a:r>
              <a:rPr lang="en-US" sz="2400" b="1" spc="-65"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Motor</a:t>
            </a:r>
            <a:endParaRPr lang="en-US" sz="2400" b="1" dirty="0">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kumimoji="0" lang="en-US" altLang="en-US" sz="2400" i="0" u="none" strike="noStrike" cap="none" normalizeH="0" baseline="0" dirty="0">
                <a:ln>
                  <a:noFill/>
                </a:ln>
                <a:solidFill>
                  <a:schemeClr val="tx1"/>
                </a:solidFill>
                <a:effectLst/>
              </a:rPr>
              <a:t>Signal Pin (Control)</a:t>
            </a:r>
            <a:endParaRPr lang="en-US" altLang="en-US" sz="2400" dirty="0"/>
          </a:p>
          <a:p>
            <a:pPr>
              <a:buFont typeface="Wingdings" panose="05000000000000000000" pitchFamily="2" charset="2"/>
              <a:buChar char="Ø"/>
            </a:pPr>
            <a:r>
              <a:rPr kumimoji="0" lang="en-US" altLang="en-US" sz="2400" i="0" u="none" strike="noStrike" cap="none" normalizeH="0" baseline="0" dirty="0">
                <a:ln>
                  <a:noFill/>
                </a:ln>
                <a:solidFill>
                  <a:schemeClr val="tx1"/>
                </a:solidFill>
                <a:effectLst/>
              </a:rPr>
              <a:t>Power (VCC):</a:t>
            </a:r>
            <a:endParaRPr kumimoji="0" lang="en-US" altLang="en-US" sz="2400" i="0" u="none" strike="noStrike" cap="none" normalizeH="0" baseline="0" dirty="0">
              <a:ln>
                <a:noFill/>
              </a:ln>
              <a:solidFill>
                <a:schemeClr val="tx1"/>
              </a:solidFill>
              <a:effectLst/>
            </a:endParaRPr>
          </a:p>
          <a:p>
            <a:pPr>
              <a:buFont typeface="Wingdings" panose="05000000000000000000" pitchFamily="2" charset="2"/>
              <a:buChar char="Ø"/>
            </a:pPr>
            <a:r>
              <a:rPr kumimoji="0" lang="en-US" altLang="en-US" sz="2400" i="0" u="none" strike="noStrike" cap="none" normalizeH="0" baseline="0" dirty="0">
                <a:ln>
                  <a:noFill/>
                </a:ln>
                <a:solidFill>
                  <a:schemeClr val="tx1"/>
                </a:solidFill>
                <a:effectLst/>
              </a:rPr>
              <a:t>Ground (GND</a:t>
            </a:r>
            <a:r>
              <a:rPr kumimoji="0" lang="en-US" altLang="en-US" sz="2400" i="0" u="none" strike="noStrike" cap="none" normalizeH="0" baseline="0" dirty="0" smtClean="0">
                <a:ln>
                  <a:noFill/>
                </a:ln>
                <a:solidFill>
                  <a:schemeClr val="tx1"/>
                </a:solidFill>
                <a:effectLst/>
              </a:rPr>
              <a:t>):</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5.LED</a:t>
            </a: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t>Anode (+)</a:t>
            </a:r>
            <a:endParaRPr lang="en-US" sz="2400" dirty="0"/>
          </a:p>
          <a:p>
            <a:pPr>
              <a:buFont typeface="Wingdings" panose="05000000000000000000" pitchFamily="2" charset="2"/>
              <a:buChar char="Ø"/>
            </a:pPr>
            <a:r>
              <a:rPr lang="en-US" sz="2400" dirty="0"/>
              <a:t>Cathode </a:t>
            </a:r>
            <a:r>
              <a:rPr lang="en-US" sz="2400" dirty="0" smtClean="0"/>
              <a:t>(-)</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6</a:t>
            </a:r>
            <a:r>
              <a:rPr lang="en-US" sz="2400" b="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MIT App Inventor</a:t>
            </a: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7</a:t>
            </a:r>
            <a:r>
              <a:rPr lang="en-IN" sz="24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The Arduino Uno IDE </a:t>
            </a:r>
            <a:endParaRPr lang="en-US" sz="2400" b="1" dirty="0">
              <a:latin typeface="Times New Roman" panose="02020603050405020304" pitchFamily="18" charset="0"/>
              <a:cs typeface="Times New Roman" panose="02020603050405020304" pitchFamily="18" charset="0"/>
            </a:endParaRPr>
          </a:p>
          <a:p>
            <a:pPr marL="0" indent="0">
              <a:buNone/>
            </a:pPr>
            <a:endParaRPr lang="en-US" sz="2800" b="1" dirty="0"/>
          </a:p>
          <a:p>
            <a:pPr>
              <a:buFont typeface="Wingdings" panose="05000000000000000000" pitchFamily="2" charset="2"/>
              <a:buChar char="Ø"/>
            </a:pPr>
            <a:endParaRPr lang="en-US" sz="2800" b="1" dirty="0"/>
          </a:p>
          <a:p>
            <a:pPr marL="0" indent="0">
              <a:buNone/>
            </a:pPr>
            <a:endParaRPr lang="en-IN" dirty="0"/>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740230" y="464816"/>
            <a:ext cx="9774911"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C00000"/>
                </a:solidFill>
                <a:latin typeface="Times New Roman" panose="02020603050405020304" pitchFamily="18" charset="0"/>
                <a:cs typeface="Times New Roman" panose="02020603050405020304" pitchFamily="18" charset="0"/>
              </a:rPr>
              <a:t>HARDWARE DESCRIPTON</a:t>
            </a:r>
            <a:endParaRPr lang="en-IN" sz="4000" dirty="0"/>
          </a:p>
        </p:txBody>
      </p:sp>
      <p:sp>
        <p:nvSpPr>
          <p:cNvPr id="7" name="Rectangle 6"/>
          <p:cNvSpPr/>
          <p:nvPr/>
        </p:nvSpPr>
        <p:spPr>
          <a:xfrm>
            <a:off x="466531" y="1298923"/>
            <a:ext cx="11473544" cy="4523105"/>
          </a:xfrm>
          <a:prstGeom prst="rect">
            <a:avLst/>
          </a:prstGeom>
        </p:spPr>
        <p:txBody>
          <a:bodyPr wrap="square">
            <a:spAutoFit/>
          </a:bodyPr>
          <a:lstStyle/>
          <a:p>
            <a:r>
              <a:rPr lang="en-IN" sz="2400" b="1" dirty="0"/>
              <a:t>1)Arduino UNO :</a:t>
            </a:r>
            <a:endParaRPr lang="en-IN" sz="2400" b="1" dirty="0"/>
          </a:p>
          <a:p>
            <a:pPr marL="285750" indent="-285750" algn="just">
              <a:buFont typeface="Arial" panose="020B0604020202020204" pitchFamily="34" charset="0"/>
              <a:buChar char="•"/>
            </a:pPr>
            <a:r>
              <a:rPr lang="en-US" sz="2400" b="1" dirty="0"/>
              <a:t>Microcontroller </a:t>
            </a:r>
            <a:r>
              <a:rPr lang="en-US" sz="2400" dirty="0"/>
              <a:t>: The Arduino Uno is a microcontroller board based on the ATmega328P. The ATmega328P has 1kb of EEPROM, which is memory that doesn't erase when the board is powered off.</a:t>
            </a:r>
            <a:endParaRPr lang="en-US" sz="2400" dirty="0"/>
          </a:p>
          <a:p>
            <a:pPr marL="285750" indent="-285750" algn="just">
              <a:buFont typeface="Arial" panose="020B0604020202020204" pitchFamily="34" charset="0"/>
              <a:buChar char="•"/>
            </a:pPr>
            <a:r>
              <a:rPr lang="en-US" sz="2400" b="1" dirty="0"/>
              <a:t> Pins </a:t>
            </a:r>
            <a:r>
              <a:rPr lang="en-US" sz="2400" dirty="0"/>
              <a:t>: The Arduino Uno has 14 digital input/output pins and 6 analog inputs. These pins can be used to connect hardware components and enhance the board's capabilities.</a:t>
            </a:r>
            <a:endParaRPr lang="en-US" sz="2400" dirty="0"/>
          </a:p>
          <a:p>
            <a:pPr marL="285750" indent="-285750" algn="just">
              <a:buFont typeface="Arial" panose="020B0604020202020204" pitchFamily="34" charset="0"/>
              <a:buChar char="•"/>
            </a:pPr>
            <a:r>
              <a:rPr lang="en-US" sz="2400" b="1" dirty="0"/>
              <a:t> Power </a:t>
            </a:r>
            <a:r>
              <a:rPr lang="en-US" sz="2400" dirty="0"/>
              <a:t>: The Arduino Uno can be powered by a USB connection, an AC-to-DC adapter, or a battery. It also has voltage regulation features.</a:t>
            </a:r>
            <a:endParaRPr lang="en-US" sz="2400" dirty="0"/>
          </a:p>
          <a:p>
            <a:pPr marL="285750" indent="-285750" algn="just">
              <a:buFont typeface="Arial" panose="020B0604020202020204" pitchFamily="34" charset="0"/>
              <a:buChar char="•"/>
            </a:pPr>
            <a:r>
              <a:rPr lang="en-US" sz="2400" dirty="0"/>
              <a:t> </a:t>
            </a:r>
            <a:r>
              <a:rPr lang="en-US" sz="2400" b="1" dirty="0"/>
              <a:t>Reset button </a:t>
            </a:r>
            <a:r>
              <a:rPr lang="en-US" sz="2400" dirty="0"/>
              <a:t>: The Arduino Uno has a reset button for restarting programs. However, the board can also be reset by the software running on a connected computer.</a:t>
            </a:r>
            <a:endParaRPr lang="en-US" sz="2400" dirty="0"/>
          </a:p>
          <a:p>
            <a:r>
              <a:rPr lang="en-US" sz="2400" b="1" dirty="0"/>
              <a:t> </a:t>
            </a:r>
            <a:endParaRPr lang="en-IN" sz="2400" b="1" dirty="0"/>
          </a:p>
          <a:p>
            <a:pPr algn="just"/>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Dept. of ETE                                     </a:t>
            </a:r>
            <a:endParaRPr lang="en-IN"/>
          </a:p>
        </p:txBody>
      </p:sp>
      <p:sp>
        <p:nvSpPr>
          <p:cNvPr id="5" name="Slide Number Placeholder 4"/>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38200" y="49586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63418" y="616536"/>
            <a:ext cx="1110032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t>Open-source </a:t>
            </a:r>
            <a:r>
              <a:rPr lang="en-US" sz="2400" dirty="0"/>
              <a:t>: The Arduino Uno is an open-source platform, which means that the boards and software are readily available. Anyone can modify and optimize the boards for better functionality. </a:t>
            </a:r>
            <a:endParaRPr lang="en-US" sz="2400" dirty="0"/>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98194" y="2292357"/>
            <a:ext cx="7030770" cy="303748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972456" y="558267"/>
            <a:ext cx="10280703"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59182" y="558267"/>
            <a:ext cx="10396818" cy="563231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2)Bluetooth Hc05:</a:t>
            </a: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HC-05 Bluetooth module is a compact, cost-effective wireless communication module</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t>Bluetooth Version: 2.0+EDR (Enhanced Data Rate)</a:t>
            </a:r>
            <a:endParaRPr lang="en-IN" sz="2400" dirty="0"/>
          </a:p>
          <a:p>
            <a:pPr marL="457200" indent="-457200">
              <a:buFont typeface="Arial" panose="020B0604020202020204" pitchFamily="34" charset="0"/>
              <a:buChar char="•"/>
            </a:pPr>
            <a:r>
              <a:rPr lang="en-IN" sz="2400" dirty="0"/>
              <a:t>Operating Voltage: 3.3V</a:t>
            </a:r>
            <a:endParaRPr lang="en-IN" sz="2400" dirty="0"/>
          </a:p>
          <a:p>
            <a:pPr marL="457200" indent="-457200">
              <a:buFont typeface="Arial" panose="020B0604020202020204" pitchFamily="34" charset="0"/>
              <a:buChar char="•"/>
            </a:pPr>
            <a:r>
              <a:rPr lang="en-IN" sz="2400" dirty="0"/>
              <a:t>Communication Interface: UART/TTL</a:t>
            </a:r>
            <a:endParaRPr lang="en-IN" sz="2400" dirty="0"/>
          </a:p>
          <a:p>
            <a:pPr marL="457200" indent="-457200">
              <a:buFont typeface="Arial" panose="020B0604020202020204" pitchFamily="34" charset="0"/>
              <a:buChar char="•"/>
            </a:pPr>
            <a:r>
              <a:rPr lang="en-IN" sz="2400" dirty="0"/>
              <a:t>Operating Frequency: 2.4GHz ISM band</a:t>
            </a:r>
            <a:endParaRPr lang="en-IN" sz="2400" dirty="0"/>
          </a:p>
          <a:p>
            <a:pPr marL="457200" indent="-457200">
              <a:buFont typeface="Arial" panose="020B0604020202020204" pitchFamily="34" charset="0"/>
              <a:buChar char="•"/>
            </a:pPr>
            <a:r>
              <a:rPr lang="en-IN" sz="2400" dirty="0"/>
              <a:t>Dimensions: 26.9 x 13 x 2.2 mm</a:t>
            </a:r>
            <a:endParaRPr lang="en-IN" sz="2400" dirty="0"/>
          </a:p>
          <a:p>
            <a:pPr marL="457200" indent="-457200">
              <a:buFont typeface="Arial" panose="020B0604020202020204" pitchFamily="34" charset="0"/>
              <a:buChar char="•"/>
            </a:pPr>
            <a:r>
              <a:rPr lang="en-IN" sz="2400" dirty="0"/>
              <a:t>Weight: 5 Grams</a:t>
            </a:r>
            <a:endParaRPr lang="en-IN" sz="2400" dirty="0"/>
          </a:p>
          <a:p>
            <a:pPr marL="457200" indent="-457200">
              <a:buFont typeface="Arial" panose="020B0604020202020204" pitchFamily="34" charset="0"/>
              <a:buChar char="•"/>
            </a:pPr>
            <a:endParaRPr lang="en-IN" sz="2400" dirty="0"/>
          </a:p>
          <a:p>
            <a:pPr marL="71120" marR="73025" indent="-229235" algn="just">
              <a:spcAft>
                <a:spcPts val="0"/>
              </a:spcAft>
              <a:tabLst>
                <a:tab pos="528320" algn="l"/>
              </a:tabLst>
            </a:pPr>
            <a:r>
              <a:rPr lang="en-US" sz="2400" b="1" dirty="0">
                <a:ea typeface="Times New Roman" panose="02020603050405020304" pitchFamily="18" charset="0"/>
              </a:rPr>
              <a:t>3)5V </a:t>
            </a:r>
            <a:r>
              <a:rPr lang="en-US" sz="2400" b="1" dirty="0" smtClean="0">
                <a:ea typeface="Times New Roman" panose="02020603050405020304" pitchFamily="18" charset="0"/>
              </a:rPr>
              <a:t>Battery:</a:t>
            </a:r>
            <a:endParaRPr lang="en-US" sz="2400" b="1" dirty="0">
              <a:ea typeface="Times New Roman" panose="02020603050405020304" pitchFamily="18" charset="0"/>
            </a:endParaRPr>
          </a:p>
          <a:p>
            <a:pPr marL="71120" marR="73025" indent="-229235" algn="just">
              <a:spcAft>
                <a:spcPts val="0"/>
              </a:spcAft>
              <a:tabLst>
                <a:tab pos="528320" algn="l"/>
              </a:tabLst>
            </a:pPr>
            <a:r>
              <a:rPr lang="en-US" sz="2400" dirty="0">
                <a:ea typeface="Times New Roman" panose="02020603050405020304" pitchFamily="18" charset="0"/>
              </a:rPr>
              <a:t>A </a:t>
            </a:r>
            <a:r>
              <a:rPr lang="en-US" sz="2400" b="1" i="1" dirty="0">
                <a:ea typeface="Times New Roman" panose="02020603050405020304" pitchFamily="18" charset="0"/>
              </a:rPr>
              <a:t>battery</a:t>
            </a:r>
            <a:r>
              <a:rPr lang="en-US" sz="2400" b="1" i="1" spc="-5" dirty="0">
                <a:ea typeface="Times New Roman" panose="02020603050405020304" pitchFamily="18" charset="0"/>
              </a:rPr>
              <a:t> </a:t>
            </a:r>
            <a:r>
              <a:rPr lang="en-US" sz="2400" dirty="0">
                <a:ea typeface="Times New Roman" panose="02020603050405020304" pitchFamily="18" charset="0"/>
              </a:rPr>
              <a:t>is a source of electric power consisting of one or more electrochemical cells with external connections for powering electrical devices.</a:t>
            </a:r>
            <a:endParaRPr lang="en-IN" sz="2400" dirty="0">
              <a:effectLst/>
              <a:ea typeface="Times New Roman" panose="02020603050405020304" pitchFamily="18" charset="0"/>
            </a:endParaRPr>
          </a:p>
          <a:p>
            <a:pPr marL="457200" indent="-457200">
              <a:buFont typeface="Arial" panose="020B0604020202020204" pitchFamily="34" charset="0"/>
              <a:buChar char="•"/>
            </a:pPr>
            <a:endParaRPr lang="en-IN" sz="2400" dirty="0"/>
          </a:p>
          <a:p>
            <a:pPr algn="just"/>
            <a:endParaRPr lang="en-IN" sz="2400" dirty="0"/>
          </a:p>
        </p:txBody>
      </p:sp>
      <p:sp>
        <p:nvSpPr>
          <p:cNvPr id="4" name="Footer Placeholder 3"/>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39112" y="1626584"/>
            <a:ext cx="3686176" cy="1747838"/>
          </a:xfrm>
          <a:prstGeom prst="rect">
            <a:avLst/>
          </a:prstGeom>
        </p:spPr>
      </p:pic>
      <p:sp>
        <p:nvSpPr>
          <p:cNvPr id="3" name="Text Box 2"/>
          <p:cNvSpPr txBox="1"/>
          <p:nvPr/>
        </p:nvSpPr>
        <p:spPr>
          <a:xfrm>
            <a:off x="10802620" y="-135255"/>
            <a:ext cx="4064000" cy="368300"/>
          </a:xfrm>
          <a:prstGeom prst="rect">
            <a:avLst/>
          </a:prstGeom>
          <a:noFill/>
        </p:spPr>
        <p:txBody>
          <a:bodyPr wrap="square" rtlCol="0">
            <a:spAutoFit/>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Dept. of ETE                                     </a:t>
            </a:r>
            <a:endParaRPr lang="en-IN"/>
          </a:p>
        </p:txBody>
      </p:sp>
      <p:sp>
        <p:nvSpPr>
          <p:cNvPr id="4" name="Slide Number Placeholder 3"/>
          <p:cNvSpPr>
            <a:spLocks noGrp="1"/>
          </p:cNvSpPr>
          <p:nvPr>
            <p:ph type="sldNum" sz="quarter" idx="12"/>
          </p:nvPr>
        </p:nvSpPr>
        <p:spPr/>
        <p:txBody>
          <a:bodyPr/>
          <a:lstStyle/>
          <a:p>
            <a:fld id="{6E8CCBC9-ADA2-4704-90D7-D80BA6DE8B84}" type="slidenum">
              <a:rPr lang="en-IN" smtClean="0"/>
            </a:fld>
            <a:endParaRPr lang="en-IN"/>
          </a:p>
        </p:txBody>
      </p:sp>
      <p:sp>
        <p:nvSpPr>
          <p:cNvPr id="6" name="TextBox 5"/>
          <p:cNvSpPr txBox="1"/>
          <p:nvPr/>
        </p:nvSpPr>
        <p:spPr>
          <a:xfrm>
            <a:off x="464199" y="519223"/>
            <a:ext cx="8819760" cy="2214880"/>
          </a:xfrm>
          <a:prstGeom prst="rect">
            <a:avLst/>
          </a:prstGeom>
          <a:noFill/>
        </p:spPr>
        <p:txBody>
          <a:bodyPr wrap="square">
            <a:spAutoFit/>
          </a:bodyPr>
          <a:lstStyle/>
          <a:p>
            <a:r>
              <a:rPr lang="en-US" sz="2400" b="1" dirty="0">
                <a:latin typeface="Times New Roman" panose="02020603050405020304" pitchFamily="18" charset="0"/>
                <a:ea typeface="Times New Roman" panose="02020603050405020304" pitchFamily="18" charset="0"/>
              </a:rPr>
              <a:t>4)Servo</a:t>
            </a:r>
            <a:r>
              <a:rPr lang="en-US" sz="2400" b="1" spc="-65" dirty="0">
                <a:latin typeface="Times New Roman" panose="02020603050405020304" pitchFamily="18" charset="0"/>
                <a:ea typeface="Times New Roman" panose="02020603050405020304" pitchFamily="18" charset="0"/>
              </a:rPr>
              <a:t> </a:t>
            </a:r>
            <a:r>
              <a:rPr lang="en-US" sz="2400" b="1" dirty="0" smtClean="0">
                <a:latin typeface="Times New Roman" panose="02020603050405020304" pitchFamily="18" charset="0"/>
                <a:ea typeface="Times New Roman" panose="02020603050405020304" pitchFamily="18" charset="0"/>
              </a:rPr>
              <a:t>Motor:</a:t>
            </a:r>
            <a:endParaRPr lang="en-US" sz="1800" b="1" spc="-60" dirty="0">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pPr algn="just"/>
            <a:r>
              <a:rPr lang="en-US" sz="1800" spc="-65" dirty="0">
                <a:ea typeface="Times New Roman" panose="02020603050405020304" pitchFamily="18" charset="0"/>
              </a:rPr>
              <a:t> </a:t>
            </a:r>
            <a:r>
              <a:rPr lang="en-US" sz="2400" dirty="0">
                <a:ea typeface="Times New Roman" panose="02020603050405020304" pitchFamily="18" charset="0"/>
              </a:rPr>
              <a:t>It</a:t>
            </a:r>
            <a:r>
              <a:rPr lang="en-US" sz="2400" spc="-60" dirty="0">
                <a:ea typeface="Times New Roman" panose="02020603050405020304" pitchFamily="18" charset="0"/>
              </a:rPr>
              <a:t> </a:t>
            </a:r>
            <a:r>
              <a:rPr lang="en-US" sz="2400" dirty="0">
                <a:ea typeface="Times New Roman" panose="02020603050405020304" pitchFamily="18" charset="0"/>
              </a:rPr>
              <a:t>is</a:t>
            </a:r>
            <a:r>
              <a:rPr lang="en-US" sz="2400" spc="-65" dirty="0">
                <a:ea typeface="Times New Roman" panose="02020603050405020304" pitchFamily="18" charset="0"/>
              </a:rPr>
              <a:t> </a:t>
            </a:r>
            <a:r>
              <a:rPr lang="en-US" sz="2400" dirty="0">
                <a:ea typeface="Times New Roman" panose="02020603050405020304" pitchFamily="18" charset="0"/>
              </a:rPr>
              <a:t>basically</a:t>
            </a:r>
            <a:r>
              <a:rPr lang="en-US" sz="2400" spc="-40" dirty="0">
                <a:ea typeface="Times New Roman" panose="02020603050405020304" pitchFamily="18" charset="0"/>
              </a:rPr>
              <a:t> </a:t>
            </a:r>
            <a:r>
              <a:rPr lang="en-US" sz="2400" dirty="0">
                <a:ea typeface="Times New Roman" panose="02020603050405020304" pitchFamily="18" charset="0"/>
              </a:rPr>
              <a:t>used</a:t>
            </a:r>
            <a:r>
              <a:rPr lang="en-US" sz="2400" spc="-45" dirty="0">
                <a:ea typeface="Times New Roman" panose="02020603050405020304" pitchFamily="18" charset="0"/>
              </a:rPr>
              <a:t> </a:t>
            </a:r>
            <a:r>
              <a:rPr lang="en-US" sz="2400" dirty="0">
                <a:ea typeface="Times New Roman" panose="02020603050405020304" pitchFamily="18" charset="0"/>
              </a:rPr>
              <a:t>for</a:t>
            </a:r>
            <a:r>
              <a:rPr lang="en-US" sz="2400" spc="-60" dirty="0">
                <a:ea typeface="Times New Roman" panose="02020603050405020304" pitchFamily="18" charset="0"/>
              </a:rPr>
              <a:t> </a:t>
            </a:r>
            <a:r>
              <a:rPr lang="en-US" sz="2400" dirty="0">
                <a:ea typeface="Times New Roman" panose="02020603050405020304" pitchFamily="18" charset="0"/>
              </a:rPr>
              <a:t>performing</a:t>
            </a:r>
            <a:r>
              <a:rPr lang="en-US" sz="2400" spc="-45" dirty="0">
                <a:ea typeface="Times New Roman" panose="02020603050405020304" pitchFamily="18" charset="0"/>
              </a:rPr>
              <a:t> </a:t>
            </a:r>
            <a:r>
              <a:rPr lang="en-US" sz="2400" dirty="0">
                <a:ea typeface="Times New Roman" panose="02020603050405020304" pitchFamily="18" charset="0"/>
              </a:rPr>
              <a:t>the</a:t>
            </a:r>
            <a:r>
              <a:rPr lang="en-US" sz="2400" spc="-50" dirty="0">
                <a:ea typeface="Times New Roman" panose="02020603050405020304" pitchFamily="18" charset="0"/>
              </a:rPr>
              <a:t> </a:t>
            </a:r>
            <a:r>
              <a:rPr lang="en-US" sz="2400" dirty="0">
                <a:ea typeface="Times New Roman" panose="02020603050405020304" pitchFamily="18" charset="0"/>
              </a:rPr>
              <a:t>locking</a:t>
            </a:r>
            <a:r>
              <a:rPr lang="en-US" sz="2400" spc="-55" dirty="0">
                <a:ea typeface="Times New Roman" panose="02020603050405020304" pitchFamily="18" charset="0"/>
              </a:rPr>
              <a:t> </a:t>
            </a:r>
            <a:r>
              <a:rPr lang="en-US" sz="2400" dirty="0">
                <a:ea typeface="Times New Roman" panose="02020603050405020304" pitchFamily="18" charset="0"/>
              </a:rPr>
              <a:t>action</a:t>
            </a:r>
            <a:r>
              <a:rPr lang="en-US" sz="2400" spc="-45" dirty="0">
                <a:ea typeface="Times New Roman" panose="02020603050405020304" pitchFamily="18" charset="0"/>
              </a:rPr>
              <a:t> </a:t>
            </a:r>
            <a:r>
              <a:rPr lang="en-US" sz="2400" dirty="0">
                <a:ea typeface="Times New Roman" panose="02020603050405020304" pitchFamily="18" charset="0"/>
              </a:rPr>
              <a:t>which</a:t>
            </a:r>
            <a:r>
              <a:rPr lang="en-US" sz="2400" spc="-55" dirty="0">
                <a:ea typeface="Times New Roman" panose="02020603050405020304" pitchFamily="18" charset="0"/>
              </a:rPr>
              <a:t> </a:t>
            </a:r>
            <a:r>
              <a:rPr lang="en-US" sz="2400" dirty="0">
                <a:ea typeface="Times New Roman" panose="02020603050405020304" pitchFamily="18" charset="0"/>
              </a:rPr>
              <a:t>have</a:t>
            </a:r>
            <a:r>
              <a:rPr lang="en-US" sz="2400" spc="-60" dirty="0">
                <a:ea typeface="Times New Roman" panose="02020603050405020304" pitchFamily="18" charset="0"/>
              </a:rPr>
              <a:t> </a:t>
            </a:r>
            <a:r>
              <a:rPr lang="en-US" sz="2400" dirty="0">
                <a:ea typeface="Times New Roman" panose="02020603050405020304" pitchFamily="18" charset="0"/>
              </a:rPr>
              <a:t>very</a:t>
            </a:r>
            <a:r>
              <a:rPr lang="en-US" sz="2400" spc="-60" dirty="0">
                <a:ea typeface="Times New Roman" panose="02020603050405020304" pitchFamily="18" charset="0"/>
              </a:rPr>
              <a:t> </a:t>
            </a:r>
            <a:r>
              <a:rPr lang="en-US" sz="2400" dirty="0">
                <a:ea typeface="Times New Roman" panose="02020603050405020304" pitchFamily="18" charset="0"/>
              </a:rPr>
              <a:t>high</a:t>
            </a:r>
            <a:r>
              <a:rPr lang="en-US" sz="2400" spc="-45" dirty="0">
                <a:ea typeface="Times New Roman" panose="02020603050405020304" pitchFamily="18" charset="0"/>
              </a:rPr>
              <a:t> </a:t>
            </a:r>
            <a:r>
              <a:rPr lang="en-US" sz="2400" dirty="0">
                <a:ea typeface="Times New Roman" panose="02020603050405020304" pitchFamily="18" charset="0"/>
              </a:rPr>
              <a:t>torque.</a:t>
            </a:r>
            <a:r>
              <a:rPr lang="en-US" sz="2400" spc="-65" dirty="0">
                <a:ea typeface="Times New Roman" panose="02020603050405020304" pitchFamily="18" charset="0"/>
              </a:rPr>
              <a:t> </a:t>
            </a:r>
            <a:r>
              <a:rPr lang="en-US" sz="2400" dirty="0">
                <a:ea typeface="Times New Roman" panose="02020603050405020304" pitchFamily="18" charset="0"/>
              </a:rPr>
              <a:t>A</a:t>
            </a:r>
            <a:r>
              <a:rPr lang="en-US" sz="2400" spc="-60" dirty="0">
                <a:ea typeface="Times New Roman" panose="02020603050405020304" pitchFamily="18" charset="0"/>
              </a:rPr>
              <a:t> </a:t>
            </a:r>
            <a:r>
              <a:rPr lang="en-US" sz="2400" dirty="0">
                <a:ea typeface="Times New Roman" panose="02020603050405020304" pitchFamily="18" charset="0"/>
              </a:rPr>
              <a:t>servo</a:t>
            </a:r>
            <a:r>
              <a:rPr lang="en-US" sz="2400" spc="-45" dirty="0">
                <a:ea typeface="Times New Roman" panose="02020603050405020304" pitchFamily="18" charset="0"/>
              </a:rPr>
              <a:t> </a:t>
            </a:r>
            <a:r>
              <a:rPr lang="en-US" sz="2400" dirty="0">
                <a:ea typeface="Times New Roman" panose="02020603050405020304" pitchFamily="18" charset="0"/>
              </a:rPr>
              <a:t>motor is a Rotary actuator or linear actuator that allows for precise control of angular or linear accumulator angular or linear position, velocity, and acceleration.</a:t>
            </a:r>
            <a:endParaRPr lang="en-IN" sz="2400" dirty="0"/>
          </a:p>
        </p:txBody>
      </p:sp>
      <p:pic>
        <p:nvPicPr>
          <p:cNvPr id="7" name="image4.jpeg"/>
          <p:cNvPicPr/>
          <p:nvPr/>
        </p:nvPicPr>
        <p:blipFill>
          <a:blip r:embed="rId1" cstate="print"/>
          <a:stretch>
            <a:fillRect/>
          </a:stretch>
        </p:blipFill>
        <p:spPr>
          <a:xfrm>
            <a:off x="8464520" y="2735214"/>
            <a:ext cx="3030794" cy="2195491"/>
          </a:xfrm>
          <a:prstGeom prst="rect">
            <a:avLst/>
          </a:prstGeom>
        </p:spPr>
      </p:pic>
      <p:sp>
        <p:nvSpPr>
          <p:cNvPr id="9" name="TextBox 8"/>
          <p:cNvSpPr txBox="1"/>
          <p:nvPr/>
        </p:nvSpPr>
        <p:spPr>
          <a:xfrm>
            <a:off x="464199" y="3032450"/>
            <a:ext cx="7504144"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rPr>
              <a:t>Signal Pin (Control)</a:t>
            </a:r>
            <a:r>
              <a:rPr kumimoji="0" lang="en-US" altLang="en-US" sz="2400" b="0" i="0" u="none" strike="noStrike" cap="none" normalizeH="0" baseline="0" dirty="0">
                <a:ln>
                  <a:noFill/>
                </a:ln>
                <a:solidFill>
                  <a:schemeClr val="tx1"/>
                </a:solidFill>
                <a:effectLst/>
              </a:rPr>
              <a:t>: Connects to a PWM-enabled digital pin on the Arduino (e.g., pin 9 or 10). It controls the angle of the servo.</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rPr>
              <a:t>Power (VCC)</a:t>
            </a:r>
            <a:r>
              <a:rPr kumimoji="0" lang="en-US" altLang="en-US" sz="2400" b="0" i="0" u="none" strike="noStrike" cap="none" normalizeH="0" baseline="0" dirty="0">
                <a:ln>
                  <a:noFill/>
                </a:ln>
                <a:solidFill>
                  <a:schemeClr val="tx1"/>
                </a:solidFill>
                <a:effectLst/>
              </a:rPr>
              <a:t>: Connects to the 5V pin on the Arduino for power.</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rPr>
              <a:t>Ground (GND)</a:t>
            </a:r>
            <a:r>
              <a:rPr kumimoji="0" lang="en-US" altLang="en-US" sz="2400" b="0" i="0" u="none" strike="noStrike" cap="none" normalizeH="0" baseline="0" dirty="0">
                <a:ln>
                  <a:noFill/>
                </a:ln>
                <a:solidFill>
                  <a:schemeClr val="tx1"/>
                </a:solidFill>
                <a:effectLst/>
              </a:rPr>
              <a:t>: Connects to the GND pin on the Arduino</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Dept. of ETE                                     </a:t>
            </a:r>
            <a:endParaRPr lang="en-IN"/>
          </a:p>
        </p:txBody>
      </p:sp>
      <p:sp>
        <p:nvSpPr>
          <p:cNvPr id="4" name="Slide Number Placeholder 3"/>
          <p:cNvSpPr>
            <a:spLocks noGrp="1"/>
          </p:cNvSpPr>
          <p:nvPr>
            <p:ph type="sldNum" sz="quarter" idx="12"/>
          </p:nvPr>
        </p:nvSpPr>
        <p:spPr/>
        <p:txBody>
          <a:bodyPr/>
          <a:lstStyle/>
          <a:p>
            <a:fld id="{6E8CCBC9-ADA2-4704-90D7-D80BA6DE8B84}" type="slidenum">
              <a:rPr lang="en-IN" smtClean="0"/>
            </a:fld>
            <a:endParaRPr lang="en-IN"/>
          </a:p>
        </p:txBody>
      </p:sp>
      <p:sp>
        <p:nvSpPr>
          <p:cNvPr id="6" name="TextBox 5"/>
          <p:cNvSpPr txBox="1"/>
          <p:nvPr/>
        </p:nvSpPr>
        <p:spPr>
          <a:xfrm>
            <a:off x="532622" y="562182"/>
            <a:ext cx="8715550" cy="3046095"/>
          </a:xfrm>
          <a:prstGeom prst="rect">
            <a:avLst/>
          </a:prstGeom>
          <a:noFill/>
        </p:spPr>
        <p:txBody>
          <a:bodyPr wrap="square">
            <a:spAutoFit/>
          </a:bodyPr>
          <a:lstStyle/>
          <a:p>
            <a:r>
              <a:rPr lang="en-US" sz="2400" b="1" dirty="0"/>
              <a:t>5)LED</a:t>
            </a:r>
            <a:endParaRPr lang="en-US" sz="2400" b="1" dirty="0"/>
          </a:p>
          <a:p>
            <a:r>
              <a:rPr lang="en-US" sz="2400" dirty="0"/>
              <a:t>Led it used for showing whether our entered OTP is correct or not. If OTP matched, then servo   motor performed action and Led will glow</a:t>
            </a:r>
            <a:endParaRPr lang="en-US" sz="2400" b="1" dirty="0"/>
          </a:p>
          <a:p>
            <a:r>
              <a:rPr lang="en-US" sz="2400" b="1" dirty="0"/>
              <a:t>Anode (+)</a:t>
            </a:r>
            <a:r>
              <a:rPr lang="en-US" sz="2400" dirty="0"/>
              <a:t>: Connect the longer leg of the LED (positive) to a digital pin on the Arduino through a current-limiting resistor (220-330 ohms).</a:t>
            </a:r>
            <a:endParaRPr lang="en-US" sz="2400" dirty="0"/>
          </a:p>
          <a:p>
            <a:r>
              <a:rPr lang="en-US" sz="2400" b="1" dirty="0"/>
              <a:t>Cathode (-)</a:t>
            </a:r>
            <a:r>
              <a:rPr lang="en-US" sz="2400" dirty="0"/>
              <a:t>: Connect the shorter leg (negative) directly to the GND pin on the Arduino</a:t>
            </a:r>
            <a:endParaRPr lang="en-IN" sz="2400" dirty="0"/>
          </a:p>
        </p:txBody>
      </p:sp>
      <p:pic>
        <p:nvPicPr>
          <p:cNvPr id="7" name="Picture 6" descr="Small led light hi-res stock photography and images - Alamy"/>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b="11547"/>
          <a:stretch>
            <a:fillRect/>
          </a:stretch>
        </p:blipFill>
        <p:spPr bwMode="auto">
          <a:xfrm>
            <a:off x="9394760" y="869963"/>
            <a:ext cx="2364215" cy="2210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0"/>
            <a:ext cx="10297886" cy="1325563"/>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SOFTWARE DESCRIPTION</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4114" y="1101062"/>
            <a:ext cx="10515600" cy="5257556"/>
          </a:xfrm>
        </p:spPr>
        <p:txBody>
          <a:bodyPr>
            <a:normAutofit/>
          </a:bodyPr>
          <a:lstStyle/>
          <a:p>
            <a:pPr marL="0" indent="0" algn="just">
              <a:buNone/>
            </a:pPr>
            <a:r>
              <a:rPr lang="en-IN" sz="2400" b="1" dirty="0"/>
              <a:t>MIT App Inventor: </a:t>
            </a:r>
            <a:r>
              <a:rPr lang="en-IN" sz="2400" dirty="0"/>
              <a:t>is a free, open-source , visual programming tool that allows users to create apps for Android and iOS devices.</a:t>
            </a:r>
            <a:endParaRPr lang="en-IN" sz="2400" dirty="0"/>
          </a:p>
          <a:p>
            <a:pPr marL="0" indent="0" algn="just">
              <a:buNone/>
            </a:pPr>
            <a:r>
              <a:rPr lang="en-IN" sz="2400" dirty="0"/>
              <a:t>MIT App Inventor's goal is to democratize software development by making it easier for people to create technology instead of just consuming it.</a:t>
            </a:r>
            <a:endParaRPr lang="en-IN" sz="2400" dirty="0"/>
          </a:p>
          <a:p>
            <a:pPr marL="0" indent="0" algn="just">
              <a:buNone/>
            </a:pPr>
            <a:r>
              <a:rPr lang="en-US" sz="2400" b="1" dirty="0"/>
              <a:t>The Arduino Uno IDE :</a:t>
            </a:r>
            <a:r>
              <a:rPr lang="en-US" sz="2400" dirty="0"/>
              <a:t>(Integrated Development Environment) is the official software used for programming Arduino boards, including the Arduino Uno. It provides a user-friendly platform to write, compile, and upload code (sketches) to the </a:t>
            </a:r>
            <a:r>
              <a:rPr lang="en-US" sz="2400" dirty="0" smtClean="0"/>
              <a:t>board</a:t>
            </a:r>
            <a:r>
              <a:rPr lang="en-IN" sz="2400" dirty="0" smtClean="0"/>
              <a:t>. </a:t>
            </a:r>
            <a:r>
              <a:rPr lang="en-US" sz="2400" dirty="0" smtClean="0"/>
              <a:t>It's </a:t>
            </a:r>
            <a:r>
              <a:rPr lang="en-US" sz="2400" dirty="0"/>
              <a:t>free to use and can be programmed using C and C</a:t>
            </a:r>
            <a:r>
              <a:rPr lang="en-US" sz="2400" dirty="0" smtClean="0"/>
              <a:t>++.</a:t>
            </a:r>
            <a:endParaRPr lang="en-IN" sz="2400" dirty="0"/>
          </a:p>
          <a:p>
            <a:pPr marL="0" indent="0">
              <a:buNone/>
            </a:pPr>
            <a:endParaRPr lang="en-IN" sz="22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743" y="-121857"/>
            <a:ext cx="10074622" cy="1325563"/>
          </a:xfrm>
        </p:spPr>
        <p:txBody>
          <a:bodyPr>
            <a:normAutofit/>
          </a:bodyPr>
          <a:lstStyle/>
          <a:p>
            <a:r>
              <a:rPr lang="en-IN" sz="3600" b="1" dirty="0">
                <a:solidFill>
                  <a:srgbClr val="C00000"/>
                </a:solidFill>
                <a:latin typeface="Times New Roman" panose="02020603050405020304" pitchFamily="18" charset="0"/>
                <a:cs typeface="Times New Roman" panose="02020603050405020304" pitchFamily="18" charset="0"/>
              </a:rPr>
              <a:t>TABLE OF CONTENTS:</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1829" y="901594"/>
            <a:ext cx="10565866" cy="5361268"/>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Literature Survey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Aim of the Project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Block diagram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Circuit Diagram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Hardware/Software requirements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Results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Advantages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Applications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238"/>
            <a:ext cx="9644743" cy="1325563"/>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RESULTS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Dept. of ETE                                     </a:t>
            </a:r>
            <a:endParaRPr lang="en-IN"/>
          </a:p>
        </p:txBody>
      </p:sp>
      <p:sp>
        <p:nvSpPr>
          <p:cNvPr id="5" name="Slide Number Placeholder 4"/>
          <p:cNvSpPr>
            <a:spLocks noGrp="1"/>
          </p:cNvSpPr>
          <p:nvPr>
            <p:ph type="sldNum" sz="quarter" idx="12"/>
          </p:nvPr>
        </p:nvSpPr>
        <p:spPr/>
        <p:txBody>
          <a:bodyPr/>
          <a:lstStyle/>
          <a:p>
            <a:fld id="{6E8CCBC9-ADA2-4704-90D7-D80BA6DE8B84}" type="slidenum">
              <a:rPr lang="en-IN" smtClean="0"/>
            </a:fld>
            <a:endParaRPr lang="en-IN"/>
          </a:p>
        </p:txBody>
      </p:sp>
      <p:pic>
        <p:nvPicPr>
          <p:cNvPr id="11" name="Picture 10"/>
          <p:cNvPicPr>
            <a:picLocks noChangeAspect="1"/>
          </p:cNvPicPr>
          <p:nvPr/>
        </p:nvPicPr>
        <p:blipFill rotWithShape="1">
          <a:blip r:embed="rId1" cstate="hqprint">
            <a:extLst>
              <a:ext uri="{28A0092B-C50C-407E-A947-70E740481C1C}">
                <a14:useLocalDpi xmlns:a14="http://schemas.microsoft.com/office/drawing/2010/main" val="0"/>
              </a:ext>
            </a:extLst>
          </a:blip>
          <a:srcRect t="4457" b="38496"/>
          <a:stretch>
            <a:fillRect/>
          </a:stretch>
        </p:blipFill>
        <p:spPr>
          <a:xfrm>
            <a:off x="924537" y="1354866"/>
            <a:ext cx="3106648" cy="4089600"/>
          </a:xfrm>
          <a:prstGeom prst="rect">
            <a:avLst/>
          </a:prstGeom>
        </p:spPr>
      </p:pic>
      <p:pic>
        <p:nvPicPr>
          <p:cNvPr id="12" name="Picture 11"/>
          <p:cNvPicPr>
            <a:picLocks noChangeAspect="1"/>
          </p:cNvPicPr>
          <p:nvPr/>
        </p:nvPicPr>
        <p:blipFill rotWithShape="1">
          <a:blip r:embed="rId2" cstate="hqprint">
            <a:extLst>
              <a:ext uri="{28A0092B-C50C-407E-A947-70E740481C1C}">
                <a14:useLocalDpi xmlns:a14="http://schemas.microsoft.com/office/drawing/2010/main" val="0"/>
              </a:ext>
            </a:extLst>
          </a:blip>
          <a:srcRect t="3999" b="36382"/>
          <a:stretch>
            <a:fillRect/>
          </a:stretch>
        </p:blipFill>
        <p:spPr>
          <a:xfrm>
            <a:off x="4366604" y="1355790"/>
            <a:ext cx="3086100" cy="4088676"/>
          </a:xfrm>
          <a:prstGeom prst="rect">
            <a:avLst/>
          </a:prstGeom>
        </p:spPr>
      </p:pic>
      <p:pic>
        <p:nvPicPr>
          <p:cNvPr id="14" name="Picture 13"/>
          <p:cNvPicPr>
            <a:picLocks noChangeAspect="1"/>
          </p:cNvPicPr>
          <p:nvPr/>
        </p:nvPicPr>
        <p:blipFill rotWithShape="1">
          <a:blip r:embed="rId3" cstate="hqprint">
            <a:extLst>
              <a:ext uri="{28A0092B-C50C-407E-A947-70E740481C1C}">
                <a14:useLocalDpi xmlns:a14="http://schemas.microsoft.com/office/drawing/2010/main" val="0"/>
              </a:ext>
            </a:extLst>
          </a:blip>
          <a:srcRect t="4341" b="35850"/>
          <a:stretch>
            <a:fillRect/>
          </a:stretch>
        </p:blipFill>
        <p:spPr>
          <a:xfrm>
            <a:off x="7788123" y="1354866"/>
            <a:ext cx="3076968" cy="4089600"/>
          </a:xfrm>
          <a:prstGeom prst="rect">
            <a:avLst/>
          </a:prstGeom>
        </p:spPr>
      </p:pic>
      <p:sp>
        <p:nvSpPr>
          <p:cNvPr id="15" name="TextBox 14"/>
          <p:cNvSpPr txBox="1"/>
          <p:nvPr/>
        </p:nvSpPr>
        <p:spPr>
          <a:xfrm>
            <a:off x="4172475" y="5444466"/>
            <a:ext cx="3847049" cy="400110"/>
          </a:xfrm>
          <a:prstGeom prst="rect">
            <a:avLst/>
          </a:prstGeom>
          <a:noFill/>
        </p:spPr>
        <p:txBody>
          <a:bodyPr wrap="square" rtlCol="0">
            <a:spAutoFit/>
          </a:bodyPr>
          <a:lstStyle/>
          <a:p>
            <a:r>
              <a:rPr lang="en-IN" sz="2000" b="1" dirty="0" smtClean="0"/>
              <a:t>User interface of MIT APP Inventor</a:t>
            </a:r>
            <a:endParaRPr lang="en-IN"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Dept. of ETE                                     </a:t>
            </a:r>
            <a:endParaRPr lang="en-IN" dirty="0"/>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pic>
        <p:nvPicPr>
          <p:cNvPr id="7" name="Picture 6"/>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795118" y="745588"/>
            <a:ext cx="4082400" cy="5184000"/>
          </a:xfrm>
          <a:prstGeom prst="rect">
            <a:avLst/>
          </a:prstGeom>
        </p:spPr>
      </p:pic>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154600" y="745588"/>
            <a:ext cx="6912000" cy="5184000"/>
          </a:xfrm>
          <a:prstGeom prst="rect">
            <a:avLst/>
          </a:prstGeom>
        </p:spPr>
      </p:pic>
      <p:sp>
        <p:nvSpPr>
          <p:cNvPr id="9" name="TextBox 8"/>
          <p:cNvSpPr txBox="1"/>
          <p:nvPr/>
        </p:nvSpPr>
        <p:spPr>
          <a:xfrm>
            <a:off x="3316514" y="5956240"/>
            <a:ext cx="5558972" cy="400110"/>
          </a:xfrm>
          <a:prstGeom prst="rect">
            <a:avLst/>
          </a:prstGeom>
          <a:noFill/>
        </p:spPr>
        <p:txBody>
          <a:bodyPr wrap="square" rtlCol="0">
            <a:spAutoFit/>
          </a:bodyPr>
          <a:lstStyle/>
          <a:p>
            <a:r>
              <a:rPr lang="en-IN" sz="2000" b="1" i="1" dirty="0" smtClean="0"/>
              <a:t>PROTOTYPE of OTP based Wireless Locking System</a:t>
            </a:r>
            <a:endParaRPr lang="en-IN" sz="2000"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0"/>
            <a:ext cx="10141004" cy="1325563"/>
          </a:xfrm>
        </p:spPr>
        <p:txBody>
          <a:bodyPr>
            <a:normAutofit/>
          </a:bodyPr>
          <a:lstStyle/>
          <a:p>
            <a:pPr algn="just"/>
            <a:r>
              <a:rPr lang="en-IN" sz="3600" b="1" dirty="0">
                <a:solidFill>
                  <a:srgbClr val="C00000"/>
                </a:solidFill>
                <a:latin typeface="Times New Roman" panose="02020603050405020304" pitchFamily="18" charset="0"/>
                <a:cs typeface="Times New Roman" panose="02020603050405020304" pitchFamily="18" charset="0"/>
              </a:rPr>
              <a:t>ADVANTAGES:</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8223" y="1121441"/>
            <a:ext cx="11035553" cy="4931016"/>
          </a:xfrm>
        </p:spPr>
        <p:txBody>
          <a:bodyPr>
            <a:noAutofit/>
          </a:bodyPr>
          <a:lstStyle/>
          <a:p>
            <a:pPr algn="just"/>
            <a:r>
              <a:rPr lang="en-US" sz="2400" dirty="0"/>
              <a:t>Easy Access: Users can access their lockers using a smartphone app, eliminating the need for physical keys or combinations.</a:t>
            </a:r>
            <a:endParaRPr lang="en-US" sz="2400" dirty="0"/>
          </a:p>
          <a:p>
            <a:pPr algn="just"/>
            <a:r>
              <a:rPr lang="en-US" sz="2400" dirty="0"/>
              <a:t>Cost Effective : Components are less expensive.</a:t>
            </a:r>
            <a:endParaRPr lang="en-US" sz="2400" dirty="0"/>
          </a:p>
          <a:p>
            <a:pPr algn="just"/>
            <a:r>
              <a:rPr lang="en-US" sz="2400" dirty="0"/>
              <a:t>User friendly  :Easy to build than conventional methods.</a:t>
            </a:r>
            <a:endParaRPr lang="en-US" sz="2400" dirty="0"/>
          </a:p>
          <a:p>
            <a:pPr algn="just"/>
            <a:r>
              <a:rPr lang="en-US" sz="2400" dirty="0"/>
              <a:t>Lower Operating </a:t>
            </a:r>
            <a:r>
              <a:rPr lang="en-US" sz="2400" dirty="0" smtClean="0"/>
              <a:t>Costs</a:t>
            </a:r>
            <a:endParaRPr lang="en-US" sz="2400" dirty="0"/>
          </a:p>
          <a:p>
            <a:pPr algn="just"/>
            <a:r>
              <a:rPr lang="en-US" sz="2400" dirty="0" smtClean="0"/>
              <a:t>Lower Power Consumption</a:t>
            </a:r>
            <a:endParaRPr lang="en-US" sz="2400" dirty="0" smtClean="0"/>
          </a:p>
          <a:p>
            <a:pPr algn="just"/>
            <a:r>
              <a:rPr lang="en-US" sz="2400" dirty="0"/>
              <a:t>No Need for Internet: </a:t>
            </a:r>
            <a:r>
              <a:rPr lang="en-US" sz="2400" dirty="0" smtClean="0"/>
              <a:t>OTP-based </a:t>
            </a:r>
            <a:r>
              <a:rPr lang="en-US" sz="2400" dirty="0"/>
              <a:t>systems can work offline, generating codes via secure algorithms on both devices.</a:t>
            </a:r>
            <a:endParaRPr lang="en-US" sz="2400" dirty="0"/>
          </a:p>
          <a:p>
            <a:pPr algn="just"/>
            <a:r>
              <a:rPr lang="en-US" sz="2400" dirty="0"/>
              <a:t>Improved User Experience: The system provides a convenient and secure way for users to access their lockers</a:t>
            </a:r>
            <a:r>
              <a:rPr lang="en-US" sz="2400" dirty="0" smtClean="0"/>
              <a:t>.</a:t>
            </a:r>
            <a:endParaRPr lang="en-US" sz="2400" dirty="0" smtClean="0"/>
          </a:p>
          <a:p>
            <a:pPr algn="just"/>
            <a:r>
              <a:rPr lang="en-US" sz="2400" dirty="0"/>
              <a:t>Low Maintenance: Since there are no mechanical parts like traditional locks, wear and tear is minimal.</a:t>
            </a:r>
            <a:endParaRPr lang="en-US" sz="2400" dirty="0"/>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168367"/>
            <a:ext cx="10282198" cy="1325563"/>
          </a:xfrm>
        </p:spPr>
        <p:txBody>
          <a:bodyPr>
            <a:normAutofit/>
          </a:bodyPr>
          <a:lstStyle/>
          <a:p>
            <a:r>
              <a:rPr lang="en-IN" sz="4000" b="1" dirty="0">
                <a:solidFill>
                  <a:srgbClr val="C00000"/>
                </a:solidFill>
                <a:latin typeface="Times New Roman" panose="02020603050405020304" pitchFamily="18" charset="0"/>
                <a:cs typeface="Times New Roman" panose="02020603050405020304" pitchFamily="18" charset="0"/>
              </a:rPr>
              <a:t>APPLICATION:</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0856" y="1493930"/>
            <a:ext cx="10727231" cy="4351338"/>
          </a:xfrm>
        </p:spPr>
        <p:txBody>
          <a:bodyPr>
            <a:noAutofit/>
          </a:bodyPr>
          <a:lstStyle/>
          <a:p>
            <a:pPr marL="457200" indent="-457200" algn="just">
              <a:buFont typeface="Arial" panose="020B0604020202020204" pitchFamily="34" charset="0"/>
              <a:buChar char="•"/>
            </a:pPr>
            <a:r>
              <a:rPr lang="en-US" sz="2400" dirty="0"/>
              <a:t>Schools and Universities: Secure storage of laptops, tablets, and other electronic devices.</a:t>
            </a:r>
            <a:endParaRPr lang="en-US" sz="2400" dirty="0"/>
          </a:p>
          <a:p>
            <a:pPr marL="457200" indent="-457200" algn="just">
              <a:buFont typeface="Arial" panose="020B0604020202020204" pitchFamily="34" charset="0"/>
              <a:buChar char="•"/>
            </a:pPr>
            <a:r>
              <a:rPr lang="en-US" sz="2400" dirty="0"/>
              <a:t> Gyms and Fitness Centers: Secure storage of personal belongings, such as wallets, phones, and keys.</a:t>
            </a:r>
            <a:endParaRPr lang="en-US" sz="2400" dirty="0"/>
          </a:p>
          <a:p>
            <a:pPr marL="457200" indent="-457200" algn="just">
              <a:buFont typeface="Arial" panose="020B0604020202020204" pitchFamily="34" charset="0"/>
              <a:buChar char="•"/>
            </a:pPr>
            <a:r>
              <a:rPr lang="en-US" sz="2400" dirty="0"/>
              <a:t> Hospitals and Healthcare Facilities: Secure storage of medical records, equipment, and patient belongings.</a:t>
            </a:r>
            <a:endParaRPr lang="en-US" sz="2400" dirty="0"/>
          </a:p>
          <a:p>
            <a:pPr marL="457200" indent="-457200" algn="just">
              <a:buFont typeface="Arial" panose="020B0604020202020204" pitchFamily="34" charset="0"/>
              <a:buChar char="•"/>
            </a:pPr>
            <a:r>
              <a:rPr lang="en-US" sz="2400" dirty="0"/>
              <a:t> Package Delivery Lockers: Secure storage of packages for delivery and pickup.</a:t>
            </a:r>
            <a:endParaRPr lang="en-US" sz="2400" dirty="0"/>
          </a:p>
          <a:p>
            <a:pPr marL="457200" indent="-457200" algn="just">
              <a:buFont typeface="Arial" panose="020B0604020202020204" pitchFamily="34" charset="0"/>
              <a:buChar char="•"/>
            </a:pPr>
            <a:r>
              <a:rPr lang="en-US" sz="2400" dirty="0"/>
              <a:t>Retail stores: Secure storage of high-value items, such as jewelry and electronics.</a:t>
            </a:r>
            <a:endParaRPr lang="en-US" sz="2400" dirty="0"/>
          </a:p>
          <a:p>
            <a:pPr marL="457200" indent="-4572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162536"/>
            <a:ext cx="10158506" cy="1325563"/>
          </a:xfrm>
        </p:spPr>
        <p:txBody>
          <a:bodyPr>
            <a:normAutofit/>
          </a:bodyPr>
          <a:lstStyle/>
          <a:p>
            <a:r>
              <a:rPr lang="en-IN" sz="4000" b="1" dirty="0">
                <a:solidFill>
                  <a:srgbClr val="C00000"/>
                </a:solidFill>
                <a:latin typeface="Times New Roman" panose="02020603050405020304" pitchFamily="18" charset="0"/>
                <a:cs typeface="Times New Roman" panose="02020603050405020304" pitchFamily="18" charset="0"/>
              </a:rPr>
              <a:t>CONCLUSION:</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1028" y="989661"/>
            <a:ext cx="10609943" cy="4506072"/>
          </a:xfrm>
        </p:spPr>
        <p:txBody>
          <a:bodyPr>
            <a:noAutofit/>
          </a:bodyPr>
          <a:lstStyle/>
          <a:p>
            <a:pPr marL="0" indent="0" algn="just">
              <a:lnSpc>
                <a:spcPct val="100000"/>
              </a:lnSpc>
              <a:buNone/>
            </a:pPr>
            <a:r>
              <a:rPr lang="en-US" sz="2400" dirty="0">
                <a:cs typeface="Times New Roman" panose="02020603050405020304" pitchFamily="18" charset="0"/>
              </a:rPr>
              <a:t>The OTP-based wireless locking system using Arduino effectively demonstrates a secure and automated approach to access control by leveraging one-time password authentication and wireless communication. The system operates by generating a unique OTP, transmitted to the user via wireless modules such as  Bluetooth. Upon receiving the OTP, the Arduino microcontroller validates the input against the generated code, triggering the locking or unlocking mechanism accordingly. This dynamic and real-time authentication ensures enhanced security compared to static password methods .The seamless working of the Arduino, coupled with precise control of locking mechanisms and user-friendly OTP generation, highlights the system’s practicality for applications such as home security, vehicle access, and industrial safety. The implementation is reliable, cost-effective, and highly adaptable. Future developments could include incorporating additional layers of security, such as encryption or biometric verification, to further improve the system’s robustness and applicability.</a:t>
            </a:r>
            <a:endParaRPr lang="en-IN" sz="2400" dirty="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56" y="194797"/>
            <a:ext cx="9971955" cy="1325563"/>
          </a:xfrm>
        </p:spPr>
        <p:txBody>
          <a:bodyPr>
            <a:normAutofit/>
          </a:bodyPr>
          <a:lstStyle/>
          <a:p>
            <a:pPr algn="just"/>
            <a:r>
              <a:rPr lang="en-IN" sz="4000" b="1" dirty="0">
                <a:solidFill>
                  <a:srgbClr val="C00000"/>
                </a:solidFill>
                <a:latin typeface="Times New Roman" panose="02020603050405020304" pitchFamily="18" charset="0"/>
                <a:cs typeface="Times New Roman" panose="02020603050405020304" pitchFamily="18" charset="0"/>
              </a:rPr>
              <a:t>REFERENCES: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7155" y="1291770"/>
            <a:ext cx="10761702" cy="5064579"/>
          </a:xfrm>
        </p:spPr>
        <p:txBody>
          <a:bodyPr>
            <a:normAutofit fontScale="25000" lnSpcReduction="20000"/>
          </a:bodyPr>
          <a:lstStyle/>
          <a:p>
            <a:pPr marL="0" indent="0" algn="just">
              <a:lnSpc>
                <a:spcPct val="150000"/>
              </a:lnSpc>
              <a:buNone/>
            </a:pPr>
            <a:r>
              <a:rPr lang="en-IN" sz="6735" dirty="0">
                <a:cs typeface="+mn-lt"/>
              </a:rPr>
              <a:t>1) </a:t>
            </a:r>
            <a:r>
              <a:rPr lang="en-IN" sz="6735" dirty="0" err="1">
                <a:cs typeface="+mn-lt"/>
              </a:rPr>
              <a:t>Shrajna</a:t>
            </a:r>
            <a:r>
              <a:rPr lang="en-IN" sz="6735" dirty="0">
                <a:cs typeface="+mn-lt"/>
              </a:rPr>
              <a:t> Shetty; Shubham Shetty; Varsha Vishwakarma; Smita Patil, "Review Paper on Door Lock Security Systems" 2020 International Conference on Convergence to Digital World - Quo Vadis (ICCDW), DOI: 10.1109/ICCDW45521.2020.9318636</a:t>
            </a:r>
            <a:endParaRPr lang="en-IN" sz="6735" dirty="0">
              <a:cs typeface="+mn-lt"/>
            </a:endParaRPr>
          </a:p>
          <a:p>
            <a:pPr marL="0" indent="0" algn="just">
              <a:buNone/>
            </a:pPr>
            <a:endParaRPr lang="en-IN" sz="6735" dirty="0">
              <a:cs typeface="+mn-lt"/>
            </a:endParaRPr>
          </a:p>
          <a:p>
            <a:pPr marL="0" indent="0" algn="just">
              <a:lnSpc>
                <a:spcPct val="150000"/>
              </a:lnSpc>
              <a:buNone/>
            </a:pPr>
            <a:r>
              <a:rPr lang="en-IN" sz="6735" dirty="0">
                <a:cs typeface="+mn-lt"/>
              </a:rPr>
              <a:t>2) Pragati Raizada; Srishti Gupta; Manas Das; Palak Rastogi; Divya Arora, "Smart Lock System using IoT, Embedded &amp; Machine Learning",  2022 IEEE 7th International conference for Convergence in Technology (I2CT), DOI:10.1109/I2CT54291.2022.9824012</a:t>
            </a:r>
            <a:endParaRPr lang="en-IN" sz="6735" dirty="0">
              <a:cs typeface="+mn-lt"/>
            </a:endParaRPr>
          </a:p>
          <a:p>
            <a:pPr marL="0" indent="0" algn="just">
              <a:buNone/>
            </a:pPr>
            <a:endParaRPr lang="en-IN" sz="6735" dirty="0">
              <a:cs typeface="+mn-lt"/>
            </a:endParaRPr>
          </a:p>
          <a:p>
            <a:pPr marL="0" indent="0" algn="just">
              <a:lnSpc>
                <a:spcPct val="150000"/>
              </a:lnSpc>
              <a:buNone/>
            </a:pPr>
            <a:r>
              <a:rPr lang="en-IN" sz="6735" dirty="0">
                <a:cs typeface="+mn-lt"/>
              </a:rPr>
              <a:t> 3) Sourav Bhattacharya; </a:t>
            </a:r>
            <a:r>
              <a:rPr lang="en-IN" sz="6735" dirty="0" err="1">
                <a:cs typeface="+mn-lt"/>
              </a:rPr>
              <a:t>Swarnajoy</a:t>
            </a:r>
            <a:r>
              <a:rPr lang="en-IN" sz="6735" dirty="0">
                <a:cs typeface="+mn-lt"/>
              </a:rPr>
              <a:t> Basak; </a:t>
            </a:r>
            <a:r>
              <a:rPr lang="en-IN" sz="6735" dirty="0" err="1">
                <a:cs typeface="+mn-lt"/>
              </a:rPr>
              <a:t>Ritwik</a:t>
            </a:r>
            <a:r>
              <a:rPr lang="en-IN" sz="6735" dirty="0">
                <a:cs typeface="+mn-lt"/>
              </a:rPr>
              <a:t> Chakraborty; </a:t>
            </a:r>
            <a:r>
              <a:rPr lang="en-IN" sz="6735" dirty="0" err="1">
                <a:cs typeface="+mn-lt"/>
              </a:rPr>
              <a:t>Upalabdhi</a:t>
            </a:r>
            <a:r>
              <a:rPr lang="en-IN" sz="6735" dirty="0">
                <a:cs typeface="+mn-lt"/>
              </a:rPr>
              <a:t> Dey, "Smart Lock Using IoT", 2022 Interdisciplinary Research in Technology and Management (IRTM), DOI: 10.1109/IRTM54583.2022.9791563</a:t>
            </a:r>
            <a:endParaRPr lang="en-IN" sz="6735" dirty="0">
              <a:cs typeface="+mn-lt"/>
            </a:endParaRPr>
          </a:p>
          <a:p>
            <a:pPr marL="0" indent="0" algn="just">
              <a:buNone/>
            </a:pPr>
            <a:endParaRPr lang="en-IN" sz="6735" dirty="0">
              <a:cs typeface="+mn-lt"/>
            </a:endParaRPr>
          </a:p>
          <a:p>
            <a:pPr marL="0" indent="0" algn="just">
              <a:lnSpc>
                <a:spcPct val="150000"/>
              </a:lnSpc>
              <a:buNone/>
            </a:pPr>
            <a:r>
              <a:rPr lang="en-IN" sz="6735" dirty="0">
                <a:cs typeface="+mn-lt"/>
              </a:rPr>
              <a:t> 4) M </a:t>
            </a:r>
            <a:r>
              <a:rPr lang="en-IN" sz="6735" dirty="0" err="1">
                <a:cs typeface="+mn-lt"/>
              </a:rPr>
              <a:t>Shanthini</a:t>
            </a:r>
            <a:r>
              <a:rPr lang="en-IN" sz="6735" dirty="0">
                <a:cs typeface="+mn-lt"/>
              </a:rPr>
              <a:t>; G Vidya; R Arun, "IoT Enhanced Smart Door Locking System",  2020 Third International Conference on Smart Systems and Inventive Technology (ICSSIT), DOI: 10.1109/ICSSIT48917.2020.9214288</a:t>
            </a:r>
            <a:endParaRPr lang="en-IN" sz="6735" dirty="0">
              <a:cs typeface="+mn-lt"/>
            </a:endParaRPr>
          </a:p>
          <a:p>
            <a:pPr marL="342900" indent="-342900" algn="just">
              <a:lnSpc>
                <a:spcPct val="100000"/>
              </a:lnSpc>
              <a:spcAft>
                <a:spcPts val="800"/>
              </a:spcAft>
              <a:buFont typeface="+mj-lt"/>
              <a:buAutoNum type="arabicPeriod"/>
              <a:tabLst>
                <a:tab pos="457200" algn="l"/>
                <a:tab pos="3329940" algn="l"/>
              </a:tabLst>
            </a:pPr>
            <a:endParaRPr lang="en-US" sz="2400" b="1" dirty="0"/>
          </a:p>
          <a:p>
            <a:pPr marL="342900" indent="-342900" algn="just">
              <a:lnSpc>
                <a:spcPct val="100000"/>
              </a:lnSpc>
              <a:spcAft>
                <a:spcPts val="800"/>
              </a:spcAft>
              <a:buFont typeface="+mj-lt"/>
              <a:buAutoNum type="arabicPeriod"/>
              <a:tabLst>
                <a:tab pos="457200" algn="l"/>
                <a:tab pos="3329940" algn="l"/>
              </a:tabLst>
            </a:pPr>
            <a:endParaRPr lang="en-IN" sz="2400" b="1" dirty="0"/>
          </a:p>
          <a:p>
            <a:pPr marL="342900" indent="-342900" algn="just">
              <a:lnSpc>
                <a:spcPct val="100000"/>
              </a:lnSpc>
              <a:spcAft>
                <a:spcPts val="800"/>
              </a:spcAft>
              <a:buFont typeface="+mj-lt"/>
              <a:buAutoNum type="arabicPeriod"/>
              <a:tabLst>
                <a:tab pos="457200" algn="l"/>
                <a:tab pos="3329940" algn="l"/>
              </a:tabLst>
            </a:pPr>
            <a:endParaRPr lang="en-IN" sz="2400" b="1" dirty="0"/>
          </a:p>
          <a:p>
            <a:pPr marL="342900" lvl="0" indent="-342900" algn="just">
              <a:lnSpc>
                <a:spcPct val="100000"/>
              </a:lnSpc>
              <a:spcAft>
                <a:spcPts val="800"/>
              </a:spcAft>
              <a:buFont typeface="+mj-lt"/>
              <a:buAutoNum type="arabicPeriod"/>
              <a:tabLst>
                <a:tab pos="457200" algn="l"/>
                <a:tab pos="3329940" algn="l"/>
              </a:tabLst>
            </a:pPr>
            <a:endParaRPr lang="en-IN" sz="2400" dirty="0">
              <a:latin typeface="Times New Roman" panose="02020603050405020304" pitchFamily="18" charset="0"/>
              <a:ea typeface="Times New Roman" panose="02020603050405020304" pitchFamily="18" charset="0"/>
            </a:endParaRPr>
          </a:p>
          <a:p>
            <a:endParaRPr lang="en-IN" sz="2400" dirty="0"/>
          </a:p>
          <a:p>
            <a:pPr algn="just"/>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4"/>
          <p:cNvSpPr>
            <a:spLocks noGrp="1"/>
          </p:cNvSpPr>
          <p:nvPr>
            <p:ph type="ftr" sz="quarter" idx="11"/>
          </p:nvPr>
        </p:nvSpPr>
        <p:spPr/>
        <p:txBody>
          <a:bodyPr/>
          <a:p>
            <a:r>
              <a:rPr lang="en-US"/>
              <a:t>Dept. of ETE                                     </a:t>
            </a:r>
            <a:endParaRPr lang="en-IN"/>
          </a:p>
        </p:txBody>
      </p:sp>
      <p:sp>
        <p:nvSpPr>
          <p:cNvPr id="6" name="Slide Number Placeholder 5"/>
          <p:cNvSpPr>
            <a:spLocks noGrp="1"/>
          </p:cNvSpPr>
          <p:nvPr>
            <p:ph type="sldNum" sz="quarter" idx="12"/>
          </p:nvPr>
        </p:nvSpPr>
        <p:spPr/>
        <p:txBody>
          <a:bodyPr/>
          <a:p>
            <a:fld id="{6E8CCBC9-ADA2-4704-90D7-D80BA6DE8B84}" type="slidenum">
              <a:rPr lang="en-IN" smtClean="0"/>
            </a:fld>
            <a:endParaRPr lang="en-IN"/>
          </a:p>
        </p:txBody>
      </p:sp>
      <p:graphicFrame>
        <p:nvGraphicFramePr>
          <p:cNvPr id="8" name="Table 7"/>
          <p:cNvGraphicFramePr/>
          <p:nvPr/>
        </p:nvGraphicFramePr>
        <p:xfrm>
          <a:off x="1830070" y="1750060"/>
          <a:ext cx="8531860" cy="2926080"/>
        </p:xfrm>
        <a:graphic>
          <a:graphicData uri="http://schemas.openxmlformats.org/drawingml/2006/table">
            <a:tbl>
              <a:tblPr firstRow="1" bandRow="1">
                <a:tableStyleId>{5C22544A-7EE6-4342-B048-85BDC9FD1C3A}</a:tableStyleId>
              </a:tblPr>
              <a:tblGrid>
                <a:gridCol w="2132965"/>
                <a:gridCol w="2132965"/>
                <a:gridCol w="2480310"/>
                <a:gridCol w="1785620"/>
              </a:tblGrid>
              <a:tr h="381000">
                <a:tc>
                  <a:txBody>
                    <a:bodyPr/>
                    <a:p>
                      <a:pPr>
                        <a:buNone/>
                      </a:pPr>
                      <a:r>
                        <a:rPr lang="en-US"/>
                        <a:t>COMPONENTS</a:t>
                      </a:r>
                      <a:endParaRPr lang="en-US"/>
                    </a:p>
                  </a:txBody>
                  <a:tcPr/>
                </a:tc>
                <a:tc>
                  <a:txBody>
                    <a:bodyPr/>
                    <a:p>
                      <a:pPr>
                        <a:buNone/>
                      </a:pPr>
                      <a:r>
                        <a:rPr lang="en-US"/>
                        <a:t>QUANTITY</a:t>
                      </a:r>
                      <a:endParaRPr lang="en-US"/>
                    </a:p>
                  </a:txBody>
                  <a:tcPr/>
                </a:tc>
                <a:tc>
                  <a:txBody>
                    <a:bodyPr/>
                    <a:p>
                      <a:pPr>
                        <a:buNone/>
                      </a:pPr>
                      <a:r>
                        <a:rPr lang="en-US"/>
                        <a:t>DESCRIPTION</a:t>
                      </a:r>
                      <a:endParaRPr lang="en-US"/>
                    </a:p>
                  </a:txBody>
                  <a:tcPr/>
                </a:tc>
                <a:tc>
                  <a:txBody>
                    <a:bodyPr/>
                    <a:p>
                      <a:pPr>
                        <a:buNone/>
                      </a:pPr>
                      <a:r>
                        <a:rPr lang="en-US"/>
                        <a:t>COST APPROX(INR)</a:t>
                      </a:r>
                      <a:endParaRPr lang="en-US"/>
                    </a:p>
                  </a:txBody>
                  <a:tcPr/>
                </a:tc>
              </a:tr>
              <a:tr h="381000">
                <a:tc>
                  <a:txBody>
                    <a:bodyPr/>
                    <a:p>
                      <a:pPr>
                        <a:buNone/>
                      </a:pPr>
                      <a:r>
                        <a:rPr lang="en-US"/>
                        <a:t>Arduino Uno</a:t>
                      </a:r>
                      <a:endParaRPr lang="en-US"/>
                    </a:p>
                  </a:txBody>
                  <a:tcPr/>
                </a:tc>
                <a:tc>
                  <a:txBody>
                    <a:bodyPr/>
                    <a:p>
                      <a:pPr algn="ctr">
                        <a:buNone/>
                      </a:pPr>
                      <a:r>
                        <a:rPr lang="en-US"/>
                        <a:t>1</a:t>
                      </a:r>
                      <a:endParaRPr lang="en-US"/>
                    </a:p>
                  </a:txBody>
                  <a:tcPr/>
                </a:tc>
                <a:tc>
                  <a:txBody>
                    <a:bodyPr/>
                    <a:p>
                      <a:pPr>
                        <a:buNone/>
                      </a:pPr>
                      <a:r>
                        <a:rPr lang="en-US"/>
                        <a:t>For Programming</a:t>
                      </a:r>
                      <a:endParaRPr lang="en-US"/>
                    </a:p>
                  </a:txBody>
                  <a:tcPr/>
                </a:tc>
                <a:tc>
                  <a:txBody>
                    <a:bodyPr/>
                    <a:p>
                      <a:pPr>
                        <a:buNone/>
                      </a:pPr>
                      <a:r>
                        <a:rPr lang="en-US"/>
                        <a:t>600/-</a:t>
                      </a:r>
                      <a:endParaRPr lang="en-US"/>
                    </a:p>
                  </a:txBody>
                  <a:tcPr/>
                </a:tc>
              </a:tr>
              <a:tr h="381000">
                <a:tc>
                  <a:txBody>
                    <a:bodyPr/>
                    <a:p>
                      <a:pPr>
                        <a:buNone/>
                      </a:pPr>
                      <a:r>
                        <a:rPr lang="en-US"/>
                        <a:t>Micro Servo Motor</a:t>
                      </a:r>
                      <a:endParaRPr lang="en-US"/>
                    </a:p>
                  </a:txBody>
                  <a:tcPr/>
                </a:tc>
                <a:tc>
                  <a:txBody>
                    <a:bodyPr/>
                    <a:p>
                      <a:pPr algn="ctr">
                        <a:buNone/>
                      </a:pPr>
                      <a:r>
                        <a:rPr lang="en-US"/>
                        <a:t>1</a:t>
                      </a:r>
                      <a:endParaRPr lang="en-US"/>
                    </a:p>
                  </a:txBody>
                  <a:tcPr/>
                </a:tc>
                <a:tc>
                  <a:txBody>
                    <a:bodyPr/>
                    <a:p>
                      <a:pPr>
                        <a:buNone/>
                      </a:pPr>
                      <a:r>
                        <a:rPr lang="en-US"/>
                        <a:t>Unlocking Movement</a:t>
                      </a:r>
                      <a:endParaRPr lang="en-US"/>
                    </a:p>
                  </a:txBody>
                  <a:tcPr/>
                </a:tc>
                <a:tc>
                  <a:txBody>
                    <a:bodyPr/>
                    <a:p>
                      <a:pPr>
                        <a:buNone/>
                      </a:pPr>
                      <a:r>
                        <a:rPr lang="en-US"/>
                        <a:t>180/-</a:t>
                      </a:r>
                      <a:endParaRPr lang="en-US"/>
                    </a:p>
                  </a:txBody>
                  <a:tcPr/>
                </a:tc>
              </a:tr>
              <a:tr h="381000">
                <a:tc>
                  <a:txBody>
                    <a:bodyPr/>
                    <a:p>
                      <a:pPr>
                        <a:buNone/>
                      </a:pPr>
                      <a:r>
                        <a:rPr lang="en-US"/>
                        <a:t>Bluetooth HC 05</a:t>
                      </a:r>
                      <a:endParaRPr lang="en-US"/>
                    </a:p>
                  </a:txBody>
                  <a:tcPr/>
                </a:tc>
                <a:tc>
                  <a:txBody>
                    <a:bodyPr/>
                    <a:p>
                      <a:pPr algn="ctr">
                        <a:buNone/>
                      </a:pPr>
                      <a:r>
                        <a:rPr lang="en-US"/>
                        <a:t>1</a:t>
                      </a:r>
                      <a:endParaRPr lang="en-US"/>
                    </a:p>
                  </a:txBody>
                  <a:tcPr/>
                </a:tc>
                <a:tc>
                  <a:txBody>
                    <a:bodyPr/>
                    <a:p>
                      <a:pPr>
                        <a:buNone/>
                      </a:pPr>
                      <a:r>
                        <a:rPr lang="en-US"/>
                        <a:t>Wireless connection</a:t>
                      </a:r>
                      <a:endParaRPr lang="en-US"/>
                    </a:p>
                  </a:txBody>
                  <a:tcPr/>
                </a:tc>
                <a:tc>
                  <a:txBody>
                    <a:bodyPr/>
                    <a:p>
                      <a:pPr>
                        <a:buNone/>
                      </a:pPr>
                      <a:r>
                        <a:rPr lang="en-US"/>
                        <a:t>140/-</a:t>
                      </a:r>
                      <a:endParaRPr lang="en-US"/>
                    </a:p>
                  </a:txBody>
                  <a:tcPr/>
                </a:tc>
              </a:tr>
              <a:tr h="381000">
                <a:tc>
                  <a:txBody>
                    <a:bodyPr/>
                    <a:p>
                      <a:pPr>
                        <a:buNone/>
                      </a:pPr>
                      <a:r>
                        <a:rPr lang="en-US"/>
                        <a:t>Wires</a:t>
                      </a:r>
                      <a:endParaRPr lang="en-US"/>
                    </a:p>
                  </a:txBody>
                  <a:tcPr/>
                </a:tc>
                <a:tc>
                  <a:txBody>
                    <a:bodyPr/>
                    <a:p>
                      <a:pPr algn="ctr">
                        <a:buNone/>
                      </a:pPr>
                      <a:r>
                        <a:rPr lang="en-US"/>
                        <a:t>few</a:t>
                      </a:r>
                      <a:endParaRPr lang="en-US"/>
                    </a:p>
                  </a:txBody>
                  <a:tcPr/>
                </a:tc>
                <a:tc>
                  <a:txBody>
                    <a:bodyPr/>
                    <a:p>
                      <a:pPr>
                        <a:buNone/>
                      </a:pPr>
                      <a:r>
                        <a:rPr lang="en-US"/>
                        <a:t>wired connection</a:t>
                      </a:r>
                      <a:endParaRPr lang="en-US"/>
                    </a:p>
                  </a:txBody>
                  <a:tcPr/>
                </a:tc>
                <a:tc>
                  <a:txBody>
                    <a:bodyPr/>
                    <a:p>
                      <a:pPr>
                        <a:buNone/>
                      </a:pPr>
                      <a:r>
                        <a:rPr lang="en-US"/>
                        <a:t>20/-</a:t>
                      </a:r>
                      <a:endParaRPr lang="en-US"/>
                    </a:p>
                  </a:txBody>
                  <a:tcPr/>
                </a:tc>
              </a:tr>
              <a:tr h="381000">
                <a:tc>
                  <a:txBody>
                    <a:bodyPr/>
                    <a:p>
                      <a:pPr>
                        <a:buNone/>
                      </a:pPr>
                      <a:r>
                        <a:rPr lang="en-US"/>
                        <a:t>Battery</a:t>
                      </a:r>
                      <a:endParaRPr lang="en-US"/>
                    </a:p>
                  </a:txBody>
                  <a:tcPr/>
                </a:tc>
                <a:tc>
                  <a:txBody>
                    <a:bodyPr/>
                    <a:p>
                      <a:pPr algn="ctr">
                        <a:buNone/>
                      </a:pPr>
                      <a:r>
                        <a:rPr lang="en-US"/>
                        <a:t>1</a:t>
                      </a:r>
                      <a:endParaRPr lang="en-US"/>
                    </a:p>
                  </a:txBody>
                  <a:tcPr/>
                </a:tc>
                <a:tc>
                  <a:txBody>
                    <a:bodyPr/>
                    <a:p>
                      <a:pPr>
                        <a:buNone/>
                      </a:pPr>
                      <a:r>
                        <a:rPr lang="en-US"/>
                        <a:t>5V </a:t>
                      </a:r>
                      <a:endParaRPr lang="en-US"/>
                    </a:p>
                  </a:txBody>
                  <a:tcPr/>
                </a:tc>
                <a:tc>
                  <a:txBody>
                    <a:bodyPr/>
                    <a:p>
                      <a:pPr>
                        <a:buNone/>
                      </a:pPr>
                      <a:r>
                        <a:rPr lang="en-US"/>
                        <a:t>30/-</a:t>
                      </a:r>
                      <a:endParaRPr lang="en-US"/>
                    </a:p>
                  </a:txBody>
                  <a:tcPr/>
                </a:tc>
              </a:tr>
              <a:tr h="381000">
                <a:tc>
                  <a:txBody>
                    <a:bodyPr/>
                    <a:p>
                      <a:pPr>
                        <a:buNone/>
                      </a:pPr>
                      <a:r>
                        <a:rPr lang="en-US" b="1"/>
                        <a:t>TOTAL</a:t>
                      </a:r>
                      <a:endParaRPr lang="en-US" b="1"/>
                    </a:p>
                  </a:txBody>
                  <a:tcPr/>
                </a:tc>
                <a:tc>
                  <a:txBody>
                    <a:bodyPr/>
                    <a:p>
                      <a:pPr>
                        <a:buNone/>
                      </a:pPr>
                      <a:endParaRPr lang="en-US"/>
                    </a:p>
                  </a:txBody>
                  <a:tcPr/>
                </a:tc>
                <a:tc>
                  <a:txBody>
                    <a:bodyPr/>
                    <a:p>
                      <a:pPr>
                        <a:buNone/>
                      </a:pPr>
                      <a:endParaRPr lang="en-US"/>
                    </a:p>
                  </a:txBody>
                  <a:tcPr/>
                </a:tc>
                <a:tc>
                  <a:txBody>
                    <a:bodyPr/>
                    <a:p>
                      <a:pPr>
                        <a:buNone/>
                      </a:pPr>
                      <a:r>
                        <a:rPr lang="en-US" b="1"/>
                        <a:t>970/-</a:t>
                      </a:r>
                      <a:endParaRPr lang="en-US" b="1"/>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805" y="283351"/>
            <a:ext cx="6505795" cy="679904"/>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                   TIME STAMP</a:t>
            </a:r>
            <a:endParaRPr lang="en-IN" dirty="0"/>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graphicFrame>
        <p:nvGraphicFramePr>
          <p:cNvPr id="9" name="Content Placeholder 4"/>
          <p:cNvGraphicFramePr>
            <a:graphicFrameLocks noGrp="1"/>
          </p:cNvGraphicFramePr>
          <p:nvPr>
            <p:ph idx="1"/>
          </p:nvPr>
        </p:nvGraphicFramePr>
        <p:xfrm>
          <a:off x="3030492" y="1145818"/>
          <a:ext cx="6505795" cy="5393094"/>
        </p:xfrm>
        <a:graphic>
          <a:graphicData uri="http://schemas.openxmlformats.org/drawingml/2006/table">
            <a:tbl>
              <a:tblPr firstRow="1" bandRow="1">
                <a:tableStyleId>{68D230F3-CF80-4859-8CE7-A43EE81993B5}</a:tableStyleId>
              </a:tblPr>
              <a:tblGrid>
                <a:gridCol w="1966452"/>
                <a:gridCol w="4539343"/>
              </a:tblGrid>
              <a:tr h="662179">
                <a:tc>
                  <a:txBody>
                    <a:bodyPr/>
                    <a:lstStyle/>
                    <a:p>
                      <a:pPr algn="ctr"/>
                      <a:r>
                        <a:rPr lang="en-US" b="0" dirty="0">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TIME  </a:t>
                      </a:r>
                      <a:endParaRPr lang="en-US" sz="2800" b="0"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Times New Roman" panose="02020603050405020304" pitchFamily="18" charset="0"/>
                          <a:cs typeface="Times New Roman" panose="02020603050405020304" pitchFamily="18" charset="0"/>
                        </a:rPr>
                        <a:t>DISCRIPTION</a:t>
                      </a:r>
                      <a:endParaRPr lang="en-US" sz="2800" b="1" dirty="0">
                        <a:latin typeface="Times New Roman" panose="02020603050405020304" pitchFamily="18" charset="0"/>
                        <a:cs typeface="Times New Roman" panose="02020603050405020304" pitchFamily="18" charset="0"/>
                      </a:endParaRPr>
                    </a:p>
                  </a:txBody>
                  <a:tcPr/>
                </a:tc>
              </a:tr>
              <a:tr h="567094">
                <a:tc>
                  <a:txBody>
                    <a:bodyPr/>
                    <a:lstStyle/>
                    <a:p>
                      <a:r>
                        <a:rPr lang="en-US" sz="2400" b="0" dirty="0">
                          <a:latin typeface="Times New Roman" panose="02020603050405020304" pitchFamily="18" charset="0"/>
                          <a:cs typeface="Times New Roman" panose="02020603050405020304" pitchFamily="18" charset="0"/>
                        </a:rPr>
                        <a:t>25/9/2024</a:t>
                      </a:r>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Selecting our project</a:t>
                      </a:r>
                      <a:endParaRPr lang="en-US" sz="2400" dirty="0">
                        <a:latin typeface="Times New Roman" panose="02020603050405020304" pitchFamily="18" charset="0"/>
                        <a:cs typeface="Times New Roman" panose="02020603050405020304" pitchFamily="18" charset="0"/>
                      </a:endParaRPr>
                    </a:p>
                  </a:txBody>
                  <a:tcPr/>
                </a:tc>
              </a:tr>
              <a:tr h="564880">
                <a:tc>
                  <a:txBody>
                    <a:bodyPr/>
                    <a:lstStyle/>
                    <a:p>
                      <a:r>
                        <a:rPr lang="en-US" sz="2400" dirty="0">
                          <a:latin typeface="Times New Roman" panose="02020603050405020304" pitchFamily="18" charset="0"/>
                          <a:cs typeface="Times New Roman" panose="02020603050405020304" pitchFamily="18" charset="0"/>
                        </a:rPr>
                        <a:t>30/9/2024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Meeting our designated guide</a:t>
                      </a:r>
                      <a:endParaRPr lang="en-US" sz="2400" dirty="0">
                        <a:latin typeface="Times New Roman" panose="02020603050405020304" pitchFamily="18" charset="0"/>
                        <a:cs typeface="Times New Roman" panose="02020603050405020304" pitchFamily="18" charset="0"/>
                      </a:endParaRPr>
                    </a:p>
                  </a:txBody>
                  <a:tcPr/>
                </a:tc>
              </a:tr>
              <a:tr h="436767">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r h="1208319">
                <a:tc>
                  <a:txBody>
                    <a:bodyPr/>
                    <a:lstStyle/>
                    <a:p>
                      <a:r>
                        <a:rPr lang="en-US" sz="2400" dirty="0">
                          <a:latin typeface="Times New Roman" panose="02020603050405020304" pitchFamily="18" charset="0"/>
                          <a:cs typeface="Times New Roman" panose="02020603050405020304" pitchFamily="18" charset="0"/>
                        </a:rPr>
                        <a:t>7/10/2024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We are gathering the necessary hardware components for our mini-project</a:t>
                      </a:r>
                      <a:endParaRPr lang="en-US" sz="2400" dirty="0">
                        <a:latin typeface="Times New Roman" panose="02020603050405020304" pitchFamily="18" charset="0"/>
                        <a:cs typeface="Times New Roman" panose="02020603050405020304" pitchFamily="18" charset="0"/>
                      </a:endParaRPr>
                    </a:p>
                  </a:txBody>
                  <a:tcPr/>
                </a:tc>
              </a:tr>
              <a:tr h="836529">
                <a:tc>
                  <a:txBody>
                    <a:bodyPr/>
                    <a:lstStyle/>
                    <a:p>
                      <a:r>
                        <a:rPr lang="en-US" sz="2400" dirty="0">
                          <a:latin typeface="Times New Roman" panose="02020603050405020304" pitchFamily="18" charset="0"/>
                          <a:cs typeface="Times New Roman" panose="02020603050405020304" pitchFamily="18" charset="0"/>
                        </a:rPr>
                        <a:t>17/11/2024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gathering the necessary </a:t>
                      </a:r>
                      <a:r>
                        <a:rPr lang="en-US" sz="2400" b="0" dirty="0">
                          <a:solidFill>
                            <a:schemeClr val="tx1"/>
                          </a:solidFill>
                          <a:latin typeface="Times New Roman" panose="02020603050405020304" pitchFamily="18" charset="0"/>
                          <a:cs typeface="Times New Roman" panose="02020603050405020304" pitchFamily="18" charset="0"/>
                        </a:rPr>
                        <a:t>SOFTWARE for our mini-project</a:t>
                      </a:r>
                      <a:endParaRPr lang="en-US" sz="2400" b="0" dirty="0">
                        <a:solidFill>
                          <a:schemeClr val="tx1"/>
                        </a:solidFill>
                        <a:latin typeface="Times New Roman" panose="02020603050405020304" pitchFamily="18" charset="0"/>
                        <a:cs typeface="Times New Roman" panose="02020603050405020304" pitchFamily="18" charset="0"/>
                      </a:endParaRPr>
                    </a:p>
                  </a:txBody>
                  <a:tcPr/>
                </a:tc>
              </a:tr>
              <a:tr h="567094">
                <a:tc>
                  <a:txBody>
                    <a:bodyPr/>
                    <a:lstStyle/>
                    <a:p>
                      <a:r>
                        <a:rPr lang="en-US" sz="2400" dirty="0">
                          <a:latin typeface="Times New Roman" panose="02020603050405020304" pitchFamily="18" charset="0"/>
                          <a:cs typeface="Times New Roman" panose="02020603050405020304" pitchFamily="18" charset="0"/>
                        </a:rPr>
                        <a:t>14/12/2024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Completing our mini project</a:t>
                      </a:r>
                      <a:endParaRPr lang="en-US" sz="2400" dirty="0">
                        <a:latin typeface="Times New Roman" panose="02020603050405020304" pitchFamily="18" charset="0"/>
                        <a:cs typeface="Times New Roman" panose="02020603050405020304" pitchFamily="18" charset="0"/>
                      </a:endParaRPr>
                    </a:p>
                  </a:txBody>
                  <a:tcPr/>
                </a:tc>
              </a:tr>
              <a:tr h="550232">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394" y="2837424"/>
            <a:ext cx="8615211" cy="1325563"/>
          </a:xfrm>
        </p:spPr>
        <p:txBody>
          <a:bodyPr>
            <a:noAutofit/>
          </a:bodyPr>
          <a:lstStyle/>
          <a:p>
            <a:r>
              <a:rPr lang="en-IN" sz="10000" b="1" dirty="0">
                <a:solidFill>
                  <a:srgbClr val="C00000"/>
                </a:solidFill>
                <a:latin typeface="Times New Roman" panose="02020603050405020304" pitchFamily="18" charset="0"/>
                <a:cs typeface="Times New Roman" panose="02020603050405020304" pitchFamily="18" charset="0"/>
              </a:rPr>
              <a:t>THANK </a:t>
            </a:r>
            <a:r>
              <a:rPr lang="en-IN" sz="10000" b="1" dirty="0" smtClean="0">
                <a:solidFill>
                  <a:srgbClr val="C00000"/>
                </a:solidFill>
                <a:latin typeface="Times New Roman" panose="02020603050405020304" pitchFamily="18" charset="0"/>
                <a:cs typeface="Times New Roman" panose="02020603050405020304" pitchFamily="18" charset="0"/>
              </a:rPr>
              <a:t> YOU</a:t>
            </a:r>
            <a:endParaRPr lang="en-IN" sz="10000" b="1" dirty="0">
              <a:solidFill>
                <a:srgbClr val="C0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Dept. of ETE                                     </a:t>
            </a:r>
            <a:endParaRPr lang="en-IN"/>
          </a:p>
        </p:txBody>
      </p:sp>
      <p:sp>
        <p:nvSpPr>
          <p:cNvPr id="5" name="Slide Number Placeholder 4"/>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06" y="220271"/>
            <a:ext cx="10515600" cy="1325563"/>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INTRODUCTION</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755" y="1254034"/>
            <a:ext cx="11887200" cy="4731335"/>
          </a:xfrm>
        </p:spPr>
        <p:txBody>
          <a:bodyPr anchor="ctr">
            <a:normAutofit/>
          </a:bodyPr>
          <a:lstStyle/>
          <a:p>
            <a:pPr marL="914400" lvl="2" indent="0" algn="just">
              <a:spcBef>
                <a:spcPts val="600"/>
              </a:spcBef>
              <a:spcAft>
                <a:spcPts val="600"/>
              </a:spcAft>
              <a:buNone/>
            </a:pPr>
            <a:r>
              <a:rPr lang="en-US" sz="2400" dirty="0">
                <a:cs typeface="Times New Roman" panose="02020603050405020304" pitchFamily="18" charset="0"/>
              </a:rPr>
              <a:t>What is OTP based smart wireless locking system?</a:t>
            </a:r>
            <a:endParaRPr lang="en-US" sz="2400" dirty="0">
              <a:cs typeface="Times New Roman" panose="02020603050405020304" pitchFamily="18" charset="0"/>
            </a:endParaRPr>
          </a:p>
          <a:p>
            <a:pPr marL="914400" lvl="2" indent="0" algn="just">
              <a:spcBef>
                <a:spcPts val="600"/>
              </a:spcBef>
              <a:spcAft>
                <a:spcPts val="600"/>
              </a:spcAft>
              <a:buNone/>
            </a:pPr>
            <a:r>
              <a:rPr lang="en-US" sz="2400" dirty="0">
                <a:cs typeface="Times New Roman" panose="02020603050405020304" pitchFamily="18" charset="0"/>
              </a:rPr>
              <a:t> An OTP (One-Time Password) Based Smart Wireless Locking System is a type of electronic locking system that uses a one-time password (OTP) as an additional layer of security for authentication and access control.</a:t>
            </a:r>
            <a:endParaRPr lang="en-US" sz="2400" dirty="0">
              <a:cs typeface="Times New Roman" panose="02020603050405020304" pitchFamily="18" charset="0"/>
            </a:endParaRPr>
          </a:p>
          <a:p>
            <a:pPr marL="914400" lvl="2" indent="0" algn="just">
              <a:spcBef>
                <a:spcPts val="600"/>
              </a:spcBef>
              <a:spcAft>
                <a:spcPts val="600"/>
              </a:spcAft>
              <a:buNone/>
            </a:pPr>
            <a:r>
              <a:rPr lang="en-US" sz="2400" dirty="0"/>
              <a:t>The OTP based smart wireless locking system utilizes the </a:t>
            </a:r>
            <a:r>
              <a:rPr lang="en-US" sz="2400" b="1" dirty="0"/>
              <a:t>power of Arduino</a:t>
            </a:r>
            <a:r>
              <a:rPr lang="en-US" sz="2400" dirty="0"/>
              <a:t>, a popular open-source electronics platform, to create a secure and efficient locking mechanism. </a:t>
            </a:r>
            <a:endParaRPr lang="en-US" sz="2400" dirty="0"/>
          </a:p>
          <a:p>
            <a:pPr marL="914400" lvl="2" indent="0" algn="just">
              <a:spcBef>
                <a:spcPts val="600"/>
              </a:spcBef>
              <a:spcAft>
                <a:spcPts val="600"/>
              </a:spcAft>
              <a:buNone/>
            </a:pPr>
            <a:r>
              <a:rPr lang="en-US" sz="2400" dirty="0"/>
              <a:t>This presentation focuses on the implementation of a Wireless OTP Locking System using Arduino. We will explore its components, functionalities, and the benefits it offers in securing access to sensitive areas.</a:t>
            </a:r>
            <a:endParaRPr lang="en-US" sz="2400" dirty="0"/>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6" y="0"/>
            <a:ext cx="10515600" cy="1325563"/>
          </a:xfrm>
        </p:spPr>
        <p:txBody>
          <a:bodyPr>
            <a:noAutofit/>
          </a:bodyPr>
          <a:lstStyle/>
          <a:p>
            <a:r>
              <a:rPr lang="en-US" sz="4000" b="1" dirty="0">
                <a:solidFill>
                  <a:srgbClr val="C00000"/>
                </a:solidFill>
                <a:latin typeface="Times New Roman" panose="02020603050405020304" pitchFamily="18" charset="0"/>
                <a:cs typeface="Times New Roman" panose="02020603050405020304" pitchFamily="18" charset="0"/>
              </a:rPr>
              <a:t>LITERATURE SURVEY</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Dept. of ETE                                     </a:t>
            </a:r>
            <a:endParaRPr lang="en-IN"/>
          </a:p>
        </p:txBody>
      </p:sp>
      <p:sp>
        <p:nvSpPr>
          <p:cNvPr id="6" name="Slide Number Placeholder 5"/>
          <p:cNvSpPr>
            <a:spLocks noGrp="1"/>
          </p:cNvSpPr>
          <p:nvPr>
            <p:ph type="sldNum" sz="quarter" idx="12"/>
          </p:nvPr>
        </p:nvSpPr>
        <p:spPr/>
        <p:txBody>
          <a:bodyPr/>
          <a:lstStyle/>
          <a:p>
            <a:fld id="{6E8CCBC9-ADA2-4704-90D7-D80BA6DE8B84}" type="slidenum">
              <a:rPr lang="en-IN" smtClean="0"/>
            </a:fld>
            <a:endParaRPr lang="en-IN"/>
          </a:p>
        </p:txBody>
      </p:sp>
      <p:graphicFrame>
        <p:nvGraphicFramePr>
          <p:cNvPr id="7" name="Table 6"/>
          <p:cNvGraphicFramePr>
            <a:graphicFrameLocks noGrp="1"/>
          </p:cNvGraphicFramePr>
          <p:nvPr/>
        </p:nvGraphicFramePr>
        <p:xfrm>
          <a:off x="396396" y="1017036"/>
          <a:ext cx="11534542" cy="5398386"/>
        </p:xfrm>
        <a:graphic>
          <a:graphicData uri="http://schemas.openxmlformats.org/drawingml/2006/table">
            <a:tbl>
              <a:tblPr firstRow="1" bandRow="1">
                <a:tableStyleId>{5C22544A-7EE6-4342-B048-85BDC9FD1C3A}</a:tableStyleId>
              </a:tblPr>
              <a:tblGrid>
                <a:gridCol w="2162520"/>
                <a:gridCol w="749832"/>
                <a:gridCol w="1496529"/>
                <a:gridCol w="2162773"/>
                <a:gridCol w="2173222"/>
                <a:gridCol w="2789666"/>
              </a:tblGrid>
              <a:tr h="323031">
                <a:tc>
                  <a:txBody>
                    <a:bodyPr/>
                    <a:lstStyle/>
                    <a:p>
                      <a:pPr algn="l"/>
                      <a:r>
                        <a:rPr lang="en-US" sz="1600" dirty="0">
                          <a:latin typeface="Times New Roman" panose="02020603050405020304" pitchFamily="18" charset="0"/>
                          <a:cs typeface="Times New Roman" panose="02020603050405020304" pitchFamily="18" charset="0"/>
                        </a:rPr>
                        <a:t>Paper Title</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Journal</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Methodology</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Advantages</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Conclusion</a:t>
                      </a:r>
                      <a:endParaRPr lang="en-US" sz="1600" dirty="0">
                        <a:latin typeface="Times New Roman" panose="02020603050405020304" pitchFamily="18" charset="0"/>
                        <a:cs typeface="Times New Roman" panose="02020603050405020304" pitchFamily="18" charset="0"/>
                      </a:endParaRPr>
                    </a:p>
                  </a:txBody>
                  <a:tcPr/>
                </a:tc>
              </a:tr>
              <a:tr h="2720888">
                <a:tc>
                  <a:txBody>
                    <a:bodyPr/>
                    <a:lstStyle/>
                    <a:p>
                      <a:pPr algn="l"/>
                      <a:r>
                        <a:rPr lang="en-US" sz="1600" b="0" i="0" kern="1200" dirty="0">
                          <a:solidFill>
                            <a:schemeClr val="dk1"/>
                          </a:solidFill>
                          <a:effectLst/>
                          <a:latin typeface="+mn-lt"/>
                          <a:ea typeface="+mn-ea"/>
                          <a:cs typeface="+mn-cs"/>
                        </a:rPr>
                        <a:t>"Review Paper on Door Lock Security Systems"</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2020</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b="1" i="0" kern="1200" dirty="0">
                          <a:solidFill>
                            <a:schemeClr val="dk1"/>
                          </a:solidFill>
                          <a:effectLst/>
                          <a:latin typeface="+mn-lt"/>
                          <a:ea typeface="+mn-ea"/>
                          <a:cs typeface="+mn-cs"/>
                        </a:rPr>
                        <a:t> </a:t>
                      </a:r>
                      <a:r>
                        <a:rPr lang="en-US" sz="1600" b="0" i="0" u="none" strike="noStrike" kern="1200" dirty="0">
                          <a:solidFill>
                            <a:schemeClr val="dk1"/>
                          </a:solidFill>
                          <a:effectLst/>
                          <a:latin typeface="+mn-lt"/>
                          <a:ea typeface="+mn-ea"/>
                          <a:cs typeface="+mn-cs"/>
                          <a:hlinkClick r:id="rId1"/>
                        </a:rPr>
                        <a:t>2020 International Conference on Convergence to Digital World - Quo Vadis (ICCDW)</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dk1"/>
                          </a:solidFill>
                          <a:effectLst/>
                          <a:latin typeface="+mn-lt"/>
                          <a:ea typeface="+mn-ea"/>
                          <a:cs typeface="+mn-cs"/>
                        </a:rPr>
                        <a:t>The research will include traditional door lock system, RFID based system, gesture-based systems, Bluetooth and GSM technology- based and various other technologies used in the door lock security systems.</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t>Offers features like keyless entry, and remote locking to prevent</a:t>
                      </a:r>
                      <a:r>
                        <a:rPr lang="en-US" sz="1600" baseline="0" dirty="0"/>
                        <a:t> </a:t>
                      </a:r>
                      <a:r>
                        <a:rPr lang="en-US" sz="1600" dirty="0"/>
                        <a:t>unauthorized access Unlock doors via smartphone eliminating the need for physical keys.</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t>Enhanced Security: OTP (One-Time Password) based wireless locking systems offer a higher level of security compared to traditional locking mechanisms, as the password is valid for a limited time and can only be used once, reducing the risk of unauthorized access.</a:t>
                      </a:r>
                      <a:endParaRPr lang="en-US" sz="1600" dirty="0">
                        <a:latin typeface="Times New Roman" panose="02020603050405020304" pitchFamily="18" charset="0"/>
                        <a:cs typeface="Times New Roman" panose="02020603050405020304" pitchFamily="18" charset="0"/>
                      </a:endParaRPr>
                    </a:p>
                  </a:txBody>
                  <a:tcPr/>
                </a:tc>
              </a:tr>
              <a:tr h="23422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b="0" i="0" kern="1200" dirty="0">
                          <a:solidFill>
                            <a:schemeClr val="dk1"/>
                          </a:solidFill>
                          <a:effectLst/>
                          <a:latin typeface="+mn-lt"/>
                          <a:ea typeface="+mn-ea"/>
                          <a:cs typeface="+mn-cs"/>
                        </a:rPr>
                        <a:t>Smart Lock System using IoT , Embedded &amp; Machine Learning</a:t>
                      </a:r>
                      <a:endParaRPr lang="en-US" sz="1600" b="0" i="0" kern="1200" dirty="0">
                        <a:solidFill>
                          <a:schemeClr val="dk1"/>
                        </a:solidFill>
                        <a:effectLst/>
                        <a:latin typeface="+mn-lt"/>
                        <a:ea typeface="+mn-ea"/>
                        <a:cs typeface="+mn-cs"/>
                      </a:endParaRPr>
                    </a:p>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 2022</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b="1" i="0" kern="1200" dirty="0">
                          <a:solidFill>
                            <a:schemeClr val="dk1"/>
                          </a:solidFill>
                          <a:effectLst/>
                          <a:latin typeface="+mn-lt"/>
                          <a:ea typeface="+mn-ea"/>
                          <a:cs typeface="+mn-cs"/>
                        </a:rPr>
                        <a:t> </a:t>
                      </a:r>
                      <a:r>
                        <a:rPr lang="en-US" sz="1600" b="0" i="0" u="none" strike="noStrike" kern="1200" dirty="0">
                          <a:solidFill>
                            <a:schemeClr val="dk1"/>
                          </a:solidFill>
                          <a:effectLst/>
                          <a:latin typeface="+mn-lt"/>
                          <a:ea typeface="+mn-ea"/>
                          <a:cs typeface="+mn-cs"/>
                          <a:hlinkClick r:id="rId2"/>
                        </a:rPr>
                        <a:t>2022 IEEE 7th International conference for Convergence in Technology (I2CT)</a:t>
                      </a:r>
                      <a:endParaRPr lang="en-US" sz="1600" b="0" i="0" u="none" dirty="0">
                        <a:effectLst/>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dk1"/>
                          </a:solidFill>
                          <a:effectLst/>
                          <a:latin typeface="+mn-lt"/>
                          <a:ea typeface="+mn-ea"/>
                          <a:cs typeface="+mn-cs"/>
                        </a:rPr>
                        <a:t>The device has been constructed based on Raspberry-pi 4 to render the home only accessible to the registered members in the system.</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dk1"/>
                          </a:solidFill>
                          <a:effectLst/>
                          <a:latin typeface="+mn-lt"/>
                          <a:ea typeface="+mn-ea"/>
                          <a:cs typeface="+mn-cs"/>
                        </a:rPr>
                        <a:t>This system is designed to enhance the protection of homes , with the help of this device, we will be able to make residences more secure.</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t>Convenience and Accessibility: These systems provide users with remote access and convenience, as they can be unlocked via mobile devices or other wireless communication methods, eliminating the need for physical keys.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9320" y="1001485"/>
            <a:ext cx="10515600" cy="4989263"/>
          </a:xfrm>
        </p:spPr>
        <p:txBody>
          <a:bodyPr>
            <a:normAutofit/>
          </a:bodyPr>
          <a:lstStyle/>
          <a:p>
            <a:pPr algn="just"/>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Dept. of ETE                                     </a:t>
            </a:r>
            <a:endParaRPr lang="en-IN"/>
          </a:p>
        </p:txBody>
      </p:sp>
      <p:sp>
        <p:nvSpPr>
          <p:cNvPr id="5" name="Slide Number Placeholder 4"/>
          <p:cNvSpPr>
            <a:spLocks noGrp="1"/>
          </p:cNvSpPr>
          <p:nvPr>
            <p:ph type="sldNum" sz="quarter" idx="12"/>
          </p:nvPr>
        </p:nvSpPr>
        <p:spPr/>
        <p:txBody>
          <a:bodyPr/>
          <a:lstStyle/>
          <a:p>
            <a:fld id="{6E8CCBC9-ADA2-4704-90D7-D80BA6DE8B84}" type="slidenum">
              <a:rPr lang="en-IN" smtClean="0"/>
            </a:fld>
            <a:endParaRPr lang="en-IN"/>
          </a:p>
        </p:txBody>
      </p:sp>
      <p:graphicFrame>
        <p:nvGraphicFramePr>
          <p:cNvPr id="6" name="Table 5"/>
          <p:cNvGraphicFramePr>
            <a:graphicFrameLocks noGrp="1"/>
          </p:cNvGraphicFramePr>
          <p:nvPr/>
        </p:nvGraphicFramePr>
        <p:xfrm>
          <a:off x="340517" y="180330"/>
          <a:ext cx="11481370" cy="6176020"/>
        </p:xfrm>
        <a:graphic>
          <a:graphicData uri="http://schemas.openxmlformats.org/drawingml/2006/table">
            <a:tbl>
              <a:tblPr firstRow="1" bandRow="1">
                <a:tableStyleId>{5C22544A-7EE6-4342-B048-85BDC9FD1C3A}</a:tableStyleId>
              </a:tblPr>
              <a:tblGrid>
                <a:gridCol w="2110316"/>
                <a:gridCol w="749755"/>
                <a:gridCol w="1496374"/>
                <a:gridCol w="2162550"/>
                <a:gridCol w="2172998"/>
                <a:gridCol w="2789377"/>
              </a:tblGrid>
              <a:tr h="628093">
                <a:tc>
                  <a:txBody>
                    <a:bodyPr/>
                    <a:lstStyle/>
                    <a:p>
                      <a:pPr algn="l"/>
                      <a:r>
                        <a:rPr lang="en-US" sz="1600" dirty="0">
                          <a:latin typeface="Times New Roman" panose="02020603050405020304" pitchFamily="18" charset="0"/>
                          <a:cs typeface="Times New Roman" panose="02020603050405020304" pitchFamily="18" charset="0"/>
                        </a:rPr>
                        <a:t>Paper Title</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Journal</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Methodology</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Advantages</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Conclusion</a:t>
                      </a:r>
                      <a:endParaRPr lang="en-US" sz="1600" dirty="0">
                        <a:latin typeface="Times New Roman" panose="02020603050405020304" pitchFamily="18" charset="0"/>
                        <a:cs typeface="Times New Roman" panose="02020603050405020304" pitchFamily="18" charset="0"/>
                      </a:endParaRPr>
                    </a:p>
                  </a:txBody>
                  <a:tcPr/>
                </a:tc>
              </a:tr>
              <a:tr h="301808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b="0" i="0" kern="1200" dirty="0">
                          <a:solidFill>
                            <a:schemeClr val="dk1"/>
                          </a:solidFill>
                          <a:effectLst/>
                          <a:latin typeface="+mn-lt"/>
                          <a:ea typeface="+mn-ea"/>
                          <a:cs typeface="+mn-cs"/>
                        </a:rPr>
                        <a:t>Smart Lock Using </a:t>
                      </a:r>
                      <a:r>
                        <a:rPr lang="en-IN" sz="1600" b="0" i="0" kern="1200" dirty="0" err="1">
                          <a:solidFill>
                            <a:schemeClr val="dk1"/>
                          </a:solidFill>
                          <a:effectLst/>
                          <a:latin typeface="+mn-lt"/>
                          <a:ea typeface="+mn-ea"/>
                          <a:cs typeface="+mn-cs"/>
                        </a:rPr>
                        <a:t>IoT</a:t>
                      </a:r>
                      <a:endParaRPr lang="en-IN" sz="1600" b="0" i="0" kern="1200" dirty="0">
                        <a:solidFill>
                          <a:schemeClr val="dk1"/>
                        </a:solidFill>
                        <a:effectLst/>
                        <a:latin typeface="+mn-lt"/>
                        <a:ea typeface="+mn-ea"/>
                        <a:cs typeface="+mn-cs"/>
                      </a:endParaRPr>
                    </a:p>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2022</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b="1" i="0" kern="1200" dirty="0">
                          <a:solidFill>
                            <a:schemeClr val="dk1"/>
                          </a:solidFill>
                          <a:effectLst/>
                          <a:latin typeface="+mn-lt"/>
                          <a:ea typeface="+mn-ea"/>
                          <a:cs typeface="+mn-cs"/>
                        </a:rPr>
                        <a:t> </a:t>
                      </a:r>
                      <a:r>
                        <a:rPr lang="en-US" sz="1600" b="0" i="0" u="none" strike="noStrike" kern="1200" dirty="0">
                          <a:solidFill>
                            <a:schemeClr val="dk1"/>
                          </a:solidFill>
                          <a:effectLst/>
                          <a:latin typeface="+mn-lt"/>
                          <a:ea typeface="+mn-ea"/>
                          <a:cs typeface="+mn-cs"/>
                          <a:hlinkClick r:id="rId1"/>
                        </a:rPr>
                        <a:t>2022 Interdisciplinary Research in Technology and Management (IRTM)</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dk1"/>
                          </a:solidFill>
                          <a:effectLst/>
                          <a:latin typeface="+mn-lt"/>
                          <a:ea typeface="+mn-ea"/>
                          <a:cs typeface="+mn-cs"/>
                        </a:rPr>
                        <a:t>It works on the IoT system which makes it more robust.</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dk1"/>
                          </a:solidFill>
                          <a:effectLst/>
                          <a:latin typeface="+mn-lt"/>
                          <a:ea typeface="+mn-ea"/>
                          <a:cs typeface="+mn-cs"/>
                        </a:rPr>
                        <a:t>This system can be integrated with a traditional locking system where it sends the notification to the user's mobile phone along with the buzzer alert.</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Real-Time Control and Monitoring: systems allow for real-time control and monitoring, enabling users to track access logs, generate temporary codes, and manage access remotely, which is ideal for both personal and business security applications.</a:t>
                      </a:r>
                      <a:endParaRPr lang="en-US" sz="1600" dirty="0">
                        <a:latin typeface="Times New Roman" panose="02020603050405020304" pitchFamily="18" charset="0"/>
                        <a:cs typeface="Times New Roman" panose="02020603050405020304" pitchFamily="18" charset="0"/>
                      </a:endParaRPr>
                    </a:p>
                  </a:txBody>
                  <a:tcPr/>
                </a:tc>
              </a:tr>
              <a:tr h="2494862">
                <a:tc>
                  <a:txBody>
                    <a:bodyPr/>
                    <a:lstStyle/>
                    <a:p>
                      <a:pPr algn="l"/>
                      <a:r>
                        <a:rPr lang="en-IN" sz="1800" b="0" i="0" kern="1200" dirty="0">
                          <a:solidFill>
                            <a:schemeClr val="dk1"/>
                          </a:solidFill>
                          <a:effectLst/>
                          <a:latin typeface="+mn-lt"/>
                          <a:ea typeface="+mn-ea"/>
                          <a:cs typeface="+mn-cs"/>
                        </a:rPr>
                        <a:t> </a:t>
                      </a:r>
                      <a:r>
                        <a:rPr lang="en-IN" sz="1600" b="0" i="0" kern="1200" dirty="0">
                          <a:solidFill>
                            <a:schemeClr val="dk1"/>
                          </a:solidFill>
                          <a:effectLst/>
                          <a:latin typeface="+mn-lt"/>
                          <a:ea typeface="+mn-ea"/>
                          <a:cs typeface="+mn-cs"/>
                        </a:rPr>
                        <a:t>"</a:t>
                      </a:r>
                      <a:r>
                        <a:rPr lang="en-IN" sz="1600" b="0" i="0" kern="1200" dirty="0" err="1">
                          <a:solidFill>
                            <a:schemeClr val="dk1"/>
                          </a:solidFill>
                          <a:effectLst/>
                          <a:latin typeface="+mn-lt"/>
                          <a:ea typeface="+mn-ea"/>
                          <a:cs typeface="+mn-cs"/>
                        </a:rPr>
                        <a:t>IoT</a:t>
                      </a:r>
                      <a:r>
                        <a:rPr lang="en-IN" sz="1600" b="0" i="0" kern="1200" dirty="0">
                          <a:solidFill>
                            <a:schemeClr val="dk1"/>
                          </a:solidFill>
                          <a:effectLst/>
                          <a:latin typeface="+mn-lt"/>
                          <a:ea typeface="+mn-ea"/>
                          <a:cs typeface="+mn-cs"/>
                        </a:rPr>
                        <a:t> Enhanced Smart Door Locking System"</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 2020</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b="1" i="0" kern="1200" dirty="0">
                          <a:solidFill>
                            <a:schemeClr val="dk1"/>
                          </a:solidFill>
                          <a:effectLst/>
                          <a:latin typeface="+mn-lt"/>
                          <a:ea typeface="+mn-ea"/>
                          <a:cs typeface="+mn-cs"/>
                        </a:rPr>
                        <a:t> </a:t>
                      </a:r>
                      <a:r>
                        <a:rPr lang="en-US" sz="1600" b="0" i="0" u="none" strike="noStrike" kern="1200" dirty="0">
                          <a:solidFill>
                            <a:schemeClr val="dk1"/>
                          </a:solidFill>
                          <a:effectLst/>
                          <a:latin typeface="+mn-lt"/>
                          <a:ea typeface="+mn-ea"/>
                          <a:cs typeface="+mn-cs"/>
                          <a:hlinkClick r:id="rId2"/>
                        </a:rPr>
                        <a:t>2020 Third International Conference on Smart Systems and Inventive Technology (ICSSIT)</a:t>
                      </a:r>
                      <a:endParaRPr lang="en-US" sz="1600" b="0" i="0" u="none" dirty="0">
                        <a:effectLst/>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dk1"/>
                          </a:solidFill>
                          <a:effectLst/>
                          <a:latin typeface="+mn-lt"/>
                          <a:ea typeface="+mn-ea"/>
                          <a:cs typeface="+mn-cs"/>
                        </a:rPr>
                        <a:t>The door lock system determines the security by allowing the owner to monitor the buildings with a Smartphone-controlled, Bluetooth-connected system using Arduino UNO.</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dk1"/>
                          </a:solidFill>
                          <a:effectLst/>
                          <a:latin typeface="+mn-lt"/>
                          <a:ea typeface="+mn-ea"/>
                          <a:cs typeface="+mn-cs"/>
                        </a:rPr>
                        <a:t>If the credentials are invalid, the buzzer rings and an SMS alert is sent to the owner of the building which enhances the security</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Cost-Effective and Scalable: Wireless OTP locking systems are cost-effective in the long term, as they eliminate the need for expensive key management systems, and they are easily scalable for a variety of applications, from home security to large-scale commercial facilities.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452" y="166914"/>
            <a:ext cx="9332687" cy="1081314"/>
          </a:xfrm>
        </p:spPr>
        <p:txBody>
          <a:bodyPr>
            <a:normAutofit/>
          </a:bodyPr>
          <a:lstStyle/>
          <a:p>
            <a:pPr algn="l"/>
            <a:r>
              <a:rPr lang="en-US" sz="4000" b="1" dirty="0">
                <a:solidFill>
                  <a:srgbClr val="C00000"/>
                </a:solidFill>
                <a:latin typeface="Times New Roman" panose="02020603050405020304" pitchFamily="18" charset="0"/>
                <a:cs typeface="Times New Roman" panose="02020603050405020304" pitchFamily="18" charset="0"/>
              </a:rPr>
              <a:t>AIM OF THE PROJECT</a:t>
            </a:r>
            <a:endParaRPr lang="en-IN" sz="4000" b="1" dirty="0"/>
          </a:p>
        </p:txBody>
      </p:sp>
      <p:sp>
        <p:nvSpPr>
          <p:cNvPr id="3" name="Subtitle 2"/>
          <p:cNvSpPr>
            <a:spLocks noGrp="1"/>
          </p:cNvSpPr>
          <p:nvPr>
            <p:ph type="subTitle" idx="1"/>
          </p:nvPr>
        </p:nvSpPr>
        <p:spPr>
          <a:xfrm>
            <a:off x="1016000" y="1248228"/>
            <a:ext cx="10508343" cy="5138058"/>
          </a:xfrm>
        </p:spPr>
        <p:txBody>
          <a:bodyPr>
            <a:normAutofit lnSpcReduction="10000"/>
          </a:bodyPr>
          <a:lstStyle/>
          <a:p>
            <a:pPr algn="just">
              <a:lnSpc>
                <a:spcPct val="150000"/>
              </a:lnSpc>
            </a:pPr>
            <a:r>
              <a:rPr lang="en-US" sz="2400" b="0" i="0" dirty="0">
                <a:effectLst/>
                <a:cs typeface="Times New Roman" panose="02020603050405020304" pitchFamily="18" charset="0"/>
              </a:rPr>
              <a:t>To design and develop a secure and efficient OTP-based smart wireless locking system that allows users to control and monitor access to a physical lock. The system will generate time-sensitive One-Time Passwords (OTPs) that are sent to the user's mobile device via wireless communication, ensuring that only authorized individuals can unlock the system. The project aims to enhance security by combining OTP technology with wireless access, reducing the risks of unauthorized entry while providing a user-friendly interface for real-time control.</a:t>
            </a:r>
            <a:endParaRPr lang="en-US" sz="2400" dirty="0">
              <a:cs typeface="Times New Roman" panose="02020603050405020304" pitchFamily="18" charset="0"/>
            </a:endParaRPr>
          </a:p>
          <a:p>
            <a:pPr algn="l">
              <a:lnSpc>
                <a:spcPct val="150000"/>
              </a:lnSpc>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algn="l">
              <a:lnSpc>
                <a:spcPct val="150000"/>
              </a:lnSpc>
            </a:pPr>
            <a:endParaRPr lang="en-US" dirty="0">
              <a:latin typeface="Times New Roman" panose="02020603050405020304" pitchFamily="18" charset="0"/>
              <a:cs typeface="Times New Roman" panose="02020603050405020304" pitchFamily="18" charset="0"/>
            </a:endParaRPr>
          </a:p>
          <a:p>
            <a:pPr algn="l">
              <a:lnSpc>
                <a:spcPct val="150000"/>
              </a:lnSpc>
            </a:pPr>
            <a:endParaRPr lang="en-IN" dirty="0"/>
          </a:p>
          <a:p>
            <a:endParaRPr lang="en-IN" dirty="0"/>
          </a:p>
        </p:txBody>
      </p:sp>
      <p:sp>
        <p:nvSpPr>
          <p:cNvPr id="4" name="Footer Placeholder 3"/>
          <p:cNvSpPr>
            <a:spLocks noGrp="1"/>
          </p:cNvSpPr>
          <p:nvPr>
            <p:ph type="ftr" sz="quarter" idx="11"/>
          </p:nvPr>
        </p:nvSpPr>
        <p:spPr>
          <a:xfrm>
            <a:off x="4038600" y="6356350"/>
            <a:ext cx="4114800" cy="365125"/>
          </a:xfrm>
        </p:spPr>
        <p:txBody>
          <a:bodyPr/>
          <a:lstStyle/>
          <a:p>
            <a:r>
              <a:rPr lang="en-US" dirty="0"/>
              <a:t>Dept. of ETE                                     </a:t>
            </a:r>
            <a:endParaRPr lang="en-IN" dirty="0"/>
          </a:p>
        </p:txBody>
      </p:sp>
      <p:sp>
        <p:nvSpPr>
          <p:cNvPr id="5" name="Slide Number Placeholder 4"/>
          <p:cNvSpPr>
            <a:spLocks noGrp="1"/>
          </p:cNvSpPr>
          <p:nvPr>
            <p:ph type="sldNum" sz="quarter" idx="12"/>
          </p:nvPr>
        </p:nvSpPr>
        <p:spPr>
          <a:xfrm>
            <a:off x="8610600" y="6356350"/>
            <a:ext cx="2743200" cy="365125"/>
          </a:xfrm>
        </p:spPr>
        <p:txBody>
          <a:bodyPr/>
          <a:lstStyle/>
          <a:p>
            <a:fld id="{6E8CCBC9-ADA2-4704-90D7-D80BA6DE8B84}" type="slidenum">
              <a:rPr lang="en-IN" smtClean="0"/>
            </a:fld>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251" y="236992"/>
            <a:ext cx="9535886" cy="1025751"/>
          </a:xfrm>
        </p:spPr>
        <p:txBody>
          <a:bodyPr>
            <a:normAutofit/>
          </a:bodyPr>
          <a:lstStyle/>
          <a:p>
            <a:pPr algn="l"/>
            <a:r>
              <a:rPr lang="en-US" sz="4000" b="1" dirty="0">
                <a:solidFill>
                  <a:srgbClr val="C00000"/>
                </a:solidFill>
                <a:latin typeface="Times New Roman" panose="02020603050405020304" pitchFamily="18" charset="0"/>
                <a:cs typeface="Times New Roman" panose="02020603050405020304" pitchFamily="18" charset="0"/>
              </a:rPr>
              <a:t>OBJECTIVES</a:t>
            </a:r>
            <a:endParaRPr lang="en-IN" sz="4000" dirty="0"/>
          </a:p>
        </p:txBody>
      </p:sp>
      <p:sp>
        <p:nvSpPr>
          <p:cNvPr id="3" name="Subtitle 2"/>
          <p:cNvSpPr>
            <a:spLocks noGrp="1"/>
          </p:cNvSpPr>
          <p:nvPr>
            <p:ph type="subTitle" idx="1"/>
          </p:nvPr>
        </p:nvSpPr>
        <p:spPr>
          <a:xfrm>
            <a:off x="1030514" y="1262743"/>
            <a:ext cx="10522856" cy="4760686"/>
          </a:xfrm>
        </p:spPr>
        <p:txBody>
          <a:bodyPr>
            <a:normAutofit/>
          </a:bodyPr>
          <a:lstStyle/>
          <a:p>
            <a:pPr marL="457200" indent="-457200" algn="l">
              <a:lnSpc>
                <a:spcPct val="150000"/>
              </a:lnSpc>
              <a:buFont typeface="Wingdings" panose="05000000000000000000" pitchFamily="2" charset="2"/>
              <a:buChar char="§"/>
            </a:pPr>
            <a:r>
              <a:rPr lang="en-US" sz="2400" dirty="0"/>
              <a:t>To integrate wireless communication </a:t>
            </a:r>
            <a:r>
              <a:rPr lang="en-US" dirty="0"/>
              <a:t>using</a:t>
            </a:r>
            <a:r>
              <a:rPr lang="en-US" sz="2400" dirty="0"/>
              <a:t> Bluetooth into the locking </a:t>
            </a:r>
            <a:r>
              <a:rPr lang="en-US" sz="2400" dirty="0" smtClean="0"/>
              <a:t>mechanism</a:t>
            </a:r>
            <a:r>
              <a:rPr lang="en-US" dirty="0"/>
              <a:t> </a:t>
            </a:r>
            <a:r>
              <a:rPr lang="en-US" dirty="0" smtClean="0"/>
              <a:t>is the main objective of the project.</a:t>
            </a:r>
            <a:endParaRPr lang="en-US" dirty="0" smtClean="0"/>
          </a:p>
          <a:p>
            <a:pPr marL="457200" indent="-457200" algn="l">
              <a:lnSpc>
                <a:spcPct val="150000"/>
              </a:lnSpc>
              <a:buFont typeface="Wingdings" panose="05000000000000000000" pitchFamily="2" charset="2"/>
              <a:buChar char="§"/>
            </a:pPr>
            <a:r>
              <a:rPr lang="en-US" dirty="0" smtClean="0"/>
              <a:t>To develop a wireless locking and unlocking system using smartphone.</a:t>
            </a:r>
            <a:endParaRPr lang="en-US" sz="2400" dirty="0"/>
          </a:p>
          <a:p>
            <a:pPr marL="457200" indent="-457200" algn="l">
              <a:lnSpc>
                <a:spcPct val="150000"/>
              </a:lnSpc>
              <a:buFont typeface="Wingdings" panose="05000000000000000000" pitchFamily="2" charset="2"/>
              <a:buChar char="§"/>
            </a:pPr>
            <a:r>
              <a:rPr lang="en-US" sz="2400" dirty="0"/>
              <a:t>Implement the Arduino UNO Microcontroller as the core controller unit to manage hardware components like servo motor for locking mechanisms.</a:t>
            </a:r>
            <a:endParaRPr lang="en-US" sz="2400" dirty="0"/>
          </a:p>
          <a:p>
            <a:pPr marL="457200" indent="-457200" algn="l">
              <a:lnSpc>
                <a:spcPct val="150000"/>
              </a:lnSpc>
              <a:buFont typeface="Wingdings" panose="05000000000000000000" pitchFamily="2" charset="2"/>
              <a:buChar char="§"/>
            </a:pPr>
            <a:r>
              <a:rPr lang="en-US" sz="2400" dirty="0"/>
              <a:t>To create a mobile-based user interface , where users can request OTP’s, monitor lock status</a:t>
            </a:r>
            <a:r>
              <a:rPr lang="en-US" sz="2400" dirty="0" smtClean="0"/>
              <a:t>.</a:t>
            </a:r>
            <a:endParaRPr lang="en-US" sz="2400" dirty="0" smtClean="0"/>
          </a:p>
          <a:p>
            <a:pPr algn="l">
              <a:lnSpc>
                <a:spcPct val="150000"/>
              </a:lnSpc>
            </a:pPr>
            <a:endParaRPr lang="en-US" sz="2400" dirty="0"/>
          </a:p>
          <a:p>
            <a:endParaRPr lang="en-IN" dirty="0"/>
          </a:p>
          <a:p>
            <a:endParaRPr lang="en-IN" dirty="0"/>
          </a:p>
        </p:txBody>
      </p:sp>
      <p:sp>
        <p:nvSpPr>
          <p:cNvPr id="4" name="Footer Placeholder 3"/>
          <p:cNvSpPr>
            <a:spLocks noGrp="1"/>
          </p:cNvSpPr>
          <p:nvPr>
            <p:ph type="ftr" sz="quarter" idx="11"/>
          </p:nvPr>
        </p:nvSpPr>
        <p:spPr>
          <a:xfrm>
            <a:off x="4038600" y="6356350"/>
            <a:ext cx="4114800" cy="365125"/>
          </a:xfrm>
        </p:spPr>
        <p:txBody>
          <a:bodyPr/>
          <a:lstStyle/>
          <a:p>
            <a:r>
              <a:rPr lang="en-US" dirty="0"/>
              <a:t>Dept. of ETE                                     </a:t>
            </a:r>
            <a:endParaRPr lang="en-IN" dirty="0"/>
          </a:p>
        </p:txBody>
      </p:sp>
      <p:sp>
        <p:nvSpPr>
          <p:cNvPr id="6" name="Slide Number Placeholder 4"/>
          <p:cNvSpPr>
            <a:spLocks noGrp="1"/>
          </p:cNvSpPr>
          <p:nvPr>
            <p:ph type="sldNum" sz="quarter" idx="12"/>
          </p:nvPr>
        </p:nvSpPr>
        <p:spPr>
          <a:xfrm>
            <a:off x="8610600" y="6356350"/>
            <a:ext cx="2743200" cy="365125"/>
          </a:xfrm>
        </p:spPr>
        <p:txBody>
          <a:bodyPr/>
          <a:lstStyle/>
          <a:p>
            <a:fld id="{6E8CCBC9-ADA2-4704-90D7-D80BA6DE8B84}" type="slidenum">
              <a:rPr lang="en-IN" smtClean="0"/>
            </a:fld>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0048" y="13326"/>
            <a:ext cx="9732645" cy="874395"/>
          </a:xfrm>
        </p:spPr>
        <p:txBody>
          <a:bodyPr/>
          <a:lstStyle/>
          <a:p>
            <a:pPr algn="l"/>
            <a:r>
              <a:rPr lang="en-IN" altLang="en-US" sz="4400" dirty="0">
                <a:solidFill>
                  <a:srgbClr val="C00000"/>
                </a:solidFill>
                <a:latin typeface="Arial Rounded MT Bold" panose="020F0704030504030204" pitchFamily="34" charset="0"/>
                <a:cs typeface="Arial Rounded MT Bold" panose="020F0704030504030204" pitchFamily="34" charset="0"/>
              </a:rPr>
              <a:t>Block Diagram</a:t>
            </a:r>
            <a:endParaRPr lang="en-IN" altLang="en-US" sz="4400" dirty="0">
              <a:solidFill>
                <a:srgbClr val="C00000"/>
              </a:solidFill>
              <a:latin typeface="Arial Rounded MT Bold" panose="020F0704030504030204" pitchFamily="34" charset="0"/>
              <a:cs typeface="Arial Rounded MT Bold" panose="020F0704030504030204" pitchFamily="34" charset="0"/>
            </a:endParaRPr>
          </a:p>
        </p:txBody>
      </p:sp>
      <p:sp>
        <p:nvSpPr>
          <p:cNvPr id="5" name="Subtitle 4"/>
          <p:cNvSpPr>
            <a:spLocks noGrp="1"/>
          </p:cNvSpPr>
          <p:nvPr>
            <p:ph type="subTitle" idx="1"/>
          </p:nvPr>
        </p:nvSpPr>
        <p:spPr>
          <a:xfrm>
            <a:off x="807085" y="5719826"/>
            <a:ext cx="9144000" cy="924179"/>
          </a:xfrm>
        </p:spPr>
        <p:txBody>
          <a:bodyPr/>
          <a:lstStyle/>
          <a:p>
            <a:r>
              <a:rPr lang="en-US" sz="2000" dirty="0"/>
              <a:t>Fig</a:t>
            </a:r>
            <a:r>
              <a:rPr lang="en-US" sz="1600" dirty="0"/>
              <a:t> : </a:t>
            </a:r>
            <a:r>
              <a:rPr lang="en-US" sz="2000" dirty="0"/>
              <a:t>BLOCK DIAGRAM OF</a:t>
            </a:r>
            <a:r>
              <a:rPr lang="en-US" sz="1600" dirty="0"/>
              <a:t> </a:t>
            </a:r>
            <a:r>
              <a:rPr lang="en-US" sz="2000" dirty="0"/>
              <a:t>OTP BASED SMART WIRELESS LOCKING SYSTEM USING ARDUINO </a:t>
            </a:r>
            <a:endParaRPr lang="en-IN" sz="1600" dirty="0"/>
          </a:p>
          <a:p>
            <a:endParaRPr lang="en-IN" altLang="en-US" sz="2000" b="1"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7320915" y="6275705"/>
            <a:ext cx="4064000" cy="368300"/>
          </a:xfrm>
          <a:prstGeom prst="rect">
            <a:avLst/>
          </a:prstGeom>
          <a:noFill/>
        </p:spPr>
        <p:txBody>
          <a:bodyPr wrap="square" rtlCol="0">
            <a:spAutoFit/>
          </a:bodyPr>
          <a:lstStyle/>
          <a:p>
            <a:endParaRPr lang="en-US"/>
          </a:p>
        </p:txBody>
      </p:sp>
      <p:sp>
        <p:nvSpPr>
          <p:cNvPr id="6" name="Rectangle 5"/>
          <p:cNvSpPr/>
          <p:nvPr/>
        </p:nvSpPr>
        <p:spPr>
          <a:xfrm>
            <a:off x="1279131" y="1429803"/>
            <a:ext cx="1174173" cy="16729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ANDROID </a:t>
            </a:r>
            <a:endParaRPr lang="en-IN" dirty="0"/>
          </a:p>
          <a:p>
            <a:pPr algn="ctr"/>
            <a:r>
              <a:rPr lang="en-IN" dirty="0"/>
              <a:t>MOBILE</a:t>
            </a:r>
            <a:endParaRPr lang="en-IN" dirty="0"/>
          </a:p>
        </p:txBody>
      </p:sp>
      <p:sp>
        <p:nvSpPr>
          <p:cNvPr id="8" name="Rectangle 7"/>
          <p:cNvSpPr/>
          <p:nvPr/>
        </p:nvSpPr>
        <p:spPr>
          <a:xfrm>
            <a:off x="1086565" y="3780264"/>
            <a:ext cx="162994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BLUETOOTH</a:t>
            </a:r>
            <a:endParaRPr lang="en-IN" dirty="0"/>
          </a:p>
        </p:txBody>
      </p:sp>
      <p:sp>
        <p:nvSpPr>
          <p:cNvPr id="9" name="Rectangle 8"/>
          <p:cNvSpPr/>
          <p:nvPr/>
        </p:nvSpPr>
        <p:spPr>
          <a:xfrm>
            <a:off x="3740728" y="1163781"/>
            <a:ext cx="2161309" cy="4270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ARDUINO</a:t>
            </a:r>
            <a:endParaRPr lang="en-IN" dirty="0"/>
          </a:p>
          <a:p>
            <a:pPr algn="ctr"/>
            <a:r>
              <a:rPr lang="en-IN" dirty="0"/>
              <a:t>UNO</a:t>
            </a:r>
            <a:endParaRPr lang="en-IN" dirty="0"/>
          </a:p>
        </p:txBody>
      </p:sp>
      <p:sp>
        <p:nvSpPr>
          <p:cNvPr id="10" name="Oval 9"/>
          <p:cNvSpPr/>
          <p:nvPr/>
        </p:nvSpPr>
        <p:spPr>
          <a:xfrm>
            <a:off x="7451116" y="1163781"/>
            <a:ext cx="2105114" cy="1114097"/>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7451117" y="2533933"/>
            <a:ext cx="2105114" cy="1114097"/>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7451117" y="4137615"/>
            <a:ext cx="2105114" cy="1114097"/>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p:cNvCxnSpPr>
            <a:endCxn id="11" idx="2"/>
          </p:cNvCxnSpPr>
          <p:nvPr/>
        </p:nvCxnSpPr>
        <p:spPr>
          <a:xfrm flipV="1">
            <a:off x="5902037" y="3090982"/>
            <a:ext cx="1549080" cy="1175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902037" y="4703995"/>
            <a:ext cx="154908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p:cNvCxnSpPr>
          <p:nvPr/>
        </p:nvCxnSpPr>
        <p:spPr>
          <a:xfrm flipH="1" flipV="1">
            <a:off x="5902037" y="1714500"/>
            <a:ext cx="1549079" cy="633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p:cNvCxnSpPr>
          <p:nvPr/>
        </p:nvCxnSpPr>
        <p:spPr>
          <a:xfrm>
            <a:off x="2716505" y="4237464"/>
            <a:ext cx="1024223" cy="2280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81933" y="1526161"/>
            <a:ext cx="1630062" cy="369332"/>
          </a:xfrm>
          <a:prstGeom prst="rect">
            <a:avLst/>
          </a:prstGeom>
          <a:noFill/>
        </p:spPr>
        <p:txBody>
          <a:bodyPr wrap="none" rtlCol="0">
            <a:spAutoFit/>
          </a:bodyPr>
          <a:lstStyle/>
          <a:p>
            <a:r>
              <a:rPr lang="en-IN" dirty="0"/>
              <a:t>POWER SUPPLY</a:t>
            </a:r>
            <a:endParaRPr lang="en-IN" dirty="0"/>
          </a:p>
        </p:txBody>
      </p:sp>
      <p:sp>
        <p:nvSpPr>
          <p:cNvPr id="24" name="TextBox 23"/>
          <p:cNvSpPr txBox="1"/>
          <p:nvPr/>
        </p:nvSpPr>
        <p:spPr>
          <a:xfrm>
            <a:off x="7727587" y="2906315"/>
            <a:ext cx="1584408" cy="369332"/>
          </a:xfrm>
          <a:prstGeom prst="rect">
            <a:avLst/>
          </a:prstGeom>
          <a:noFill/>
        </p:spPr>
        <p:txBody>
          <a:bodyPr wrap="none" rtlCol="0">
            <a:spAutoFit/>
          </a:bodyPr>
          <a:lstStyle/>
          <a:p>
            <a:r>
              <a:rPr lang="en-IN" dirty="0"/>
              <a:t>SERVO MOTOR</a:t>
            </a:r>
            <a:endParaRPr lang="en-IN" dirty="0"/>
          </a:p>
        </p:txBody>
      </p:sp>
      <p:sp>
        <p:nvSpPr>
          <p:cNvPr id="25" name="TextBox 24"/>
          <p:cNvSpPr txBox="1"/>
          <p:nvPr/>
        </p:nvSpPr>
        <p:spPr>
          <a:xfrm>
            <a:off x="8063346" y="4509997"/>
            <a:ext cx="537327" cy="369332"/>
          </a:xfrm>
          <a:prstGeom prst="rect">
            <a:avLst/>
          </a:prstGeom>
          <a:noFill/>
        </p:spPr>
        <p:txBody>
          <a:bodyPr wrap="none" rtlCol="0">
            <a:spAutoFit/>
          </a:bodyPr>
          <a:lstStyle/>
          <a:p>
            <a:r>
              <a:rPr lang="en-IN" dirty="0"/>
              <a:t>LED</a:t>
            </a:r>
            <a:endParaRPr lang="en-IN" dirty="0"/>
          </a:p>
        </p:txBody>
      </p:sp>
      <p:sp>
        <p:nvSpPr>
          <p:cNvPr id="27" name="TextBox 26"/>
          <p:cNvSpPr txBox="1"/>
          <p:nvPr/>
        </p:nvSpPr>
        <p:spPr>
          <a:xfrm rot="5400000">
            <a:off x="560506" y="4145003"/>
            <a:ext cx="2611422" cy="369332"/>
          </a:xfrm>
          <a:prstGeom prst="rect">
            <a:avLst/>
          </a:prstGeom>
          <a:noFill/>
        </p:spPr>
        <p:txBody>
          <a:bodyPr wrap="square" rtlCol="0">
            <a:spAutoFit/>
          </a:bodyPr>
          <a:lstStyle/>
          <a:p>
            <a:r>
              <a:rPr lang="en-IN" dirty="0">
                <a:solidFill>
                  <a:schemeClr val="accent6"/>
                </a:solidFill>
              </a:rPr>
              <a:t>----------</a:t>
            </a:r>
            <a:endParaRPr lang="en-IN" dirty="0"/>
          </a:p>
        </p:txBody>
      </p:sp>
      <p:cxnSp>
        <p:nvCxnSpPr>
          <p:cNvPr id="3" name="Straight Arrow Connector 2"/>
          <p:cNvCxnSpPr>
            <a:stCxn id="8" idx="3"/>
          </p:cNvCxnSpPr>
          <p:nvPr/>
        </p:nvCxnSpPr>
        <p:spPr>
          <a:xfrm>
            <a:off x="2716505" y="4237464"/>
            <a:ext cx="1024223" cy="22809"/>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Slide Number Placeholder 4"/>
          <p:cNvSpPr>
            <a:spLocks noGrp="1"/>
          </p:cNvSpPr>
          <p:nvPr>
            <p:ph type="sldNum" sz="quarter" idx="12"/>
          </p:nvPr>
        </p:nvSpPr>
        <p:spPr>
          <a:xfrm>
            <a:off x="8610600" y="6356350"/>
            <a:ext cx="2743200" cy="365125"/>
          </a:xfrm>
        </p:spPr>
        <p:txBody>
          <a:bodyPr/>
          <a:lstStyle/>
          <a:p>
            <a:fld id="{6E8CCBC9-ADA2-4704-90D7-D80BA6DE8B84}" type="slidenum">
              <a:rPr lang="en-IN" smtClean="0"/>
            </a:fld>
            <a:endParaRPr lang="en-IN" dirty="0"/>
          </a:p>
        </p:txBody>
      </p:sp>
      <p:sp>
        <p:nvSpPr>
          <p:cNvPr id="26" name="Footer Placeholder 3"/>
          <p:cNvSpPr>
            <a:spLocks noGrp="1"/>
          </p:cNvSpPr>
          <p:nvPr>
            <p:ph type="ftr" sz="quarter" idx="11"/>
          </p:nvPr>
        </p:nvSpPr>
        <p:spPr>
          <a:xfrm>
            <a:off x="4038600" y="6356350"/>
            <a:ext cx="4114800" cy="365125"/>
          </a:xfrm>
        </p:spPr>
        <p:txBody>
          <a:bodyPr/>
          <a:lstStyle/>
          <a:p>
            <a:r>
              <a:rPr lang="en-US" dirty="0"/>
              <a:t>Dept. of ETE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228" y="147411"/>
            <a:ext cx="10515600" cy="1325563"/>
          </a:xfrm>
        </p:spPr>
        <p:txBody>
          <a:bodyPr>
            <a:normAutofit/>
          </a:bodyPr>
          <a:lstStyle/>
          <a:p>
            <a:r>
              <a:rPr lang="en-US" sz="4000" b="1" dirty="0">
                <a:solidFill>
                  <a:srgbClr val="C00000"/>
                </a:solidFill>
                <a:latin typeface="Times New Roman" panose="02020603050405020304" pitchFamily="18" charset="0"/>
                <a:cs typeface="Times New Roman" panose="02020603050405020304" pitchFamily="18" charset="0"/>
              </a:rPr>
              <a:t>CIRCUIT  DIAGRAM</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Dept. of ETE                                     </a:t>
            </a:r>
            <a:endParaRPr lang="en-IN"/>
          </a:p>
        </p:txBody>
      </p:sp>
      <p:sp>
        <p:nvSpPr>
          <p:cNvPr id="7" name="Slide Number Placeholder 6"/>
          <p:cNvSpPr>
            <a:spLocks noGrp="1"/>
          </p:cNvSpPr>
          <p:nvPr>
            <p:ph type="sldNum" sz="quarter" idx="12"/>
          </p:nvPr>
        </p:nvSpPr>
        <p:spPr/>
        <p:txBody>
          <a:bodyPr/>
          <a:lstStyle/>
          <a:p>
            <a:fld id="{6E8CCBC9-ADA2-4704-90D7-D80BA6DE8B84}" type="slidenum">
              <a:rPr lang="en-IN" smtClean="0"/>
            </a:fld>
            <a:endParaRPr lang="en-IN"/>
          </a:p>
        </p:txBody>
      </p:sp>
      <p:sp>
        <p:nvSpPr>
          <p:cNvPr id="5" name="Content Placeholder 4"/>
          <p:cNvSpPr>
            <a:spLocks noGrp="1"/>
          </p:cNvSpPr>
          <p:nvPr>
            <p:ph idx="1"/>
          </p:nvPr>
        </p:nvSpPr>
        <p:spPr>
          <a:xfrm>
            <a:off x="968829" y="1761346"/>
            <a:ext cx="10515600" cy="4351338"/>
          </a:xfrm>
        </p:spPr>
        <p:txBody>
          <a:bodyPr>
            <a:normAutofit/>
          </a:bodyPr>
          <a:lstStyle/>
          <a:p>
            <a:pPr marL="0" indent="0">
              <a:buNone/>
            </a:pPr>
            <a:r>
              <a:rPr lang="en-IN" sz="800" dirty="0"/>
              <a:t>.</a:t>
            </a:r>
            <a:endParaRPr lang="en-IN" sz="8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5698" y="1472974"/>
            <a:ext cx="7932258" cy="445030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14274</Words>
  <Application>WPS Presentation</Application>
  <PresentationFormat>Widescreen</PresentationFormat>
  <Paragraphs>467</Paragraphs>
  <Slides>28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Times New Roman</vt:lpstr>
      <vt:lpstr>Calibri</vt:lpstr>
      <vt:lpstr>Arial Rounded MT Bold</vt:lpstr>
      <vt:lpstr>Microsoft YaHei</vt:lpstr>
      <vt:lpstr>Arial Unicode MS</vt:lpstr>
      <vt:lpstr>Calibri Light</vt:lpstr>
      <vt:lpstr>Arial Black</vt:lpstr>
      <vt:lpstr>Office Theme</vt:lpstr>
      <vt:lpstr>PowerPoint 演示文稿</vt:lpstr>
      <vt:lpstr>TABLE OF CONTENTS:</vt:lpstr>
      <vt:lpstr>INTRODUCTION</vt:lpstr>
      <vt:lpstr>LITERATURE SURVEY</vt:lpstr>
      <vt:lpstr>PowerPoint 演示文稿</vt:lpstr>
      <vt:lpstr>AIM OF THE PROJECT</vt:lpstr>
      <vt:lpstr>OBJECTIVES</vt:lpstr>
      <vt:lpstr>Block Diagram</vt:lpstr>
      <vt:lpstr>CIRCUIT  DIAGRAM</vt:lpstr>
      <vt:lpstr>METHODOLOGY</vt:lpstr>
      <vt:lpstr>PowerPoint 演示文稿</vt:lpstr>
      <vt:lpstr>HARDWARE/SOFTWARE REQUIREMENTS:</vt:lpstr>
      <vt:lpstr>PowerPoint 演示文稿</vt:lpstr>
      <vt:lpstr>PowerPoint 演示文稿</vt:lpstr>
      <vt:lpstr>PowerPoint 演示文稿</vt:lpstr>
      <vt:lpstr>PowerPoint 演示文稿</vt:lpstr>
      <vt:lpstr>PowerPoint 演示文稿</vt:lpstr>
      <vt:lpstr>PowerPoint 演示文稿</vt:lpstr>
      <vt:lpstr>SOFTWARE DESCRIPTION</vt:lpstr>
      <vt:lpstr>RESULTS</vt:lpstr>
      <vt:lpstr>PowerPoint 演示文稿</vt:lpstr>
      <vt:lpstr>ADVANTAGES:</vt:lpstr>
      <vt:lpstr>APPLICATION:</vt:lpstr>
      <vt:lpstr>CONCLUSION:</vt:lpstr>
      <vt:lpstr>REFERENCES:</vt:lpstr>
      <vt:lpstr>PowerPoint 演示文稿</vt:lpstr>
      <vt:lpstr>                   TIME STAMP</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Anvitha M.Koty</dc:creator>
  <cp:lastModifiedBy>Anvith Jois 1</cp:lastModifiedBy>
  <cp:revision>471</cp:revision>
  <dcterms:created xsi:type="dcterms:W3CDTF">2022-10-24T11:07:00Z</dcterms:created>
  <dcterms:modified xsi:type="dcterms:W3CDTF">2024-12-28T04:14:22Z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DC9F22E8FB954F6A9E5745A15BD8CD1D_12</vt:lpwstr>
  </property>
  <property fmtid="{D5CDD505-2E9C-101B-9397-08002B2CF9AE}" pid="3" name="KSOProductBuildVer">
    <vt:lpwstr>1033-12.2.0.19307</vt:lpwstr>
  </property>
</Properties>
</file>