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Gentium Plus"/>
      <p:regular r:id="rId14"/>
      <p:bold r:id="rId15"/>
      <p:italic r:id="rId16"/>
      <p:boldItalic r:id="rId17"/>
    </p:embeddedFont>
    <p:embeddedFont>
      <p:font typeface="Roboto Black"/>
      <p:bold r:id="rId18"/>
      <p:boldItalic r:id="rId19"/>
    </p:embeddedFont>
    <p:embeddedFont>
      <p:font typeface="Roboto"/>
      <p:regular r:id="rId20"/>
      <p:bold r:id="rId21"/>
      <p:italic r:id="rId22"/>
      <p:boldItalic r:id="rId23"/>
    </p:embeddedFont>
    <p:embeddedFont>
      <p:font typeface="Eczar"/>
      <p:regular r:id="rId24"/>
      <p:bold r:id="rId25"/>
    </p:embeddedFont>
    <p:embeddedFont>
      <p:font typeface="Average"/>
      <p:regular r:id="rId26"/>
    </p:embeddedFont>
    <p:embeddedFont>
      <p:font typeface="Eczar Medium"/>
      <p:regular r:id="rId27"/>
      <p:bold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Ecza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font" Target="fonts/Eczar-bold.fntdata"/><Relationship Id="rId28" Type="http://schemas.openxmlformats.org/officeDocument/2006/relationships/font" Target="fonts/EczarMedium-bold.fntdata"/><Relationship Id="rId27" Type="http://schemas.openxmlformats.org/officeDocument/2006/relationships/font" Target="fonts/Eczar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GentiumPlus-bold.fntdata"/><Relationship Id="rId14" Type="http://schemas.openxmlformats.org/officeDocument/2006/relationships/font" Target="fonts/GentiumPlus-regular.fntdata"/><Relationship Id="rId17" Type="http://schemas.openxmlformats.org/officeDocument/2006/relationships/font" Target="fonts/GentiumPlus-boldItalic.fntdata"/><Relationship Id="rId16" Type="http://schemas.openxmlformats.org/officeDocument/2006/relationships/font" Target="fonts/GentiumPlus-italic.fntdata"/><Relationship Id="rId19" Type="http://schemas.openxmlformats.org/officeDocument/2006/relationships/font" Target="fonts/RobotoBlack-boldItalic.fntdata"/><Relationship Id="rId18" Type="http://schemas.openxmlformats.org/officeDocument/2006/relationships/font" Target="fonts/Robo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Good evening, everyone. Our project, You Are Not A-Loan, uses machine learning to determine the likelihood of loan defaulting.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3b031eba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3b031eba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Issuing and receiving loans is a major part of the American economy with long-lasting effects for both borrowers and lenders. Just as a successful loan is beneficial for both parties, a defaulted loan is detrimental. Our goal is to create a machine learning model that allows lenders to make not only smarter business decisions but also assure borrowers are not later saddled with a financial burden.</a:t>
            </a:r>
            <a:endParaRPr sz="1000">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3b031ebad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3b031ebad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tested five different machine learning models, wanting to determine which would be predict loan defaulting.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3b031ebad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3b031ebad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413c80e8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413c80e8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3b031ebad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3b031ebad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Overall, the logistic model and decision tree model emerge as strong contenders, offering balanced performance across all metrics. Additionally, the Random Forest model proves to be a reliable choice, closely trailing the top performers. Naive Bayes remains competitive but slightly less consistent in performance, while Gradient Boosting, while still useful, demonstrates lower overall effectiveness in this particular evaluation. Ultimately, the choice of the best model depends on the specific requirements and priorities of the task at hand, whether it prioritizes precision, recall, accuracy, or a combination of these metrics.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3b031ebad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3b031ebad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While cleaning the dataset, we realized how skewed the data is, for example: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are nearly 5 times the amount of men as there are women in the dataset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are nearly twice as many married to unmarried couples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are more loan candidates with no dependents than </a:t>
            </a:r>
            <a:r>
              <a:rPr i="1" lang="en">
                <a:solidFill>
                  <a:schemeClr val="dk1"/>
                </a:solidFill>
              </a:rPr>
              <a:t>any</a:t>
            </a:r>
            <a:r>
              <a:rPr lang="en">
                <a:solidFill>
                  <a:schemeClr val="dk1"/>
                </a:solidFill>
              </a:rPr>
              <a:t> dependents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Over 4 times the amount of loan candidates graduated than not graduated with a degree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Over 5 times the amount of loan candidates are self-employed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Roughly twice as many people were approved for their loan than not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only area that you could say is evenly distributed is the distribution of property area. Applicants were fairly evenly split between urban, suburban, and rural areas.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led to new questions, wondering if the data is actually skewed, or if it is an accurate reflection of loan borrowers.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 two more weeks, we could look further into this question, maybe finding a different dataset to analyze and seeing if it follows a similar distribution. If not, it would be interesting to see how that influences our models.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3b031ebad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3b031ebad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6.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 Id="rId11" Type="http://schemas.openxmlformats.org/officeDocument/2006/relationships/image" Target="../media/image13.png"/><Relationship Id="rId10" Type="http://schemas.openxmlformats.org/officeDocument/2006/relationships/image" Target="../media/image15.png"/><Relationship Id="rId9"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EBDD"/>
        </a:solidFill>
      </p:bgPr>
    </p:bg>
    <p:spTree>
      <p:nvGrpSpPr>
        <p:cNvPr id="58" name="Shape 58"/>
        <p:cNvGrpSpPr/>
        <p:nvPr/>
      </p:nvGrpSpPr>
      <p:grpSpPr>
        <a:xfrm>
          <a:off x="0" y="0"/>
          <a:ext cx="0" cy="0"/>
          <a:chOff x="0" y="0"/>
          <a:chExt cx="0" cy="0"/>
        </a:xfrm>
      </p:grpSpPr>
      <p:sp>
        <p:nvSpPr>
          <p:cNvPr id="59" name="Google Shape;59;p13"/>
          <p:cNvSpPr/>
          <p:nvPr/>
        </p:nvSpPr>
        <p:spPr>
          <a:xfrm>
            <a:off x="180750" y="218550"/>
            <a:ext cx="8782500" cy="4706400"/>
          </a:xfrm>
          <a:prstGeom prst="roundRect">
            <a:avLst>
              <a:gd fmla="val 16667" name="adj"/>
            </a:avLst>
          </a:prstGeom>
          <a:solidFill>
            <a:srgbClr val="561E4F"/>
          </a:solidFill>
          <a:ln cap="flat" cmpd="sng" w="9525">
            <a:solidFill>
              <a:srgbClr val="561E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0" name="Google Shape;60;p13"/>
          <p:cNvSpPr txBox="1"/>
          <p:nvPr>
            <p:ph type="ctrTitle"/>
          </p:nvPr>
        </p:nvSpPr>
        <p:spPr>
          <a:xfrm>
            <a:off x="671258" y="8416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20">
                <a:latin typeface="Eczar Medium"/>
                <a:ea typeface="Eczar Medium"/>
                <a:cs typeface="Eczar Medium"/>
                <a:sym typeface="Eczar Medium"/>
              </a:rPr>
              <a:t>You Are Not A-Loan</a:t>
            </a:r>
            <a:endParaRPr sz="3620">
              <a:latin typeface="Eczar Medium"/>
              <a:ea typeface="Eczar Medium"/>
              <a:cs typeface="Eczar Medium"/>
              <a:sym typeface="Eczar Medium"/>
            </a:endParaRPr>
          </a:p>
          <a:p>
            <a:pPr indent="0" lvl="0" marL="0" rtl="0" algn="ctr">
              <a:spcBef>
                <a:spcPts val="0"/>
              </a:spcBef>
              <a:spcAft>
                <a:spcPts val="0"/>
              </a:spcAft>
              <a:buSzPts val="990"/>
              <a:buNone/>
            </a:pPr>
            <a:r>
              <a:rPr lang="en" sz="1820">
                <a:latin typeface="Gentium Plus"/>
                <a:ea typeface="Gentium Plus"/>
                <a:cs typeface="Gentium Plus"/>
                <a:sym typeface="Gentium Plus"/>
              </a:rPr>
              <a:t>Using risk analysis to create a business model where everybody wins!</a:t>
            </a:r>
            <a:endParaRPr sz="1820">
              <a:latin typeface="Gentium Plus"/>
              <a:ea typeface="Gentium Plus"/>
              <a:cs typeface="Gentium Plus"/>
              <a:sym typeface="Gentium Plus"/>
            </a:endParaRPr>
          </a:p>
        </p:txBody>
      </p:sp>
      <p:sp>
        <p:nvSpPr>
          <p:cNvPr id="61" name="Google Shape;61;p13"/>
          <p:cNvSpPr txBox="1"/>
          <p:nvPr>
            <p:ph idx="1" type="subTitle"/>
          </p:nvPr>
        </p:nvSpPr>
        <p:spPr>
          <a:xfrm>
            <a:off x="671250" y="3233351"/>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chemeClr val="dk1"/>
                </a:solidFill>
                <a:latin typeface="Gentium Plus"/>
                <a:ea typeface="Gentium Plus"/>
                <a:cs typeface="Gentium Plus"/>
                <a:sym typeface="Gentium Plus"/>
              </a:rPr>
              <a:t>Anvitha Chaluvadi,</a:t>
            </a:r>
            <a:r>
              <a:rPr lang="en" sz="1600">
                <a:solidFill>
                  <a:schemeClr val="dk1"/>
                </a:solidFill>
                <a:latin typeface="Gentium Plus"/>
                <a:ea typeface="Gentium Plus"/>
                <a:cs typeface="Gentium Plus"/>
                <a:sym typeface="Gentium Plus"/>
              </a:rPr>
              <a:t> Owura Fosuhene Akosah, and Maria Notarianni</a:t>
            </a:r>
            <a:endParaRPr sz="1600">
              <a:solidFill>
                <a:schemeClr val="dk1"/>
              </a:solidFill>
              <a:latin typeface="Gentium Plus"/>
              <a:ea typeface="Gentium Plus"/>
              <a:cs typeface="Gentium Plus"/>
              <a:sym typeface="Gentium Plus"/>
            </a:endParaRPr>
          </a:p>
        </p:txBody>
      </p:sp>
      <p:sp>
        <p:nvSpPr>
          <p:cNvPr id="62" name="Google Shape;62;p13"/>
          <p:cNvSpPr/>
          <p:nvPr/>
        </p:nvSpPr>
        <p:spPr>
          <a:xfrm>
            <a:off x="4327550" y="2835938"/>
            <a:ext cx="150600" cy="133200"/>
          </a:xfrm>
          <a:prstGeom prst="star4">
            <a:avLst>
              <a:gd fmla="val 12500" name="adj"/>
            </a:avLst>
          </a:prstGeom>
          <a:solidFill>
            <a:srgbClr val="FAEBD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3" name="Google Shape;63;p13"/>
          <p:cNvSpPr/>
          <p:nvPr/>
        </p:nvSpPr>
        <p:spPr>
          <a:xfrm>
            <a:off x="4496700" y="2835938"/>
            <a:ext cx="150600" cy="133200"/>
          </a:xfrm>
          <a:prstGeom prst="star4">
            <a:avLst>
              <a:gd fmla="val 12500" name="adj"/>
            </a:avLst>
          </a:prstGeom>
          <a:solidFill>
            <a:srgbClr val="FAEBD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4" name="Google Shape;64;p13"/>
          <p:cNvSpPr/>
          <p:nvPr/>
        </p:nvSpPr>
        <p:spPr>
          <a:xfrm>
            <a:off x="4665850" y="2835938"/>
            <a:ext cx="150600" cy="133200"/>
          </a:xfrm>
          <a:prstGeom prst="star4">
            <a:avLst>
              <a:gd fmla="val 12500" name="adj"/>
            </a:avLst>
          </a:prstGeom>
          <a:solidFill>
            <a:srgbClr val="FAEBD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5" name="Google Shape;65;p13"/>
          <p:cNvSpPr/>
          <p:nvPr/>
        </p:nvSpPr>
        <p:spPr>
          <a:xfrm>
            <a:off x="77800" y="76475"/>
            <a:ext cx="534900" cy="585000"/>
          </a:xfrm>
          <a:prstGeom prst="halfFrame">
            <a:avLst>
              <a:gd fmla="val 33333" name="adj1"/>
              <a:gd fmla="val 33333" name="adj2"/>
            </a:avLst>
          </a:prstGeom>
          <a:solidFill>
            <a:srgbClr val="561E4F"/>
          </a:solidFill>
          <a:ln cap="flat" cmpd="sng" w="9525">
            <a:solidFill>
              <a:srgbClr val="561E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6" name="Google Shape;66;p13"/>
          <p:cNvSpPr/>
          <p:nvPr/>
        </p:nvSpPr>
        <p:spPr>
          <a:xfrm rot="10800000">
            <a:off x="8529900" y="4490325"/>
            <a:ext cx="534900" cy="585000"/>
          </a:xfrm>
          <a:prstGeom prst="halfFrame">
            <a:avLst>
              <a:gd fmla="val 33333" name="adj1"/>
              <a:gd fmla="val 33333" name="adj2"/>
            </a:avLst>
          </a:prstGeom>
          <a:solidFill>
            <a:srgbClr val="561E4F"/>
          </a:solidFill>
          <a:ln cap="flat" cmpd="sng" w="9525">
            <a:solidFill>
              <a:srgbClr val="561E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34E"/>
        </a:solidFill>
      </p:bgPr>
    </p:bg>
    <p:spTree>
      <p:nvGrpSpPr>
        <p:cNvPr id="70" name="Shape 70"/>
        <p:cNvGrpSpPr/>
        <p:nvPr/>
      </p:nvGrpSpPr>
      <p:grpSpPr>
        <a:xfrm>
          <a:off x="0" y="0"/>
          <a:ext cx="0" cy="0"/>
          <a:chOff x="0" y="0"/>
          <a:chExt cx="0" cy="0"/>
        </a:xfrm>
      </p:grpSpPr>
      <p:sp>
        <p:nvSpPr>
          <p:cNvPr id="71" name="Google Shape;71;p14"/>
          <p:cNvSpPr/>
          <p:nvPr/>
        </p:nvSpPr>
        <p:spPr>
          <a:xfrm>
            <a:off x="180750" y="218550"/>
            <a:ext cx="8782500" cy="4706400"/>
          </a:xfrm>
          <a:prstGeom prst="roundRect">
            <a:avLst>
              <a:gd fmla="val 16667" name="adj"/>
            </a:avLst>
          </a:prstGeom>
          <a:solidFill>
            <a:srgbClr val="F69D74"/>
          </a:solidFill>
          <a:ln cap="flat" cmpd="sng" w="9525">
            <a:solidFill>
              <a:srgbClr val="F69D7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2" name="Google Shape;72;p14"/>
          <p:cNvSpPr txBox="1"/>
          <p:nvPr>
            <p:ph type="title"/>
          </p:nvPr>
        </p:nvSpPr>
        <p:spPr>
          <a:xfrm>
            <a:off x="311700" y="315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zar"/>
                <a:ea typeface="Eczar"/>
                <a:cs typeface="Eczar"/>
                <a:sym typeface="Eczar"/>
              </a:rPr>
              <a:t>Motivation &amp; Summary</a:t>
            </a:r>
            <a:endParaRPr>
              <a:latin typeface="Eczar"/>
              <a:ea typeface="Eczar"/>
              <a:cs typeface="Eczar"/>
              <a:sym typeface="Eczar"/>
            </a:endParaRPr>
          </a:p>
          <a:p>
            <a:pPr indent="0" lvl="0" marL="0" rtl="0" algn="l">
              <a:spcBef>
                <a:spcPts val="0"/>
              </a:spcBef>
              <a:spcAft>
                <a:spcPts val="0"/>
              </a:spcAft>
              <a:buNone/>
            </a:pPr>
            <a:r>
              <a:t/>
            </a:r>
            <a:endParaRPr>
              <a:latin typeface="Roboto Black"/>
              <a:ea typeface="Roboto Black"/>
              <a:cs typeface="Roboto Black"/>
              <a:sym typeface="Roboto Black"/>
            </a:endParaRPr>
          </a:p>
        </p:txBody>
      </p:sp>
      <p:sp>
        <p:nvSpPr>
          <p:cNvPr id="73" name="Google Shape;73;p14"/>
          <p:cNvSpPr txBox="1"/>
          <p:nvPr>
            <p:ph idx="1" type="body"/>
          </p:nvPr>
        </p:nvSpPr>
        <p:spPr>
          <a:xfrm>
            <a:off x="671250" y="1228675"/>
            <a:ext cx="780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200">
                <a:solidFill>
                  <a:schemeClr val="dk1"/>
                </a:solidFill>
                <a:latin typeface="Gentium Plus"/>
                <a:ea typeface="Gentium Plus"/>
                <a:cs typeface="Gentium Plus"/>
                <a:sym typeface="Gentium Plus"/>
              </a:rPr>
              <a:t>Loans are a financial investment for both borrowers and lenders. When successful, loans allow borrowers to realize lifelong dreams. When unsuccessful, they create a difficult situation for both parties involved. Our goal is to create a machine learning model that allows lenders to make not only smarter business decisions but also assure borrowers are not later saddled with a financial burden.</a:t>
            </a:r>
            <a:endParaRPr sz="2200">
              <a:solidFill>
                <a:schemeClr val="dk1"/>
              </a:solidFill>
              <a:latin typeface="Gentium Plus"/>
              <a:ea typeface="Gentium Plus"/>
              <a:cs typeface="Gentium Plus"/>
              <a:sym typeface="Gentium Plus"/>
            </a:endParaRPr>
          </a:p>
        </p:txBody>
      </p:sp>
      <p:sp>
        <p:nvSpPr>
          <p:cNvPr id="74" name="Google Shape;74;p14"/>
          <p:cNvSpPr/>
          <p:nvPr/>
        </p:nvSpPr>
        <p:spPr>
          <a:xfrm>
            <a:off x="4327550" y="992013"/>
            <a:ext cx="150600" cy="133200"/>
          </a:xfrm>
          <a:prstGeom prst="star4">
            <a:avLst>
              <a:gd fmla="val 12500" name="adj"/>
            </a:avLst>
          </a:prstGeom>
          <a:solidFill>
            <a:srgbClr val="F3734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5" name="Google Shape;75;p14"/>
          <p:cNvSpPr/>
          <p:nvPr/>
        </p:nvSpPr>
        <p:spPr>
          <a:xfrm>
            <a:off x="4496700" y="992013"/>
            <a:ext cx="150600" cy="133200"/>
          </a:xfrm>
          <a:prstGeom prst="star4">
            <a:avLst>
              <a:gd fmla="val 12500" name="adj"/>
            </a:avLst>
          </a:prstGeom>
          <a:solidFill>
            <a:srgbClr val="F3734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6" name="Google Shape;76;p14"/>
          <p:cNvSpPr/>
          <p:nvPr/>
        </p:nvSpPr>
        <p:spPr>
          <a:xfrm>
            <a:off x="4665850" y="992013"/>
            <a:ext cx="150600" cy="133200"/>
          </a:xfrm>
          <a:prstGeom prst="star4">
            <a:avLst>
              <a:gd fmla="val 12500" name="adj"/>
            </a:avLst>
          </a:prstGeom>
          <a:solidFill>
            <a:srgbClr val="F3734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7" name="Google Shape;77;p14"/>
          <p:cNvSpPr/>
          <p:nvPr/>
        </p:nvSpPr>
        <p:spPr>
          <a:xfrm>
            <a:off x="77800" y="76475"/>
            <a:ext cx="534900" cy="585000"/>
          </a:xfrm>
          <a:prstGeom prst="halfFrame">
            <a:avLst>
              <a:gd fmla="val 33333" name="adj1"/>
              <a:gd fmla="val 33333" name="adj2"/>
            </a:avLst>
          </a:prstGeom>
          <a:solidFill>
            <a:srgbClr val="F69D74"/>
          </a:solidFill>
          <a:ln cap="flat" cmpd="sng" w="9525">
            <a:solidFill>
              <a:srgbClr val="F69D7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8" name="Google Shape;78;p14"/>
          <p:cNvSpPr/>
          <p:nvPr/>
        </p:nvSpPr>
        <p:spPr>
          <a:xfrm rot="10800000">
            <a:off x="8529900" y="4490325"/>
            <a:ext cx="534900" cy="585000"/>
          </a:xfrm>
          <a:prstGeom prst="halfFrame">
            <a:avLst>
              <a:gd fmla="val 33333" name="adj1"/>
              <a:gd fmla="val 33333" name="adj2"/>
            </a:avLst>
          </a:prstGeom>
          <a:solidFill>
            <a:srgbClr val="F69D74"/>
          </a:solidFill>
          <a:ln cap="flat" cmpd="sng" w="9525">
            <a:solidFill>
              <a:srgbClr val="F69D7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2E44"/>
        </a:solidFill>
      </p:bgPr>
    </p:bg>
    <p:spTree>
      <p:nvGrpSpPr>
        <p:cNvPr id="82" name="Shape 82"/>
        <p:cNvGrpSpPr/>
        <p:nvPr/>
      </p:nvGrpSpPr>
      <p:grpSpPr>
        <a:xfrm>
          <a:off x="0" y="0"/>
          <a:ext cx="0" cy="0"/>
          <a:chOff x="0" y="0"/>
          <a:chExt cx="0" cy="0"/>
        </a:xfrm>
      </p:grpSpPr>
      <p:sp>
        <p:nvSpPr>
          <p:cNvPr id="83" name="Google Shape;83;p15"/>
          <p:cNvSpPr/>
          <p:nvPr/>
        </p:nvSpPr>
        <p:spPr>
          <a:xfrm>
            <a:off x="180750" y="218550"/>
            <a:ext cx="8782500" cy="4706400"/>
          </a:xfrm>
          <a:prstGeom prst="roundRect">
            <a:avLst>
              <a:gd fmla="val 16667" name="adj"/>
            </a:avLst>
          </a:prstGeom>
          <a:solidFill>
            <a:srgbClr val="902545"/>
          </a:solidFill>
          <a:ln cap="flat" cmpd="sng" w="9525">
            <a:solidFill>
              <a:srgbClr val="90254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4" name="Google Shape;84;p15"/>
          <p:cNvSpPr txBox="1"/>
          <p:nvPr>
            <p:ph idx="1" type="body"/>
          </p:nvPr>
        </p:nvSpPr>
        <p:spPr>
          <a:xfrm>
            <a:off x="612700" y="1152475"/>
            <a:ext cx="7917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Gentium Plus"/>
              <a:buChar char="●"/>
            </a:pPr>
            <a:r>
              <a:rPr lang="en">
                <a:solidFill>
                  <a:schemeClr val="dk1"/>
                </a:solidFill>
                <a:latin typeface="Gentium Plus"/>
                <a:ea typeface="Gentium Plus"/>
                <a:cs typeface="Gentium Plus"/>
                <a:sym typeface="Gentium Plus"/>
              </a:rPr>
              <a:t>We used a number of </a:t>
            </a:r>
            <a:r>
              <a:rPr lang="en">
                <a:solidFill>
                  <a:schemeClr val="dk1"/>
                </a:solidFill>
                <a:latin typeface="Gentium Plus"/>
                <a:ea typeface="Gentium Plus"/>
                <a:cs typeface="Gentium Plus"/>
                <a:sym typeface="Gentium Plus"/>
              </a:rPr>
              <a:t>sophisticated</a:t>
            </a:r>
            <a:r>
              <a:rPr lang="en">
                <a:solidFill>
                  <a:schemeClr val="dk1"/>
                </a:solidFill>
                <a:latin typeface="Gentium Plus"/>
                <a:ea typeface="Gentium Plus"/>
                <a:cs typeface="Gentium Plus"/>
                <a:sym typeface="Gentium Plus"/>
              </a:rPr>
              <a:t> machine learning models:</a:t>
            </a:r>
            <a:endParaRPr>
              <a:solidFill>
                <a:schemeClr val="dk1"/>
              </a:solidFill>
              <a:latin typeface="Gentium Plus"/>
              <a:ea typeface="Gentium Plus"/>
              <a:cs typeface="Gentium Plus"/>
              <a:sym typeface="Gentium Plus"/>
            </a:endParaRPr>
          </a:p>
          <a:p>
            <a:pPr indent="-342900" lvl="1" marL="914400" rtl="0" algn="l">
              <a:spcBef>
                <a:spcPts val="0"/>
              </a:spcBef>
              <a:spcAft>
                <a:spcPts val="0"/>
              </a:spcAft>
              <a:buClr>
                <a:schemeClr val="dk1"/>
              </a:buClr>
              <a:buSzPts val="1800"/>
              <a:buFont typeface="Gentium Plus"/>
              <a:buChar char="○"/>
            </a:pPr>
            <a:r>
              <a:rPr lang="en" sz="1800">
                <a:solidFill>
                  <a:schemeClr val="dk1"/>
                </a:solidFill>
                <a:latin typeface="Gentium Plus"/>
                <a:ea typeface="Gentium Plus"/>
                <a:cs typeface="Gentium Plus"/>
                <a:sym typeface="Gentium Plus"/>
              </a:rPr>
              <a:t>Decision Trees</a:t>
            </a:r>
            <a:endParaRPr sz="1800">
              <a:solidFill>
                <a:schemeClr val="dk1"/>
              </a:solidFill>
              <a:latin typeface="Gentium Plus"/>
              <a:ea typeface="Gentium Plus"/>
              <a:cs typeface="Gentium Plus"/>
              <a:sym typeface="Gentium Plus"/>
            </a:endParaRPr>
          </a:p>
          <a:p>
            <a:pPr indent="-342900" lvl="1" marL="914400" rtl="0" algn="l">
              <a:spcBef>
                <a:spcPts val="0"/>
              </a:spcBef>
              <a:spcAft>
                <a:spcPts val="0"/>
              </a:spcAft>
              <a:buClr>
                <a:schemeClr val="dk1"/>
              </a:buClr>
              <a:buSzPts val="1800"/>
              <a:buFont typeface="Gentium Plus"/>
              <a:buChar char="○"/>
            </a:pPr>
            <a:r>
              <a:rPr lang="en" sz="1800">
                <a:solidFill>
                  <a:schemeClr val="dk1"/>
                </a:solidFill>
                <a:latin typeface="Gentium Plus"/>
                <a:ea typeface="Gentium Plus"/>
                <a:cs typeface="Gentium Plus"/>
                <a:sym typeface="Gentium Plus"/>
              </a:rPr>
              <a:t>Random Forest</a:t>
            </a:r>
            <a:endParaRPr sz="1800">
              <a:solidFill>
                <a:schemeClr val="dk1"/>
              </a:solidFill>
              <a:latin typeface="Gentium Plus"/>
              <a:ea typeface="Gentium Plus"/>
              <a:cs typeface="Gentium Plus"/>
              <a:sym typeface="Gentium Plus"/>
            </a:endParaRPr>
          </a:p>
          <a:p>
            <a:pPr indent="-342900" lvl="1" marL="914400" rtl="0" algn="l">
              <a:spcBef>
                <a:spcPts val="0"/>
              </a:spcBef>
              <a:spcAft>
                <a:spcPts val="0"/>
              </a:spcAft>
              <a:buClr>
                <a:schemeClr val="dk1"/>
              </a:buClr>
              <a:buSzPts val="1800"/>
              <a:buFont typeface="Gentium Plus"/>
              <a:buChar char="○"/>
            </a:pPr>
            <a:r>
              <a:rPr lang="en" sz="1800">
                <a:solidFill>
                  <a:schemeClr val="dk1"/>
                </a:solidFill>
                <a:latin typeface="Gentium Plus"/>
                <a:ea typeface="Gentium Plus"/>
                <a:cs typeface="Gentium Plus"/>
                <a:sym typeface="Gentium Plus"/>
              </a:rPr>
              <a:t>Gradient Boosting</a:t>
            </a:r>
            <a:endParaRPr sz="1800">
              <a:solidFill>
                <a:schemeClr val="dk1"/>
              </a:solidFill>
              <a:latin typeface="Gentium Plus"/>
              <a:ea typeface="Gentium Plus"/>
              <a:cs typeface="Gentium Plus"/>
              <a:sym typeface="Gentium Plus"/>
            </a:endParaRPr>
          </a:p>
          <a:p>
            <a:pPr indent="-342900" lvl="1" marL="914400" rtl="0" algn="l">
              <a:spcBef>
                <a:spcPts val="0"/>
              </a:spcBef>
              <a:spcAft>
                <a:spcPts val="0"/>
              </a:spcAft>
              <a:buClr>
                <a:schemeClr val="dk1"/>
              </a:buClr>
              <a:buSzPts val="1800"/>
              <a:buFont typeface="Gentium Plus"/>
              <a:buChar char="○"/>
            </a:pPr>
            <a:r>
              <a:rPr lang="en" sz="1800">
                <a:solidFill>
                  <a:schemeClr val="dk1"/>
                </a:solidFill>
                <a:latin typeface="Gentium Plus"/>
                <a:ea typeface="Gentium Plus"/>
                <a:cs typeface="Gentium Plus"/>
                <a:sym typeface="Gentium Plus"/>
              </a:rPr>
              <a:t>Naive Bayes</a:t>
            </a:r>
            <a:endParaRPr sz="1800">
              <a:solidFill>
                <a:schemeClr val="dk1"/>
              </a:solidFill>
              <a:latin typeface="Gentium Plus"/>
              <a:ea typeface="Gentium Plus"/>
              <a:cs typeface="Gentium Plus"/>
              <a:sym typeface="Gentium Plus"/>
            </a:endParaRPr>
          </a:p>
          <a:p>
            <a:pPr indent="-342900" lvl="1" marL="914400" rtl="0" algn="l">
              <a:spcBef>
                <a:spcPts val="0"/>
              </a:spcBef>
              <a:spcAft>
                <a:spcPts val="0"/>
              </a:spcAft>
              <a:buClr>
                <a:schemeClr val="dk1"/>
              </a:buClr>
              <a:buSzPts val="1800"/>
              <a:buFont typeface="Gentium Plus"/>
              <a:buChar char="○"/>
            </a:pPr>
            <a:r>
              <a:rPr lang="en" sz="1800">
                <a:solidFill>
                  <a:schemeClr val="dk1"/>
                </a:solidFill>
                <a:latin typeface="Gentium Plus"/>
                <a:ea typeface="Gentium Plus"/>
                <a:cs typeface="Gentium Plus"/>
                <a:sym typeface="Gentium Plus"/>
              </a:rPr>
              <a:t>Logistic Regression</a:t>
            </a:r>
            <a:endParaRPr sz="1800">
              <a:solidFill>
                <a:schemeClr val="dk1"/>
              </a:solidFill>
              <a:latin typeface="Gentium Plus"/>
              <a:ea typeface="Gentium Plus"/>
              <a:cs typeface="Gentium Plus"/>
              <a:sym typeface="Gentium Plus"/>
            </a:endParaRPr>
          </a:p>
          <a:p>
            <a:pPr indent="-342900" lvl="0" marL="457200" rtl="0" algn="l">
              <a:spcBef>
                <a:spcPts val="0"/>
              </a:spcBef>
              <a:spcAft>
                <a:spcPts val="0"/>
              </a:spcAft>
              <a:buClr>
                <a:schemeClr val="dk1"/>
              </a:buClr>
              <a:buSzPts val="1800"/>
              <a:buFont typeface="Gentium Plus"/>
              <a:buChar char="●"/>
            </a:pPr>
            <a:r>
              <a:rPr lang="en">
                <a:solidFill>
                  <a:schemeClr val="dk1"/>
                </a:solidFill>
                <a:latin typeface="Gentium Plus"/>
                <a:ea typeface="Gentium Plus"/>
                <a:cs typeface="Gentium Plus"/>
                <a:sym typeface="Gentium Plus"/>
              </a:rPr>
              <a:t>Our goal was to analyze each model and </a:t>
            </a:r>
            <a:r>
              <a:rPr lang="en">
                <a:solidFill>
                  <a:schemeClr val="dk1"/>
                </a:solidFill>
                <a:latin typeface="Gentium Plus"/>
                <a:ea typeface="Gentium Plus"/>
                <a:cs typeface="Gentium Plus"/>
                <a:sym typeface="Gentium Plus"/>
              </a:rPr>
              <a:t>determine</a:t>
            </a:r>
            <a:r>
              <a:rPr lang="en">
                <a:solidFill>
                  <a:schemeClr val="dk1"/>
                </a:solidFill>
                <a:latin typeface="Gentium Plus"/>
                <a:ea typeface="Gentium Plus"/>
                <a:cs typeface="Gentium Plus"/>
                <a:sym typeface="Gentium Plus"/>
              </a:rPr>
              <a:t> which was best at predicting a loan that will likely default</a:t>
            </a:r>
            <a:endParaRPr sz="1100">
              <a:solidFill>
                <a:schemeClr val="dk1"/>
              </a:solidFill>
              <a:latin typeface="Gentium Plus"/>
              <a:ea typeface="Gentium Plus"/>
              <a:cs typeface="Gentium Plus"/>
              <a:sym typeface="Gentium Plus"/>
            </a:endParaRPr>
          </a:p>
          <a:p>
            <a:pPr indent="0" lvl="0" marL="0" rtl="0" algn="l">
              <a:spcBef>
                <a:spcPts val="1200"/>
              </a:spcBef>
              <a:spcAft>
                <a:spcPts val="1200"/>
              </a:spcAft>
              <a:buNone/>
            </a:pPr>
            <a:r>
              <a:t/>
            </a:r>
            <a:endParaRPr>
              <a:solidFill>
                <a:srgbClr val="EEF0E5"/>
              </a:solidFill>
              <a:latin typeface="Gentium Plus"/>
              <a:ea typeface="Gentium Plus"/>
              <a:cs typeface="Gentium Plus"/>
              <a:sym typeface="Gentium Plus"/>
            </a:endParaRPr>
          </a:p>
        </p:txBody>
      </p:sp>
      <p:sp>
        <p:nvSpPr>
          <p:cNvPr id="85" name="Google Shape;85;p15"/>
          <p:cNvSpPr txBox="1"/>
          <p:nvPr>
            <p:ph type="title"/>
          </p:nvPr>
        </p:nvSpPr>
        <p:spPr>
          <a:xfrm>
            <a:off x="311700" y="315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zar"/>
                <a:ea typeface="Eczar"/>
                <a:cs typeface="Eczar"/>
                <a:sym typeface="Eczar"/>
              </a:rPr>
              <a:t>Model Summary</a:t>
            </a:r>
            <a:endParaRPr>
              <a:latin typeface="Eczar"/>
              <a:ea typeface="Eczar"/>
              <a:cs typeface="Eczar"/>
              <a:sym typeface="Eczar"/>
            </a:endParaRPr>
          </a:p>
          <a:p>
            <a:pPr indent="0" lvl="0" marL="0" rtl="0" algn="l">
              <a:spcBef>
                <a:spcPts val="0"/>
              </a:spcBef>
              <a:spcAft>
                <a:spcPts val="0"/>
              </a:spcAft>
              <a:buNone/>
            </a:pPr>
            <a:r>
              <a:t/>
            </a:r>
            <a:endParaRPr>
              <a:latin typeface="Roboto Black"/>
              <a:ea typeface="Roboto Black"/>
              <a:cs typeface="Roboto Black"/>
              <a:sym typeface="Roboto Black"/>
            </a:endParaRPr>
          </a:p>
        </p:txBody>
      </p:sp>
      <p:sp>
        <p:nvSpPr>
          <p:cNvPr id="86" name="Google Shape;86;p15"/>
          <p:cNvSpPr/>
          <p:nvPr/>
        </p:nvSpPr>
        <p:spPr>
          <a:xfrm>
            <a:off x="4327550" y="992013"/>
            <a:ext cx="150600" cy="133200"/>
          </a:xfrm>
          <a:prstGeom prst="star4">
            <a:avLst>
              <a:gd fmla="val 12500" name="adj"/>
            </a:avLst>
          </a:prstGeom>
          <a:solidFill>
            <a:srgbClr val="DE2E4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7" name="Google Shape;87;p15"/>
          <p:cNvSpPr/>
          <p:nvPr/>
        </p:nvSpPr>
        <p:spPr>
          <a:xfrm>
            <a:off x="4496700" y="992013"/>
            <a:ext cx="150600" cy="133200"/>
          </a:xfrm>
          <a:prstGeom prst="star4">
            <a:avLst>
              <a:gd fmla="val 12500" name="adj"/>
            </a:avLst>
          </a:prstGeom>
          <a:solidFill>
            <a:srgbClr val="DE2E4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8" name="Google Shape;88;p15"/>
          <p:cNvSpPr/>
          <p:nvPr/>
        </p:nvSpPr>
        <p:spPr>
          <a:xfrm>
            <a:off x="4665850" y="992013"/>
            <a:ext cx="150600" cy="133200"/>
          </a:xfrm>
          <a:prstGeom prst="star4">
            <a:avLst>
              <a:gd fmla="val 12500" name="adj"/>
            </a:avLst>
          </a:prstGeom>
          <a:solidFill>
            <a:srgbClr val="DE2E4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9" name="Google Shape;89;p15"/>
          <p:cNvSpPr/>
          <p:nvPr/>
        </p:nvSpPr>
        <p:spPr>
          <a:xfrm>
            <a:off x="77800" y="76475"/>
            <a:ext cx="534900" cy="585000"/>
          </a:xfrm>
          <a:prstGeom prst="halfFrame">
            <a:avLst>
              <a:gd fmla="val 33333" name="adj1"/>
              <a:gd fmla="val 33333" name="adj2"/>
            </a:avLst>
          </a:prstGeom>
          <a:solidFill>
            <a:srgbClr val="902545"/>
          </a:solidFill>
          <a:ln cap="flat" cmpd="sng" w="9525">
            <a:solidFill>
              <a:srgbClr val="90254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0" name="Google Shape;90;p15"/>
          <p:cNvSpPr/>
          <p:nvPr/>
        </p:nvSpPr>
        <p:spPr>
          <a:xfrm rot="10800000">
            <a:off x="8529900" y="4490325"/>
            <a:ext cx="534900" cy="585000"/>
          </a:xfrm>
          <a:prstGeom prst="halfFrame">
            <a:avLst>
              <a:gd fmla="val 33333" name="adj1"/>
              <a:gd fmla="val 33333" name="adj2"/>
            </a:avLst>
          </a:prstGeom>
          <a:solidFill>
            <a:srgbClr val="902545"/>
          </a:solidFill>
          <a:ln cap="flat" cmpd="sng" w="9525">
            <a:solidFill>
              <a:srgbClr val="90254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0F28"/>
        </a:solidFill>
      </p:bgPr>
    </p:bg>
    <p:spTree>
      <p:nvGrpSpPr>
        <p:cNvPr id="94" name="Shape 94"/>
        <p:cNvGrpSpPr/>
        <p:nvPr/>
      </p:nvGrpSpPr>
      <p:grpSpPr>
        <a:xfrm>
          <a:off x="0" y="0"/>
          <a:ext cx="0" cy="0"/>
          <a:chOff x="0" y="0"/>
          <a:chExt cx="0" cy="0"/>
        </a:xfrm>
      </p:grpSpPr>
      <p:sp>
        <p:nvSpPr>
          <p:cNvPr id="95" name="Google Shape;95;p16"/>
          <p:cNvSpPr/>
          <p:nvPr/>
        </p:nvSpPr>
        <p:spPr>
          <a:xfrm>
            <a:off x="180750" y="218550"/>
            <a:ext cx="8782500" cy="4706400"/>
          </a:xfrm>
          <a:prstGeom prst="roundRect">
            <a:avLst>
              <a:gd fmla="val 16667" name="adj"/>
            </a:avLst>
          </a:prstGeom>
          <a:solidFill>
            <a:srgbClr val="A65E62"/>
          </a:solidFill>
          <a:ln cap="flat" cmpd="sng" w="9525">
            <a:solidFill>
              <a:srgbClr val="A65E6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6" name="Google Shape;96;p16"/>
          <p:cNvSpPr txBox="1"/>
          <p:nvPr>
            <p:ph idx="1" type="body"/>
          </p:nvPr>
        </p:nvSpPr>
        <p:spPr>
          <a:xfrm>
            <a:off x="612700" y="1152475"/>
            <a:ext cx="79173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Training Time:</a:t>
            </a:r>
            <a:endParaRPr sz="1300">
              <a:solidFill>
                <a:schemeClr val="dk1"/>
              </a:solidFill>
              <a:latin typeface="Gentium Plus"/>
              <a:ea typeface="Gentium Plus"/>
              <a:cs typeface="Gentium Plus"/>
              <a:sym typeface="Gentium Plus"/>
            </a:endParaRPr>
          </a:p>
          <a:p>
            <a:pPr indent="-311150" lvl="1" marL="9144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Depends on dataset size, model complexity, hyperparameter optimization, and computational resources.</a:t>
            </a:r>
            <a:endParaRPr sz="1300">
              <a:solidFill>
                <a:schemeClr val="dk1"/>
              </a:solidFill>
              <a:latin typeface="Gentium Plus"/>
              <a:ea typeface="Gentium Plus"/>
              <a:cs typeface="Gentium Plus"/>
              <a:sym typeface="Gentium Plus"/>
            </a:endParaRPr>
          </a:p>
          <a:p>
            <a:pPr indent="-311150" lvl="0" marL="4572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Issues with Training:</a:t>
            </a:r>
            <a:endParaRPr sz="1300">
              <a:solidFill>
                <a:schemeClr val="dk1"/>
              </a:solidFill>
              <a:latin typeface="Gentium Plus"/>
              <a:ea typeface="Gentium Plus"/>
              <a:cs typeface="Gentium Plus"/>
              <a:sym typeface="Gentium Plus"/>
            </a:endParaRPr>
          </a:p>
          <a:p>
            <a:pPr indent="-311150" lvl="1" marL="9144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Common issues include overfitting, data imbalance, hyperparameter sensitivity, and resource constraints.</a:t>
            </a:r>
            <a:endParaRPr sz="1300">
              <a:solidFill>
                <a:schemeClr val="dk1"/>
              </a:solidFill>
              <a:latin typeface="Gentium Plus"/>
              <a:ea typeface="Gentium Plus"/>
              <a:cs typeface="Gentium Plus"/>
              <a:sym typeface="Gentium Plus"/>
            </a:endParaRPr>
          </a:p>
          <a:p>
            <a:pPr indent="-311150" lvl="1" marL="9144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Overfitting can be mitigated with regularization, data imbalance with resampling or algorithmic adjustments.</a:t>
            </a:r>
            <a:endParaRPr sz="1300">
              <a:solidFill>
                <a:schemeClr val="dk1"/>
              </a:solidFill>
              <a:latin typeface="Gentium Plus"/>
              <a:ea typeface="Gentium Plus"/>
              <a:cs typeface="Gentium Plus"/>
              <a:sym typeface="Gentium Plus"/>
            </a:endParaRPr>
          </a:p>
          <a:p>
            <a:pPr indent="-311150" lvl="1" marL="9144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Hyperparameter tuning requires experimentation for optimal settings.</a:t>
            </a:r>
            <a:endParaRPr sz="1300">
              <a:solidFill>
                <a:schemeClr val="dk1"/>
              </a:solidFill>
              <a:latin typeface="Gentium Plus"/>
              <a:ea typeface="Gentium Plus"/>
              <a:cs typeface="Gentium Plus"/>
              <a:sym typeface="Gentium Plus"/>
            </a:endParaRPr>
          </a:p>
          <a:p>
            <a:pPr indent="-311150" lvl="1" marL="9144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Resource constraints may necessitate model scaling or distributed computing.</a:t>
            </a:r>
            <a:endParaRPr sz="1300">
              <a:solidFill>
                <a:schemeClr val="dk1"/>
              </a:solidFill>
              <a:latin typeface="Gentium Plus"/>
              <a:ea typeface="Gentium Plus"/>
              <a:cs typeface="Gentium Plus"/>
              <a:sym typeface="Gentium Plus"/>
            </a:endParaRPr>
          </a:p>
          <a:p>
            <a:pPr indent="-311150" lvl="0" marL="4572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Overall Process:</a:t>
            </a:r>
            <a:endParaRPr sz="1300">
              <a:solidFill>
                <a:schemeClr val="dk1"/>
              </a:solidFill>
              <a:latin typeface="Gentium Plus"/>
              <a:ea typeface="Gentium Plus"/>
              <a:cs typeface="Gentium Plus"/>
              <a:sym typeface="Gentium Plus"/>
            </a:endParaRPr>
          </a:p>
          <a:p>
            <a:pPr indent="-311150" lvl="1" marL="9144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Involves careful data preparation, model selection, training, and evaluation.</a:t>
            </a:r>
            <a:endParaRPr sz="1300">
              <a:solidFill>
                <a:schemeClr val="dk1"/>
              </a:solidFill>
              <a:latin typeface="Gentium Plus"/>
              <a:ea typeface="Gentium Plus"/>
              <a:cs typeface="Gentium Plus"/>
              <a:sym typeface="Gentium Plus"/>
            </a:endParaRPr>
          </a:p>
          <a:p>
            <a:pPr indent="-311150" lvl="1" marL="9144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Aims to develop accurate and reliable models for lending decisions.</a:t>
            </a:r>
            <a:endParaRPr sz="1300">
              <a:solidFill>
                <a:schemeClr val="dk1"/>
              </a:solidFill>
              <a:latin typeface="Gentium Plus"/>
              <a:ea typeface="Gentium Plus"/>
              <a:cs typeface="Gentium Plus"/>
              <a:sym typeface="Gentium Plus"/>
            </a:endParaRPr>
          </a:p>
          <a:p>
            <a:pPr indent="-311150" lvl="0" marL="457200" rtl="0" algn="l">
              <a:spcBef>
                <a:spcPts val="0"/>
              </a:spcBef>
              <a:spcAft>
                <a:spcPts val="0"/>
              </a:spcAft>
              <a:buClr>
                <a:schemeClr val="dk1"/>
              </a:buClr>
              <a:buSzPts val="1300"/>
              <a:buFont typeface="Gentium Plus"/>
              <a:buChar char="●"/>
            </a:pPr>
            <a:r>
              <a:rPr lang="en" sz="1300">
                <a:solidFill>
                  <a:schemeClr val="dk1"/>
                </a:solidFill>
                <a:latin typeface="Gentium Plus"/>
                <a:ea typeface="Gentium Plus"/>
                <a:cs typeface="Gentium Plus"/>
                <a:sym typeface="Gentium Plus"/>
              </a:rPr>
              <a:t>These aspects highlight the complexities and considerations involved in training loan default prediction models, ensuring their effectiveness in real-world applications.</a:t>
            </a:r>
            <a:endParaRPr sz="1300">
              <a:solidFill>
                <a:schemeClr val="dk1"/>
              </a:solidFill>
              <a:latin typeface="Gentium Plus"/>
              <a:ea typeface="Gentium Plus"/>
              <a:cs typeface="Gentium Plus"/>
              <a:sym typeface="Gentium Plus"/>
            </a:endParaRPr>
          </a:p>
        </p:txBody>
      </p:sp>
      <p:sp>
        <p:nvSpPr>
          <p:cNvPr id="97" name="Google Shape;97;p16"/>
          <p:cNvSpPr txBox="1"/>
          <p:nvPr>
            <p:ph type="title"/>
          </p:nvPr>
        </p:nvSpPr>
        <p:spPr>
          <a:xfrm>
            <a:off x="311700" y="315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zar"/>
                <a:ea typeface="Eczar"/>
                <a:cs typeface="Eczar"/>
                <a:sym typeface="Eczar"/>
              </a:rPr>
              <a:t>Data Cleanup &amp; Model Training</a:t>
            </a:r>
            <a:endParaRPr>
              <a:latin typeface="Eczar"/>
              <a:ea typeface="Eczar"/>
              <a:cs typeface="Eczar"/>
              <a:sym typeface="Eczar"/>
            </a:endParaRPr>
          </a:p>
          <a:p>
            <a:pPr indent="0" lvl="0" marL="0" rtl="0" algn="l">
              <a:spcBef>
                <a:spcPts val="0"/>
              </a:spcBef>
              <a:spcAft>
                <a:spcPts val="0"/>
              </a:spcAft>
              <a:buNone/>
            </a:pPr>
            <a:r>
              <a:t/>
            </a:r>
            <a:endParaRPr>
              <a:latin typeface="Roboto Black"/>
              <a:ea typeface="Roboto Black"/>
              <a:cs typeface="Roboto Black"/>
              <a:sym typeface="Roboto Black"/>
            </a:endParaRPr>
          </a:p>
        </p:txBody>
      </p:sp>
      <p:sp>
        <p:nvSpPr>
          <p:cNvPr id="98" name="Google Shape;98;p16"/>
          <p:cNvSpPr/>
          <p:nvPr/>
        </p:nvSpPr>
        <p:spPr>
          <a:xfrm>
            <a:off x="4327550" y="992013"/>
            <a:ext cx="150600" cy="133200"/>
          </a:xfrm>
          <a:prstGeom prst="star4">
            <a:avLst>
              <a:gd fmla="val 12500" name="adj"/>
            </a:avLst>
          </a:prstGeom>
          <a:solidFill>
            <a:srgbClr val="2B0F2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9" name="Google Shape;99;p16"/>
          <p:cNvSpPr/>
          <p:nvPr/>
        </p:nvSpPr>
        <p:spPr>
          <a:xfrm>
            <a:off x="4496700" y="992013"/>
            <a:ext cx="150600" cy="133200"/>
          </a:xfrm>
          <a:prstGeom prst="star4">
            <a:avLst>
              <a:gd fmla="val 12500" name="adj"/>
            </a:avLst>
          </a:prstGeom>
          <a:solidFill>
            <a:srgbClr val="2B0F2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00" name="Google Shape;100;p16"/>
          <p:cNvSpPr/>
          <p:nvPr/>
        </p:nvSpPr>
        <p:spPr>
          <a:xfrm>
            <a:off x="4665850" y="992013"/>
            <a:ext cx="150600" cy="133200"/>
          </a:xfrm>
          <a:prstGeom prst="star4">
            <a:avLst>
              <a:gd fmla="val 12500" name="adj"/>
            </a:avLst>
          </a:prstGeom>
          <a:solidFill>
            <a:srgbClr val="2B0F2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01" name="Google Shape;101;p16"/>
          <p:cNvSpPr/>
          <p:nvPr/>
        </p:nvSpPr>
        <p:spPr>
          <a:xfrm>
            <a:off x="77800" y="76475"/>
            <a:ext cx="534900" cy="585000"/>
          </a:xfrm>
          <a:prstGeom prst="halfFrame">
            <a:avLst>
              <a:gd fmla="val 33333" name="adj1"/>
              <a:gd fmla="val 33333" name="adj2"/>
            </a:avLst>
          </a:prstGeom>
          <a:solidFill>
            <a:srgbClr val="A65E62"/>
          </a:solidFill>
          <a:ln cap="flat" cmpd="sng" w="9525">
            <a:solidFill>
              <a:srgbClr val="A65E6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02" name="Google Shape;102;p16"/>
          <p:cNvSpPr/>
          <p:nvPr/>
        </p:nvSpPr>
        <p:spPr>
          <a:xfrm rot="10800000">
            <a:off x="8529900" y="4490325"/>
            <a:ext cx="534900" cy="585000"/>
          </a:xfrm>
          <a:prstGeom prst="halfFrame">
            <a:avLst>
              <a:gd fmla="val 33333" name="adj1"/>
              <a:gd fmla="val 33333" name="adj2"/>
            </a:avLst>
          </a:prstGeom>
          <a:solidFill>
            <a:srgbClr val="A65E62"/>
          </a:solidFill>
          <a:ln cap="flat" cmpd="sng" w="9525">
            <a:solidFill>
              <a:srgbClr val="A65E6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B474A"/>
        </a:solidFill>
      </p:bgPr>
    </p:bg>
    <p:spTree>
      <p:nvGrpSpPr>
        <p:cNvPr id="106" name="Shape 106"/>
        <p:cNvGrpSpPr/>
        <p:nvPr/>
      </p:nvGrpSpPr>
      <p:grpSpPr>
        <a:xfrm>
          <a:off x="0" y="0"/>
          <a:ext cx="0" cy="0"/>
          <a:chOff x="0" y="0"/>
          <a:chExt cx="0" cy="0"/>
        </a:xfrm>
      </p:grpSpPr>
      <p:sp>
        <p:nvSpPr>
          <p:cNvPr id="107" name="Google Shape;107;p17"/>
          <p:cNvSpPr/>
          <p:nvPr/>
        </p:nvSpPr>
        <p:spPr>
          <a:xfrm>
            <a:off x="180750" y="218550"/>
            <a:ext cx="8782500" cy="4706400"/>
          </a:xfrm>
          <a:prstGeom prst="roundRect">
            <a:avLst>
              <a:gd fmla="val 16667" name="adj"/>
            </a:avLst>
          </a:prstGeom>
          <a:solidFill>
            <a:srgbClr val="2B131B"/>
          </a:solidFill>
          <a:ln cap="flat" cmpd="sng" w="9525">
            <a:solidFill>
              <a:srgbClr val="2B131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08" name="Google Shape;108;p17"/>
          <p:cNvSpPr txBox="1"/>
          <p:nvPr>
            <p:ph type="title"/>
          </p:nvPr>
        </p:nvSpPr>
        <p:spPr>
          <a:xfrm>
            <a:off x="311700" y="315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zar"/>
                <a:ea typeface="Eczar"/>
                <a:cs typeface="Eczar"/>
                <a:sym typeface="Eczar"/>
              </a:rPr>
              <a:t>Visualizations</a:t>
            </a:r>
            <a:endParaRPr>
              <a:latin typeface="Eczar"/>
              <a:ea typeface="Eczar"/>
              <a:cs typeface="Eczar"/>
              <a:sym typeface="Eczar"/>
            </a:endParaRPr>
          </a:p>
        </p:txBody>
      </p:sp>
      <p:sp>
        <p:nvSpPr>
          <p:cNvPr id="109" name="Google Shape;109;p17"/>
          <p:cNvSpPr/>
          <p:nvPr/>
        </p:nvSpPr>
        <p:spPr>
          <a:xfrm>
            <a:off x="4327550" y="992013"/>
            <a:ext cx="150600" cy="133200"/>
          </a:xfrm>
          <a:prstGeom prst="star4">
            <a:avLst>
              <a:gd fmla="val 12500" name="adj"/>
            </a:avLst>
          </a:prstGeom>
          <a:solidFill>
            <a:srgbClr val="A8859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0" name="Google Shape;110;p17"/>
          <p:cNvSpPr/>
          <p:nvPr/>
        </p:nvSpPr>
        <p:spPr>
          <a:xfrm>
            <a:off x="4496700" y="992013"/>
            <a:ext cx="150600" cy="133200"/>
          </a:xfrm>
          <a:prstGeom prst="star4">
            <a:avLst>
              <a:gd fmla="val 12500" name="adj"/>
            </a:avLst>
          </a:prstGeom>
          <a:solidFill>
            <a:srgbClr val="A8859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1" name="Google Shape;111;p17"/>
          <p:cNvSpPr/>
          <p:nvPr/>
        </p:nvSpPr>
        <p:spPr>
          <a:xfrm>
            <a:off x="4665850" y="992013"/>
            <a:ext cx="150600" cy="133200"/>
          </a:xfrm>
          <a:prstGeom prst="star4">
            <a:avLst>
              <a:gd fmla="val 12500" name="adj"/>
            </a:avLst>
          </a:prstGeom>
          <a:solidFill>
            <a:srgbClr val="A8859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2" name="Google Shape;112;p17"/>
          <p:cNvSpPr/>
          <p:nvPr/>
        </p:nvSpPr>
        <p:spPr>
          <a:xfrm>
            <a:off x="77800" y="76475"/>
            <a:ext cx="534900" cy="585000"/>
          </a:xfrm>
          <a:prstGeom prst="halfFrame">
            <a:avLst>
              <a:gd fmla="val 33333" name="adj1"/>
              <a:gd fmla="val 33333" name="adj2"/>
            </a:avLst>
          </a:prstGeom>
          <a:solidFill>
            <a:srgbClr val="2B131B"/>
          </a:solidFill>
          <a:ln cap="flat" cmpd="sng" w="9525">
            <a:solidFill>
              <a:srgbClr val="2B131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3" name="Google Shape;113;p17"/>
          <p:cNvSpPr/>
          <p:nvPr/>
        </p:nvSpPr>
        <p:spPr>
          <a:xfrm rot="10800000">
            <a:off x="8529900" y="4490325"/>
            <a:ext cx="534900" cy="585000"/>
          </a:xfrm>
          <a:prstGeom prst="halfFrame">
            <a:avLst>
              <a:gd fmla="val 33333" name="adj1"/>
              <a:gd fmla="val 33333" name="adj2"/>
            </a:avLst>
          </a:prstGeom>
          <a:solidFill>
            <a:srgbClr val="2B131B"/>
          </a:solidFill>
          <a:ln cap="flat" cmpd="sng" w="9525">
            <a:solidFill>
              <a:srgbClr val="2B131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4" name="Google Shape;114;p17"/>
          <p:cNvSpPr txBox="1"/>
          <p:nvPr/>
        </p:nvSpPr>
        <p:spPr>
          <a:xfrm>
            <a:off x="889500" y="1161788"/>
            <a:ext cx="7365000" cy="30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verage"/>
                <a:ea typeface="Average"/>
                <a:cs typeface="Average"/>
                <a:sym typeface="Average"/>
              </a:rPr>
              <a:t>Creating a Logistic Regression Model with the Original Data</a:t>
            </a:r>
            <a:endParaRPr sz="1800">
              <a:solidFill>
                <a:schemeClr val="dk1"/>
              </a:solidFill>
              <a:latin typeface="Average"/>
              <a:ea typeface="Average"/>
              <a:cs typeface="Average"/>
              <a:sym typeface="Average"/>
            </a:endParaRPr>
          </a:p>
        </p:txBody>
      </p:sp>
      <p:pic>
        <p:nvPicPr>
          <p:cNvPr id="115" name="Google Shape;115;p17"/>
          <p:cNvPicPr preferRelativeResize="0"/>
          <p:nvPr/>
        </p:nvPicPr>
        <p:blipFill>
          <a:blip r:embed="rId3">
            <a:alphaModFix/>
          </a:blip>
          <a:stretch>
            <a:fillRect/>
          </a:stretch>
        </p:blipFill>
        <p:spPr>
          <a:xfrm>
            <a:off x="855624" y="1743125"/>
            <a:ext cx="1653525" cy="1199775"/>
          </a:xfrm>
          <a:prstGeom prst="rect">
            <a:avLst/>
          </a:prstGeom>
          <a:noFill/>
          <a:ln>
            <a:noFill/>
          </a:ln>
        </p:spPr>
      </p:pic>
      <p:pic>
        <p:nvPicPr>
          <p:cNvPr id="116" name="Google Shape;116;p17"/>
          <p:cNvPicPr preferRelativeResize="0"/>
          <p:nvPr/>
        </p:nvPicPr>
        <p:blipFill>
          <a:blip r:embed="rId4">
            <a:alphaModFix/>
          </a:blip>
          <a:stretch>
            <a:fillRect/>
          </a:stretch>
        </p:blipFill>
        <p:spPr>
          <a:xfrm>
            <a:off x="2807300" y="1743125"/>
            <a:ext cx="1653525" cy="1199760"/>
          </a:xfrm>
          <a:prstGeom prst="rect">
            <a:avLst/>
          </a:prstGeom>
          <a:noFill/>
          <a:ln>
            <a:noFill/>
          </a:ln>
        </p:spPr>
      </p:pic>
      <p:pic>
        <p:nvPicPr>
          <p:cNvPr id="117" name="Google Shape;117;p17"/>
          <p:cNvPicPr preferRelativeResize="0"/>
          <p:nvPr/>
        </p:nvPicPr>
        <p:blipFill>
          <a:blip r:embed="rId4">
            <a:alphaModFix/>
          </a:blip>
          <a:stretch>
            <a:fillRect/>
          </a:stretch>
        </p:blipFill>
        <p:spPr>
          <a:xfrm>
            <a:off x="4721073" y="1743125"/>
            <a:ext cx="1653525" cy="1199769"/>
          </a:xfrm>
          <a:prstGeom prst="rect">
            <a:avLst/>
          </a:prstGeom>
          <a:noFill/>
          <a:ln>
            <a:noFill/>
          </a:ln>
        </p:spPr>
      </p:pic>
      <p:pic>
        <p:nvPicPr>
          <p:cNvPr id="118" name="Google Shape;118;p17"/>
          <p:cNvPicPr preferRelativeResize="0"/>
          <p:nvPr/>
        </p:nvPicPr>
        <p:blipFill>
          <a:blip r:embed="rId5">
            <a:alphaModFix/>
          </a:blip>
          <a:stretch>
            <a:fillRect/>
          </a:stretch>
        </p:blipFill>
        <p:spPr>
          <a:xfrm>
            <a:off x="6574125" y="1743125"/>
            <a:ext cx="1653525" cy="1214859"/>
          </a:xfrm>
          <a:prstGeom prst="rect">
            <a:avLst/>
          </a:prstGeom>
          <a:noFill/>
          <a:ln>
            <a:noFill/>
          </a:ln>
        </p:spPr>
      </p:pic>
      <p:pic>
        <p:nvPicPr>
          <p:cNvPr id="119" name="Google Shape;119;p17"/>
          <p:cNvPicPr preferRelativeResize="0"/>
          <p:nvPr/>
        </p:nvPicPr>
        <p:blipFill>
          <a:blip r:embed="rId4">
            <a:alphaModFix/>
          </a:blip>
          <a:stretch>
            <a:fillRect/>
          </a:stretch>
        </p:blipFill>
        <p:spPr>
          <a:xfrm>
            <a:off x="855625" y="3161425"/>
            <a:ext cx="1653525" cy="1199768"/>
          </a:xfrm>
          <a:prstGeom prst="rect">
            <a:avLst/>
          </a:prstGeom>
          <a:noFill/>
          <a:ln>
            <a:noFill/>
          </a:ln>
        </p:spPr>
      </p:pic>
      <p:pic>
        <p:nvPicPr>
          <p:cNvPr id="120" name="Google Shape;120;p17"/>
          <p:cNvPicPr preferRelativeResize="0"/>
          <p:nvPr/>
        </p:nvPicPr>
        <p:blipFill>
          <a:blip r:embed="rId6">
            <a:alphaModFix/>
          </a:blip>
          <a:stretch>
            <a:fillRect/>
          </a:stretch>
        </p:blipFill>
        <p:spPr>
          <a:xfrm>
            <a:off x="2807300" y="3161400"/>
            <a:ext cx="1653525" cy="1214850"/>
          </a:xfrm>
          <a:prstGeom prst="rect">
            <a:avLst/>
          </a:prstGeom>
          <a:noFill/>
          <a:ln cap="flat" cmpd="sng" w="9525">
            <a:solidFill>
              <a:srgbClr val="2B131B"/>
            </a:solidFill>
            <a:prstDash val="solid"/>
            <a:round/>
            <a:headEnd len="sm" w="sm" type="none"/>
            <a:tailEnd len="sm" w="sm" type="none"/>
          </a:ln>
        </p:spPr>
      </p:pic>
      <p:pic>
        <p:nvPicPr>
          <p:cNvPr id="121" name="Google Shape;121;p17"/>
          <p:cNvPicPr preferRelativeResize="0"/>
          <p:nvPr/>
        </p:nvPicPr>
        <p:blipFill>
          <a:blip r:embed="rId7">
            <a:alphaModFix/>
          </a:blip>
          <a:stretch>
            <a:fillRect/>
          </a:stretch>
        </p:blipFill>
        <p:spPr>
          <a:xfrm>
            <a:off x="4721075" y="3161425"/>
            <a:ext cx="1653525" cy="1214850"/>
          </a:xfrm>
          <a:prstGeom prst="rect">
            <a:avLst/>
          </a:prstGeom>
          <a:noFill/>
          <a:ln cap="flat" cmpd="sng" w="9525">
            <a:solidFill>
              <a:srgbClr val="2B131B"/>
            </a:solidFill>
            <a:prstDash val="solid"/>
            <a:round/>
            <a:headEnd len="sm" w="sm" type="none"/>
            <a:tailEnd len="sm" w="sm" type="none"/>
          </a:ln>
        </p:spPr>
      </p:pic>
      <p:pic>
        <p:nvPicPr>
          <p:cNvPr id="122" name="Google Shape;122;p17"/>
          <p:cNvPicPr preferRelativeResize="0"/>
          <p:nvPr/>
        </p:nvPicPr>
        <p:blipFill>
          <a:blip r:embed="rId8">
            <a:alphaModFix/>
          </a:blip>
          <a:stretch>
            <a:fillRect/>
          </a:stretch>
        </p:blipFill>
        <p:spPr>
          <a:xfrm>
            <a:off x="6574125" y="3153900"/>
            <a:ext cx="1653525" cy="1214825"/>
          </a:xfrm>
          <a:prstGeom prst="rect">
            <a:avLst/>
          </a:prstGeom>
          <a:noFill/>
          <a:ln cap="flat" cmpd="sng" w="9525">
            <a:solidFill>
              <a:srgbClr val="2B131B"/>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5149"/>
        </a:solidFill>
      </p:bgPr>
    </p:bg>
    <p:spTree>
      <p:nvGrpSpPr>
        <p:cNvPr id="126" name="Shape 126"/>
        <p:cNvGrpSpPr/>
        <p:nvPr/>
      </p:nvGrpSpPr>
      <p:grpSpPr>
        <a:xfrm>
          <a:off x="0" y="0"/>
          <a:ext cx="0" cy="0"/>
          <a:chOff x="0" y="0"/>
          <a:chExt cx="0" cy="0"/>
        </a:xfrm>
      </p:grpSpPr>
      <p:sp>
        <p:nvSpPr>
          <p:cNvPr id="127" name="Google Shape;127;p18"/>
          <p:cNvSpPr/>
          <p:nvPr/>
        </p:nvSpPr>
        <p:spPr>
          <a:xfrm>
            <a:off x="180750" y="218550"/>
            <a:ext cx="8782500" cy="4706400"/>
          </a:xfrm>
          <a:prstGeom prst="roundRect">
            <a:avLst>
              <a:gd fmla="val 16667" name="adj"/>
            </a:avLst>
          </a:prstGeom>
          <a:solidFill>
            <a:srgbClr val="F29E93"/>
          </a:solidFill>
          <a:ln cap="flat" cmpd="sng" w="9525">
            <a:solidFill>
              <a:srgbClr val="F29E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28" name="Google Shape;128;p18"/>
          <p:cNvSpPr txBox="1"/>
          <p:nvPr>
            <p:ph idx="1" type="body"/>
          </p:nvPr>
        </p:nvSpPr>
        <p:spPr>
          <a:xfrm>
            <a:off x="612700" y="1152475"/>
            <a:ext cx="7917300" cy="3416400"/>
          </a:xfrm>
          <a:prstGeom prst="rect">
            <a:avLst/>
          </a:prstGeom>
        </p:spPr>
        <p:txBody>
          <a:bodyPr anchorCtr="0" anchor="t" bIns="91425" lIns="91425" spcFirstLastPara="1" rIns="91425" wrap="square" tIns="91425">
            <a:noAutofit/>
          </a:bodyPr>
          <a:lstStyle/>
          <a:p>
            <a:pPr indent="-308292" lvl="0" marL="4572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For Precision:</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The logistic model and the decision tree model have the highest precision of 0.82, indicating that they have the highest proportion of correct predictions among all positive predictions.</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Random Forest (rf_model) follows closely with a precision of 0.79.</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Naive Bayes (naive_model) has a slightly lower precision of 0.78.</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Gradient Boosting (gboost_clf) has the lowest precision of 0.71, meaning it has a higher proportion of false positive predictions.</a:t>
            </a:r>
            <a:endParaRPr sz="1255">
              <a:solidFill>
                <a:schemeClr val="dk1"/>
              </a:solidFill>
              <a:latin typeface="Gentium Plus"/>
              <a:ea typeface="Gentium Plus"/>
              <a:cs typeface="Gentium Plus"/>
              <a:sym typeface="Gentium Plus"/>
            </a:endParaRPr>
          </a:p>
          <a:p>
            <a:pPr indent="-308292" lvl="0" marL="4572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For Recall:</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The logistic model and decision tree model again have the highest recall of 0.68.</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Random Forest has a slightly higher recall of 0.70.</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Naive Bayes has a recall of 0.69.</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Gradient Boosting has the lowest recall of 0.67, indicating it has a higher proportion of false negative predictions.</a:t>
            </a:r>
            <a:endParaRPr sz="1255">
              <a:solidFill>
                <a:schemeClr val="dk1"/>
              </a:solidFill>
              <a:latin typeface="Gentium Plus"/>
              <a:ea typeface="Gentium Plus"/>
              <a:cs typeface="Gentium Plus"/>
              <a:sym typeface="Gentium Plus"/>
            </a:endParaRPr>
          </a:p>
          <a:p>
            <a:pPr indent="-308292" lvl="0" marL="4572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For Accuracy:</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The logistic model and decision tree model have the highest accuracy of 0.79.</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Random Forest also has an accuracy of 0.79.</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Naive Bayes has a slightly lower accuracy of 0.78.</a:t>
            </a:r>
            <a:endParaRPr sz="1255">
              <a:solidFill>
                <a:schemeClr val="dk1"/>
              </a:solidFill>
              <a:latin typeface="Gentium Plus"/>
              <a:ea typeface="Gentium Plus"/>
              <a:cs typeface="Gentium Plus"/>
              <a:sym typeface="Gentium Plus"/>
            </a:endParaRPr>
          </a:p>
          <a:p>
            <a:pPr indent="-308292" lvl="1" marL="914400" rtl="0" algn="l">
              <a:lnSpc>
                <a:spcPct val="95000"/>
              </a:lnSpc>
              <a:spcBef>
                <a:spcPts val="0"/>
              </a:spcBef>
              <a:spcAft>
                <a:spcPts val="0"/>
              </a:spcAft>
              <a:buClr>
                <a:schemeClr val="dk1"/>
              </a:buClr>
              <a:buSzPts val="1255"/>
              <a:buFont typeface="Gentium Plus"/>
              <a:buChar char="○"/>
            </a:pPr>
            <a:r>
              <a:rPr lang="en" sz="1255">
                <a:solidFill>
                  <a:schemeClr val="dk1"/>
                </a:solidFill>
                <a:latin typeface="Gentium Plus"/>
                <a:ea typeface="Gentium Plus"/>
                <a:cs typeface="Gentium Plus"/>
                <a:sym typeface="Gentium Plus"/>
              </a:rPr>
              <a:t>Gradient Boosting has the lowest accuracy of 0.75.</a:t>
            </a:r>
            <a:endParaRPr sz="1255">
              <a:solidFill>
                <a:schemeClr val="dk1"/>
              </a:solidFill>
              <a:latin typeface="Gentium Plus"/>
              <a:ea typeface="Gentium Plus"/>
              <a:cs typeface="Gentium Plus"/>
              <a:sym typeface="Gentium Plus"/>
            </a:endParaRPr>
          </a:p>
        </p:txBody>
      </p:sp>
      <p:sp>
        <p:nvSpPr>
          <p:cNvPr id="129" name="Google Shape;129;p18"/>
          <p:cNvSpPr txBox="1"/>
          <p:nvPr>
            <p:ph type="title"/>
          </p:nvPr>
        </p:nvSpPr>
        <p:spPr>
          <a:xfrm>
            <a:off x="311700" y="315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zar"/>
                <a:ea typeface="Eczar"/>
                <a:cs typeface="Eczar"/>
                <a:sym typeface="Eczar"/>
              </a:rPr>
              <a:t>Discussion</a:t>
            </a:r>
            <a:endParaRPr>
              <a:latin typeface="Eczar"/>
              <a:ea typeface="Eczar"/>
              <a:cs typeface="Eczar"/>
              <a:sym typeface="Eczar"/>
            </a:endParaRPr>
          </a:p>
          <a:p>
            <a:pPr indent="0" lvl="0" marL="0" rtl="0" algn="l">
              <a:spcBef>
                <a:spcPts val="0"/>
              </a:spcBef>
              <a:spcAft>
                <a:spcPts val="0"/>
              </a:spcAft>
              <a:buNone/>
            </a:pPr>
            <a:r>
              <a:t/>
            </a:r>
            <a:endParaRPr>
              <a:latin typeface="Roboto Black"/>
              <a:ea typeface="Roboto Black"/>
              <a:cs typeface="Roboto Black"/>
              <a:sym typeface="Roboto Black"/>
            </a:endParaRPr>
          </a:p>
        </p:txBody>
      </p:sp>
      <p:sp>
        <p:nvSpPr>
          <p:cNvPr id="130" name="Google Shape;130;p18"/>
          <p:cNvSpPr/>
          <p:nvPr/>
        </p:nvSpPr>
        <p:spPr>
          <a:xfrm>
            <a:off x="4327550" y="992013"/>
            <a:ext cx="150600" cy="133200"/>
          </a:xfrm>
          <a:prstGeom prst="star4">
            <a:avLst>
              <a:gd fmla="val 12500" name="adj"/>
            </a:avLst>
          </a:prstGeom>
          <a:solidFill>
            <a:srgbClr val="E9514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31" name="Google Shape;131;p18"/>
          <p:cNvSpPr/>
          <p:nvPr/>
        </p:nvSpPr>
        <p:spPr>
          <a:xfrm>
            <a:off x="4496700" y="992013"/>
            <a:ext cx="150600" cy="133200"/>
          </a:xfrm>
          <a:prstGeom prst="star4">
            <a:avLst>
              <a:gd fmla="val 12500" name="adj"/>
            </a:avLst>
          </a:prstGeom>
          <a:solidFill>
            <a:srgbClr val="E9514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32" name="Google Shape;132;p18"/>
          <p:cNvSpPr/>
          <p:nvPr/>
        </p:nvSpPr>
        <p:spPr>
          <a:xfrm>
            <a:off x="4665850" y="992013"/>
            <a:ext cx="150600" cy="133200"/>
          </a:xfrm>
          <a:prstGeom prst="star4">
            <a:avLst>
              <a:gd fmla="val 12500" name="adj"/>
            </a:avLst>
          </a:prstGeom>
          <a:solidFill>
            <a:srgbClr val="E9514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33" name="Google Shape;133;p18"/>
          <p:cNvSpPr/>
          <p:nvPr/>
        </p:nvSpPr>
        <p:spPr>
          <a:xfrm>
            <a:off x="77800" y="76475"/>
            <a:ext cx="534900" cy="585000"/>
          </a:xfrm>
          <a:prstGeom prst="halfFrame">
            <a:avLst>
              <a:gd fmla="val 33333" name="adj1"/>
              <a:gd fmla="val 33333" name="adj2"/>
            </a:avLst>
          </a:prstGeom>
          <a:solidFill>
            <a:srgbClr val="F29E93"/>
          </a:solidFill>
          <a:ln cap="flat" cmpd="sng" w="9525">
            <a:solidFill>
              <a:srgbClr val="F29E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34" name="Google Shape;134;p18"/>
          <p:cNvSpPr/>
          <p:nvPr/>
        </p:nvSpPr>
        <p:spPr>
          <a:xfrm rot="10800000">
            <a:off x="8529900" y="4490325"/>
            <a:ext cx="534900" cy="585000"/>
          </a:xfrm>
          <a:prstGeom prst="halfFrame">
            <a:avLst>
              <a:gd fmla="val 33333" name="adj1"/>
              <a:gd fmla="val 33333" name="adj2"/>
            </a:avLst>
          </a:prstGeom>
          <a:solidFill>
            <a:srgbClr val="F29E93"/>
          </a:solidFill>
          <a:ln cap="flat" cmpd="sng" w="9525">
            <a:solidFill>
              <a:srgbClr val="F29E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2946"/>
        </a:solidFill>
      </p:bgPr>
    </p:bg>
    <p:spTree>
      <p:nvGrpSpPr>
        <p:cNvPr id="138" name="Shape 138"/>
        <p:cNvGrpSpPr/>
        <p:nvPr/>
      </p:nvGrpSpPr>
      <p:grpSpPr>
        <a:xfrm>
          <a:off x="0" y="0"/>
          <a:ext cx="0" cy="0"/>
          <a:chOff x="0" y="0"/>
          <a:chExt cx="0" cy="0"/>
        </a:xfrm>
      </p:grpSpPr>
      <p:sp>
        <p:nvSpPr>
          <p:cNvPr id="139" name="Google Shape;139;p19"/>
          <p:cNvSpPr/>
          <p:nvPr/>
        </p:nvSpPr>
        <p:spPr>
          <a:xfrm>
            <a:off x="180750" y="218550"/>
            <a:ext cx="8782500" cy="4706400"/>
          </a:xfrm>
          <a:prstGeom prst="roundRect">
            <a:avLst>
              <a:gd fmla="val 16667" name="adj"/>
            </a:avLst>
          </a:prstGeom>
          <a:solidFill>
            <a:srgbClr val="EDE0D4"/>
          </a:solidFill>
          <a:ln cap="flat" cmpd="sng" w="9525">
            <a:solidFill>
              <a:srgbClr val="EDE0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40" name="Google Shape;140;p19"/>
          <p:cNvSpPr txBox="1"/>
          <p:nvPr>
            <p:ph idx="1" type="body"/>
          </p:nvPr>
        </p:nvSpPr>
        <p:spPr>
          <a:xfrm>
            <a:off x="397350" y="1228675"/>
            <a:ext cx="8349300" cy="37569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212121"/>
              </a:buClr>
              <a:buSzPts val="1800"/>
              <a:buFont typeface="Gentium Plus"/>
              <a:buChar char="●"/>
            </a:pPr>
            <a:r>
              <a:rPr lang="en">
                <a:solidFill>
                  <a:srgbClr val="212121"/>
                </a:solidFill>
                <a:latin typeface="Gentium Plus"/>
                <a:ea typeface="Gentium Plus"/>
                <a:cs typeface="Gentium Plus"/>
                <a:sym typeface="Gentium Plus"/>
              </a:rPr>
              <a:t>Skewed dataset?</a:t>
            </a:r>
            <a:endParaRPr>
              <a:solidFill>
                <a:srgbClr val="212121"/>
              </a:solidFill>
              <a:latin typeface="Gentium Plus"/>
              <a:ea typeface="Gentium Plus"/>
              <a:cs typeface="Gentium Plus"/>
              <a:sym typeface="Gentium Plus"/>
            </a:endParaRPr>
          </a:p>
        </p:txBody>
      </p:sp>
      <p:sp>
        <p:nvSpPr>
          <p:cNvPr id="141" name="Google Shape;141;p19"/>
          <p:cNvSpPr/>
          <p:nvPr/>
        </p:nvSpPr>
        <p:spPr>
          <a:xfrm>
            <a:off x="4327550" y="992013"/>
            <a:ext cx="150600" cy="133200"/>
          </a:xfrm>
          <a:prstGeom prst="star4">
            <a:avLst>
              <a:gd fmla="val 12500" name="adj"/>
            </a:avLst>
          </a:prstGeom>
          <a:solidFill>
            <a:srgbClr val="6C2946"/>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42" name="Google Shape;142;p19"/>
          <p:cNvSpPr/>
          <p:nvPr/>
        </p:nvSpPr>
        <p:spPr>
          <a:xfrm>
            <a:off x="4665850" y="992013"/>
            <a:ext cx="150600" cy="133200"/>
          </a:xfrm>
          <a:prstGeom prst="star4">
            <a:avLst>
              <a:gd fmla="val 12500" name="adj"/>
            </a:avLst>
          </a:prstGeom>
          <a:solidFill>
            <a:srgbClr val="6C2946"/>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43" name="Google Shape;143;p19"/>
          <p:cNvSpPr/>
          <p:nvPr/>
        </p:nvSpPr>
        <p:spPr>
          <a:xfrm>
            <a:off x="77800" y="76475"/>
            <a:ext cx="534900" cy="585000"/>
          </a:xfrm>
          <a:prstGeom prst="halfFrame">
            <a:avLst>
              <a:gd fmla="val 33333" name="adj1"/>
              <a:gd fmla="val 33333" name="adj2"/>
            </a:avLst>
          </a:prstGeom>
          <a:solidFill>
            <a:srgbClr val="EDE0D4"/>
          </a:solidFill>
          <a:ln cap="flat" cmpd="sng" w="9525">
            <a:solidFill>
              <a:srgbClr val="EDE0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44" name="Google Shape;144;p19"/>
          <p:cNvSpPr/>
          <p:nvPr/>
        </p:nvSpPr>
        <p:spPr>
          <a:xfrm rot="10800000">
            <a:off x="8529900" y="4490325"/>
            <a:ext cx="534900" cy="585000"/>
          </a:xfrm>
          <a:prstGeom prst="halfFrame">
            <a:avLst>
              <a:gd fmla="val 33333" name="adj1"/>
              <a:gd fmla="val 33333" name="adj2"/>
            </a:avLst>
          </a:prstGeom>
          <a:solidFill>
            <a:srgbClr val="EDE0D4"/>
          </a:solidFill>
          <a:ln cap="flat" cmpd="sng" w="9525">
            <a:solidFill>
              <a:srgbClr val="EDE0D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145" name="Google Shape;145;p19"/>
          <p:cNvPicPr preferRelativeResize="0"/>
          <p:nvPr/>
        </p:nvPicPr>
        <p:blipFill>
          <a:blip r:embed="rId3">
            <a:alphaModFix/>
          </a:blip>
          <a:stretch>
            <a:fillRect/>
          </a:stretch>
        </p:blipFill>
        <p:spPr>
          <a:xfrm>
            <a:off x="267500" y="1741836"/>
            <a:ext cx="1546918" cy="1233223"/>
          </a:xfrm>
          <a:prstGeom prst="rect">
            <a:avLst/>
          </a:prstGeom>
          <a:noFill/>
          <a:ln>
            <a:noFill/>
          </a:ln>
        </p:spPr>
      </p:pic>
      <p:pic>
        <p:nvPicPr>
          <p:cNvPr id="146" name="Google Shape;146;p19"/>
          <p:cNvPicPr preferRelativeResize="0"/>
          <p:nvPr/>
        </p:nvPicPr>
        <p:blipFill>
          <a:blip r:embed="rId4">
            <a:alphaModFix/>
          </a:blip>
          <a:stretch>
            <a:fillRect/>
          </a:stretch>
        </p:blipFill>
        <p:spPr>
          <a:xfrm>
            <a:off x="1911419" y="1741836"/>
            <a:ext cx="1546918" cy="1233230"/>
          </a:xfrm>
          <a:prstGeom prst="rect">
            <a:avLst/>
          </a:prstGeom>
          <a:noFill/>
          <a:ln>
            <a:noFill/>
          </a:ln>
        </p:spPr>
      </p:pic>
      <p:pic>
        <p:nvPicPr>
          <p:cNvPr id="147" name="Google Shape;147;p19"/>
          <p:cNvPicPr preferRelativeResize="0"/>
          <p:nvPr/>
        </p:nvPicPr>
        <p:blipFill>
          <a:blip r:embed="rId5">
            <a:alphaModFix/>
          </a:blip>
          <a:stretch>
            <a:fillRect/>
          </a:stretch>
        </p:blipFill>
        <p:spPr>
          <a:xfrm>
            <a:off x="3555313" y="1741862"/>
            <a:ext cx="1546918" cy="1233185"/>
          </a:xfrm>
          <a:prstGeom prst="rect">
            <a:avLst/>
          </a:prstGeom>
          <a:noFill/>
          <a:ln>
            <a:noFill/>
          </a:ln>
        </p:spPr>
      </p:pic>
      <p:pic>
        <p:nvPicPr>
          <p:cNvPr id="148" name="Google Shape;148;p19"/>
          <p:cNvPicPr preferRelativeResize="0"/>
          <p:nvPr/>
        </p:nvPicPr>
        <p:blipFill>
          <a:blip r:embed="rId6">
            <a:alphaModFix/>
          </a:blip>
          <a:stretch>
            <a:fillRect/>
          </a:stretch>
        </p:blipFill>
        <p:spPr>
          <a:xfrm>
            <a:off x="5199233" y="1737574"/>
            <a:ext cx="1546918" cy="1241762"/>
          </a:xfrm>
          <a:prstGeom prst="rect">
            <a:avLst/>
          </a:prstGeom>
          <a:noFill/>
          <a:ln>
            <a:noFill/>
          </a:ln>
        </p:spPr>
      </p:pic>
      <p:pic>
        <p:nvPicPr>
          <p:cNvPr id="149" name="Google Shape;149;p19"/>
          <p:cNvPicPr preferRelativeResize="0"/>
          <p:nvPr/>
        </p:nvPicPr>
        <p:blipFill>
          <a:blip r:embed="rId7">
            <a:alphaModFix/>
          </a:blip>
          <a:stretch>
            <a:fillRect/>
          </a:stretch>
        </p:blipFill>
        <p:spPr>
          <a:xfrm>
            <a:off x="1089365" y="3114780"/>
            <a:ext cx="1543324" cy="1233197"/>
          </a:xfrm>
          <a:prstGeom prst="rect">
            <a:avLst/>
          </a:prstGeom>
          <a:noFill/>
          <a:ln>
            <a:noFill/>
          </a:ln>
        </p:spPr>
      </p:pic>
      <p:pic>
        <p:nvPicPr>
          <p:cNvPr id="150" name="Google Shape;150;p19"/>
          <p:cNvPicPr preferRelativeResize="0"/>
          <p:nvPr/>
        </p:nvPicPr>
        <p:blipFill>
          <a:blip r:embed="rId8">
            <a:alphaModFix/>
          </a:blip>
          <a:stretch>
            <a:fillRect/>
          </a:stretch>
        </p:blipFill>
        <p:spPr>
          <a:xfrm>
            <a:off x="2894286" y="3116206"/>
            <a:ext cx="1543336" cy="1230355"/>
          </a:xfrm>
          <a:prstGeom prst="rect">
            <a:avLst/>
          </a:prstGeom>
          <a:noFill/>
          <a:ln>
            <a:noFill/>
          </a:ln>
        </p:spPr>
      </p:pic>
      <p:pic>
        <p:nvPicPr>
          <p:cNvPr id="151" name="Google Shape;151;p19"/>
          <p:cNvPicPr preferRelativeResize="0"/>
          <p:nvPr/>
        </p:nvPicPr>
        <p:blipFill>
          <a:blip r:embed="rId9">
            <a:alphaModFix/>
          </a:blip>
          <a:stretch>
            <a:fillRect/>
          </a:stretch>
        </p:blipFill>
        <p:spPr>
          <a:xfrm>
            <a:off x="6507688" y="3087062"/>
            <a:ext cx="1546925" cy="1288620"/>
          </a:xfrm>
          <a:prstGeom prst="rect">
            <a:avLst/>
          </a:prstGeom>
          <a:noFill/>
          <a:ln>
            <a:noFill/>
          </a:ln>
        </p:spPr>
      </p:pic>
      <p:pic>
        <p:nvPicPr>
          <p:cNvPr id="152" name="Google Shape;152;p19"/>
          <p:cNvPicPr preferRelativeResize="0"/>
          <p:nvPr/>
        </p:nvPicPr>
        <p:blipFill>
          <a:blip r:embed="rId10">
            <a:alphaModFix/>
          </a:blip>
          <a:stretch>
            <a:fillRect/>
          </a:stretch>
        </p:blipFill>
        <p:spPr>
          <a:xfrm>
            <a:off x="4699198" y="3114785"/>
            <a:ext cx="1546918" cy="1233193"/>
          </a:xfrm>
          <a:prstGeom prst="rect">
            <a:avLst/>
          </a:prstGeom>
          <a:noFill/>
          <a:ln>
            <a:noFill/>
          </a:ln>
        </p:spPr>
      </p:pic>
      <p:pic>
        <p:nvPicPr>
          <p:cNvPr id="153" name="Google Shape;153;p19"/>
          <p:cNvPicPr preferRelativeResize="0"/>
          <p:nvPr/>
        </p:nvPicPr>
        <p:blipFill>
          <a:blip r:embed="rId11">
            <a:alphaModFix/>
          </a:blip>
          <a:stretch>
            <a:fillRect/>
          </a:stretch>
        </p:blipFill>
        <p:spPr>
          <a:xfrm>
            <a:off x="6843150" y="1770875"/>
            <a:ext cx="2033349" cy="1175150"/>
          </a:xfrm>
          <a:prstGeom prst="rect">
            <a:avLst/>
          </a:prstGeom>
          <a:noFill/>
          <a:ln>
            <a:noFill/>
          </a:ln>
        </p:spPr>
      </p:pic>
      <p:sp>
        <p:nvSpPr>
          <p:cNvPr id="154" name="Google Shape;154;p19"/>
          <p:cNvSpPr/>
          <p:nvPr/>
        </p:nvSpPr>
        <p:spPr>
          <a:xfrm>
            <a:off x="4496700" y="992013"/>
            <a:ext cx="150600" cy="133200"/>
          </a:xfrm>
          <a:prstGeom prst="star4">
            <a:avLst>
              <a:gd fmla="val 12500" name="adj"/>
            </a:avLst>
          </a:prstGeom>
          <a:solidFill>
            <a:srgbClr val="6C2946"/>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55" name="Google Shape;155;p19"/>
          <p:cNvSpPr txBox="1"/>
          <p:nvPr>
            <p:ph type="title"/>
          </p:nvPr>
        </p:nvSpPr>
        <p:spPr>
          <a:xfrm>
            <a:off x="311700" y="315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212121"/>
                </a:solidFill>
                <a:latin typeface="Eczar"/>
                <a:ea typeface="Eczar"/>
                <a:cs typeface="Eczar"/>
                <a:sym typeface="Eczar"/>
              </a:rPr>
              <a:t>Postmortem</a:t>
            </a:r>
            <a:endParaRPr>
              <a:solidFill>
                <a:srgbClr val="212121"/>
              </a:solidFill>
              <a:latin typeface="Roboto Black"/>
              <a:ea typeface="Roboto Black"/>
              <a:cs typeface="Roboto Black"/>
              <a:sym typeface="Roboto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EA49F"/>
        </a:solidFill>
      </p:bgPr>
    </p:bg>
    <p:spTree>
      <p:nvGrpSpPr>
        <p:cNvPr id="159" name="Shape 159"/>
        <p:cNvGrpSpPr/>
        <p:nvPr/>
      </p:nvGrpSpPr>
      <p:grpSpPr>
        <a:xfrm>
          <a:off x="0" y="0"/>
          <a:ext cx="0" cy="0"/>
          <a:chOff x="0" y="0"/>
          <a:chExt cx="0" cy="0"/>
        </a:xfrm>
      </p:grpSpPr>
      <p:sp>
        <p:nvSpPr>
          <p:cNvPr id="160" name="Google Shape;160;p20"/>
          <p:cNvSpPr/>
          <p:nvPr/>
        </p:nvSpPr>
        <p:spPr>
          <a:xfrm>
            <a:off x="180750" y="218550"/>
            <a:ext cx="8782500" cy="4706400"/>
          </a:xfrm>
          <a:prstGeom prst="roundRect">
            <a:avLst>
              <a:gd fmla="val 16667" name="adj"/>
            </a:avLst>
          </a:prstGeom>
          <a:solidFill>
            <a:srgbClr val="F8C4A9"/>
          </a:solidFill>
          <a:ln cap="flat" cmpd="sng" w="9525">
            <a:solidFill>
              <a:srgbClr val="F8C4A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61" name="Google Shape;161;p20"/>
          <p:cNvSpPr txBox="1"/>
          <p:nvPr>
            <p:ph type="title"/>
          </p:nvPr>
        </p:nvSpPr>
        <p:spPr>
          <a:xfrm>
            <a:off x="67770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Eczar Medium"/>
                <a:ea typeface="Eczar Medium"/>
                <a:cs typeface="Eczar Medium"/>
                <a:sym typeface="Eczar Medium"/>
              </a:rPr>
              <a:t>Questions</a:t>
            </a:r>
            <a:r>
              <a:rPr lang="en">
                <a:latin typeface="Eczar Medium"/>
                <a:ea typeface="Eczar Medium"/>
                <a:cs typeface="Eczar Medium"/>
                <a:sym typeface="Eczar Medium"/>
              </a:rPr>
              <a:t>?</a:t>
            </a:r>
            <a:endParaRPr>
              <a:latin typeface="Eczar Medium"/>
              <a:ea typeface="Eczar Medium"/>
              <a:cs typeface="Eczar Medium"/>
              <a:sym typeface="Eczar Medium"/>
            </a:endParaRPr>
          </a:p>
        </p:txBody>
      </p:sp>
      <p:sp>
        <p:nvSpPr>
          <p:cNvPr id="162" name="Google Shape;162;p20"/>
          <p:cNvSpPr/>
          <p:nvPr/>
        </p:nvSpPr>
        <p:spPr>
          <a:xfrm>
            <a:off x="77800" y="76475"/>
            <a:ext cx="534900" cy="585000"/>
          </a:xfrm>
          <a:prstGeom prst="halfFrame">
            <a:avLst>
              <a:gd fmla="val 33333" name="adj1"/>
              <a:gd fmla="val 33333" name="adj2"/>
            </a:avLst>
          </a:prstGeom>
          <a:solidFill>
            <a:srgbClr val="F8C4A9"/>
          </a:solidFill>
          <a:ln cap="flat" cmpd="sng" w="9525">
            <a:solidFill>
              <a:srgbClr val="F8C4A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63" name="Google Shape;163;p20"/>
          <p:cNvSpPr/>
          <p:nvPr/>
        </p:nvSpPr>
        <p:spPr>
          <a:xfrm rot="10800000">
            <a:off x="8529900" y="4490325"/>
            <a:ext cx="534900" cy="585000"/>
          </a:xfrm>
          <a:prstGeom prst="halfFrame">
            <a:avLst>
              <a:gd fmla="val 33333" name="adj1"/>
              <a:gd fmla="val 33333" name="adj2"/>
            </a:avLst>
          </a:prstGeom>
          <a:solidFill>
            <a:srgbClr val="F8C4A9"/>
          </a:solidFill>
          <a:ln cap="flat" cmpd="sng" w="9525">
            <a:solidFill>
              <a:srgbClr val="F8C4A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