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Gentium Plus"/>
      <p:regular r:id="rId14"/>
      <p:bold r:id="rId15"/>
      <p:italic r:id="rId16"/>
      <p:boldItalic r:id="rId17"/>
    </p:embeddedFont>
    <p:embeddedFont>
      <p:font typeface="Roboto Black"/>
      <p:bold r:id="rId18"/>
      <p:boldItalic r:id="rId19"/>
    </p:embeddedFont>
    <p:embeddedFont>
      <p:font typeface="Roboto"/>
      <p:regular r:id="rId20"/>
      <p:bold r:id="rId21"/>
      <p:italic r:id="rId22"/>
      <p:boldItalic r:id="rId23"/>
    </p:embeddedFont>
    <p:embeddedFont>
      <p:font typeface="Eczar"/>
      <p:regular r:id="rId24"/>
      <p:bold r:id="rId25"/>
    </p:embeddedFont>
    <p:embeddedFont>
      <p:font typeface="Average"/>
      <p:regular r:id="rId26"/>
    </p:embeddedFont>
    <p:embeddedFont>
      <p:font typeface="Eczar Medium"/>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Ecza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zar-bold.fntdata"/><Relationship Id="rId28" Type="http://schemas.openxmlformats.org/officeDocument/2006/relationships/font" Target="fonts/EczarMedium-bold.fntdata"/><Relationship Id="rId27" Type="http://schemas.openxmlformats.org/officeDocument/2006/relationships/font" Target="fonts/Eczar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GentiumPlus-bold.fntdata"/><Relationship Id="rId14" Type="http://schemas.openxmlformats.org/officeDocument/2006/relationships/font" Target="fonts/GentiumPlus-regular.fntdata"/><Relationship Id="rId17" Type="http://schemas.openxmlformats.org/officeDocument/2006/relationships/font" Target="fonts/GentiumPlus-boldItalic.fntdata"/><Relationship Id="rId16" Type="http://schemas.openxmlformats.org/officeDocument/2006/relationships/font" Target="fonts/GentiumPlus-italic.fnt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Good evening, everyone. Our project, You Are Not A-Loan, uses machine learning to determine the likelihood of loan defaulting.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3b031eba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3b031eba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Issuing and receiving loans is a major part of the American economy with long-lasting effects for both borrowers and lenders. Just as a successful loan is beneficial for both parties, a defaulted loan is detrimental. Our goal is to create a machine learning model that allows lenders to make not only smarter business decisions but also assure borrowers are not later saddled with a financial burden.</a:t>
            </a:r>
            <a:endParaRPr sz="10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3b031eba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3b031eba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tested five different machine learning models, wanting to determine which would be predict loan defaulting.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3b031eba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3b031eba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413c80e8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413c80e8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3b031eba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3b031eba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based on precision, recall, and accuracy metrics, the logistic model, decision tree model, and random forest model perform relatively better compared to Naive Bayes and Gradient Boosting. However, the choice of the best model depends on the specific requirements and trade-offs between precision, recall, and overall accuracy.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3b031eba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3b031eba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cleaning the dataset, we realized how skewed the data is, for example: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nearly 5 times the amount of men as there are women in the dataset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nearly twice as many married to unmarried couples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more loan candidates with no dependents than </a:t>
            </a:r>
            <a:r>
              <a:rPr i="1" lang="en">
                <a:solidFill>
                  <a:schemeClr val="dk1"/>
                </a:solidFill>
              </a:rPr>
              <a:t>any</a:t>
            </a:r>
            <a:r>
              <a:rPr lang="en">
                <a:solidFill>
                  <a:schemeClr val="dk1"/>
                </a:solidFill>
              </a:rPr>
              <a:t> dependents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 4 times the amount of loan candidates graduated than not graduated with a degree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 5 times the amount of loan candidates are self-employed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Roughly twice as many people were approved for their loan than not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only area that you could say is evenly distributed is the distribution of property area. Applicants were fairly evenly split between urban, suburban, and rural areas.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led to new questions, wondering if the data is actually skewed, or if it is an accurate reflection of loan borrowers.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two more weeks, we could look further into this question, maybe finding a different dataset to analyze and seeing if it follows a similar distribution. If not, it would be interesting to see how that influences our models.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3b031ebad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3b031ebad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 Id="rId10" Type="http://schemas.openxmlformats.org/officeDocument/2006/relationships/image" Target="../media/image16.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EBDD"/>
        </a:solidFill>
      </p:bgPr>
    </p:bg>
    <p:spTree>
      <p:nvGrpSpPr>
        <p:cNvPr id="58" name="Shape 58"/>
        <p:cNvGrpSpPr/>
        <p:nvPr/>
      </p:nvGrpSpPr>
      <p:grpSpPr>
        <a:xfrm>
          <a:off x="0" y="0"/>
          <a:ext cx="0" cy="0"/>
          <a:chOff x="0" y="0"/>
          <a:chExt cx="0" cy="0"/>
        </a:xfrm>
      </p:grpSpPr>
      <p:sp>
        <p:nvSpPr>
          <p:cNvPr id="59" name="Google Shape;59;p13"/>
          <p:cNvSpPr/>
          <p:nvPr/>
        </p:nvSpPr>
        <p:spPr>
          <a:xfrm>
            <a:off x="180750" y="218550"/>
            <a:ext cx="8782500" cy="4706400"/>
          </a:xfrm>
          <a:prstGeom prst="roundRect">
            <a:avLst>
              <a:gd fmla="val 16667" name="adj"/>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0" name="Google Shape;60;p13"/>
          <p:cNvSpPr txBox="1"/>
          <p:nvPr>
            <p:ph type="ctrTitle"/>
          </p:nvPr>
        </p:nvSpPr>
        <p:spPr>
          <a:xfrm>
            <a:off x="671258" y="8416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20">
                <a:latin typeface="Eczar Medium"/>
                <a:ea typeface="Eczar Medium"/>
                <a:cs typeface="Eczar Medium"/>
                <a:sym typeface="Eczar Medium"/>
              </a:rPr>
              <a:t>You Are Not A-Loan</a:t>
            </a:r>
            <a:endParaRPr sz="3620">
              <a:latin typeface="Eczar Medium"/>
              <a:ea typeface="Eczar Medium"/>
              <a:cs typeface="Eczar Medium"/>
              <a:sym typeface="Eczar Medium"/>
            </a:endParaRPr>
          </a:p>
          <a:p>
            <a:pPr indent="0" lvl="0" marL="0" rtl="0" algn="ctr">
              <a:spcBef>
                <a:spcPts val="0"/>
              </a:spcBef>
              <a:spcAft>
                <a:spcPts val="0"/>
              </a:spcAft>
              <a:buSzPts val="990"/>
              <a:buNone/>
            </a:pPr>
            <a:r>
              <a:rPr lang="en" sz="1820">
                <a:latin typeface="Gentium Plus"/>
                <a:ea typeface="Gentium Plus"/>
                <a:cs typeface="Gentium Plus"/>
                <a:sym typeface="Gentium Plus"/>
              </a:rPr>
              <a:t>Using risk analysis to create a business model where everybody wins!</a:t>
            </a:r>
            <a:endParaRPr sz="1820">
              <a:latin typeface="Gentium Plus"/>
              <a:ea typeface="Gentium Plus"/>
              <a:cs typeface="Gentium Plus"/>
              <a:sym typeface="Gentium Plus"/>
            </a:endParaRPr>
          </a:p>
        </p:txBody>
      </p:sp>
      <p:sp>
        <p:nvSpPr>
          <p:cNvPr id="61" name="Google Shape;61;p13"/>
          <p:cNvSpPr txBox="1"/>
          <p:nvPr>
            <p:ph idx="1" type="subTitle"/>
          </p:nvPr>
        </p:nvSpPr>
        <p:spPr>
          <a:xfrm>
            <a:off x="671250" y="32333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chemeClr val="dk1"/>
                </a:solidFill>
                <a:latin typeface="Gentium Plus"/>
                <a:ea typeface="Gentium Plus"/>
                <a:cs typeface="Gentium Plus"/>
                <a:sym typeface="Gentium Plus"/>
              </a:rPr>
              <a:t>Anvitha Chaluvadi,</a:t>
            </a:r>
            <a:r>
              <a:rPr lang="en" sz="1600">
                <a:solidFill>
                  <a:schemeClr val="dk1"/>
                </a:solidFill>
                <a:latin typeface="Gentium Plus"/>
                <a:ea typeface="Gentium Plus"/>
                <a:cs typeface="Gentium Plus"/>
                <a:sym typeface="Gentium Plus"/>
              </a:rPr>
              <a:t> Owura Fosuhene Akosah, and Maria Notarianni</a:t>
            </a:r>
            <a:endParaRPr sz="1600">
              <a:solidFill>
                <a:schemeClr val="dk1"/>
              </a:solidFill>
              <a:latin typeface="Gentium Plus"/>
              <a:ea typeface="Gentium Plus"/>
              <a:cs typeface="Gentium Plus"/>
              <a:sym typeface="Gentium Plus"/>
            </a:endParaRPr>
          </a:p>
        </p:txBody>
      </p:sp>
      <p:sp>
        <p:nvSpPr>
          <p:cNvPr id="62" name="Google Shape;62;p13"/>
          <p:cNvSpPr/>
          <p:nvPr/>
        </p:nvSpPr>
        <p:spPr>
          <a:xfrm>
            <a:off x="432755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3" name="Google Shape;63;p13"/>
          <p:cNvSpPr/>
          <p:nvPr/>
        </p:nvSpPr>
        <p:spPr>
          <a:xfrm>
            <a:off x="449670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4" name="Google Shape;64;p13"/>
          <p:cNvSpPr/>
          <p:nvPr/>
        </p:nvSpPr>
        <p:spPr>
          <a:xfrm>
            <a:off x="466585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5" name="Google Shape;65;p13"/>
          <p:cNvSpPr/>
          <p:nvPr/>
        </p:nvSpPr>
        <p:spPr>
          <a:xfrm>
            <a:off x="77800" y="76475"/>
            <a:ext cx="534900" cy="585000"/>
          </a:xfrm>
          <a:prstGeom prst="halfFrame">
            <a:avLst>
              <a:gd fmla="val 33333" name="adj1"/>
              <a:gd fmla="val 33333" name="adj2"/>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6" name="Google Shape;66;p13"/>
          <p:cNvSpPr/>
          <p:nvPr/>
        </p:nvSpPr>
        <p:spPr>
          <a:xfrm rot="10800000">
            <a:off x="8529900" y="4490325"/>
            <a:ext cx="534900" cy="585000"/>
          </a:xfrm>
          <a:prstGeom prst="halfFrame">
            <a:avLst>
              <a:gd fmla="val 33333" name="adj1"/>
              <a:gd fmla="val 33333" name="adj2"/>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34E"/>
        </a:solidFill>
      </p:bgPr>
    </p:bg>
    <p:spTree>
      <p:nvGrpSpPr>
        <p:cNvPr id="70" name="Shape 70"/>
        <p:cNvGrpSpPr/>
        <p:nvPr/>
      </p:nvGrpSpPr>
      <p:grpSpPr>
        <a:xfrm>
          <a:off x="0" y="0"/>
          <a:ext cx="0" cy="0"/>
          <a:chOff x="0" y="0"/>
          <a:chExt cx="0" cy="0"/>
        </a:xfrm>
      </p:grpSpPr>
      <p:sp>
        <p:nvSpPr>
          <p:cNvPr id="71" name="Google Shape;71;p14"/>
          <p:cNvSpPr/>
          <p:nvPr/>
        </p:nvSpPr>
        <p:spPr>
          <a:xfrm>
            <a:off x="180750" y="218550"/>
            <a:ext cx="8782500" cy="4706400"/>
          </a:xfrm>
          <a:prstGeom prst="roundRect">
            <a:avLst>
              <a:gd fmla="val 16667" name="adj"/>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2" name="Google Shape;72;p14"/>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Motivation &amp; Summary</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73" name="Google Shape;73;p14"/>
          <p:cNvSpPr txBox="1"/>
          <p:nvPr>
            <p:ph idx="1" type="body"/>
          </p:nvPr>
        </p:nvSpPr>
        <p:spPr>
          <a:xfrm>
            <a:off x="671250" y="1228675"/>
            <a:ext cx="780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200">
                <a:solidFill>
                  <a:schemeClr val="dk1"/>
                </a:solidFill>
                <a:latin typeface="Gentium Plus"/>
                <a:ea typeface="Gentium Plus"/>
                <a:cs typeface="Gentium Plus"/>
                <a:sym typeface="Gentium Plus"/>
              </a:rPr>
              <a:t>Loans are a financial investment for both borrowers and lenders. When successful, loans allow borrowers to realize lifelong dreams. When unsuccessful, they create a difficult situation for both parties involved. Our goal is to create a machine learning model that allows lenders to make not only smarter business decisions but also assure borrowers are not later saddled with a financial burden.</a:t>
            </a:r>
            <a:endParaRPr sz="2200">
              <a:solidFill>
                <a:schemeClr val="dk1"/>
              </a:solidFill>
              <a:latin typeface="Gentium Plus"/>
              <a:ea typeface="Gentium Plus"/>
              <a:cs typeface="Gentium Plus"/>
              <a:sym typeface="Gentium Plus"/>
            </a:endParaRPr>
          </a:p>
        </p:txBody>
      </p:sp>
      <p:sp>
        <p:nvSpPr>
          <p:cNvPr id="74" name="Google Shape;74;p14"/>
          <p:cNvSpPr/>
          <p:nvPr/>
        </p:nvSpPr>
        <p:spPr>
          <a:xfrm>
            <a:off x="432755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 name="Google Shape;75;p14"/>
          <p:cNvSpPr/>
          <p:nvPr/>
        </p:nvSpPr>
        <p:spPr>
          <a:xfrm>
            <a:off x="449670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6" name="Google Shape;76;p14"/>
          <p:cNvSpPr/>
          <p:nvPr/>
        </p:nvSpPr>
        <p:spPr>
          <a:xfrm>
            <a:off x="466585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7" name="Google Shape;77;p14"/>
          <p:cNvSpPr/>
          <p:nvPr/>
        </p:nvSpPr>
        <p:spPr>
          <a:xfrm>
            <a:off x="77800" y="76475"/>
            <a:ext cx="534900" cy="585000"/>
          </a:xfrm>
          <a:prstGeom prst="halfFrame">
            <a:avLst>
              <a:gd fmla="val 33333" name="adj1"/>
              <a:gd fmla="val 33333" name="adj2"/>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8" name="Google Shape;78;p14"/>
          <p:cNvSpPr/>
          <p:nvPr/>
        </p:nvSpPr>
        <p:spPr>
          <a:xfrm rot="10800000">
            <a:off x="8529900" y="4490325"/>
            <a:ext cx="534900" cy="585000"/>
          </a:xfrm>
          <a:prstGeom prst="halfFrame">
            <a:avLst>
              <a:gd fmla="val 33333" name="adj1"/>
              <a:gd fmla="val 33333" name="adj2"/>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2E44"/>
        </a:solidFill>
      </p:bgPr>
    </p:bg>
    <p:spTree>
      <p:nvGrpSpPr>
        <p:cNvPr id="82" name="Shape 82"/>
        <p:cNvGrpSpPr/>
        <p:nvPr/>
      </p:nvGrpSpPr>
      <p:grpSpPr>
        <a:xfrm>
          <a:off x="0" y="0"/>
          <a:ext cx="0" cy="0"/>
          <a:chOff x="0" y="0"/>
          <a:chExt cx="0" cy="0"/>
        </a:xfrm>
      </p:grpSpPr>
      <p:sp>
        <p:nvSpPr>
          <p:cNvPr id="83" name="Google Shape;83;p15"/>
          <p:cNvSpPr/>
          <p:nvPr/>
        </p:nvSpPr>
        <p:spPr>
          <a:xfrm>
            <a:off x="180750" y="218550"/>
            <a:ext cx="8782500" cy="4706400"/>
          </a:xfrm>
          <a:prstGeom prst="roundRect">
            <a:avLst>
              <a:gd fmla="val 16667" name="adj"/>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4" name="Google Shape;84;p15"/>
          <p:cNvSpPr txBox="1"/>
          <p:nvPr>
            <p:ph idx="1" type="body"/>
          </p:nvPr>
        </p:nvSpPr>
        <p:spPr>
          <a:xfrm>
            <a:off x="612700" y="1152475"/>
            <a:ext cx="7917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ntium Plus"/>
              <a:buChar char="●"/>
            </a:pPr>
            <a:r>
              <a:rPr lang="en">
                <a:solidFill>
                  <a:schemeClr val="dk1"/>
                </a:solidFill>
                <a:latin typeface="Gentium Plus"/>
                <a:ea typeface="Gentium Plus"/>
                <a:cs typeface="Gentium Plus"/>
                <a:sym typeface="Gentium Plus"/>
              </a:rPr>
              <a:t>We used a number of </a:t>
            </a:r>
            <a:r>
              <a:rPr lang="en">
                <a:solidFill>
                  <a:schemeClr val="dk1"/>
                </a:solidFill>
                <a:latin typeface="Gentium Plus"/>
                <a:ea typeface="Gentium Plus"/>
                <a:cs typeface="Gentium Plus"/>
                <a:sym typeface="Gentium Plus"/>
              </a:rPr>
              <a:t>sophisticated</a:t>
            </a:r>
            <a:r>
              <a:rPr lang="en">
                <a:solidFill>
                  <a:schemeClr val="dk1"/>
                </a:solidFill>
                <a:latin typeface="Gentium Plus"/>
                <a:ea typeface="Gentium Plus"/>
                <a:cs typeface="Gentium Plus"/>
                <a:sym typeface="Gentium Plus"/>
              </a:rPr>
              <a:t> machine learning models:</a:t>
            </a:r>
            <a:endParaRPr>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Decision Trees</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Random Forest</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Gradient Boosting</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Naive Bayes</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Logistic Regression</a:t>
            </a:r>
            <a:endParaRPr sz="1800">
              <a:solidFill>
                <a:schemeClr val="dk1"/>
              </a:solidFill>
              <a:latin typeface="Gentium Plus"/>
              <a:ea typeface="Gentium Plus"/>
              <a:cs typeface="Gentium Plus"/>
              <a:sym typeface="Gentium Plus"/>
            </a:endParaRPr>
          </a:p>
          <a:p>
            <a:pPr indent="-342900" lvl="0" marL="457200" rtl="0" algn="l">
              <a:spcBef>
                <a:spcPts val="0"/>
              </a:spcBef>
              <a:spcAft>
                <a:spcPts val="0"/>
              </a:spcAft>
              <a:buClr>
                <a:schemeClr val="dk1"/>
              </a:buClr>
              <a:buSzPts val="1800"/>
              <a:buFont typeface="Gentium Plus"/>
              <a:buChar char="●"/>
            </a:pPr>
            <a:r>
              <a:rPr lang="en">
                <a:solidFill>
                  <a:schemeClr val="dk1"/>
                </a:solidFill>
                <a:latin typeface="Gentium Plus"/>
                <a:ea typeface="Gentium Plus"/>
                <a:cs typeface="Gentium Plus"/>
                <a:sym typeface="Gentium Plus"/>
              </a:rPr>
              <a:t>Our goal was to analyze each model and </a:t>
            </a:r>
            <a:r>
              <a:rPr lang="en">
                <a:solidFill>
                  <a:schemeClr val="dk1"/>
                </a:solidFill>
                <a:latin typeface="Gentium Plus"/>
                <a:ea typeface="Gentium Plus"/>
                <a:cs typeface="Gentium Plus"/>
                <a:sym typeface="Gentium Plus"/>
              </a:rPr>
              <a:t>determine</a:t>
            </a:r>
            <a:r>
              <a:rPr lang="en">
                <a:solidFill>
                  <a:schemeClr val="dk1"/>
                </a:solidFill>
                <a:latin typeface="Gentium Plus"/>
                <a:ea typeface="Gentium Plus"/>
                <a:cs typeface="Gentium Plus"/>
                <a:sym typeface="Gentium Plus"/>
              </a:rPr>
              <a:t> which was best at predicting a loan that will likely default</a:t>
            </a:r>
            <a:endParaRPr sz="1100">
              <a:solidFill>
                <a:schemeClr val="dk1"/>
              </a:solidFill>
              <a:latin typeface="Gentium Plus"/>
              <a:ea typeface="Gentium Plus"/>
              <a:cs typeface="Gentium Plus"/>
              <a:sym typeface="Gentium Plus"/>
            </a:endParaRPr>
          </a:p>
          <a:p>
            <a:pPr indent="0" lvl="0" marL="0" rtl="0" algn="l">
              <a:spcBef>
                <a:spcPts val="1200"/>
              </a:spcBef>
              <a:spcAft>
                <a:spcPts val="1200"/>
              </a:spcAft>
              <a:buNone/>
            </a:pPr>
            <a:r>
              <a:t/>
            </a:r>
            <a:endParaRPr>
              <a:solidFill>
                <a:srgbClr val="EEF0E5"/>
              </a:solidFill>
              <a:latin typeface="Gentium Plus"/>
              <a:ea typeface="Gentium Plus"/>
              <a:cs typeface="Gentium Plus"/>
              <a:sym typeface="Gentium Plus"/>
            </a:endParaRPr>
          </a:p>
        </p:txBody>
      </p:sp>
      <p:sp>
        <p:nvSpPr>
          <p:cNvPr id="85" name="Google Shape;85;p15"/>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Model Summary</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86" name="Google Shape;86;p15"/>
          <p:cNvSpPr/>
          <p:nvPr/>
        </p:nvSpPr>
        <p:spPr>
          <a:xfrm>
            <a:off x="432755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7" name="Google Shape;87;p15"/>
          <p:cNvSpPr/>
          <p:nvPr/>
        </p:nvSpPr>
        <p:spPr>
          <a:xfrm>
            <a:off x="449670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8" name="Google Shape;88;p15"/>
          <p:cNvSpPr/>
          <p:nvPr/>
        </p:nvSpPr>
        <p:spPr>
          <a:xfrm>
            <a:off x="466585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9" name="Google Shape;89;p15"/>
          <p:cNvSpPr/>
          <p:nvPr/>
        </p:nvSpPr>
        <p:spPr>
          <a:xfrm>
            <a:off x="77800" y="76475"/>
            <a:ext cx="534900" cy="585000"/>
          </a:xfrm>
          <a:prstGeom prst="halfFrame">
            <a:avLst>
              <a:gd fmla="val 33333" name="adj1"/>
              <a:gd fmla="val 33333" name="adj2"/>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0" name="Google Shape;90;p15"/>
          <p:cNvSpPr/>
          <p:nvPr/>
        </p:nvSpPr>
        <p:spPr>
          <a:xfrm rot="10800000">
            <a:off x="8529900" y="4490325"/>
            <a:ext cx="534900" cy="585000"/>
          </a:xfrm>
          <a:prstGeom prst="halfFrame">
            <a:avLst>
              <a:gd fmla="val 33333" name="adj1"/>
              <a:gd fmla="val 33333" name="adj2"/>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0F28"/>
        </a:solidFill>
      </p:bgPr>
    </p:bg>
    <p:spTree>
      <p:nvGrpSpPr>
        <p:cNvPr id="94" name="Shape 94"/>
        <p:cNvGrpSpPr/>
        <p:nvPr/>
      </p:nvGrpSpPr>
      <p:grpSpPr>
        <a:xfrm>
          <a:off x="0" y="0"/>
          <a:ext cx="0" cy="0"/>
          <a:chOff x="0" y="0"/>
          <a:chExt cx="0" cy="0"/>
        </a:xfrm>
      </p:grpSpPr>
      <p:sp>
        <p:nvSpPr>
          <p:cNvPr id="95" name="Google Shape;95;p16"/>
          <p:cNvSpPr/>
          <p:nvPr/>
        </p:nvSpPr>
        <p:spPr>
          <a:xfrm>
            <a:off x="180750" y="218550"/>
            <a:ext cx="8782500" cy="4706400"/>
          </a:xfrm>
          <a:prstGeom prst="roundRect">
            <a:avLst>
              <a:gd fmla="val 16667" name="adj"/>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6" name="Google Shape;96;p16"/>
          <p:cNvSpPr txBox="1"/>
          <p:nvPr>
            <p:ph idx="1" type="body"/>
          </p:nvPr>
        </p:nvSpPr>
        <p:spPr>
          <a:xfrm>
            <a:off x="612700" y="1152475"/>
            <a:ext cx="7917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Training Time:</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Depends on dataset size, model complexity, hyperparameter optimization, and computational resources.</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Issues with Training:</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Common issues include overfitting, data imbalance, hyperparameter sensitivity, and resource constraints.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Overfitting can be mitigated with regularization, data imbalance with resampling or algorithmic adjustments.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Hyperparameter tuning requires experimentation for optimal settings.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Resource constraints may necessitate model scaling or distributed computing.</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Overall Process: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Involves careful data preparation, model selection, training, and evaluation.</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Aims to develop accurate and reliable models for lending decisions.</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These aspects highlight the complexities and considerations involved in training loan default prediction models, ensuring their effectiveness in real-world applications.</a:t>
            </a:r>
            <a:endParaRPr sz="1300">
              <a:solidFill>
                <a:schemeClr val="dk1"/>
              </a:solidFill>
              <a:latin typeface="Gentium Plus"/>
              <a:ea typeface="Gentium Plus"/>
              <a:cs typeface="Gentium Plus"/>
              <a:sym typeface="Gentium Plus"/>
            </a:endParaRPr>
          </a:p>
        </p:txBody>
      </p:sp>
      <p:sp>
        <p:nvSpPr>
          <p:cNvPr id="97" name="Google Shape;97;p16"/>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Data Cleanup &amp; Model Training</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98" name="Google Shape;98;p16"/>
          <p:cNvSpPr/>
          <p:nvPr/>
        </p:nvSpPr>
        <p:spPr>
          <a:xfrm>
            <a:off x="432755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9" name="Google Shape;99;p16"/>
          <p:cNvSpPr/>
          <p:nvPr/>
        </p:nvSpPr>
        <p:spPr>
          <a:xfrm>
            <a:off x="449670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0" name="Google Shape;100;p16"/>
          <p:cNvSpPr/>
          <p:nvPr/>
        </p:nvSpPr>
        <p:spPr>
          <a:xfrm>
            <a:off x="466585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1" name="Google Shape;101;p16"/>
          <p:cNvSpPr/>
          <p:nvPr/>
        </p:nvSpPr>
        <p:spPr>
          <a:xfrm>
            <a:off x="77800" y="76475"/>
            <a:ext cx="534900" cy="585000"/>
          </a:xfrm>
          <a:prstGeom prst="halfFrame">
            <a:avLst>
              <a:gd fmla="val 33333" name="adj1"/>
              <a:gd fmla="val 33333" name="adj2"/>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2" name="Google Shape;102;p16"/>
          <p:cNvSpPr/>
          <p:nvPr/>
        </p:nvSpPr>
        <p:spPr>
          <a:xfrm rot="10800000">
            <a:off x="8529900" y="4490325"/>
            <a:ext cx="534900" cy="585000"/>
          </a:xfrm>
          <a:prstGeom prst="halfFrame">
            <a:avLst>
              <a:gd fmla="val 33333" name="adj1"/>
              <a:gd fmla="val 33333" name="adj2"/>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B474A"/>
        </a:solidFill>
      </p:bgPr>
    </p:bg>
    <p:spTree>
      <p:nvGrpSpPr>
        <p:cNvPr id="106" name="Shape 106"/>
        <p:cNvGrpSpPr/>
        <p:nvPr/>
      </p:nvGrpSpPr>
      <p:grpSpPr>
        <a:xfrm>
          <a:off x="0" y="0"/>
          <a:ext cx="0" cy="0"/>
          <a:chOff x="0" y="0"/>
          <a:chExt cx="0" cy="0"/>
        </a:xfrm>
      </p:grpSpPr>
      <p:sp>
        <p:nvSpPr>
          <p:cNvPr id="107" name="Google Shape;107;p17"/>
          <p:cNvSpPr/>
          <p:nvPr/>
        </p:nvSpPr>
        <p:spPr>
          <a:xfrm>
            <a:off x="180750" y="218550"/>
            <a:ext cx="8782500" cy="4706400"/>
          </a:xfrm>
          <a:prstGeom prst="roundRect">
            <a:avLst>
              <a:gd fmla="val 16667" name="adj"/>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8" name="Google Shape;108;p17"/>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Visualizations</a:t>
            </a:r>
            <a:endParaRPr>
              <a:latin typeface="Eczar"/>
              <a:ea typeface="Eczar"/>
              <a:cs typeface="Eczar"/>
              <a:sym typeface="Eczar"/>
            </a:endParaRPr>
          </a:p>
        </p:txBody>
      </p:sp>
      <p:sp>
        <p:nvSpPr>
          <p:cNvPr id="109" name="Google Shape;109;p17"/>
          <p:cNvSpPr/>
          <p:nvPr/>
        </p:nvSpPr>
        <p:spPr>
          <a:xfrm>
            <a:off x="432755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0" name="Google Shape;110;p17"/>
          <p:cNvSpPr/>
          <p:nvPr/>
        </p:nvSpPr>
        <p:spPr>
          <a:xfrm>
            <a:off x="449670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1" name="Google Shape;111;p17"/>
          <p:cNvSpPr/>
          <p:nvPr/>
        </p:nvSpPr>
        <p:spPr>
          <a:xfrm>
            <a:off x="466585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2" name="Google Shape;112;p17"/>
          <p:cNvSpPr/>
          <p:nvPr/>
        </p:nvSpPr>
        <p:spPr>
          <a:xfrm>
            <a:off x="77800" y="76475"/>
            <a:ext cx="534900" cy="585000"/>
          </a:xfrm>
          <a:prstGeom prst="halfFrame">
            <a:avLst>
              <a:gd fmla="val 33333" name="adj1"/>
              <a:gd fmla="val 33333" name="adj2"/>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3" name="Google Shape;113;p17"/>
          <p:cNvSpPr/>
          <p:nvPr/>
        </p:nvSpPr>
        <p:spPr>
          <a:xfrm rot="10800000">
            <a:off x="8529900" y="4490325"/>
            <a:ext cx="534900" cy="585000"/>
          </a:xfrm>
          <a:prstGeom prst="halfFrame">
            <a:avLst>
              <a:gd fmla="val 33333" name="adj1"/>
              <a:gd fmla="val 33333" name="adj2"/>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7"/>
          <p:cNvSpPr txBox="1"/>
          <p:nvPr/>
        </p:nvSpPr>
        <p:spPr>
          <a:xfrm>
            <a:off x="889500" y="1161788"/>
            <a:ext cx="7365000" cy="30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Creating a Logistic Regression Model with the Original Data</a:t>
            </a:r>
            <a:endParaRPr sz="1800">
              <a:solidFill>
                <a:schemeClr val="dk1"/>
              </a:solidFill>
              <a:latin typeface="Average"/>
              <a:ea typeface="Average"/>
              <a:cs typeface="Average"/>
              <a:sym typeface="Average"/>
            </a:endParaRPr>
          </a:p>
        </p:txBody>
      </p:sp>
      <p:pic>
        <p:nvPicPr>
          <p:cNvPr id="115" name="Google Shape;115;p17"/>
          <p:cNvPicPr preferRelativeResize="0"/>
          <p:nvPr/>
        </p:nvPicPr>
        <p:blipFill>
          <a:blip r:embed="rId3">
            <a:alphaModFix/>
          </a:blip>
          <a:stretch>
            <a:fillRect/>
          </a:stretch>
        </p:blipFill>
        <p:spPr>
          <a:xfrm>
            <a:off x="855624" y="1743125"/>
            <a:ext cx="1653525" cy="1199775"/>
          </a:xfrm>
          <a:prstGeom prst="rect">
            <a:avLst/>
          </a:prstGeom>
          <a:noFill/>
          <a:ln>
            <a:noFill/>
          </a:ln>
        </p:spPr>
      </p:pic>
      <p:pic>
        <p:nvPicPr>
          <p:cNvPr id="116" name="Google Shape;116;p17"/>
          <p:cNvPicPr preferRelativeResize="0"/>
          <p:nvPr/>
        </p:nvPicPr>
        <p:blipFill>
          <a:blip r:embed="rId4">
            <a:alphaModFix/>
          </a:blip>
          <a:stretch>
            <a:fillRect/>
          </a:stretch>
        </p:blipFill>
        <p:spPr>
          <a:xfrm>
            <a:off x="2807300" y="1743125"/>
            <a:ext cx="1653525" cy="1199760"/>
          </a:xfrm>
          <a:prstGeom prst="rect">
            <a:avLst/>
          </a:prstGeom>
          <a:noFill/>
          <a:ln>
            <a:noFill/>
          </a:ln>
        </p:spPr>
      </p:pic>
      <p:pic>
        <p:nvPicPr>
          <p:cNvPr id="117" name="Google Shape;117;p17"/>
          <p:cNvPicPr preferRelativeResize="0"/>
          <p:nvPr/>
        </p:nvPicPr>
        <p:blipFill>
          <a:blip r:embed="rId4">
            <a:alphaModFix/>
          </a:blip>
          <a:stretch>
            <a:fillRect/>
          </a:stretch>
        </p:blipFill>
        <p:spPr>
          <a:xfrm>
            <a:off x="4721073" y="1743125"/>
            <a:ext cx="1653525" cy="1199769"/>
          </a:xfrm>
          <a:prstGeom prst="rect">
            <a:avLst/>
          </a:prstGeom>
          <a:noFill/>
          <a:ln>
            <a:noFill/>
          </a:ln>
        </p:spPr>
      </p:pic>
      <p:pic>
        <p:nvPicPr>
          <p:cNvPr id="118" name="Google Shape;118;p17"/>
          <p:cNvPicPr preferRelativeResize="0"/>
          <p:nvPr/>
        </p:nvPicPr>
        <p:blipFill>
          <a:blip r:embed="rId5">
            <a:alphaModFix/>
          </a:blip>
          <a:stretch>
            <a:fillRect/>
          </a:stretch>
        </p:blipFill>
        <p:spPr>
          <a:xfrm>
            <a:off x="6574125" y="1743125"/>
            <a:ext cx="1653525" cy="1214859"/>
          </a:xfrm>
          <a:prstGeom prst="rect">
            <a:avLst/>
          </a:prstGeom>
          <a:noFill/>
          <a:ln>
            <a:noFill/>
          </a:ln>
        </p:spPr>
      </p:pic>
      <p:pic>
        <p:nvPicPr>
          <p:cNvPr id="119" name="Google Shape;119;p17"/>
          <p:cNvPicPr preferRelativeResize="0"/>
          <p:nvPr/>
        </p:nvPicPr>
        <p:blipFill>
          <a:blip r:embed="rId4">
            <a:alphaModFix/>
          </a:blip>
          <a:stretch>
            <a:fillRect/>
          </a:stretch>
        </p:blipFill>
        <p:spPr>
          <a:xfrm>
            <a:off x="855625" y="3161425"/>
            <a:ext cx="1653525" cy="1199768"/>
          </a:xfrm>
          <a:prstGeom prst="rect">
            <a:avLst/>
          </a:prstGeom>
          <a:noFill/>
          <a:ln>
            <a:noFill/>
          </a:ln>
        </p:spPr>
      </p:pic>
      <p:pic>
        <p:nvPicPr>
          <p:cNvPr id="120" name="Google Shape;120;p17"/>
          <p:cNvPicPr preferRelativeResize="0"/>
          <p:nvPr/>
        </p:nvPicPr>
        <p:blipFill>
          <a:blip r:embed="rId6">
            <a:alphaModFix/>
          </a:blip>
          <a:stretch>
            <a:fillRect/>
          </a:stretch>
        </p:blipFill>
        <p:spPr>
          <a:xfrm>
            <a:off x="2807300" y="3161400"/>
            <a:ext cx="1653525" cy="1214850"/>
          </a:xfrm>
          <a:prstGeom prst="rect">
            <a:avLst/>
          </a:prstGeom>
          <a:noFill/>
          <a:ln cap="flat" cmpd="sng" w="9525">
            <a:solidFill>
              <a:srgbClr val="2B131B"/>
            </a:solidFill>
            <a:prstDash val="solid"/>
            <a:round/>
            <a:headEnd len="sm" w="sm" type="none"/>
            <a:tailEnd len="sm" w="sm" type="none"/>
          </a:ln>
        </p:spPr>
      </p:pic>
      <p:pic>
        <p:nvPicPr>
          <p:cNvPr id="121" name="Google Shape;121;p17"/>
          <p:cNvPicPr preferRelativeResize="0"/>
          <p:nvPr/>
        </p:nvPicPr>
        <p:blipFill>
          <a:blip r:embed="rId7">
            <a:alphaModFix/>
          </a:blip>
          <a:stretch>
            <a:fillRect/>
          </a:stretch>
        </p:blipFill>
        <p:spPr>
          <a:xfrm>
            <a:off x="4721075" y="3161425"/>
            <a:ext cx="1653525" cy="1214850"/>
          </a:xfrm>
          <a:prstGeom prst="rect">
            <a:avLst/>
          </a:prstGeom>
          <a:noFill/>
          <a:ln cap="flat" cmpd="sng" w="9525">
            <a:solidFill>
              <a:srgbClr val="2B131B"/>
            </a:solidFill>
            <a:prstDash val="solid"/>
            <a:round/>
            <a:headEnd len="sm" w="sm" type="none"/>
            <a:tailEnd len="sm" w="sm" type="none"/>
          </a:ln>
        </p:spPr>
      </p:pic>
      <p:pic>
        <p:nvPicPr>
          <p:cNvPr id="122" name="Google Shape;122;p17"/>
          <p:cNvPicPr preferRelativeResize="0"/>
          <p:nvPr/>
        </p:nvPicPr>
        <p:blipFill>
          <a:blip r:embed="rId8">
            <a:alphaModFix/>
          </a:blip>
          <a:stretch>
            <a:fillRect/>
          </a:stretch>
        </p:blipFill>
        <p:spPr>
          <a:xfrm>
            <a:off x="6574125" y="3153900"/>
            <a:ext cx="1653525" cy="1214825"/>
          </a:xfrm>
          <a:prstGeom prst="rect">
            <a:avLst/>
          </a:prstGeom>
          <a:noFill/>
          <a:ln cap="flat" cmpd="sng" w="9525">
            <a:solidFill>
              <a:srgbClr val="2B131B"/>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5149"/>
        </a:solidFill>
      </p:bgPr>
    </p:bg>
    <p:spTree>
      <p:nvGrpSpPr>
        <p:cNvPr id="126" name="Shape 126"/>
        <p:cNvGrpSpPr/>
        <p:nvPr/>
      </p:nvGrpSpPr>
      <p:grpSpPr>
        <a:xfrm>
          <a:off x="0" y="0"/>
          <a:ext cx="0" cy="0"/>
          <a:chOff x="0" y="0"/>
          <a:chExt cx="0" cy="0"/>
        </a:xfrm>
      </p:grpSpPr>
      <p:sp>
        <p:nvSpPr>
          <p:cNvPr id="127" name="Google Shape;127;p18"/>
          <p:cNvSpPr/>
          <p:nvPr/>
        </p:nvSpPr>
        <p:spPr>
          <a:xfrm>
            <a:off x="180750" y="218550"/>
            <a:ext cx="8782500" cy="4706400"/>
          </a:xfrm>
          <a:prstGeom prst="roundRect">
            <a:avLst>
              <a:gd fmla="val 16667" name="adj"/>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28" name="Google Shape;128;p18"/>
          <p:cNvSpPr txBox="1"/>
          <p:nvPr>
            <p:ph idx="1" type="body"/>
          </p:nvPr>
        </p:nvSpPr>
        <p:spPr>
          <a:xfrm>
            <a:off x="612700" y="1152475"/>
            <a:ext cx="7917300" cy="3416400"/>
          </a:xfrm>
          <a:prstGeom prst="rect">
            <a:avLst/>
          </a:prstGeom>
        </p:spPr>
        <p:txBody>
          <a:bodyPr anchorCtr="0" anchor="t" bIns="91425" lIns="91425" spcFirstLastPara="1" rIns="91425" wrap="square" tIns="91425">
            <a:noAutofit/>
          </a:bodyPr>
          <a:lstStyle/>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Precision:</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the decision tree model have the highest precision of 0.82, indicating that they have the highest proportion of correct predictions among all positive predictions.</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(rf_model) follows closely with a precision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(naive_model) has a slightly lower precision of 0.78.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(gboost_clf) has the lowest precision of 0.71, meaning it has a higher proportion of false positive predictions.</a:t>
            </a:r>
            <a:endParaRPr sz="1255">
              <a:solidFill>
                <a:schemeClr val="dk1"/>
              </a:solidFill>
              <a:latin typeface="Gentium Plus"/>
              <a:ea typeface="Gentium Plus"/>
              <a:cs typeface="Gentium Plus"/>
              <a:sym typeface="Gentium Plus"/>
            </a:endParaRPr>
          </a:p>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Recall:</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decision tree model again have the highest recall of 0.68.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has a slightly higher recall of 0.70.</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has a recall of 0.69.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has the lowest recall of 0.67, indicating it has a higher proportion of false negative predictions.</a:t>
            </a:r>
            <a:endParaRPr sz="1255">
              <a:solidFill>
                <a:schemeClr val="dk1"/>
              </a:solidFill>
              <a:latin typeface="Gentium Plus"/>
              <a:ea typeface="Gentium Plus"/>
              <a:cs typeface="Gentium Plus"/>
              <a:sym typeface="Gentium Plus"/>
            </a:endParaRPr>
          </a:p>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Accuracy:</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decision tree model have the highest accuracy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also has an accuracy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has a slightly lower accuracy of 0.78.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has the lowest accuracy of 0.75.</a:t>
            </a:r>
            <a:endParaRPr sz="1255">
              <a:solidFill>
                <a:schemeClr val="dk1"/>
              </a:solidFill>
              <a:latin typeface="Gentium Plus"/>
              <a:ea typeface="Gentium Plus"/>
              <a:cs typeface="Gentium Plus"/>
              <a:sym typeface="Gentium Plus"/>
            </a:endParaRPr>
          </a:p>
        </p:txBody>
      </p:sp>
      <p:sp>
        <p:nvSpPr>
          <p:cNvPr id="129" name="Google Shape;129;p18"/>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Discussion</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130" name="Google Shape;130;p18"/>
          <p:cNvSpPr/>
          <p:nvPr/>
        </p:nvSpPr>
        <p:spPr>
          <a:xfrm>
            <a:off x="432755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1" name="Google Shape;131;p18"/>
          <p:cNvSpPr/>
          <p:nvPr/>
        </p:nvSpPr>
        <p:spPr>
          <a:xfrm>
            <a:off x="449670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2" name="Google Shape;132;p18"/>
          <p:cNvSpPr/>
          <p:nvPr/>
        </p:nvSpPr>
        <p:spPr>
          <a:xfrm>
            <a:off x="466585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3" name="Google Shape;133;p18"/>
          <p:cNvSpPr/>
          <p:nvPr/>
        </p:nvSpPr>
        <p:spPr>
          <a:xfrm>
            <a:off x="77800" y="76475"/>
            <a:ext cx="534900" cy="585000"/>
          </a:xfrm>
          <a:prstGeom prst="halfFrame">
            <a:avLst>
              <a:gd fmla="val 33333" name="adj1"/>
              <a:gd fmla="val 33333" name="adj2"/>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4" name="Google Shape;134;p18"/>
          <p:cNvSpPr/>
          <p:nvPr/>
        </p:nvSpPr>
        <p:spPr>
          <a:xfrm rot="10800000">
            <a:off x="8529900" y="4490325"/>
            <a:ext cx="534900" cy="585000"/>
          </a:xfrm>
          <a:prstGeom prst="halfFrame">
            <a:avLst>
              <a:gd fmla="val 33333" name="adj1"/>
              <a:gd fmla="val 33333" name="adj2"/>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2946"/>
        </a:solidFill>
      </p:bgPr>
    </p:bg>
    <p:spTree>
      <p:nvGrpSpPr>
        <p:cNvPr id="138" name="Shape 138"/>
        <p:cNvGrpSpPr/>
        <p:nvPr/>
      </p:nvGrpSpPr>
      <p:grpSpPr>
        <a:xfrm>
          <a:off x="0" y="0"/>
          <a:ext cx="0" cy="0"/>
          <a:chOff x="0" y="0"/>
          <a:chExt cx="0" cy="0"/>
        </a:xfrm>
      </p:grpSpPr>
      <p:sp>
        <p:nvSpPr>
          <p:cNvPr id="139" name="Google Shape;139;p19"/>
          <p:cNvSpPr/>
          <p:nvPr/>
        </p:nvSpPr>
        <p:spPr>
          <a:xfrm>
            <a:off x="180750" y="218550"/>
            <a:ext cx="8782500" cy="4706400"/>
          </a:xfrm>
          <a:prstGeom prst="roundRect">
            <a:avLst>
              <a:gd fmla="val 16667" name="adj"/>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0" name="Google Shape;140;p19"/>
          <p:cNvSpPr txBox="1"/>
          <p:nvPr>
            <p:ph idx="1" type="body"/>
          </p:nvPr>
        </p:nvSpPr>
        <p:spPr>
          <a:xfrm>
            <a:off x="612700" y="1152475"/>
            <a:ext cx="79173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212121"/>
              </a:buClr>
              <a:buSzPts val="1800"/>
              <a:buFont typeface="Gentium Plus"/>
              <a:buChar char="●"/>
            </a:pPr>
            <a:r>
              <a:rPr lang="en">
                <a:solidFill>
                  <a:srgbClr val="212121"/>
                </a:solidFill>
                <a:latin typeface="Gentium Plus"/>
                <a:ea typeface="Gentium Plus"/>
                <a:cs typeface="Gentium Plus"/>
                <a:sym typeface="Gentium Plus"/>
              </a:rPr>
              <a:t>Skewed dataset?</a:t>
            </a:r>
            <a:endParaRPr>
              <a:solidFill>
                <a:srgbClr val="212121"/>
              </a:solidFill>
              <a:latin typeface="Gentium Plus"/>
              <a:ea typeface="Gentium Plus"/>
              <a:cs typeface="Gentium Plus"/>
              <a:sym typeface="Gentium Plus"/>
            </a:endParaRPr>
          </a:p>
          <a:p>
            <a:pPr indent="-317500" lvl="1" marL="914400" rtl="0" algn="l">
              <a:lnSpc>
                <a:spcPct val="115000"/>
              </a:lnSpc>
              <a:spcBef>
                <a:spcPts val="0"/>
              </a:spcBef>
              <a:spcAft>
                <a:spcPts val="0"/>
              </a:spcAft>
              <a:buClr>
                <a:srgbClr val="212121"/>
              </a:buClr>
              <a:buSzPts val="1400"/>
              <a:buFont typeface="Gentium Plus"/>
              <a:buChar char="○"/>
            </a:pPr>
            <a:r>
              <a:t/>
            </a:r>
            <a:endParaRPr>
              <a:solidFill>
                <a:srgbClr val="212121"/>
              </a:solidFill>
              <a:latin typeface="Gentium Plus"/>
              <a:ea typeface="Gentium Plus"/>
              <a:cs typeface="Gentium Plus"/>
              <a:sym typeface="Gentium Plus"/>
            </a:endParaRPr>
          </a:p>
        </p:txBody>
      </p:sp>
      <p:sp>
        <p:nvSpPr>
          <p:cNvPr id="141" name="Google Shape;141;p19"/>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12121"/>
                </a:solidFill>
                <a:latin typeface="Eczar"/>
                <a:ea typeface="Eczar"/>
                <a:cs typeface="Eczar"/>
                <a:sym typeface="Eczar"/>
              </a:rPr>
              <a:t>Postmortem</a:t>
            </a:r>
            <a:endParaRPr>
              <a:solidFill>
                <a:srgbClr val="212121"/>
              </a:solidFill>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142" name="Google Shape;142;p19"/>
          <p:cNvSpPr/>
          <p:nvPr/>
        </p:nvSpPr>
        <p:spPr>
          <a:xfrm>
            <a:off x="432755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3" name="Google Shape;143;p19"/>
          <p:cNvSpPr/>
          <p:nvPr/>
        </p:nvSpPr>
        <p:spPr>
          <a:xfrm>
            <a:off x="449670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4" name="Google Shape;144;p19"/>
          <p:cNvSpPr/>
          <p:nvPr/>
        </p:nvSpPr>
        <p:spPr>
          <a:xfrm>
            <a:off x="466585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5" name="Google Shape;145;p19"/>
          <p:cNvSpPr/>
          <p:nvPr/>
        </p:nvSpPr>
        <p:spPr>
          <a:xfrm>
            <a:off x="77800" y="76475"/>
            <a:ext cx="534900" cy="585000"/>
          </a:xfrm>
          <a:prstGeom prst="halfFrame">
            <a:avLst>
              <a:gd fmla="val 33333" name="adj1"/>
              <a:gd fmla="val 33333" name="adj2"/>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6" name="Google Shape;146;p19"/>
          <p:cNvSpPr/>
          <p:nvPr/>
        </p:nvSpPr>
        <p:spPr>
          <a:xfrm rot="10800000">
            <a:off x="8529900" y="4490325"/>
            <a:ext cx="534900" cy="585000"/>
          </a:xfrm>
          <a:prstGeom prst="halfFrame">
            <a:avLst>
              <a:gd fmla="val 33333" name="adj1"/>
              <a:gd fmla="val 33333" name="adj2"/>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47" name="Google Shape;147;p19"/>
          <p:cNvPicPr preferRelativeResize="0"/>
          <p:nvPr/>
        </p:nvPicPr>
        <p:blipFill>
          <a:blip r:embed="rId3">
            <a:alphaModFix/>
          </a:blip>
          <a:stretch>
            <a:fillRect/>
          </a:stretch>
        </p:blipFill>
        <p:spPr>
          <a:xfrm>
            <a:off x="904475" y="1615874"/>
            <a:ext cx="1546918" cy="1233223"/>
          </a:xfrm>
          <a:prstGeom prst="rect">
            <a:avLst/>
          </a:prstGeom>
          <a:noFill/>
          <a:ln>
            <a:noFill/>
          </a:ln>
        </p:spPr>
      </p:pic>
      <p:pic>
        <p:nvPicPr>
          <p:cNvPr id="148" name="Google Shape;148;p19"/>
          <p:cNvPicPr preferRelativeResize="0"/>
          <p:nvPr/>
        </p:nvPicPr>
        <p:blipFill>
          <a:blip r:embed="rId4">
            <a:alphaModFix/>
          </a:blip>
          <a:stretch>
            <a:fillRect/>
          </a:stretch>
        </p:blipFill>
        <p:spPr>
          <a:xfrm>
            <a:off x="2833844" y="1615874"/>
            <a:ext cx="1546918" cy="1233230"/>
          </a:xfrm>
          <a:prstGeom prst="rect">
            <a:avLst/>
          </a:prstGeom>
          <a:noFill/>
          <a:ln cap="flat" cmpd="sng" w="9525">
            <a:solidFill>
              <a:srgbClr val="2B131B"/>
            </a:solidFill>
            <a:prstDash val="solid"/>
            <a:round/>
            <a:headEnd len="sm" w="sm" type="none"/>
            <a:tailEnd len="sm" w="sm" type="none"/>
          </a:ln>
        </p:spPr>
      </p:pic>
      <p:pic>
        <p:nvPicPr>
          <p:cNvPr id="149" name="Google Shape;149;p19"/>
          <p:cNvPicPr preferRelativeResize="0"/>
          <p:nvPr/>
        </p:nvPicPr>
        <p:blipFill>
          <a:blip r:embed="rId5">
            <a:alphaModFix/>
          </a:blip>
          <a:stretch>
            <a:fillRect/>
          </a:stretch>
        </p:blipFill>
        <p:spPr>
          <a:xfrm>
            <a:off x="4763213" y="1615887"/>
            <a:ext cx="1546918" cy="1233185"/>
          </a:xfrm>
          <a:prstGeom prst="rect">
            <a:avLst/>
          </a:prstGeom>
          <a:noFill/>
          <a:ln cap="flat" cmpd="sng" w="9525">
            <a:solidFill>
              <a:srgbClr val="2B131B"/>
            </a:solidFill>
            <a:prstDash val="solid"/>
            <a:round/>
            <a:headEnd len="sm" w="sm" type="none"/>
            <a:tailEnd len="sm" w="sm" type="none"/>
          </a:ln>
        </p:spPr>
      </p:pic>
      <p:pic>
        <p:nvPicPr>
          <p:cNvPr id="150" name="Google Shape;150;p19"/>
          <p:cNvPicPr preferRelativeResize="0"/>
          <p:nvPr/>
        </p:nvPicPr>
        <p:blipFill>
          <a:blip r:embed="rId6">
            <a:alphaModFix/>
          </a:blip>
          <a:stretch>
            <a:fillRect/>
          </a:stretch>
        </p:blipFill>
        <p:spPr>
          <a:xfrm>
            <a:off x="6692608" y="1615874"/>
            <a:ext cx="1546918" cy="1241762"/>
          </a:xfrm>
          <a:prstGeom prst="rect">
            <a:avLst/>
          </a:prstGeom>
          <a:noFill/>
          <a:ln>
            <a:noFill/>
          </a:ln>
        </p:spPr>
      </p:pic>
      <p:pic>
        <p:nvPicPr>
          <p:cNvPr id="151" name="Google Shape;151;p19"/>
          <p:cNvPicPr preferRelativeResize="0"/>
          <p:nvPr/>
        </p:nvPicPr>
        <p:blipFill>
          <a:blip r:embed="rId7">
            <a:alphaModFix/>
          </a:blip>
          <a:stretch>
            <a:fillRect/>
          </a:stretch>
        </p:blipFill>
        <p:spPr>
          <a:xfrm>
            <a:off x="906265" y="3019493"/>
            <a:ext cx="1543324" cy="1233197"/>
          </a:xfrm>
          <a:prstGeom prst="rect">
            <a:avLst/>
          </a:prstGeom>
          <a:noFill/>
          <a:ln cap="flat" cmpd="sng" w="9525">
            <a:solidFill>
              <a:srgbClr val="2B131B"/>
            </a:solidFill>
            <a:prstDash val="solid"/>
            <a:round/>
            <a:headEnd len="sm" w="sm" type="none"/>
            <a:tailEnd len="sm" w="sm" type="none"/>
          </a:ln>
        </p:spPr>
      </p:pic>
      <p:pic>
        <p:nvPicPr>
          <p:cNvPr id="152" name="Google Shape;152;p19"/>
          <p:cNvPicPr preferRelativeResize="0"/>
          <p:nvPr/>
        </p:nvPicPr>
        <p:blipFill>
          <a:blip r:embed="rId8">
            <a:alphaModFix/>
          </a:blip>
          <a:stretch>
            <a:fillRect/>
          </a:stretch>
        </p:blipFill>
        <p:spPr>
          <a:xfrm>
            <a:off x="2833848" y="3019493"/>
            <a:ext cx="1543336" cy="1230355"/>
          </a:xfrm>
          <a:prstGeom prst="rect">
            <a:avLst/>
          </a:prstGeom>
          <a:noFill/>
          <a:ln cap="flat" cmpd="sng" w="9525">
            <a:solidFill>
              <a:srgbClr val="2B131B"/>
            </a:solidFill>
            <a:prstDash val="solid"/>
            <a:round/>
            <a:headEnd len="sm" w="sm" type="none"/>
            <a:tailEnd len="sm" w="sm" type="none"/>
          </a:ln>
        </p:spPr>
      </p:pic>
      <p:pic>
        <p:nvPicPr>
          <p:cNvPr id="153" name="Google Shape;153;p19"/>
          <p:cNvPicPr preferRelativeResize="0"/>
          <p:nvPr/>
        </p:nvPicPr>
        <p:blipFill>
          <a:blip r:embed="rId9">
            <a:alphaModFix/>
          </a:blip>
          <a:stretch>
            <a:fillRect/>
          </a:stretch>
        </p:blipFill>
        <p:spPr>
          <a:xfrm>
            <a:off x="6692600" y="3028025"/>
            <a:ext cx="1546925" cy="1288620"/>
          </a:xfrm>
          <a:prstGeom prst="rect">
            <a:avLst/>
          </a:prstGeom>
          <a:noFill/>
          <a:ln cap="flat" cmpd="sng" w="9525">
            <a:solidFill>
              <a:srgbClr val="2B131B"/>
            </a:solidFill>
            <a:prstDash val="solid"/>
            <a:round/>
            <a:headEnd len="sm" w="sm" type="none"/>
            <a:tailEnd len="sm" w="sm" type="none"/>
          </a:ln>
        </p:spPr>
      </p:pic>
      <p:pic>
        <p:nvPicPr>
          <p:cNvPr id="154" name="Google Shape;154;p19"/>
          <p:cNvPicPr preferRelativeResize="0"/>
          <p:nvPr/>
        </p:nvPicPr>
        <p:blipFill>
          <a:blip r:embed="rId10">
            <a:alphaModFix/>
          </a:blip>
          <a:stretch>
            <a:fillRect/>
          </a:stretch>
        </p:blipFill>
        <p:spPr>
          <a:xfrm>
            <a:off x="4761423" y="3016398"/>
            <a:ext cx="1546918" cy="1233193"/>
          </a:xfrm>
          <a:prstGeom prst="rect">
            <a:avLst/>
          </a:prstGeom>
          <a:noFill/>
          <a:ln cap="flat" cmpd="sng" w="9525">
            <a:solidFill>
              <a:srgbClr val="2B131B"/>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A49F"/>
        </a:solidFill>
      </p:bgPr>
    </p:bg>
    <p:spTree>
      <p:nvGrpSpPr>
        <p:cNvPr id="158" name="Shape 158"/>
        <p:cNvGrpSpPr/>
        <p:nvPr/>
      </p:nvGrpSpPr>
      <p:grpSpPr>
        <a:xfrm>
          <a:off x="0" y="0"/>
          <a:ext cx="0" cy="0"/>
          <a:chOff x="0" y="0"/>
          <a:chExt cx="0" cy="0"/>
        </a:xfrm>
      </p:grpSpPr>
      <p:sp>
        <p:nvSpPr>
          <p:cNvPr id="159" name="Google Shape;159;p20"/>
          <p:cNvSpPr/>
          <p:nvPr/>
        </p:nvSpPr>
        <p:spPr>
          <a:xfrm>
            <a:off x="180750" y="218550"/>
            <a:ext cx="8782500" cy="4706400"/>
          </a:xfrm>
          <a:prstGeom prst="roundRect">
            <a:avLst>
              <a:gd fmla="val 16667" name="adj"/>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0" name="Google Shape;160;p20"/>
          <p:cNvSpPr txBox="1"/>
          <p:nvPr>
            <p:ph type="title"/>
          </p:nvPr>
        </p:nvSpPr>
        <p:spPr>
          <a:xfrm>
            <a:off x="67770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Eczar Medium"/>
                <a:ea typeface="Eczar Medium"/>
                <a:cs typeface="Eczar Medium"/>
                <a:sym typeface="Eczar Medium"/>
              </a:rPr>
              <a:t>Questions</a:t>
            </a:r>
            <a:r>
              <a:rPr lang="en">
                <a:latin typeface="Eczar Medium"/>
                <a:ea typeface="Eczar Medium"/>
                <a:cs typeface="Eczar Medium"/>
                <a:sym typeface="Eczar Medium"/>
              </a:rPr>
              <a:t>?</a:t>
            </a:r>
            <a:endParaRPr>
              <a:latin typeface="Eczar Medium"/>
              <a:ea typeface="Eczar Medium"/>
              <a:cs typeface="Eczar Medium"/>
              <a:sym typeface="Eczar Medium"/>
            </a:endParaRPr>
          </a:p>
        </p:txBody>
      </p:sp>
      <p:sp>
        <p:nvSpPr>
          <p:cNvPr id="161" name="Google Shape;161;p20"/>
          <p:cNvSpPr/>
          <p:nvPr/>
        </p:nvSpPr>
        <p:spPr>
          <a:xfrm>
            <a:off x="77800" y="76475"/>
            <a:ext cx="534900" cy="585000"/>
          </a:xfrm>
          <a:prstGeom prst="halfFrame">
            <a:avLst>
              <a:gd fmla="val 33333" name="adj1"/>
              <a:gd fmla="val 33333" name="adj2"/>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2" name="Google Shape;162;p20"/>
          <p:cNvSpPr/>
          <p:nvPr/>
        </p:nvSpPr>
        <p:spPr>
          <a:xfrm rot="10800000">
            <a:off x="8529900" y="4490325"/>
            <a:ext cx="534900" cy="585000"/>
          </a:xfrm>
          <a:prstGeom prst="halfFrame">
            <a:avLst>
              <a:gd fmla="val 33333" name="adj1"/>
              <a:gd fmla="val 33333" name="adj2"/>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