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58456-1608-9CFC-E4D3-948736710670}" v="62" dt="2022-12-13T20:00:39.962"/>
    <p1510:client id="{CA12AAA4-3738-9040-BF85-CF8AD64339C3}" v="130" dt="2021-12-06T21:05:0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64BC5-4793-4885-A1FF-2AE07C600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E7BFF5-D3DA-4609-8F01-56A6432C37E7}">
      <dgm:prSet/>
      <dgm:spPr/>
      <dgm:t>
        <a:bodyPr/>
        <a:lstStyle/>
        <a:p>
          <a:r>
            <a:rPr lang="en-US"/>
            <a:t>We'll be using the 'Taxi-v3' environment for this project.</a:t>
          </a:r>
        </a:p>
      </dgm:t>
    </dgm:pt>
    <dgm:pt modelId="{5C49B6AA-ABE9-4628-A0D5-914DD7377F91}" type="parTrans" cxnId="{4DD1E904-173C-4200-BFF3-0DB5D3C05E33}">
      <dgm:prSet/>
      <dgm:spPr/>
      <dgm:t>
        <a:bodyPr/>
        <a:lstStyle/>
        <a:p>
          <a:endParaRPr lang="en-US"/>
        </a:p>
      </dgm:t>
    </dgm:pt>
    <dgm:pt modelId="{9C67E9D5-EFFF-48FA-B12F-EF1F786A4357}" type="sibTrans" cxnId="{4DD1E904-173C-4200-BFF3-0DB5D3C05E33}">
      <dgm:prSet/>
      <dgm:spPr/>
      <dgm:t>
        <a:bodyPr/>
        <a:lstStyle/>
        <a:p>
          <a:endParaRPr lang="en-US"/>
        </a:p>
      </dgm:t>
    </dgm:pt>
    <dgm:pt modelId="{32D8D1FA-1182-4F10-B689-216E406005AA}">
      <dgm:prSet/>
      <dgm:spPr/>
      <dgm:t>
        <a:bodyPr/>
        <a:lstStyle/>
        <a:p>
          <a:r>
            <a:rPr lang="en-US"/>
            <a:t>We'll need to install:</a:t>
          </a:r>
        </a:p>
      </dgm:t>
    </dgm:pt>
    <dgm:pt modelId="{E3B75AF2-FA19-4FED-AC1F-D1688B5B0758}" type="parTrans" cxnId="{9636BEBE-6FF4-4E63-9A83-D0271378A535}">
      <dgm:prSet/>
      <dgm:spPr/>
      <dgm:t>
        <a:bodyPr/>
        <a:lstStyle/>
        <a:p>
          <a:endParaRPr lang="en-US"/>
        </a:p>
      </dgm:t>
    </dgm:pt>
    <dgm:pt modelId="{9D2FD3CD-DE5F-488A-A495-29333E02E2B2}" type="sibTrans" cxnId="{9636BEBE-6FF4-4E63-9A83-D0271378A535}">
      <dgm:prSet/>
      <dgm:spPr/>
      <dgm:t>
        <a:bodyPr/>
        <a:lstStyle/>
        <a:p>
          <a:endParaRPr lang="en-US"/>
        </a:p>
      </dgm:t>
    </dgm:pt>
    <dgm:pt modelId="{8CF4A906-FB62-47B6-B55D-88A8DA96651D}">
      <dgm:prSet/>
      <dgm:spPr/>
      <dgm:t>
        <a:bodyPr/>
        <a:lstStyle/>
        <a:p>
          <a:r>
            <a:rPr lang="en-US"/>
            <a:t>- OpenAI Gym using the command: </a:t>
          </a:r>
          <a:r>
            <a:rPr lang="en-US" b="1"/>
            <a:t>pip install gym</a:t>
          </a:r>
          <a:endParaRPr lang="en-US"/>
        </a:p>
      </dgm:t>
    </dgm:pt>
    <dgm:pt modelId="{4AD409BB-1545-45E4-BFF1-6533483746EF}" type="parTrans" cxnId="{F81B3E25-459C-4FF6-90DB-195D39AA3A39}">
      <dgm:prSet/>
      <dgm:spPr/>
      <dgm:t>
        <a:bodyPr/>
        <a:lstStyle/>
        <a:p>
          <a:endParaRPr lang="en-US"/>
        </a:p>
      </dgm:t>
    </dgm:pt>
    <dgm:pt modelId="{97BE33A7-C90E-49D3-BAA7-48A785F778D2}" type="sibTrans" cxnId="{F81B3E25-459C-4FF6-90DB-195D39AA3A39}">
      <dgm:prSet/>
      <dgm:spPr/>
      <dgm:t>
        <a:bodyPr/>
        <a:lstStyle/>
        <a:p>
          <a:endParaRPr lang="en-US"/>
        </a:p>
      </dgm:t>
    </dgm:pt>
    <dgm:pt modelId="{90AED8E2-C0F2-460F-9825-AC411F4CF7CA}">
      <dgm:prSet/>
      <dgm:spPr/>
      <dgm:t>
        <a:bodyPr/>
        <a:lstStyle/>
        <a:p>
          <a:r>
            <a:rPr lang="en-US"/>
            <a:t>- NumPy using the command: </a:t>
          </a:r>
          <a:r>
            <a:rPr lang="en-US" b="1"/>
            <a:t>pip install numpy</a:t>
          </a:r>
          <a:br>
            <a:rPr lang="en-US"/>
          </a:br>
          <a:endParaRPr lang="en-US"/>
        </a:p>
      </dgm:t>
    </dgm:pt>
    <dgm:pt modelId="{14EEEDAD-54FF-4E2C-9573-3CF6DDCDA83F}" type="parTrans" cxnId="{419302F6-47C3-4DE3-A890-C93D832DD065}">
      <dgm:prSet/>
      <dgm:spPr/>
      <dgm:t>
        <a:bodyPr/>
        <a:lstStyle/>
        <a:p>
          <a:endParaRPr lang="en-US"/>
        </a:p>
      </dgm:t>
    </dgm:pt>
    <dgm:pt modelId="{3D47A4FE-B2A0-4C00-BA7C-9E6D8F5D6D1E}" type="sibTrans" cxnId="{419302F6-47C3-4DE3-A890-C93D832DD065}">
      <dgm:prSet/>
      <dgm:spPr/>
      <dgm:t>
        <a:bodyPr/>
        <a:lstStyle/>
        <a:p>
          <a:endParaRPr lang="en-US"/>
        </a:p>
      </dgm:t>
    </dgm:pt>
    <dgm:pt modelId="{0B0C4B41-EF2A-4D77-B751-245D569C53A4}" type="pres">
      <dgm:prSet presAssocID="{23964BC5-4793-4885-A1FF-2AE07C60093B}" presName="root" presStyleCnt="0">
        <dgm:presLayoutVars>
          <dgm:dir/>
          <dgm:resizeHandles val="exact"/>
        </dgm:presLayoutVars>
      </dgm:prSet>
      <dgm:spPr/>
    </dgm:pt>
    <dgm:pt modelId="{FCD0C0C8-FC14-46BD-91B4-1F28C5A998D2}" type="pres">
      <dgm:prSet presAssocID="{75E7BFF5-D3DA-4609-8F01-56A6432C37E7}" presName="compNode" presStyleCnt="0"/>
      <dgm:spPr/>
    </dgm:pt>
    <dgm:pt modelId="{C97CEEDE-C8CA-4567-9E77-607BC63213AB}" type="pres">
      <dgm:prSet presAssocID="{75E7BFF5-D3DA-4609-8F01-56A6432C37E7}" presName="bgRect" presStyleLbl="bgShp" presStyleIdx="0" presStyleCnt="2"/>
      <dgm:spPr/>
    </dgm:pt>
    <dgm:pt modelId="{9BD78599-D8A1-4B50-A0CE-3FE554893C97}" type="pres">
      <dgm:prSet presAssocID="{75E7BFF5-D3DA-4609-8F01-56A6432C37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E1D1798E-B259-436F-AEC0-93773CC35D20}" type="pres">
      <dgm:prSet presAssocID="{75E7BFF5-D3DA-4609-8F01-56A6432C37E7}" presName="spaceRect" presStyleCnt="0"/>
      <dgm:spPr/>
    </dgm:pt>
    <dgm:pt modelId="{35220E93-7B5E-427D-95C5-46999485CE8F}" type="pres">
      <dgm:prSet presAssocID="{75E7BFF5-D3DA-4609-8F01-56A6432C37E7}" presName="parTx" presStyleLbl="revTx" presStyleIdx="0" presStyleCnt="3">
        <dgm:presLayoutVars>
          <dgm:chMax val="0"/>
          <dgm:chPref val="0"/>
        </dgm:presLayoutVars>
      </dgm:prSet>
      <dgm:spPr/>
    </dgm:pt>
    <dgm:pt modelId="{DE31B4BF-295F-44CC-943A-4C752DF898BF}" type="pres">
      <dgm:prSet presAssocID="{9C67E9D5-EFFF-48FA-B12F-EF1F786A4357}" presName="sibTrans" presStyleCnt="0"/>
      <dgm:spPr/>
    </dgm:pt>
    <dgm:pt modelId="{5CD1251E-79C1-472F-BF6A-895772AA52A0}" type="pres">
      <dgm:prSet presAssocID="{32D8D1FA-1182-4F10-B689-216E406005AA}" presName="compNode" presStyleCnt="0"/>
      <dgm:spPr/>
    </dgm:pt>
    <dgm:pt modelId="{9914AD9E-0830-4A94-BA3F-049B2251A08A}" type="pres">
      <dgm:prSet presAssocID="{32D8D1FA-1182-4F10-B689-216E406005AA}" presName="bgRect" presStyleLbl="bgShp" presStyleIdx="1" presStyleCnt="2"/>
      <dgm:spPr/>
    </dgm:pt>
    <dgm:pt modelId="{BBC9E9F2-974C-4F24-9B3D-3B291FC39EE6}" type="pres">
      <dgm:prSet presAssocID="{32D8D1FA-1182-4F10-B689-216E406005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622E2CD-3882-486E-8C6B-11FAA89B207F}" type="pres">
      <dgm:prSet presAssocID="{32D8D1FA-1182-4F10-B689-216E406005AA}" presName="spaceRect" presStyleCnt="0"/>
      <dgm:spPr/>
    </dgm:pt>
    <dgm:pt modelId="{9E143107-5287-420C-8924-D06C22266045}" type="pres">
      <dgm:prSet presAssocID="{32D8D1FA-1182-4F10-B689-216E406005AA}" presName="parTx" presStyleLbl="revTx" presStyleIdx="1" presStyleCnt="3">
        <dgm:presLayoutVars>
          <dgm:chMax val="0"/>
          <dgm:chPref val="0"/>
        </dgm:presLayoutVars>
      </dgm:prSet>
      <dgm:spPr/>
    </dgm:pt>
    <dgm:pt modelId="{14157F4C-38F6-4B59-AA06-93BDEE17004C}" type="pres">
      <dgm:prSet presAssocID="{32D8D1FA-1182-4F10-B689-216E406005AA}" presName="desTx" presStyleLbl="revTx" presStyleIdx="2" presStyleCnt="3" custScaleX="147453" custScaleY="127757">
        <dgm:presLayoutVars/>
      </dgm:prSet>
      <dgm:spPr/>
    </dgm:pt>
  </dgm:ptLst>
  <dgm:cxnLst>
    <dgm:cxn modelId="{4DD1E904-173C-4200-BFF3-0DB5D3C05E33}" srcId="{23964BC5-4793-4885-A1FF-2AE07C60093B}" destId="{75E7BFF5-D3DA-4609-8F01-56A6432C37E7}" srcOrd="0" destOrd="0" parTransId="{5C49B6AA-ABE9-4628-A0D5-914DD7377F91}" sibTransId="{9C67E9D5-EFFF-48FA-B12F-EF1F786A4357}"/>
    <dgm:cxn modelId="{D6BD5C1C-3519-4E21-9280-715C9C7EBFFC}" type="presOf" srcId="{75E7BFF5-D3DA-4609-8F01-56A6432C37E7}" destId="{35220E93-7B5E-427D-95C5-46999485CE8F}" srcOrd="0" destOrd="0" presId="urn:microsoft.com/office/officeart/2018/2/layout/IconVerticalSolidList"/>
    <dgm:cxn modelId="{4E18EC22-D21F-4ED8-87AA-E91C9AA95936}" type="presOf" srcId="{32D8D1FA-1182-4F10-B689-216E406005AA}" destId="{9E143107-5287-420C-8924-D06C22266045}" srcOrd="0" destOrd="0" presId="urn:microsoft.com/office/officeart/2018/2/layout/IconVerticalSolidList"/>
    <dgm:cxn modelId="{F81B3E25-459C-4FF6-90DB-195D39AA3A39}" srcId="{32D8D1FA-1182-4F10-B689-216E406005AA}" destId="{8CF4A906-FB62-47B6-B55D-88A8DA96651D}" srcOrd="0" destOrd="0" parTransId="{4AD409BB-1545-45E4-BFF1-6533483746EF}" sibTransId="{97BE33A7-C90E-49D3-BAA7-48A785F778D2}"/>
    <dgm:cxn modelId="{4819442C-0E33-415D-A560-CAC9164633F4}" type="presOf" srcId="{8CF4A906-FB62-47B6-B55D-88A8DA96651D}" destId="{14157F4C-38F6-4B59-AA06-93BDEE17004C}" srcOrd="0" destOrd="0" presId="urn:microsoft.com/office/officeart/2018/2/layout/IconVerticalSolidList"/>
    <dgm:cxn modelId="{D278CC89-E64C-412C-A4B0-E7098455ED5E}" type="presOf" srcId="{23964BC5-4793-4885-A1FF-2AE07C60093B}" destId="{0B0C4B41-EF2A-4D77-B751-245D569C53A4}" srcOrd="0" destOrd="0" presId="urn:microsoft.com/office/officeart/2018/2/layout/IconVerticalSolidList"/>
    <dgm:cxn modelId="{9636BEBE-6FF4-4E63-9A83-D0271378A535}" srcId="{23964BC5-4793-4885-A1FF-2AE07C60093B}" destId="{32D8D1FA-1182-4F10-B689-216E406005AA}" srcOrd="1" destOrd="0" parTransId="{E3B75AF2-FA19-4FED-AC1F-D1688B5B0758}" sibTransId="{9D2FD3CD-DE5F-488A-A495-29333E02E2B2}"/>
    <dgm:cxn modelId="{8161F1CE-B41B-4214-A0E0-7DEED7E4157D}" type="presOf" srcId="{90AED8E2-C0F2-460F-9825-AC411F4CF7CA}" destId="{14157F4C-38F6-4B59-AA06-93BDEE17004C}" srcOrd="0" destOrd="1" presId="urn:microsoft.com/office/officeart/2018/2/layout/IconVerticalSolidList"/>
    <dgm:cxn modelId="{419302F6-47C3-4DE3-A890-C93D832DD065}" srcId="{32D8D1FA-1182-4F10-B689-216E406005AA}" destId="{90AED8E2-C0F2-460F-9825-AC411F4CF7CA}" srcOrd="1" destOrd="0" parTransId="{14EEEDAD-54FF-4E2C-9573-3CF6DDCDA83F}" sibTransId="{3D47A4FE-B2A0-4C00-BA7C-9E6D8F5D6D1E}"/>
    <dgm:cxn modelId="{94B6EC89-5041-4434-9837-998DBF758844}" type="presParOf" srcId="{0B0C4B41-EF2A-4D77-B751-245D569C53A4}" destId="{FCD0C0C8-FC14-46BD-91B4-1F28C5A998D2}" srcOrd="0" destOrd="0" presId="urn:microsoft.com/office/officeart/2018/2/layout/IconVerticalSolidList"/>
    <dgm:cxn modelId="{E2E431D6-1339-4864-BA93-1E0DDC328721}" type="presParOf" srcId="{FCD0C0C8-FC14-46BD-91B4-1F28C5A998D2}" destId="{C97CEEDE-C8CA-4567-9E77-607BC63213AB}" srcOrd="0" destOrd="0" presId="urn:microsoft.com/office/officeart/2018/2/layout/IconVerticalSolidList"/>
    <dgm:cxn modelId="{9E667B82-5C80-4CA6-92DF-94E9D0A7D77D}" type="presParOf" srcId="{FCD0C0C8-FC14-46BD-91B4-1F28C5A998D2}" destId="{9BD78599-D8A1-4B50-A0CE-3FE554893C97}" srcOrd="1" destOrd="0" presId="urn:microsoft.com/office/officeart/2018/2/layout/IconVerticalSolidList"/>
    <dgm:cxn modelId="{62980A1A-A75C-40AE-AF82-7BFDC047ED3C}" type="presParOf" srcId="{FCD0C0C8-FC14-46BD-91B4-1F28C5A998D2}" destId="{E1D1798E-B259-436F-AEC0-93773CC35D20}" srcOrd="2" destOrd="0" presId="urn:microsoft.com/office/officeart/2018/2/layout/IconVerticalSolidList"/>
    <dgm:cxn modelId="{D8CD43D6-D11A-45D5-B6D5-CDBA17C9337F}" type="presParOf" srcId="{FCD0C0C8-FC14-46BD-91B4-1F28C5A998D2}" destId="{35220E93-7B5E-427D-95C5-46999485CE8F}" srcOrd="3" destOrd="0" presId="urn:microsoft.com/office/officeart/2018/2/layout/IconVerticalSolidList"/>
    <dgm:cxn modelId="{32434DB9-A258-46CC-B5C2-51BD7A20B695}" type="presParOf" srcId="{0B0C4B41-EF2A-4D77-B751-245D569C53A4}" destId="{DE31B4BF-295F-44CC-943A-4C752DF898BF}" srcOrd="1" destOrd="0" presId="urn:microsoft.com/office/officeart/2018/2/layout/IconVerticalSolidList"/>
    <dgm:cxn modelId="{524FCF5C-9336-463D-BC4E-5D882A4293F4}" type="presParOf" srcId="{0B0C4B41-EF2A-4D77-B751-245D569C53A4}" destId="{5CD1251E-79C1-472F-BF6A-895772AA52A0}" srcOrd="2" destOrd="0" presId="urn:microsoft.com/office/officeart/2018/2/layout/IconVerticalSolidList"/>
    <dgm:cxn modelId="{3E2AB5CD-CECA-419C-AEE8-3C61B56F3C09}" type="presParOf" srcId="{5CD1251E-79C1-472F-BF6A-895772AA52A0}" destId="{9914AD9E-0830-4A94-BA3F-049B2251A08A}" srcOrd="0" destOrd="0" presId="urn:microsoft.com/office/officeart/2018/2/layout/IconVerticalSolidList"/>
    <dgm:cxn modelId="{FCC434B8-BBF1-4DE3-8473-869DD14EF37D}" type="presParOf" srcId="{5CD1251E-79C1-472F-BF6A-895772AA52A0}" destId="{BBC9E9F2-974C-4F24-9B3D-3B291FC39EE6}" srcOrd="1" destOrd="0" presId="urn:microsoft.com/office/officeart/2018/2/layout/IconVerticalSolidList"/>
    <dgm:cxn modelId="{FEFDB38C-0B7A-47FC-86E1-41905BD6CBE7}" type="presParOf" srcId="{5CD1251E-79C1-472F-BF6A-895772AA52A0}" destId="{B622E2CD-3882-486E-8C6B-11FAA89B207F}" srcOrd="2" destOrd="0" presId="urn:microsoft.com/office/officeart/2018/2/layout/IconVerticalSolidList"/>
    <dgm:cxn modelId="{80CC1243-9B24-42B0-86F7-D52386840C72}" type="presParOf" srcId="{5CD1251E-79C1-472F-BF6A-895772AA52A0}" destId="{9E143107-5287-420C-8924-D06C22266045}" srcOrd="3" destOrd="0" presId="urn:microsoft.com/office/officeart/2018/2/layout/IconVerticalSolidList"/>
    <dgm:cxn modelId="{30A88CAB-7F15-4825-BA18-725435DABA0A}" type="presParOf" srcId="{5CD1251E-79C1-472F-BF6A-895772AA52A0}" destId="{14157F4C-38F6-4B59-AA06-93BDEE1700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0AAB8-289B-497A-92E7-B2EC010BC9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66D969-E877-4C93-8DF2-743CA56043C2}">
      <dgm:prSet/>
      <dgm:spPr/>
      <dgm:t>
        <a:bodyPr/>
        <a:lstStyle/>
        <a:p>
          <a:r>
            <a:rPr lang="en-US"/>
            <a:t>Q-learning algorithm is a reinforcement algorithm that tries find the best possible next action given its current state. </a:t>
          </a:r>
        </a:p>
      </dgm:t>
    </dgm:pt>
    <dgm:pt modelId="{2253E0C4-44CC-4C31-A6D3-6AB466352265}" type="parTrans" cxnId="{F2AEC3AC-351B-4603-AF01-B94BE810FDEA}">
      <dgm:prSet/>
      <dgm:spPr/>
      <dgm:t>
        <a:bodyPr/>
        <a:lstStyle/>
        <a:p>
          <a:endParaRPr lang="en-US"/>
        </a:p>
      </dgm:t>
    </dgm:pt>
    <dgm:pt modelId="{E2E68A55-848B-4A0C-8AC7-886268CC9C3F}" type="sibTrans" cxnId="{F2AEC3AC-351B-4603-AF01-B94BE810FDEA}">
      <dgm:prSet/>
      <dgm:spPr/>
      <dgm:t>
        <a:bodyPr/>
        <a:lstStyle/>
        <a:p>
          <a:endParaRPr lang="en-US"/>
        </a:p>
      </dgm:t>
    </dgm:pt>
    <dgm:pt modelId="{E87BA172-3DBA-4278-BE37-0436435AFB93}">
      <dgm:prSet/>
      <dgm:spPr/>
      <dgm:t>
        <a:bodyPr/>
        <a:lstStyle/>
        <a:p>
          <a:r>
            <a:rPr lang="en-US"/>
            <a:t>In order to maximize the reward, it decides which actions should it take, the actions can be up, down, left, right, pick-up or drop- off.</a:t>
          </a:r>
        </a:p>
      </dgm:t>
    </dgm:pt>
    <dgm:pt modelId="{32A59222-D3C2-4202-AEF1-D8C7F96CE1ED}" type="parTrans" cxnId="{D3739E80-F9C9-40CA-8D45-6586CB179B97}">
      <dgm:prSet/>
      <dgm:spPr/>
      <dgm:t>
        <a:bodyPr/>
        <a:lstStyle/>
        <a:p>
          <a:endParaRPr lang="en-US"/>
        </a:p>
      </dgm:t>
    </dgm:pt>
    <dgm:pt modelId="{EEEB2E0C-9484-4208-B518-B171B06024E7}" type="sibTrans" cxnId="{D3739E80-F9C9-40CA-8D45-6586CB179B97}">
      <dgm:prSet/>
      <dgm:spPr/>
      <dgm:t>
        <a:bodyPr/>
        <a:lstStyle/>
        <a:p>
          <a:endParaRPr lang="en-US"/>
        </a:p>
      </dgm:t>
    </dgm:pt>
    <dgm:pt modelId="{7A2005EA-DCEF-4B3D-8272-53B298C8FF10}">
      <dgm:prSet/>
      <dgm:spPr/>
      <dgm:t>
        <a:bodyPr/>
        <a:lstStyle/>
        <a:p>
          <a:r>
            <a:rPr lang="en-US"/>
            <a:t>The 'Q' in Q-learning stands for quality  which means how valuable an action is.</a:t>
          </a:r>
        </a:p>
      </dgm:t>
    </dgm:pt>
    <dgm:pt modelId="{AB7878C6-0FB2-4F9B-85EC-2DD8868413E3}" type="parTrans" cxnId="{BFF58341-EA54-4010-B17B-79F131B5B660}">
      <dgm:prSet/>
      <dgm:spPr/>
      <dgm:t>
        <a:bodyPr/>
        <a:lstStyle/>
        <a:p>
          <a:endParaRPr lang="en-US"/>
        </a:p>
      </dgm:t>
    </dgm:pt>
    <dgm:pt modelId="{05E9BFE0-3E0B-4F5C-A478-514B8D87E22E}" type="sibTrans" cxnId="{BFF58341-EA54-4010-B17B-79F131B5B660}">
      <dgm:prSet/>
      <dgm:spPr/>
      <dgm:t>
        <a:bodyPr/>
        <a:lstStyle/>
        <a:p>
          <a:endParaRPr lang="en-US"/>
        </a:p>
      </dgm:t>
    </dgm:pt>
    <dgm:pt modelId="{05136036-584C-C942-8055-38D2FEC3AB3E}" type="pres">
      <dgm:prSet presAssocID="{0A90AAB8-289B-497A-92E7-B2EC010BC919}" presName="linear" presStyleCnt="0">
        <dgm:presLayoutVars>
          <dgm:animLvl val="lvl"/>
          <dgm:resizeHandles val="exact"/>
        </dgm:presLayoutVars>
      </dgm:prSet>
      <dgm:spPr/>
    </dgm:pt>
    <dgm:pt modelId="{D959D4DE-FEB1-C64E-9191-CC1EB9F02DF7}" type="pres">
      <dgm:prSet presAssocID="{C266D969-E877-4C93-8DF2-743CA56043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A2F1FB-40BD-9B4A-BDDC-645B2F018832}" type="pres">
      <dgm:prSet presAssocID="{E2E68A55-848B-4A0C-8AC7-886268CC9C3F}" presName="spacer" presStyleCnt="0"/>
      <dgm:spPr/>
    </dgm:pt>
    <dgm:pt modelId="{B4B44F96-23C7-004B-BA08-94AF176D1123}" type="pres">
      <dgm:prSet presAssocID="{E87BA172-3DBA-4278-BE37-0436435AFB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E31E33-01EF-844F-B9C8-08A82992B9BD}" type="pres">
      <dgm:prSet presAssocID="{EEEB2E0C-9484-4208-B518-B171B06024E7}" presName="spacer" presStyleCnt="0"/>
      <dgm:spPr/>
    </dgm:pt>
    <dgm:pt modelId="{C0C33E84-B4F5-7644-AE29-8BC80F545A88}" type="pres">
      <dgm:prSet presAssocID="{7A2005EA-DCEF-4B3D-8272-53B298C8FF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F58341-EA54-4010-B17B-79F131B5B660}" srcId="{0A90AAB8-289B-497A-92E7-B2EC010BC919}" destId="{7A2005EA-DCEF-4B3D-8272-53B298C8FF10}" srcOrd="2" destOrd="0" parTransId="{AB7878C6-0FB2-4F9B-85EC-2DD8868413E3}" sibTransId="{05E9BFE0-3E0B-4F5C-A478-514B8D87E22E}"/>
    <dgm:cxn modelId="{8E2E8751-EBF2-264F-A817-5BEF42DE783E}" type="presOf" srcId="{0A90AAB8-289B-497A-92E7-B2EC010BC919}" destId="{05136036-584C-C942-8055-38D2FEC3AB3E}" srcOrd="0" destOrd="0" presId="urn:microsoft.com/office/officeart/2005/8/layout/vList2"/>
    <dgm:cxn modelId="{A20B2972-6F0C-F443-BEDE-DFD2DE74F79C}" type="presOf" srcId="{C266D969-E877-4C93-8DF2-743CA56043C2}" destId="{D959D4DE-FEB1-C64E-9191-CC1EB9F02DF7}" srcOrd="0" destOrd="0" presId="urn:microsoft.com/office/officeart/2005/8/layout/vList2"/>
    <dgm:cxn modelId="{D3739E80-F9C9-40CA-8D45-6586CB179B97}" srcId="{0A90AAB8-289B-497A-92E7-B2EC010BC919}" destId="{E87BA172-3DBA-4278-BE37-0436435AFB93}" srcOrd="1" destOrd="0" parTransId="{32A59222-D3C2-4202-AEF1-D8C7F96CE1ED}" sibTransId="{EEEB2E0C-9484-4208-B518-B171B06024E7}"/>
    <dgm:cxn modelId="{F2AEC3AC-351B-4603-AF01-B94BE810FDEA}" srcId="{0A90AAB8-289B-497A-92E7-B2EC010BC919}" destId="{C266D969-E877-4C93-8DF2-743CA56043C2}" srcOrd="0" destOrd="0" parTransId="{2253E0C4-44CC-4C31-A6D3-6AB466352265}" sibTransId="{E2E68A55-848B-4A0C-8AC7-886268CC9C3F}"/>
    <dgm:cxn modelId="{5AD1D3C6-CC6E-CE48-814A-8DFEC3FD43C6}" type="presOf" srcId="{7A2005EA-DCEF-4B3D-8272-53B298C8FF10}" destId="{C0C33E84-B4F5-7644-AE29-8BC80F545A88}" srcOrd="0" destOrd="0" presId="urn:microsoft.com/office/officeart/2005/8/layout/vList2"/>
    <dgm:cxn modelId="{262F3BE0-C48C-1947-9055-E999DEA9B9B8}" type="presOf" srcId="{E87BA172-3DBA-4278-BE37-0436435AFB93}" destId="{B4B44F96-23C7-004B-BA08-94AF176D1123}" srcOrd="0" destOrd="0" presId="urn:microsoft.com/office/officeart/2005/8/layout/vList2"/>
    <dgm:cxn modelId="{6C4CC21C-73C8-5048-90E5-C1142FEC7849}" type="presParOf" srcId="{05136036-584C-C942-8055-38D2FEC3AB3E}" destId="{D959D4DE-FEB1-C64E-9191-CC1EB9F02DF7}" srcOrd="0" destOrd="0" presId="urn:microsoft.com/office/officeart/2005/8/layout/vList2"/>
    <dgm:cxn modelId="{431AC191-AF83-FE45-9E48-0B10D10A55A0}" type="presParOf" srcId="{05136036-584C-C942-8055-38D2FEC3AB3E}" destId="{D9A2F1FB-40BD-9B4A-BDDC-645B2F018832}" srcOrd="1" destOrd="0" presId="urn:microsoft.com/office/officeart/2005/8/layout/vList2"/>
    <dgm:cxn modelId="{A16016AF-AFAE-5249-9B3C-85659CF2F30E}" type="presParOf" srcId="{05136036-584C-C942-8055-38D2FEC3AB3E}" destId="{B4B44F96-23C7-004B-BA08-94AF176D1123}" srcOrd="2" destOrd="0" presId="urn:microsoft.com/office/officeart/2005/8/layout/vList2"/>
    <dgm:cxn modelId="{D2F73BFC-5739-6D46-ADA1-09E0026257DA}" type="presParOf" srcId="{05136036-584C-C942-8055-38D2FEC3AB3E}" destId="{A5E31E33-01EF-844F-B9C8-08A82992B9BD}" srcOrd="3" destOrd="0" presId="urn:microsoft.com/office/officeart/2005/8/layout/vList2"/>
    <dgm:cxn modelId="{B5805FCF-4209-BC47-A56E-B306E2D4CC7F}" type="presParOf" srcId="{05136036-584C-C942-8055-38D2FEC3AB3E}" destId="{C0C33E84-B4F5-7644-AE29-8BC80F545A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CEEDE-C8CA-4567-9E77-607BC63213AB}">
      <dsp:nvSpPr>
        <dsp:cNvPr id="0" name=""/>
        <dsp:cNvSpPr/>
      </dsp:nvSpPr>
      <dsp:spPr>
        <a:xfrm>
          <a:off x="-189595" y="601887"/>
          <a:ext cx="6024561" cy="1470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78599-D8A1-4B50-A0CE-3FE554893C97}">
      <dsp:nvSpPr>
        <dsp:cNvPr id="0" name=""/>
        <dsp:cNvSpPr/>
      </dsp:nvSpPr>
      <dsp:spPr>
        <a:xfrm>
          <a:off x="255122" y="932669"/>
          <a:ext cx="808577" cy="808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0E93-7B5E-427D-95C5-46999485CE8F}">
      <dsp:nvSpPr>
        <dsp:cNvPr id="0" name=""/>
        <dsp:cNvSpPr/>
      </dsp:nvSpPr>
      <dsp:spPr>
        <a:xfrm>
          <a:off x="1508418" y="601887"/>
          <a:ext cx="4323225" cy="147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We'll be using the 'Taxi-v3' environment for this project.</a:t>
          </a:r>
        </a:p>
      </dsp:txBody>
      <dsp:txXfrm>
        <a:off x="1508418" y="601887"/>
        <a:ext cx="4323225" cy="1470141"/>
      </dsp:txXfrm>
    </dsp:sp>
    <dsp:sp modelId="{9914AD9E-0830-4A94-BA3F-049B2251A08A}">
      <dsp:nvSpPr>
        <dsp:cNvPr id="0" name=""/>
        <dsp:cNvSpPr/>
      </dsp:nvSpPr>
      <dsp:spPr>
        <a:xfrm>
          <a:off x="-189595" y="2643598"/>
          <a:ext cx="6024561" cy="1470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9E9F2-974C-4F24-9B3D-3B291FC39EE6}">
      <dsp:nvSpPr>
        <dsp:cNvPr id="0" name=""/>
        <dsp:cNvSpPr/>
      </dsp:nvSpPr>
      <dsp:spPr>
        <a:xfrm>
          <a:off x="255122" y="2974380"/>
          <a:ext cx="808577" cy="808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3107-5287-420C-8924-D06C22266045}">
      <dsp:nvSpPr>
        <dsp:cNvPr id="0" name=""/>
        <dsp:cNvSpPr/>
      </dsp:nvSpPr>
      <dsp:spPr>
        <a:xfrm>
          <a:off x="1508418" y="2643598"/>
          <a:ext cx="2711052" cy="147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We'll need to install:</a:t>
          </a:r>
        </a:p>
      </dsp:txBody>
      <dsp:txXfrm>
        <a:off x="1508418" y="2643598"/>
        <a:ext cx="2711052" cy="1470141"/>
      </dsp:txXfrm>
    </dsp:sp>
    <dsp:sp modelId="{14157F4C-38F6-4B59-AA06-93BDEE17004C}">
      <dsp:nvSpPr>
        <dsp:cNvPr id="0" name=""/>
        <dsp:cNvSpPr/>
      </dsp:nvSpPr>
      <dsp:spPr>
        <a:xfrm>
          <a:off x="3836958" y="2439565"/>
          <a:ext cx="2377198" cy="1878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0" tIns="155590" rIns="155590" bIns="15559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OpenAI Gym using the command: </a:t>
          </a:r>
          <a:r>
            <a:rPr lang="en-US" sz="1300" b="1" kern="1200"/>
            <a:t>pip install gym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NumPy using the command: </a:t>
          </a:r>
          <a:r>
            <a:rPr lang="en-US" sz="1300" b="1" kern="1200"/>
            <a:t>pip install numpy</a:t>
          </a:r>
          <a:br>
            <a:rPr lang="en-US" sz="1300" kern="1200"/>
          </a:br>
          <a:endParaRPr lang="en-US" sz="1300" kern="1200"/>
        </a:p>
      </dsp:txBody>
      <dsp:txXfrm>
        <a:off x="3836958" y="2439565"/>
        <a:ext cx="2377198" cy="187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9D4DE-FEB1-C64E-9191-CC1EB9F02DF7}">
      <dsp:nvSpPr>
        <dsp:cNvPr id="0" name=""/>
        <dsp:cNvSpPr/>
      </dsp:nvSpPr>
      <dsp:spPr>
        <a:xfrm>
          <a:off x="0" y="457331"/>
          <a:ext cx="6024561" cy="1287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Q-learning algorithm is a reinforcement algorithm that tries find the best possible next action given its current state. </a:t>
          </a:r>
        </a:p>
      </dsp:txBody>
      <dsp:txXfrm>
        <a:off x="62826" y="520157"/>
        <a:ext cx="5898909" cy="1161348"/>
      </dsp:txXfrm>
    </dsp:sp>
    <dsp:sp modelId="{B4B44F96-23C7-004B-BA08-94AF176D1123}">
      <dsp:nvSpPr>
        <dsp:cNvPr id="0" name=""/>
        <dsp:cNvSpPr/>
      </dsp:nvSpPr>
      <dsp:spPr>
        <a:xfrm>
          <a:off x="0" y="1816331"/>
          <a:ext cx="6024561" cy="1287000"/>
        </a:xfrm>
        <a:prstGeom prst="roundRect">
          <a:avLst/>
        </a:prstGeom>
        <a:solidFill>
          <a:schemeClr val="accent2">
            <a:hueOff val="541133"/>
            <a:satOff val="525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order to maximize the reward, it decides which actions should it take, the actions can be up, down, left, right, pick-up or drop- off.</a:t>
          </a:r>
        </a:p>
      </dsp:txBody>
      <dsp:txXfrm>
        <a:off x="62826" y="1879157"/>
        <a:ext cx="5898909" cy="1161348"/>
      </dsp:txXfrm>
    </dsp:sp>
    <dsp:sp modelId="{C0C33E84-B4F5-7644-AE29-8BC80F545A88}">
      <dsp:nvSpPr>
        <dsp:cNvPr id="0" name=""/>
        <dsp:cNvSpPr/>
      </dsp:nvSpPr>
      <dsp:spPr>
        <a:xfrm>
          <a:off x="0" y="3175331"/>
          <a:ext cx="6024561" cy="1287000"/>
        </a:xfrm>
        <a:prstGeom prst="roundRect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'Q' in Q-learning stands for quality  which means how valuable an action is.</a:t>
          </a:r>
        </a:p>
      </dsp:txBody>
      <dsp:txXfrm>
        <a:off x="62826" y="3238157"/>
        <a:ext cx="5898909" cy="116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72" r:id="rId6"/>
    <p:sldLayoutId id="2147483767" r:id="rId7"/>
    <p:sldLayoutId id="2147483768" r:id="rId8"/>
    <p:sldLayoutId id="2147483769" r:id="rId9"/>
    <p:sldLayoutId id="2147483771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B067195C-FE76-454C-B655-8ED13E682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4428-3BFB-844F-961A-E7D2C9F6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700" y="952500"/>
            <a:ext cx="4749799" cy="2471067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/>
              <a:t>SOLVING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OPEN-AI GYM TAXI</a:t>
            </a:r>
            <a:br>
              <a:rPr lang="en-US" sz="2800"/>
            </a:b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USING Q-LEARNING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F51DA-F3BB-B044-9D13-629C6958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300" y="3910327"/>
            <a:ext cx="3500610" cy="1995174"/>
          </a:xfrm>
        </p:spPr>
        <p:txBody>
          <a:bodyPr anchor="ctr">
            <a:normAutofit lnSpcReduction="10000"/>
          </a:bodyPr>
          <a:lstStyle/>
          <a:p>
            <a:r>
              <a:rPr lang="en-US" sz="1700">
                <a:ea typeface="+mn-lt"/>
                <a:cs typeface="+mn-lt"/>
              </a:rPr>
              <a:t>By- 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Anwar Ul Haq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Akhila Guntupalli 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Rahul Sai </a:t>
            </a:r>
            <a:r>
              <a:rPr lang="en-US" sz="1700" err="1">
                <a:ea typeface="+mn-lt"/>
                <a:cs typeface="+mn-lt"/>
              </a:rPr>
              <a:t>Somepalli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Varsha Gattu </a:t>
            </a:r>
            <a:endParaRPr lang="en-US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951D1EE-E9B2-48A5-8780-E459C276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" r="19218" b="3"/>
          <a:stretch/>
        </p:blipFill>
        <p:spPr>
          <a:xfrm>
            <a:off x="912649" y="10"/>
            <a:ext cx="3865190" cy="3428990"/>
          </a:xfrm>
          <a:custGeom>
            <a:avLst/>
            <a:gdLst/>
            <a:ahLst/>
            <a:cxnLst/>
            <a:rect l="l" t="t" r="r" b="b"/>
            <a:pathLst>
              <a:path w="3865190" h="3429000">
                <a:moveTo>
                  <a:pt x="0" y="0"/>
                </a:moveTo>
                <a:lnTo>
                  <a:pt x="3865190" y="0"/>
                </a:lnTo>
                <a:lnTo>
                  <a:pt x="3865190" y="1135111"/>
                </a:lnTo>
                <a:lnTo>
                  <a:pt x="3865190" y="1262940"/>
                </a:lnTo>
                <a:lnTo>
                  <a:pt x="3865190" y="1452046"/>
                </a:lnTo>
                <a:lnTo>
                  <a:pt x="3865190" y="1579875"/>
                </a:lnTo>
                <a:cubicBezTo>
                  <a:pt x="3865190" y="2135894"/>
                  <a:pt x="3707441" y="2414199"/>
                  <a:pt x="3360390" y="2656870"/>
                </a:cubicBezTo>
                <a:cubicBezTo>
                  <a:pt x="2999467" y="2865977"/>
                  <a:pt x="2525720" y="2955465"/>
                  <a:pt x="2105308" y="3280348"/>
                </a:cubicBezTo>
                <a:lnTo>
                  <a:pt x="1929428" y="3429000"/>
                </a:lnTo>
                <a:lnTo>
                  <a:pt x="1759879" y="3280348"/>
                </a:lnTo>
                <a:cubicBezTo>
                  <a:pt x="1339468" y="2955465"/>
                  <a:pt x="865722" y="2865977"/>
                  <a:pt x="504800" y="2656870"/>
                </a:cubicBezTo>
                <a:cubicBezTo>
                  <a:pt x="157749" y="2414199"/>
                  <a:pt x="0" y="2135894"/>
                  <a:pt x="0" y="1579875"/>
                </a:cubicBezTo>
                <a:lnTo>
                  <a:pt x="0" y="1452046"/>
                </a:lnTo>
                <a:lnTo>
                  <a:pt x="0" y="1262940"/>
                </a:lnTo>
                <a:lnTo>
                  <a:pt x="0" y="1135111"/>
                </a:lnTo>
                <a:close/>
              </a:path>
            </a:pathLst>
          </a:custGeom>
        </p:spPr>
      </p:pic>
      <p:pic>
        <p:nvPicPr>
          <p:cNvPr id="4098" name="Picture 2" descr="Reinforcement Learning: A Review of Historic, Modern, and Historic  Developments … | Chris Mahoney | Towards Data Science">
            <a:extLst>
              <a:ext uri="{FF2B5EF4-FFF2-40B4-BE49-F238E27FC236}">
                <a16:creationId xmlns:a16="http://schemas.microsoft.com/office/drawing/2014/main" id="{8F62CBA8-B7C5-D64B-95CF-5CBE4804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9" r="28326"/>
          <a:stretch/>
        </p:blipFill>
        <p:spPr bwMode="auto">
          <a:xfrm>
            <a:off x="2880818" y="2648203"/>
            <a:ext cx="3865190" cy="4166882"/>
          </a:xfrm>
          <a:custGeom>
            <a:avLst/>
            <a:gdLst/>
            <a:ahLst/>
            <a:cxnLst/>
            <a:rect l="l" t="t" r="r" b="b"/>
            <a:pathLst>
              <a:path w="3865190" h="4166882">
                <a:moveTo>
                  <a:pt x="1935763" y="0"/>
                </a:moveTo>
                <a:lnTo>
                  <a:pt x="2105311" y="148652"/>
                </a:lnTo>
                <a:cubicBezTo>
                  <a:pt x="2525722" y="473536"/>
                  <a:pt x="2999468" y="563024"/>
                  <a:pt x="3360390" y="772130"/>
                </a:cubicBezTo>
                <a:cubicBezTo>
                  <a:pt x="3707441" y="1014801"/>
                  <a:pt x="3865190" y="1293106"/>
                  <a:pt x="3865190" y="1849126"/>
                </a:cubicBezTo>
                <a:lnTo>
                  <a:pt x="3865190" y="1976955"/>
                </a:lnTo>
                <a:lnTo>
                  <a:pt x="3865190" y="2166060"/>
                </a:lnTo>
                <a:lnTo>
                  <a:pt x="3865190" y="2293889"/>
                </a:lnTo>
                <a:lnTo>
                  <a:pt x="3865190" y="4166882"/>
                </a:lnTo>
                <a:lnTo>
                  <a:pt x="0" y="4166882"/>
                </a:lnTo>
                <a:lnTo>
                  <a:pt x="0" y="2293889"/>
                </a:lnTo>
                <a:lnTo>
                  <a:pt x="0" y="2166060"/>
                </a:lnTo>
                <a:lnTo>
                  <a:pt x="0" y="1976955"/>
                </a:lnTo>
                <a:lnTo>
                  <a:pt x="0" y="1849126"/>
                </a:lnTo>
                <a:cubicBezTo>
                  <a:pt x="0" y="1293106"/>
                  <a:pt x="157749" y="1014801"/>
                  <a:pt x="504800" y="772130"/>
                </a:cubicBezTo>
                <a:cubicBezTo>
                  <a:pt x="865723" y="563024"/>
                  <a:pt x="1339470" y="473536"/>
                  <a:pt x="1759882" y="1486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Freeform: Shape 72">
            <a:extLst>
              <a:ext uri="{FF2B5EF4-FFF2-40B4-BE49-F238E27FC236}">
                <a16:creationId xmlns:a16="http://schemas.microsoft.com/office/drawing/2014/main" id="{C66568EA-C4A6-4B19-AEB2-63865C77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01" y="0"/>
            <a:ext cx="4007486" cy="3507061"/>
          </a:xfrm>
          <a:custGeom>
            <a:avLst/>
            <a:gdLst>
              <a:gd name="connsiteX0" fmla="*/ 0 w 4007486"/>
              <a:gd name="connsiteY0" fmla="*/ 0 h 3507061"/>
              <a:gd name="connsiteX1" fmla="*/ 4007486 w 4007486"/>
              <a:gd name="connsiteY1" fmla="*/ 0 h 3507061"/>
              <a:gd name="connsiteX2" fmla="*/ 4007486 w 4007486"/>
              <a:gd name="connsiteY2" fmla="*/ 1128723 h 3507061"/>
              <a:gd name="connsiteX3" fmla="*/ 4007486 w 4007486"/>
              <a:gd name="connsiteY3" fmla="*/ 1261258 h 3507061"/>
              <a:gd name="connsiteX4" fmla="*/ 4007486 w 4007486"/>
              <a:gd name="connsiteY4" fmla="*/ 1457326 h 3507061"/>
              <a:gd name="connsiteX5" fmla="*/ 4007486 w 4007486"/>
              <a:gd name="connsiteY5" fmla="*/ 1589860 h 3507061"/>
              <a:gd name="connsiteX6" fmla="*/ 3484103 w 4007486"/>
              <a:gd name="connsiteY6" fmla="*/ 2706505 h 3507061"/>
              <a:gd name="connsiteX7" fmla="*/ 2182815 w 4007486"/>
              <a:gd name="connsiteY7" fmla="*/ 3352936 h 3507061"/>
              <a:gd name="connsiteX8" fmla="*/ 2000459 w 4007486"/>
              <a:gd name="connsiteY8" fmla="*/ 3507061 h 3507061"/>
              <a:gd name="connsiteX9" fmla="*/ 1824669 w 4007486"/>
              <a:gd name="connsiteY9" fmla="*/ 3352936 h 3507061"/>
              <a:gd name="connsiteX10" fmla="*/ 523384 w 4007486"/>
              <a:gd name="connsiteY10" fmla="*/ 2706505 h 3507061"/>
              <a:gd name="connsiteX11" fmla="*/ 0 w 4007486"/>
              <a:gd name="connsiteY11" fmla="*/ 1589860 h 3507061"/>
              <a:gd name="connsiteX12" fmla="*/ 0 w 4007486"/>
              <a:gd name="connsiteY12" fmla="*/ 1457326 h 3507061"/>
              <a:gd name="connsiteX13" fmla="*/ 0 w 4007486"/>
              <a:gd name="connsiteY13" fmla="*/ 1261258 h 3507061"/>
              <a:gd name="connsiteX14" fmla="*/ 0 w 4007486"/>
              <a:gd name="connsiteY14" fmla="*/ 1128723 h 3507061"/>
              <a:gd name="connsiteX0" fmla="*/ 4007486 w 4098926"/>
              <a:gd name="connsiteY0" fmla="*/ 0 h 3507061"/>
              <a:gd name="connsiteX1" fmla="*/ 4007486 w 4098926"/>
              <a:gd name="connsiteY1" fmla="*/ 1128723 h 3507061"/>
              <a:gd name="connsiteX2" fmla="*/ 4007486 w 4098926"/>
              <a:gd name="connsiteY2" fmla="*/ 1261258 h 3507061"/>
              <a:gd name="connsiteX3" fmla="*/ 4007486 w 4098926"/>
              <a:gd name="connsiteY3" fmla="*/ 1457326 h 3507061"/>
              <a:gd name="connsiteX4" fmla="*/ 4007486 w 4098926"/>
              <a:gd name="connsiteY4" fmla="*/ 1589860 h 3507061"/>
              <a:gd name="connsiteX5" fmla="*/ 3484103 w 4098926"/>
              <a:gd name="connsiteY5" fmla="*/ 2706505 h 3507061"/>
              <a:gd name="connsiteX6" fmla="*/ 2182815 w 4098926"/>
              <a:gd name="connsiteY6" fmla="*/ 3352936 h 3507061"/>
              <a:gd name="connsiteX7" fmla="*/ 2000459 w 4098926"/>
              <a:gd name="connsiteY7" fmla="*/ 3507061 h 3507061"/>
              <a:gd name="connsiteX8" fmla="*/ 1824669 w 4098926"/>
              <a:gd name="connsiteY8" fmla="*/ 3352936 h 3507061"/>
              <a:gd name="connsiteX9" fmla="*/ 523384 w 4098926"/>
              <a:gd name="connsiteY9" fmla="*/ 2706505 h 3507061"/>
              <a:gd name="connsiteX10" fmla="*/ 0 w 4098926"/>
              <a:gd name="connsiteY10" fmla="*/ 1589860 h 3507061"/>
              <a:gd name="connsiteX11" fmla="*/ 0 w 4098926"/>
              <a:gd name="connsiteY11" fmla="*/ 1457326 h 3507061"/>
              <a:gd name="connsiteX12" fmla="*/ 0 w 4098926"/>
              <a:gd name="connsiteY12" fmla="*/ 1261258 h 3507061"/>
              <a:gd name="connsiteX13" fmla="*/ 0 w 4098926"/>
              <a:gd name="connsiteY13" fmla="*/ 1128723 h 3507061"/>
              <a:gd name="connsiteX14" fmla="*/ 0 w 4098926"/>
              <a:gd name="connsiteY14" fmla="*/ 0 h 3507061"/>
              <a:gd name="connsiteX15" fmla="*/ 4098926 w 4098926"/>
              <a:gd name="connsiteY15" fmla="*/ 91440 h 3507061"/>
              <a:gd name="connsiteX0" fmla="*/ 4007486 w 4007486"/>
              <a:gd name="connsiteY0" fmla="*/ 0 h 3507061"/>
              <a:gd name="connsiteX1" fmla="*/ 4007486 w 4007486"/>
              <a:gd name="connsiteY1" fmla="*/ 1128723 h 3507061"/>
              <a:gd name="connsiteX2" fmla="*/ 4007486 w 4007486"/>
              <a:gd name="connsiteY2" fmla="*/ 1261258 h 3507061"/>
              <a:gd name="connsiteX3" fmla="*/ 4007486 w 4007486"/>
              <a:gd name="connsiteY3" fmla="*/ 1457326 h 3507061"/>
              <a:gd name="connsiteX4" fmla="*/ 4007486 w 4007486"/>
              <a:gd name="connsiteY4" fmla="*/ 1589860 h 3507061"/>
              <a:gd name="connsiteX5" fmla="*/ 3484103 w 4007486"/>
              <a:gd name="connsiteY5" fmla="*/ 2706505 h 3507061"/>
              <a:gd name="connsiteX6" fmla="*/ 2182815 w 4007486"/>
              <a:gd name="connsiteY6" fmla="*/ 3352936 h 3507061"/>
              <a:gd name="connsiteX7" fmla="*/ 2000459 w 4007486"/>
              <a:gd name="connsiteY7" fmla="*/ 3507061 h 3507061"/>
              <a:gd name="connsiteX8" fmla="*/ 1824669 w 4007486"/>
              <a:gd name="connsiteY8" fmla="*/ 3352936 h 3507061"/>
              <a:gd name="connsiteX9" fmla="*/ 523384 w 4007486"/>
              <a:gd name="connsiteY9" fmla="*/ 2706505 h 3507061"/>
              <a:gd name="connsiteX10" fmla="*/ 0 w 4007486"/>
              <a:gd name="connsiteY10" fmla="*/ 1589860 h 3507061"/>
              <a:gd name="connsiteX11" fmla="*/ 0 w 4007486"/>
              <a:gd name="connsiteY11" fmla="*/ 1457326 h 3507061"/>
              <a:gd name="connsiteX12" fmla="*/ 0 w 4007486"/>
              <a:gd name="connsiteY12" fmla="*/ 1261258 h 3507061"/>
              <a:gd name="connsiteX13" fmla="*/ 0 w 4007486"/>
              <a:gd name="connsiteY13" fmla="*/ 1128723 h 3507061"/>
              <a:gd name="connsiteX14" fmla="*/ 0 w 4007486"/>
              <a:gd name="connsiteY14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457326 h 3507061"/>
              <a:gd name="connsiteX11" fmla="*/ 0 w 4007486"/>
              <a:gd name="connsiteY11" fmla="*/ 1261258 h 3507061"/>
              <a:gd name="connsiteX12" fmla="*/ 0 w 4007486"/>
              <a:gd name="connsiteY12" fmla="*/ 1128723 h 3507061"/>
              <a:gd name="connsiteX13" fmla="*/ 0 w 4007486"/>
              <a:gd name="connsiteY13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457326 h 3507061"/>
              <a:gd name="connsiteX11" fmla="*/ 0 w 4007486"/>
              <a:gd name="connsiteY11" fmla="*/ 1261258 h 3507061"/>
              <a:gd name="connsiteX12" fmla="*/ 0 w 4007486"/>
              <a:gd name="connsiteY12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1261258 h 3507061"/>
              <a:gd name="connsiteX11" fmla="*/ 0 w 4007486"/>
              <a:gd name="connsiteY11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457326 h 3507061"/>
              <a:gd name="connsiteX3" fmla="*/ 4007486 w 4007486"/>
              <a:gd name="connsiteY3" fmla="*/ 1589860 h 3507061"/>
              <a:gd name="connsiteX4" fmla="*/ 3484103 w 4007486"/>
              <a:gd name="connsiteY4" fmla="*/ 2706505 h 3507061"/>
              <a:gd name="connsiteX5" fmla="*/ 2182815 w 4007486"/>
              <a:gd name="connsiteY5" fmla="*/ 3352936 h 3507061"/>
              <a:gd name="connsiteX6" fmla="*/ 2000459 w 4007486"/>
              <a:gd name="connsiteY6" fmla="*/ 3507061 h 3507061"/>
              <a:gd name="connsiteX7" fmla="*/ 1824669 w 4007486"/>
              <a:gd name="connsiteY7" fmla="*/ 3352936 h 3507061"/>
              <a:gd name="connsiteX8" fmla="*/ 523384 w 4007486"/>
              <a:gd name="connsiteY8" fmla="*/ 2706505 h 3507061"/>
              <a:gd name="connsiteX9" fmla="*/ 0 w 4007486"/>
              <a:gd name="connsiteY9" fmla="*/ 1589860 h 3507061"/>
              <a:gd name="connsiteX10" fmla="*/ 0 w 4007486"/>
              <a:gd name="connsiteY10" fmla="*/ 0 h 3507061"/>
              <a:gd name="connsiteX0" fmla="*/ 4007486 w 4007486"/>
              <a:gd name="connsiteY0" fmla="*/ 0 h 3507061"/>
              <a:gd name="connsiteX1" fmla="*/ 4007486 w 4007486"/>
              <a:gd name="connsiteY1" fmla="*/ 1261258 h 3507061"/>
              <a:gd name="connsiteX2" fmla="*/ 4007486 w 4007486"/>
              <a:gd name="connsiteY2" fmla="*/ 1589860 h 3507061"/>
              <a:gd name="connsiteX3" fmla="*/ 3484103 w 4007486"/>
              <a:gd name="connsiteY3" fmla="*/ 2706505 h 3507061"/>
              <a:gd name="connsiteX4" fmla="*/ 2182815 w 4007486"/>
              <a:gd name="connsiteY4" fmla="*/ 3352936 h 3507061"/>
              <a:gd name="connsiteX5" fmla="*/ 2000459 w 4007486"/>
              <a:gd name="connsiteY5" fmla="*/ 3507061 h 3507061"/>
              <a:gd name="connsiteX6" fmla="*/ 1824669 w 4007486"/>
              <a:gd name="connsiteY6" fmla="*/ 3352936 h 3507061"/>
              <a:gd name="connsiteX7" fmla="*/ 523384 w 4007486"/>
              <a:gd name="connsiteY7" fmla="*/ 2706505 h 3507061"/>
              <a:gd name="connsiteX8" fmla="*/ 0 w 4007486"/>
              <a:gd name="connsiteY8" fmla="*/ 1589860 h 3507061"/>
              <a:gd name="connsiteX9" fmla="*/ 0 w 4007486"/>
              <a:gd name="connsiteY9" fmla="*/ 0 h 3507061"/>
              <a:gd name="connsiteX0" fmla="*/ 4007486 w 4007486"/>
              <a:gd name="connsiteY0" fmla="*/ 0 h 3507061"/>
              <a:gd name="connsiteX1" fmla="*/ 4007486 w 4007486"/>
              <a:gd name="connsiteY1" fmla="*/ 1589860 h 3507061"/>
              <a:gd name="connsiteX2" fmla="*/ 3484103 w 4007486"/>
              <a:gd name="connsiteY2" fmla="*/ 2706505 h 3507061"/>
              <a:gd name="connsiteX3" fmla="*/ 2182815 w 4007486"/>
              <a:gd name="connsiteY3" fmla="*/ 3352936 h 3507061"/>
              <a:gd name="connsiteX4" fmla="*/ 2000459 w 4007486"/>
              <a:gd name="connsiteY4" fmla="*/ 3507061 h 3507061"/>
              <a:gd name="connsiteX5" fmla="*/ 1824669 w 4007486"/>
              <a:gd name="connsiteY5" fmla="*/ 3352936 h 3507061"/>
              <a:gd name="connsiteX6" fmla="*/ 523384 w 4007486"/>
              <a:gd name="connsiteY6" fmla="*/ 2706505 h 3507061"/>
              <a:gd name="connsiteX7" fmla="*/ 0 w 4007486"/>
              <a:gd name="connsiteY7" fmla="*/ 1589860 h 3507061"/>
              <a:gd name="connsiteX8" fmla="*/ 0 w 4007486"/>
              <a:gd name="connsiteY8" fmla="*/ 0 h 350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7486" h="3507061">
                <a:moveTo>
                  <a:pt x="4007486" y="0"/>
                </a:moveTo>
                <a:lnTo>
                  <a:pt x="4007486" y="1589860"/>
                </a:lnTo>
                <a:cubicBezTo>
                  <a:pt x="4007486" y="2166349"/>
                  <a:pt x="3843930" y="2454900"/>
                  <a:pt x="3484103" y="2706505"/>
                </a:cubicBezTo>
                <a:cubicBezTo>
                  <a:pt x="3109892" y="2923310"/>
                  <a:pt x="2618704" y="3016092"/>
                  <a:pt x="2182815" y="3352936"/>
                </a:cubicBezTo>
                <a:lnTo>
                  <a:pt x="2000459" y="3507061"/>
                </a:lnTo>
                <a:lnTo>
                  <a:pt x="1824669" y="3352936"/>
                </a:lnTo>
                <a:cubicBezTo>
                  <a:pt x="1388781" y="3016092"/>
                  <a:pt x="897594" y="2923310"/>
                  <a:pt x="523384" y="2706505"/>
                </a:cubicBezTo>
                <a:cubicBezTo>
                  <a:pt x="163557" y="2454900"/>
                  <a:pt x="0" y="2166349"/>
                  <a:pt x="0" y="1589860"/>
                </a:cubicBez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2" name="Freeform: Shape 74">
            <a:extLst>
              <a:ext uri="{FF2B5EF4-FFF2-40B4-BE49-F238E27FC236}">
                <a16:creationId xmlns:a16="http://schemas.microsoft.com/office/drawing/2014/main" id="{A939BC77-2E83-403E-90DD-31FFD341C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670" y="2602738"/>
            <a:ext cx="4007486" cy="4257813"/>
          </a:xfrm>
          <a:custGeom>
            <a:avLst/>
            <a:gdLst>
              <a:gd name="connsiteX0" fmla="*/ 2007027 w 4007486"/>
              <a:gd name="connsiteY0" fmla="*/ 0 h 4257813"/>
              <a:gd name="connsiteX1" fmla="*/ 2182818 w 4007486"/>
              <a:gd name="connsiteY1" fmla="*/ 154125 h 4257813"/>
              <a:gd name="connsiteX2" fmla="*/ 3484102 w 4007486"/>
              <a:gd name="connsiteY2" fmla="*/ 800556 h 4257813"/>
              <a:gd name="connsiteX3" fmla="*/ 4007486 w 4007486"/>
              <a:gd name="connsiteY3" fmla="*/ 1917201 h 4257813"/>
              <a:gd name="connsiteX4" fmla="*/ 4007486 w 4007486"/>
              <a:gd name="connsiteY4" fmla="*/ 2049736 h 4257813"/>
              <a:gd name="connsiteX5" fmla="*/ 4007486 w 4007486"/>
              <a:gd name="connsiteY5" fmla="*/ 2245803 h 4257813"/>
              <a:gd name="connsiteX6" fmla="*/ 4007486 w 4007486"/>
              <a:gd name="connsiteY6" fmla="*/ 2378338 h 4257813"/>
              <a:gd name="connsiteX7" fmla="*/ 4007486 w 4007486"/>
              <a:gd name="connsiteY7" fmla="*/ 4257813 h 4257813"/>
              <a:gd name="connsiteX8" fmla="*/ 0 w 4007486"/>
              <a:gd name="connsiteY8" fmla="*/ 4257813 h 4257813"/>
              <a:gd name="connsiteX9" fmla="*/ 0 w 4007486"/>
              <a:gd name="connsiteY9" fmla="*/ 2378338 h 4257813"/>
              <a:gd name="connsiteX10" fmla="*/ 0 w 4007486"/>
              <a:gd name="connsiteY10" fmla="*/ 2245803 h 4257813"/>
              <a:gd name="connsiteX11" fmla="*/ 0 w 4007486"/>
              <a:gd name="connsiteY11" fmla="*/ 2049736 h 4257813"/>
              <a:gd name="connsiteX12" fmla="*/ 0 w 4007486"/>
              <a:gd name="connsiteY12" fmla="*/ 1917201 h 4257813"/>
              <a:gd name="connsiteX13" fmla="*/ 523384 w 4007486"/>
              <a:gd name="connsiteY13" fmla="*/ 800556 h 4257813"/>
              <a:gd name="connsiteX14" fmla="*/ 1824672 w 4007486"/>
              <a:gd name="connsiteY14" fmla="*/ 154125 h 4257813"/>
              <a:gd name="connsiteX0" fmla="*/ 0 w 4007486"/>
              <a:gd name="connsiteY0" fmla="*/ 4257813 h 4349253"/>
              <a:gd name="connsiteX1" fmla="*/ 0 w 4007486"/>
              <a:gd name="connsiteY1" fmla="*/ 2378338 h 4349253"/>
              <a:gd name="connsiteX2" fmla="*/ 0 w 4007486"/>
              <a:gd name="connsiteY2" fmla="*/ 2245803 h 4349253"/>
              <a:gd name="connsiteX3" fmla="*/ 0 w 4007486"/>
              <a:gd name="connsiteY3" fmla="*/ 2049736 h 4349253"/>
              <a:gd name="connsiteX4" fmla="*/ 0 w 4007486"/>
              <a:gd name="connsiteY4" fmla="*/ 1917201 h 4349253"/>
              <a:gd name="connsiteX5" fmla="*/ 523384 w 4007486"/>
              <a:gd name="connsiteY5" fmla="*/ 800556 h 4349253"/>
              <a:gd name="connsiteX6" fmla="*/ 1824672 w 4007486"/>
              <a:gd name="connsiteY6" fmla="*/ 154125 h 4349253"/>
              <a:gd name="connsiteX7" fmla="*/ 2007027 w 4007486"/>
              <a:gd name="connsiteY7" fmla="*/ 0 h 4349253"/>
              <a:gd name="connsiteX8" fmla="*/ 2182818 w 4007486"/>
              <a:gd name="connsiteY8" fmla="*/ 154125 h 4349253"/>
              <a:gd name="connsiteX9" fmla="*/ 3484102 w 4007486"/>
              <a:gd name="connsiteY9" fmla="*/ 800556 h 4349253"/>
              <a:gd name="connsiteX10" fmla="*/ 4007486 w 4007486"/>
              <a:gd name="connsiteY10" fmla="*/ 1917201 h 4349253"/>
              <a:gd name="connsiteX11" fmla="*/ 4007486 w 4007486"/>
              <a:gd name="connsiteY11" fmla="*/ 2049736 h 4349253"/>
              <a:gd name="connsiteX12" fmla="*/ 4007486 w 4007486"/>
              <a:gd name="connsiteY12" fmla="*/ 2245803 h 4349253"/>
              <a:gd name="connsiteX13" fmla="*/ 4007486 w 4007486"/>
              <a:gd name="connsiteY13" fmla="*/ 2378338 h 4349253"/>
              <a:gd name="connsiteX14" fmla="*/ 4007486 w 4007486"/>
              <a:gd name="connsiteY14" fmla="*/ 4257813 h 4349253"/>
              <a:gd name="connsiteX15" fmla="*/ 91440 w 4007486"/>
              <a:gd name="connsiteY15" fmla="*/ 4349253 h 434925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245803 h 4257813"/>
              <a:gd name="connsiteX3" fmla="*/ 0 w 4007486"/>
              <a:gd name="connsiteY3" fmla="*/ 2049736 h 4257813"/>
              <a:gd name="connsiteX4" fmla="*/ 0 w 4007486"/>
              <a:gd name="connsiteY4" fmla="*/ 1917201 h 4257813"/>
              <a:gd name="connsiteX5" fmla="*/ 523384 w 4007486"/>
              <a:gd name="connsiteY5" fmla="*/ 800556 h 4257813"/>
              <a:gd name="connsiteX6" fmla="*/ 1824672 w 4007486"/>
              <a:gd name="connsiteY6" fmla="*/ 154125 h 4257813"/>
              <a:gd name="connsiteX7" fmla="*/ 2007027 w 4007486"/>
              <a:gd name="connsiteY7" fmla="*/ 0 h 4257813"/>
              <a:gd name="connsiteX8" fmla="*/ 2182818 w 4007486"/>
              <a:gd name="connsiteY8" fmla="*/ 154125 h 4257813"/>
              <a:gd name="connsiteX9" fmla="*/ 3484102 w 4007486"/>
              <a:gd name="connsiteY9" fmla="*/ 800556 h 4257813"/>
              <a:gd name="connsiteX10" fmla="*/ 4007486 w 4007486"/>
              <a:gd name="connsiteY10" fmla="*/ 1917201 h 4257813"/>
              <a:gd name="connsiteX11" fmla="*/ 4007486 w 4007486"/>
              <a:gd name="connsiteY11" fmla="*/ 2049736 h 4257813"/>
              <a:gd name="connsiteX12" fmla="*/ 4007486 w 4007486"/>
              <a:gd name="connsiteY12" fmla="*/ 2245803 h 4257813"/>
              <a:gd name="connsiteX13" fmla="*/ 4007486 w 4007486"/>
              <a:gd name="connsiteY13" fmla="*/ 2378338 h 4257813"/>
              <a:gd name="connsiteX14" fmla="*/ 4007486 w 4007486"/>
              <a:gd name="connsiteY14" fmla="*/ 4257813 h 425781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245803 h 4257813"/>
              <a:gd name="connsiteX3" fmla="*/ 0 w 4007486"/>
              <a:gd name="connsiteY3" fmla="*/ 2049736 h 4257813"/>
              <a:gd name="connsiteX4" fmla="*/ 0 w 4007486"/>
              <a:gd name="connsiteY4" fmla="*/ 1917201 h 4257813"/>
              <a:gd name="connsiteX5" fmla="*/ 523384 w 4007486"/>
              <a:gd name="connsiteY5" fmla="*/ 800556 h 4257813"/>
              <a:gd name="connsiteX6" fmla="*/ 1824672 w 4007486"/>
              <a:gd name="connsiteY6" fmla="*/ 154125 h 4257813"/>
              <a:gd name="connsiteX7" fmla="*/ 2007027 w 4007486"/>
              <a:gd name="connsiteY7" fmla="*/ 0 h 4257813"/>
              <a:gd name="connsiteX8" fmla="*/ 2182818 w 4007486"/>
              <a:gd name="connsiteY8" fmla="*/ 154125 h 4257813"/>
              <a:gd name="connsiteX9" fmla="*/ 3484102 w 4007486"/>
              <a:gd name="connsiteY9" fmla="*/ 800556 h 4257813"/>
              <a:gd name="connsiteX10" fmla="*/ 4007486 w 4007486"/>
              <a:gd name="connsiteY10" fmla="*/ 1917201 h 4257813"/>
              <a:gd name="connsiteX11" fmla="*/ 4007486 w 4007486"/>
              <a:gd name="connsiteY11" fmla="*/ 2049736 h 4257813"/>
              <a:gd name="connsiteX12" fmla="*/ 4007486 w 4007486"/>
              <a:gd name="connsiteY12" fmla="*/ 2245803 h 4257813"/>
              <a:gd name="connsiteX13" fmla="*/ 4007486 w 4007486"/>
              <a:gd name="connsiteY13" fmla="*/ 4257813 h 4257813"/>
              <a:gd name="connsiteX0" fmla="*/ 0 w 4007486"/>
              <a:gd name="connsiteY0" fmla="*/ 4257813 h 4257813"/>
              <a:gd name="connsiteX1" fmla="*/ 0 w 4007486"/>
              <a:gd name="connsiteY1" fmla="*/ 2378338 h 4257813"/>
              <a:gd name="connsiteX2" fmla="*/ 0 w 4007486"/>
              <a:gd name="connsiteY2" fmla="*/ 2049736 h 4257813"/>
              <a:gd name="connsiteX3" fmla="*/ 0 w 4007486"/>
              <a:gd name="connsiteY3" fmla="*/ 1917201 h 4257813"/>
              <a:gd name="connsiteX4" fmla="*/ 523384 w 4007486"/>
              <a:gd name="connsiteY4" fmla="*/ 800556 h 4257813"/>
              <a:gd name="connsiteX5" fmla="*/ 1824672 w 4007486"/>
              <a:gd name="connsiteY5" fmla="*/ 154125 h 4257813"/>
              <a:gd name="connsiteX6" fmla="*/ 2007027 w 4007486"/>
              <a:gd name="connsiteY6" fmla="*/ 0 h 4257813"/>
              <a:gd name="connsiteX7" fmla="*/ 2182818 w 4007486"/>
              <a:gd name="connsiteY7" fmla="*/ 154125 h 4257813"/>
              <a:gd name="connsiteX8" fmla="*/ 3484102 w 4007486"/>
              <a:gd name="connsiteY8" fmla="*/ 800556 h 4257813"/>
              <a:gd name="connsiteX9" fmla="*/ 4007486 w 4007486"/>
              <a:gd name="connsiteY9" fmla="*/ 1917201 h 4257813"/>
              <a:gd name="connsiteX10" fmla="*/ 4007486 w 4007486"/>
              <a:gd name="connsiteY10" fmla="*/ 2049736 h 4257813"/>
              <a:gd name="connsiteX11" fmla="*/ 4007486 w 4007486"/>
              <a:gd name="connsiteY11" fmla="*/ 2245803 h 4257813"/>
              <a:gd name="connsiteX12" fmla="*/ 4007486 w 4007486"/>
              <a:gd name="connsiteY12" fmla="*/ 4257813 h 4257813"/>
              <a:gd name="connsiteX0" fmla="*/ 0 w 4007486"/>
              <a:gd name="connsiteY0" fmla="*/ 4257813 h 4257813"/>
              <a:gd name="connsiteX1" fmla="*/ 0 w 4007486"/>
              <a:gd name="connsiteY1" fmla="*/ 2049736 h 4257813"/>
              <a:gd name="connsiteX2" fmla="*/ 0 w 4007486"/>
              <a:gd name="connsiteY2" fmla="*/ 1917201 h 4257813"/>
              <a:gd name="connsiteX3" fmla="*/ 523384 w 4007486"/>
              <a:gd name="connsiteY3" fmla="*/ 800556 h 4257813"/>
              <a:gd name="connsiteX4" fmla="*/ 1824672 w 4007486"/>
              <a:gd name="connsiteY4" fmla="*/ 154125 h 4257813"/>
              <a:gd name="connsiteX5" fmla="*/ 2007027 w 4007486"/>
              <a:gd name="connsiteY5" fmla="*/ 0 h 4257813"/>
              <a:gd name="connsiteX6" fmla="*/ 2182818 w 4007486"/>
              <a:gd name="connsiteY6" fmla="*/ 154125 h 4257813"/>
              <a:gd name="connsiteX7" fmla="*/ 3484102 w 4007486"/>
              <a:gd name="connsiteY7" fmla="*/ 800556 h 4257813"/>
              <a:gd name="connsiteX8" fmla="*/ 4007486 w 4007486"/>
              <a:gd name="connsiteY8" fmla="*/ 1917201 h 4257813"/>
              <a:gd name="connsiteX9" fmla="*/ 4007486 w 4007486"/>
              <a:gd name="connsiteY9" fmla="*/ 2049736 h 4257813"/>
              <a:gd name="connsiteX10" fmla="*/ 4007486 w 4007486"/>
              <a:gd name="connsiteY10" fmla="*/ 2245803 h 4257813"/>
              <a:gd name="connsiteX11" fmla="*/ 4007486 w 4007486"/>
              <a:gd name="connsiteY11" fmla="*/ 4257813 h 4257813"/>
              <a:gd name="connsiteX0" fmla="*/ 0 w 4007486"/>
              <a:gd name="connsiteY0" fmla="*/ 4257813 h 4257813"/>
              <a:gd name="connsiteX1" fmla="*/ 0 w 4007486"/>
              <a:gd name="connsiteY1" fmla="*/ 2049736 h 4257813"/>
              <a:gd name="connsiteX2" fmla="*/ 0 w 4007486"/>
              <a:gd name="connsiteY2" fmla="*/ 1917201 h 4257813"/>
              <a:gd name="connsiteX3" fmla="*/ 523384 w 4007486"/>
              <a:gd name="connsiteY3" fmla="*/ 800556 h 4257813"/>
              <a:gd name="connsiteX4" fmla="*/ 1824672 w 4007486"/>
              <a:gd name="connsiteY4" fmla="*/ 154125 h 4257813"/>
              <a:gd name="connsiteX5" fmla="*/ 2007027 w 4007486"/>
              <a:gd name="connsiteY5" fmla="*/ 0 h 4257813"/>
              <a:gd name="connsiteX6" fmla="*/ 2182818 w 4007486"/>
              <a:gd name="connsiteY6" fmla="*/ 154125 h 4257813"/>
              <a:gd name="connsiteX7" fmla="*/ 3484102 w 4007486"/>
              <a:gd name="connsiteY7" fmla="*/ 800556 h 4257813"/>
              <a:gd name="connsiteX8" fmla="*/ 4007486 w 4007486"/>
              <a:gd name="connsiteY8" fmla="*/ 1917201 h 4257813"/>
              <a:gd name="connsiteX9" fmla="*/ 4007486 w 4007486"/>
              <a:gd name="connsiteY9" fmla="*/ 2049736 h 4257813"/>
              <a:gd name="connsiteX10" fmla="*/ 4007486 w 4007486"/>
              <a:gd name="connsiteY10" fmla="*/ 4257813 h 425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7486" h="4257813">
                <a:moveTo>
                  <a:pt x="0" y="4257813"/>
                </a:moveTo>
                <a:lnTo>
                  <a:pt x="0" y="2049736"/>
                </a:lnTo>
                <a:lnTo>
                  <a:pt x="0" y="1917201"/>
                </a:lnTo>
                <a:cubicBezTo>
                  <a:pt x="0" y="1340712"/>
                  <a:pt x="163557" y="1052161"/>
                  <a:pt x="523384" y="800556"/>
                </a:cubicBezTo>
                <a:cubicBezTo>
                  <a:pt x="897595" y="583751"/>
                  <a:pt x="1388782" y="490969"/>
                  <a:pt x="1824672" y="154125"/>
                </a:cubicBezTo>
                <a:lnTo>
                  <a:pt x="2007027" y="0"/>
                </a:lnTo>
                <a:lnTo>
                  <a:pt x="2182818" y="154125"/>
                </a:lnTo>
                <a:cubicBezTo>
                  <a:pt x="2618706" y="490969"/>
                  <a:pt x="3109893" y="583751"/>
                  <a:pt x="3484102" y="800556"/>
                </a:cubicBezTo>
                <a:cubicBezTo>
                  <a:pt x="3843930" y="1052161"/>
                  <a:pt x="4007486" y="1340712"/>
                  <a:pt x="4007486" y="1917201"/>
                </a:cubicBezTo>
                <a:lnTo>
                  <a:pt x="4007486" y="2049736"/>
                </a:lnTo>
                <a:lnTo>
                  <a:pt x="4007486" y="4257813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136F-6844-0D40-B495-4FC62E3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Q-tables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0AA7-C10C-2340-8539-E414EA2B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Q-table is a look up table for storing values representing future rewards our agent can expect for a certain action in a certain state. </a:t>
            </a:r>
          </a:p>
          <a:p>
            <a:r>
              <a:rPr lang="en-US"/>
              <a:t>When our agent is on a specific state, Q tables will that the agent that some actions can lead to higher rewards than the other.</a:t>
            </a:r>
          </a:p>
          <a:p>
            <a:pPr lvl="1"/>
            <a:r>
              <a:rPr lang="en-US" sz="2000"/>
              <a:t>	</a:t>
            </a:r>
            <a:r>
              <a:rPr lang="en-US" sz="2400"/>
              <a:t>- </a:t>
            </a:r>
            <a:r>
              <a:rPr lang="en-US" sz="2000"/>
              <a:t>It is kind of a cheat sheet that tells our agent the best actions available.</a:t>
            </a:r>
          </a:p>
          <a:p>
            <a:r>
              <a:rPr lang="en-US"/>
              <a:t> The higher the Q value, the greater the reward agent can get after taking that action.</a:t>
            </a:r>
          </a:p>
          <a:p>
            <a:r>
              <a:rPr lang="en-US"/>
              <a:t>As our agent explores, it will update the Q-table with the Q-values it finds.</a:t>
            </a:r>
          </a:p>
        </p:txBody>
      </p:sp>
    </p:spTree>
    <p:extLst>
      <p:ext uri="{BB962C8B-B14F-4D97-AF65-F5344CB8AC3E}">
        <p14:creationId xmlns:p14="http://schemas.microsoft.com/office/powerpoint/2010/main" val="10754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fused Robot Images, Stock Photos &amp;amp; Vectors | Shutterstock">
            <a:extLst>
              <a:ext uri="{FF2B5EF4-FFF2-40B4-BE49-F238E27FC236}">
                <a16:creationId xmlns:a16="http://schemas.microsoft.com/office/drawing/2014/main" id="{6EAF2B8B-AA39-FB45-89E4-07D41D688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0"/>
          <a:stretch/>
        </p:blipFill>
        <p:spPr bwMode="auto">
          <a:xfrm>
            <a:off x="4781267" y="2642886"/>
            <a:ext cx="2629466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08F4E-670D-2848-8005-D5248C21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83" y="443697"/>
            <a:ext cx="9076329" cy="2083443"/>
          </a:xfrm>
        </p:spPr>
        <p:txBody>
          <a:bodyPr>
            <a:normAutofit/>
          </a:bodyPr>
          <a:lstStyle/>
          <a:p>
            <a:pPr fontAlgn="base"/>
            <a:r>
              <a:rPr lang="en-US" b="1"/>
              <a:t>The next question that comes to mind is how but how will the agent compute the Q values after every action?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686422-211C-8845-8191-85159810D7D4}"/>
              </a:ext>
            </a:extLst>
          </p:cNvPr>
          <p:cNvSpPr txBox="1">
            <a:spLocks/>
          </p:cNvSpPr>
          <p:nvPr/>
        </p:nvSpPr>
        <p:spPr>
          <a:xfrm>
            <a:off x="2710556" y="4330860"/>
            <a:ext cx="9076329" cy="208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en-US"/>
              <a:t>This can be answered using the concept of Q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301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8300-1949-BB4D-82C8-1C2D04CE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60030"/>
            <a:ext cx="4848546" cy="1507398"/>
          </a:xfrm>
        </p:spPr>
        <p:txBody>
          <a:bodyPr anchor="ctr">
            <a:normAutofit/>
          </a:bodyPr>
          <a:lstStyle/>
          <a:p>
            <a:r>
              <a:rPr lang="en-US" b="1"/>
              <a:t>Q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28F6-96FF-DA4C-AFC9-2FA3FB30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2656524"/>
            <a:ext cx="4470831" cy="3053170"/>
          </a:xfrm>
        </p:spPr>
        <p:txBody>
          <a:bodyPr anchor="t">
            <a:normAutofit/>
          </a:bodyPr>
          <a:lstStyle/>
          <a:p>
            <a:pPr algn="just"/>
            <a:r>
              <a:rPr lang="en-US" sz="1900"/>
              <a:t>The Q-learning algorithm would help our agent update the current Q-value with its observations after taking an action i.e., increase Q if it encountered a positive reward or decrease Q if it encountered a negative one.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 learning algorithm">
            <a:extLst>
              <a:ext uri="{FF2B5EF4-FFF2-40B4-BE49-F238E27FC236}">
                <a16:creationId xmlns:a16="http://schemas.microsoft.com/office/drawing/2014/main" id="{F870DBBC-3E27-1246-9F98-B11E434C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6288" y="1492661"/>
            <a:ext cx="4848551" cy="7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D2B6F-C53B-7643-A319-A43F62A3D985}"/>
              </a:ext>
            </a:extLst>
          </p:cNvPr>
          <p:cNvSpPr txBox="1"/>
          <p:nvPr/>
        </p:nvSpPr>
        <p:spPr>
          <a:xfrm>
            <a:off x="6825824" y="2656524"/>
            <a:ext cx="4749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'a' term refers to all the possible actions available for that state.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Learning rate (</a:t>
            </a:r>
            <a:r>
              <a:rPr lang="el-GR"/>
              <a:t>α): </a:t>
            </a:r>
            <a:r>
              <a:rPr lang="en-US"/>
              <a:t>how easily the agent should accept new information over previously learnt information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/>
              <a:t>Discount factor (</a:t>
            </a:r>
            <a:r>
              <a:rPr lang="el-GR"/>
              <a:t>γ): </a:t>
            </a:r>
            <a:r>
              <a:rPr lang="en-US"/>
              <a:t>how much the agent should take into consideration the rewards it could receive in the future versus its immediate reward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2990-E5BD-434A-AFC6-A0479D7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Exploration- Exploitation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68E6-43F2-0E47-8076-39AB0258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/>
              <a:t>We can let our agent explore to update our Q-table using the Q-learning algorithm. As our agent learns more about the environment, we can let it use this knowledge to take more optimal actions and converge faster - known as exploitation.</a:t>
            </a:r>
          </a:p>
          <a:p>
            <a:pPr algn="just" fontAlgn="base"/>
            <a:r>
              <a:rPr lang="en-US"/>
              <a:t>During exploitation, our agent will look at its Q-table and select the action with the highest Q-value (instead of a random action). </a:t>
            </a:r>
          </a:p>
          <a:p>
            <a:pPr fontAlgn="base"/>
            <a:r>
              <a:rPr lang="en-US"/>
              <a:t>Over time, our agent will explore less, and start exploiting what it knows instead.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470B-CB35-9A4D-B9BF-2CF84C6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6CF5-3FCE-9448-9DA4-58D86198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We trained an agent which can pick-up passenger and drop them off at destination in the least number of moves.</a:t>
            </a:r>
          </a:p>
          <a:p>
            <a:pPr algn="just"/>
            <a:r>
              <a:rPr lang="en-US"/>
              <a:t>This task is accomplished optimally using the concept of reinforcement learning (Q learning).</a:t>
            </a:r>
          </a:p>
        </p:txBody>
      </p:sp>
      <p:pic>
        <p:nvPicPr>
          <p:cNvPr id="6146" name="Picture 2" descr="Modern robot waving hand artificial intelligence Vector Image">
            <a:extLst>
              <a:ext uri="{FF2B5EF4-FFF2-40B4-BE49-F238E27FC236}">
                <a16:creationId xmlns:a16="http://schemas.microsoft.com/office/drawing/2014/main" id="{EA4FD572-1B32-044B-8373-100A88734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0"/>
          <a:stretch/>
        </p:blipFill>
        <p:spPr bwMode="auto">
          <a:xfrm>
            <a:off x="9009898" y="4663440"/>
            <a:ext cx="3182102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C1D-0CDA-DA4D-9DBF-BB40567C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What's Taxi Environment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CE0-98E8-6D4B-AA5A-5C1B58DF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/>
              <a:t>Taxi is one of many environments available on OpenAI Gym. These environments are used to develop and benchmark reinforcement learning algorithms.</a:t>
            </a:r>
          </a:p>
          <a:p>
            <a:pPr algn="just" fontAlgn="base"/>
            <a:r>
              <a:rPr lang="en-US"/>
              <a:t>The goal of Taxi is to pick-up passengers and drop them off at the destination in the least number of moves. In this project, we'll start with a taxi agent that takes actions randomly and train the agent to be a better taxi driver using reinforcement learning.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FE0D-D2B3-D048-A0C4-24117115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Installing OpenAI and Gym-Taxi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F1F1B0-B2F8-4308-8230-7EC11A2F9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3965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7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FB09-321C-7242-AC29-7C5109AE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Random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03D0-56B4-064C-96CA-33AD567E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/>
              <a:t>We'll start with an agent that doesn't learn at all. It will sample actions at random.</a:t>
            </a:r>
          </a:p>
          <a:p>
            <a:pPr algn="just" fontAlgn="base"/>
            <a:r>
              <a:rPr lang="en-US"/>
              <a:t>The first step is to give our agent an initial </a:t>
            </a:r>
            <a:r>
              <a:rPr lang="en-US" b="1"/>
              <a:t>state</a:t>
            </a:r>
            <a:r>
              <a:rPr lang="en-US"/>
              <a:t> of its environment.</a:t>
            </a:r>
          </a:p>
          <a:p>
            <a:pPr marL="0" indent="0" algn="just" fontAlgn="base">
              <a:buNone/>
            </a:pPr>
            <a:r>
              <a:rPr lang="en-US"/>
              <a:t>	- In this project, a state is defined as the current position of the taxi, pick-up 	  and drop-off locations and the passenger.</a:t>
            </a:r>
          </a:p>
        </p:txBody>
      </p:sp>
    </p:spTree>
    <p:extLst>
      <p:ext uri="{BB962C8B-B14F-4D97-AF65-F5344CB8AC3E}">
        <p14:creationId xmlns:p14="http://schemas.microsoft.com/office/powerpoint/2010/main" val="3814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AB803-4590-A84D-8258-C69A2F0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Q Learning Agent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B2157-4ED6-42AC-99DD-09C814D27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925240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CC8-CFCF-5A80-DEEB-93616A27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559338"/>
          </a:xfrm>
        </p:spPr>
        <p:txBody>
          <a:bodyPr>
            <a:normAutofit fontScale="90000"/>
          </a:bodyPr>
          <a:lstStyle/>
          <a:p>
            <a:pPr algn="just"/>
            <a:r>
              <a:rPr lang="en-US"/>
              <a:t>Terms used in Q Learning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A9AC-CB4B-1347-3810-7F21B442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715776"/>
            <a:ext cx="9076329" cy="41826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n-US" sz="2400" b="1">
                <a:ea typeface="+mn-lt"/>
                <a:cs typeface="+mn-lt"/>
              </a:rPr>
              <a:t>Agent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An entity that can perceive/explore the environment and act upon it.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Environment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A situation in which an agent is present or surrounded by. In RL, we assume the stochastic environment, which means it is random in nature.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Action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Actions are the moves taken by an agent within the environment.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State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State is a situation returned by the environment after each action taken by the agent.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Reward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A feedback returned to the agent from the environment to evaluate the action of the agent.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Policy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Policy is a strategy applied by the agent for the next action based on the current state.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Value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It is expected long-term retuned with the discount factor and opposite to the short-term reward.</a:t>
            </a:r>
            <a:endParaRPr lang="en-US"/>
          </a:p>
          <a:p>
            <a:pPr algn="just"/>
            <a:r>
              <a:rPr lang="en-US" sz="2400" b="1">
                <a:ea typeface="+mn-lt"/>
                <a:cs typeface="+mn-lt"/>
              </a:rPr>
              <a:t>Q-value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It is mostly similar to the value, but it takes one additional parameter as a current action.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946C-B77F-2D4E-BC63-52F80940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Taxi reward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35F8-03DE-4946-9FEA-544AE1DB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4 locations labeled by different letters and the job is to pick up the passenger at one location and drop him off in another. </a:t>
            </a:r>
          </a:p>
          <a:p>
            <a:r>
              <a:rPr lang="en-US"/>
              <a:t>We receive +20 points for a successful drop off and lose 1 point for every timestep it makes. </a:t>
            </a:r>
          </a:p>
          <a:p>
            <a:r>
              <a:rPr lang="en-US"/>
              <a:t>There is also a 10 points penalty for any illegal pick-up and drop-off actions performed by the agent.</a:t>
            </a:r>
          </a:p>
        </p:txBody>
      </p:sp>
    </p:spTree>
    <p:extLst>
      <p:ext uri="{BB962C8B-B14F-4D97-AF65-F5344CB8AC3E}">
        <p14:creationId xmlns:p14="http://schemas.microsoft.com/office/powerpoint/2010/main" val="11085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te smiling robot bot with question mark Vector Image">
            <a:extLst>
              <a:ext uri="{FF2B5EF4-FFF2-40B4-BE49-F238E27FC236}">
                <a16:creationId xmlns:a16="http://schemas.microsoft.com/office/drawing/2014/main" id="{A595E02D-59DC-DD48-9D20-F3C2064AC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4851001" y="2262446"/>
            <a:ext cx="2160286" cy="2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08F4E-670D-2848-8005-D5248C21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4" y="582593"/>
            <a:ext cx="9076329" cy="2083443"/>
          </a:xfrm>
        </p:spPr>
        <p:txBody>
          <a:bodyPr>
            <a:normAutofit/>
          </a:bodyPr>
          <a:lstStyle/>
          <a:p>
            <a:pPr fontAlgn="base"/>
            <a:r>
              <a:rPr lang="en-US" b="1"/>
              <a:t>Now the next question that comes to mind is how but how will the agent know which action to take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686422-211C-8845-8191-85159810D7D4}"/>
              </a:ext>
            </a:extLst>
          </p:cNvPr>
          <p:cNvSpPr txBox="1">
            <a:spLocks/>
          </p:cNvSpPr>
          <p:nvPr/>
        </p:nvSpPr>
        <p:spPr>
          <a:xfrm>
            <a:off x="2675833" y="4411883"/>
            <a:ext cx="9076329" cy="208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en-US"/>
              <a:t>This can be answered using the concept of Exploration strategy.</a:t>
            </a:r>
          </a:p>
        </p:txBody>
      </p:sp>
    </p:spTree>
    <p:extLst>
      <p:ext uri="{BB962C8B-B14F-4D97-AF65-F5344CB8AC3E}">
        <p14:creationId xmlns:p14="http://schemas.microsoft.com/office/powerpoint/2010/main" val="5477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72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C95D-1149-5A4D-89C6-14F6308B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b="1"/>
              <a:t>Exploration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37A7-1ED2-DD47-B078-DDC9A2F8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45" y="2343150"/>
            <a:ext cx="5200638" cy="3554820"/>
          </a:xfrm>
        </p:spPr>
        <p:txBody>
          <a:bodyPr anchor="t">
            <a:normAutofit fontScale="92500" lnSpcReduction="10000"/>
          </a:bodyPr>
          <a:lstStyle/>
          <a:p>
            <a:pPr algn="just" fontAlgn="base">
              <a:lnSpc>
                <a:spcPct val="100000"/>
              </a:lnSpc>
            </a:pPr>
            <a:r>
              <a:rPr lang="en-US" sz="1800"/>
              <a:t>Our agent currently has no way of knowing which action will lead to what .This is where trial-and-error comes in .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/>
              <a:t>We’ll make our agent take random actions, and observe what rewards it gets, this is the gist of what we call exploring.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/>
              <a:t>After many iterations, our agent will have observed that certain sequences of actions lead to more rewards than others.</a:t>
            </a:r>
          </a:p>
          <a:p>
            <a:pPr algn="just" fontAlgn="base">
              <a:lnSpc>
                <a:spcPct val="100000"/>
              </a:lnSpc>
            </a:pPr>
            <a:r>
              <a:rPr lang="en-US" sz="1800"/>
              <a:t>During this, our agent will need to keep track of which actions led to what rewards and to keep track of this, we use the concept of Q tables.</a:t>
            </a:r>
            <a:br>
              <a:rPr lang="en-US" sz="1800"/>
            </a:br>
            <a:endParaRPr lang="en-US" sz="1800"/>
          </a:p>
        </p:txBody>
      </p:sp>
      <p:cxnSp>
        <p:nvCxnSpPr>
          <p:cNvPr id="5132" name="Straight Connector 74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ustomer Service AI: Where Are We Now?">
            <a:extLst>
              <a:ext uri="{FF2B5EF4-FFF2-40B4-BE49-F238E27FC236}">
                <a16:creationId xmlns:a16="http://schemas.microsoft.com/office/drawing/2014/main" id="{04585E02-306B-3E4D-BD16-255F9146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712" y="2488069"/>
            <a:ext cx="4082158" cy="23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MarrakeshVTI</vt:lpstr>
      <vt:lpstr>SOLVING   OPEN-AI GYM TAXI   USING Q-LEARNING </vt:lpstr>
      <vt:lpstr>What's Taxi Environment ?</vt:lpstr>
      <vt:lpstr>Installing OpenAI and Gym-Taxi</vt:lpstr>
      <vt:lpstr>Random Agent</vt:lpstr>
      <vt:lpstr>Q Learning Agent</vt:lpstr>
      <vt:lpstr>Terms used in Q Learning </vt:lpstr>
      <vt:lpstr>Taxi reward system</vt:lpstr>
      <vt:lpstr>Now the next question that comes to mind is how but how will the agent know which action to take ?</vt:lpstr>
      <vt:lpstr>Exploration </vt:lpstr>
      <vt:lpstr>Q-tables</vt:lpstr>
      <vt:lpstr>The next question that comes to mind is how but how will the agent compute the Q values after every action?</vt:lpstr>
      <vt:lpstr>Q Learning Algorithm</vt:lpstr>
      <vt:lpstr>Exploration- Exploitation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  OPEN-AI GYM TAXI   USING Q-LEARNING </dc:title>
  <dc:creator>Gajiwala, Sun Rakeshkumar</dc:creator>
  <cp:revision>2</cp:revision>
  <dcterms:created xsi:type="dcterms:W3CDTF">2021-12-06T19:16:44Z</dcterms:created>
  <dcterms:modified xsi:type="dcterms:W3CDTF">2022-12-14T18:04:32Z</dcterms:modified>
</cp:coreProperties>
</file>