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768" r:id="rId2"/>
    <p:sldId id="770" r:id="rId3"/>
    <p:sldId id="817" r:id="rId4"/>
    <p:sldId id="816" r:id="rId5"/>
    <p:sldId id="636" r:id="rId6"/>
    <p:sldId id="635" r:id="rId7"/>
    <p:sldId id="546" r:id="rId8"/>
    <p:sldId id="715" r:id="rId9"/>
    <p:sldId id="660" r:id="rId10"/>
    <p:sldId id="793" r:id="rId11"/>
    <p:sldId id="661" r:id="rId12"/>
    <p:sldId id="559" r:id="rId13"/>
    <p:sldId id="818" r:id="rId14"/>
    <p:sldId id="753" r:id="rId15"/>
    <p:sldId id="666" r:id="rId16"/>
    <p:sldId id="747" r:id="rId17"/>
    <p:sldId id="754" r:id="rId18"/>
    <p:sldId id="807" r:id="rId19"/>
    <p:sldId id="574" r:id="rId20"/>
    <p:sldId id="832" r:id="rId21"/>
    <p:sldId id="803" r:id="rId22"/>
    <p:sldId id="804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26" r:id="rId31"/>
    <p:sldId id="795" r:id="rId32"/>
    <p:sldId id="827" r:id="rId33"/>
    <p:sldId id="744" r:id="rId34"/>
    <p:sldId id="829" r:id="rId35"/>
    <p:sldId id="830" r:id="rId36"/>
    <p:sldId id="831" r:id="rId37"/>
    <p:sldId id="567" r:id="rId38"/>
    <p:sldId id="743" r:id="rId39"/>
    <p:sldId id="791" r:id="rId40"/>
    <p:sldId id="757" r:id="rId41"/>
    <p:sldId id="812" r:id="rId42"/>
    <p:sldId id="813" r:id="rId43"/>
    <p:sldId id="814" r:id="rId44"/>
    <p:sldId id="798" r:id="rId45"/>
    <p:sldId id="808" r:id="rId46"/>
    <p:sldId id="809" r:id="rId47"/>
    <p:sldId id="799" r:id="rId48"/>
    <p:sldId id="790" r:id="rId49"/>
    <p:sldId id="800" r:id="rId50"/>
    <p:sldId id="686" r:id="rId51"/>
    <p:sldId id="815" r:id="rId52"/>
    <p:sldId id="801" r:id="rId53"/>
    <p:sldId id="669" r:id="rId54"/>
    <p:sldId id="693" r:id="rId55"/>
    <p:sldId id="655" r:id="rId56"/>
    <p:sldId id="802" r:id="rId57"/>
    <p:sldId id="603" r:id="rId58"/>
    <p:sldId id="740" r:id="rId5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990000"/>
    <a:srgbClr val="3E6A54"/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5" autoAdjust="0"/>
    <p:restoredTop sz="97558" autoAdjust="0"/>
  </p:normalViewPr>
  <p:slideViewPr>
    <p:cSldViewPr>
      <p:cViewPr varScale="1">
        <p:scale>
          <a:sx n="84" d="100"/>
          <a:sy n="84" d="100"/>
        </p:scale>
        <p:origin x="160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xmlns="" id="{A8AB3BA9-3BCF-4BCF-B14D-863BF52729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xmlns="" id="{3E310105-13B7-45F3-92A5-6FF1E571B5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0" name="Rectangle 4">
            <a:extLst>
              <a:ext uri="{FF2B5EF4-FFF2-40B4-BE49-F238E27FC236}">
                <a16:creationId xmlns:a16="http://schemas.microsoft.com/office/drawing/2014/main" xmlns="" id="{5353888C-EDB7-45E3-BF16-2CCF399789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1" name="Rectangle 5">
            <a:extLst>
              <a:ext uri="{FF2B5EF4-FFF2-40B4-BE49-F238E27FC236}">
                <a16:creationId xmlns:a16="http://schemas.microsoft.com/office/drawing/2014/main" xmlns="" id="{10B496DC-DEBC-4C1C-8473-48F1CAA7F50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 eaLnBrk="1" hangingPunct="1">
              <a:defRPr sz="1200"/>
            </a:lvl1pPr>
          </a:lstStyle>
          <a:p>
            <a:fld id="{82D09B64-7A4F-460D-8619-CEBD8167CE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8E40CBB2-048D-4E10-9D21-C61D3AC14D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222EC5D8-A361-4430-9D50-BC8EF23A74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D7BC8440-434A-4D88-BB7A-65DA981C712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xmlns="" id="{672E8FCE-B757-4FD1-989D-A60A7B54AC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xmlns="" id="{3A0BA78C-A64D-4848-A898-F7A12F63CF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xmlns="" id="{E035C6C2-E0AC-4EDC-856B-5520BF32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fld id="{EE62DA9C-0B8D-47F8-B97B-D2D492F6AC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623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85CA49F5-D967-4A16-B226-5FD7B12F6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A8708E-4B6E-45E9-B3A9-EFC1325EABAC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xmlns="" id="{908B6B81-5C34-4BE5-8BE0-7322563A970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3D3802D-0C86-44B7-A540-F96A29757A51}" type="slidenum">
              <a:rPr lang="zh-CN" altLang="en-US"/>
              <a:pPr algn="r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xmlns="" id="{50DBF6FE-B304-4251-B13B-68F667DB6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xmlns="" id="{8240E831-F3A9-4E25-BF80-92EFECFE6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935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50DF9BB3-A724-4DEA-AAA6-6DEFC6B9B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4E1463-4906-462E-811B-9B6BAB117B77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C168F6E8-120C-46C4-8CCE-57ED6120B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EBB86EAF-04F7-4218-A1C3-D0739DF18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80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AE10B2A6-6617-468E-8CD0-EEE13F7031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A8E9D0-B0BA-40DB-91C5-A51C2FEC017B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D7CF2525-C443-4E91-8DF0-58449C6E27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C731FC3E-A207-42C6-AD6D-58F72B235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881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8D58E01C-A820-4133-A885-207B081570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13DF56-056F-415E-8F8C-B91EA6D14080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71F0AD9E-BD30-47CC-BF76-9D5C9322D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DDF85D11-5E21-498B-8BF4-C149CA3F4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441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01B58EFD-2AA5-4E70-8257-79388BAB8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3DCD1B-D82E-4ED3-B5C2-1F759833D8FD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71C02E1D-3710-4856-BD41-95AC48A16D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D8DFE746-FA1D-4428-A454-651724B2D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121369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xmlns="" id="{1D38AB34-F1FF-4642-A360-0D5DC99DAC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E414C4-D274-4945-83EF-0E99BC74E0E2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9FDF1597-0EEB-4396-8FAE-D5E034408A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xmlns="" id="{2B5B2F1B-A200-45C1-8DFA-8CF659E28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551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xmlns="" id="{8D77ED2C-8AE0-4495-A847-6C9A3B8FB3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C05C82-4007-4C5C-BBA9-5C4E6749AD03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2BA585C8-BC9B-4FD0-8A3D-D5D94335DD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2E6525D2-47CB-4357-AEE7-D10F9EEF6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653104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D7C064A7-E94F-4F45-ABC4-FFD8B06D23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8C9B04-3A78-4E2F-9716-A3535EDAC08C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2ED1078F-71CD-47FA-B8CA-06B02CBC4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761C9841-FE7F-423A-BD0D-5E748E0C9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94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xmlns="" id="{D396D3A8-9FA2-4041-B0B7-A9EC104025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119A52-F8EB-46A8-94EF-A5AE402BA6A1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2813AB26-5BF0-450E-8603-ACA8CC843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B98F9264-3174-46A4-A0C1-35024630F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171631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xmlns="" id="{43E2B50F-3CD0-4DD7-9EB0-4E18C24D9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93D5F5-229C-41AE-B5CE-6C967F552DAA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C011A2EF-411D-40CE-AA98-15C3011C4F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xmlns="" id="{10B77E77-D05A-4264-9520-EABBD91EB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798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xmlns="" id="{11AF9BC5-5C78-4466-8F7F-73109CA78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D1BA91-293F-407A-836D-F15AEF3877B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xmlns="" id="{A62967D7-DA35-4157-B332-FEBB22E91C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xmlns="" id="{29B0FDDE-5C20-41C7-BFB1-662C4C107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I BELIEVE WE MAY NEED TO DO IT IN MORE IN-DEPTH INTRODUCTION, USING SOME EXAMPLES.  So it will take one slide for one function, i.e., one chapter we want to cover.  Do we need to cover chapter 2: preprocessing and 3. Statistical methods?</a:t>
            </a:r>
          </a:p>
        </p:txBody>
      </p:sp>
    </p:spTree>
    <p:extLst>
      <p:ext uri="{BB962C8B-B14F-4D97-AF65-F5344CB8AC3E}">
        <p14:creationId xmlns:p14="http://schemas.microsoft.com/office/powerpoint/2010/main" val="52829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18F88BAC-B966-4041-B94F-0748F9FA80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D1F381-4DFE-4DB9-B894-5F9C6AF14B13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AD50DC6D-8CD7-4F0D-A4C9-CE85AE82A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xmlns="" id="{D976A9FD-4B95-4485-A2A2-2E7B0CD06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847576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xmlns="" id="{2D31DACA-9297-4737-BBF5-7BD225E904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7A40AF-84F5-484C-B75C-3BE2B6999947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01E9881F-C675-4D1A-A781-161AE9D1C5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xmlns="" id="{4CFDBA51-6710-4E8A-A1EC-FF0AD827D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150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xmlns="" id="{C2312414-67A9-4276-AE4B-3D6B48F480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D95CEC-8C27-4084-AE0E-9DAEC1149990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DB00DA67-53C8-4DCD-A64B-5BB157F49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xmlns="" id="{7DEC2AFE-8E5C-4EE9-A6B9-C039CCDFB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408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xmlns="" id="{57283929-2B2A-4A8D-9232-B052EAFB8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46D685-55BD-439E-8C8A-BCC72BB3F02D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853D1E2A-B8C2-4841-A690-53F83222F7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BFFCDB22-9723-47AD-AAC2-87F037430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90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xmlns="" id="{9928CD19-11E6-4ACA-8CEE-C14712B138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433365-B08B-4937-A04E-19CC6BE72106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xmlns="" id="{2DB2878A-D75C-4C43-8BA5-CB1FE4D39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xmlns="" id="{E77297CA-7335-45AF-9FC4-0A173D85D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529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xmlns="" id="{6BE91B71-68C1-4B00-92D1-278FE72F2D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5E109BF-5459-47F5-AE58-B8C334B8F8E2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xmlns="" id="{5517375E-8F3C-4DB4-B41F-1B62AC1F7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xmlns="" id="{22DFC2C1-975C-4192-BB0B-36153ABE7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This chapter will not be in the new version, will it?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BUT SHOULD WESTILL  INTRODCE THEM SO THAT THEY WILL GET AN OVERALL PICTURE?</a:t>
            </a:r>
          </a:p>
        </p:txBody>
      </p:sp>
    </p:spTree>
    <p:extLst>
      <p:ext uri="{BB962C8B-B14F-4D97-AF65-F5344CB8AC3E}">
        <p14:creationId xmlns:p14="http://schemas.microsoft.com/office/powerpoint/2010/main" val="441544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xmlns="" id="{E6DAA1B7-2D89-4B3A-BF19-CE1D6C316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531AD0-EF4B-4184-A834-0E33F8AFD681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xmlns="" id="{34EF352D-5112-45EC-B8F2-110675045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xmlns="" id="{5B4DF493-5A25-4B35-B1DA-221DBFF04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162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xmlns="" id="{A7AA5A8B-4EE6-4382-9D76-E92AC1BE2E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4348A4-7554-4CF4-AA85-B25913519039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xmlns="" id="{2B34FAB4-0D1C-4EB4-97AD-724D6B7F26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xmlns="" id="{534948FE-54C5-45D7-B881-BC497DA75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635789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xmlns="" id="{DFED5EA9-EEE0-4D86-984D-D9BF9569F2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663CA4-1ECA-44E2-8447-A35E7D3B5FC3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xmlns="" id="{00830E33-06E3-4C99-B1E9-911DE3DBF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xmlns="" id="{6D283FB0-4AAD-4C69-9C0D-865B8A5E2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093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xmlns="" id="{85D13736-2765-40DB-9945-A09E0BCFE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AC42465-8435-47C7-B155-B7436D3B54A3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xmlns="" id="{602E72C1-0A43-43C5-B0DB-85039B9B26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xmlns="" id="{D5DEA5E1-E485-48D4-88E5-CF534B2D0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Add a definition/description of “traditional data analysis”.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731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xmlns="" id="{FD3706D4-5DC8-4814-A39C-BEDEF4D078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8D10EE-7FF4-488D-8086-8196EEEF35A8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xmlns="" id="{E3094D9C-688C-4183-8742-C1446FEE9F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xmlns="" id="{94DC0917-A96F-4C1E-8A11-D8BDF9AE3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09826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xmlns="" id="{237B3BB6-C312-4032-9242-D364F053A5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CEB90E-C141-4349-B181-56501E9B6D25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2F795930-6A37-4266-B0FF-3AF3CBD16A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D7A3A597-47E3-4468-A69D-55111F424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541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xmlns="" id="{81E65FD8-DAAD-42A9-8F9A-BBF0EF1D8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DE4B84-E6C0-4826-8390-31B3199C3C1D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xmlns="" id="{FFB009B5-237C-4656-9869-05B322BC7C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xmlns="" id="{C6371D77-8D59-4B1A-A2FA-DCC674185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300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xmlns="" id="{93B2E526-CB5E-470D-BC4D-B4640A843F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4E707A-A375-41AF-9F52-DDF5409C176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xmlns="" id="{C4874717-4262-4FB2-9946-BEAAA551E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xmlns="" id="{E7E2F301-F559-4434-A332-0D2C71152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124671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xmlns="" id="{3C2BCB9F-0031-4A13-A4FA-02B2C6BBE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29244B-6E43-4730-A702-789B73B37D95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xmlns="" id="{471C730B-420F-4B97-8EBC-E3FA63C38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xmlns="" id="{FBE13B79-0BD1-4306-8842-2A2F3DC86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7869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xmlns="" id="{FAFA262F-8451-4BE5-8DD4-4028921CA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C5F150C-B64D-4812-9470-435311DB1895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xmlns="" id="{67F82A57-0536-4A19-B545-A790C73F4E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xmlns="" id="{8E519FC2-9A85-4462-A8F9-05AE32073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460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xmlns="" id="{514E9BD1-9416-4940-9E04-BECD4DB9D3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761C45-B459-45DF-BC52-35577B4F19EF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xmlns="" id="{A99686F3-2531-4F27-AEC4-0AD24E974B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xmlns="" id="{79A2B63A-6754-48C0-AF92-ED9F2A0FA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856644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xmlns="" id="{21E8F32D-07D9-4B33-B48C-96421CBDD9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B76ED4-8E44-41F9-AFE2-5FB7A7A7572F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xmlns="" id="{67F9BDC8-8A86-43BD-A0D0-6DABAADF35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xmlns="" id="{6507F01C-3561-462F-8401-2A6252219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6650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xmlns="" id="{92B14EFB-74B1-4AD8-94CB-C01D0960BD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2031A7-E940-420B-B22F-9B794EA93FA2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xmlns="" id="{0650D3C9-4351-426D-91D8-D289684B0A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xmlns="" id="{0BB1C86C-4538-47DF-809E-0C3520BC4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3347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xmlns="" id="{4596E148-1A94-4ABB-AD34-44711C456A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1D3890-9DEE-4872-B025-4F7DBE2161EF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xmlns="" id="{6BC7F5B3-057B-4851-A661-A410272F06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xmlns="" id="{23277BF6-65D9-4960-8536-D0E12DDB7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7205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xmlns="" id="{56B79774-9EEF-436F-818A-023627FFBD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00F0D5-D0E8-4609-946E-167B313088BD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xmlns="" id="{53DB3047-A66C-436F-8812-A3A14D5C7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xmlns="" id="{AA53008E-60C3-4E22-A048-65188A2B5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0399092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xmlns="" id="{AAC88F83-BCD4-41CB-9796-033F04FFC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A4B4FB1-93BA-4516-BAA3-E709C8EBC431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8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xmlns="" id="{13B4829D-B388-4EC9-88E2-4E103E626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D9985A-5004-4DDF-9E81-0A9554EE9D03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2ED307D1-C2FE-4A1F-9DF6-6DB7E99C9C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D4111E20-0E03-4411-8A00-985C06D49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5597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xmlns="" id="{8F49F7E1-9C43-457D-887C-7AFE4FDD5E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03939F-1F3C-4F2F-B14C-B6195C9D02EC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xmlns="" id="{2A266551-4B8A-49E6-A62D-569ADA150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xmlns="" id="{1B8E138C-2AE3-47BC-BF1C-08A84D410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231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B779F49C-5D6D-4CB7-812F-D2233044DC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1302C6F-9A0A-4939-8BAB-68162005103B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E4ABE746-5C57-4B08-A6D1-7B298F9407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CF0D61B6-C004-4A34-B0F4-AAE4C3481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altLang="en-US"/>
              <a:t>Two slides should be added after this one</a:t>
            </a:r>
          </a:p>
          <a:p>
            <a:pPr marL="228600" indent="-228600" eaLnBrk="1" hangingPunct="1"/>
            <a:endParaRPr lang="en-US" altLang="en-US"/>
          </a:p>
          <a:p>
            <a:pPr marL="228600" indent="-228600" eaLnBrk="1" hangingPunct="1"/>
            <a:r>
              <a:rPr lang="en-US" altLang="en-US"/>
              <a:t>1.  Evolution of machine learning</a:t>
            </a:r>
          </a:p>
          <a:p>
            <a:pPr marL="228600" indent="-228600" eaLnBrk="1" hangingPunct="1"/>
            <a:r>
              <a:rPr lang="en-US" altLang="en-US"/>
              <a:t>2.  Evolution of statistics methods</a:t>
            </a:r>
          </a:p>
          <a:p>
            <a:pPr marL="228600" indent="-228600" eaLnBrk="1" hangingPunct="1"/>
            <a:endParaRPr lang="en-US" altLang="en-US"/>
          </a:p>
          <a:p>
            <a:pPr marL="228600" indent="-228600" eaLnBrk="1" hangingPunct="1"/>
            <a:endParaRPr lang="en-US" altLang="en-US"/>
          </a:p>
          <a:p>
            <a:pPr marL="228600" indent="-228600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571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xmlns="" id="{47BB1013-3FCA-406D-834F-2F73126BC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24F8A7B-682B-427B-915F-C11FCF1B6D97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6EE3695A-8C43-419F-9344-B2E4708AB1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EB8A41A9-79B8-4287-9596-ADFB2BB2C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67034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xmlns="" id="{5E9B0ED0-EDB5-471F-9802-9EBDD3FC1D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DD9F3AE-13B5-45FF-935C-820699A8AA6B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58236941-C366-4F10-87E4-5CD20EEC75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4BFF39B6-F89B-4EF6-971E-022304979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697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xmlns="" id="{CA86CDF0-71F8-44B2-A945-DF155F5BEA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46CC5B-7181-4221-AADD-773FEAAD40E0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1CB5E91A-7927-4153-826A-70C22DD0CC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xmlns="" id="{9B2F4AF5-69B3-4568-9A81-13E5E037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525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xmlns="" id="{DC74DBED-43BE-4A60-9AF8-197C93AE44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F6C46A-502E-425D-BE0E-96EF6995E419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ED292647-B74C-4696-BB09-D50F2F962E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F15322F0-A8B8-498B-A631-D4FE48560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99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F4A660AB-93E8-4830-848E-470D93FC9F5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xmlns="" id="{959B1A28-9799-4F10-9FEB-A11306B5CE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xmlns="" id="{9DDE7562-A785-49B2-9A4D-30B0CD75E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xmlns="" id="{1E4E70C1-40EB-4D6B-80C4-33B5466ED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xmlns="" id="{AAEE800F-7FC1-4CEC-B58B-EA995A1887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xmlns="" id="{8DBC73E4-7E33-46D2-ABA1-CD3D80E55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id="{0C7034CB-9B58-4F8B-AA4D-B57C64C3E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xmlns="" id="{A924E861-4319-41C7-8C2B-FC8679CE0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xmlns="" id="{A877C304-5D44-465E-8FD9-D95666DEF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xmlns="" id="{1D156145-A4FC-489F-AB83-42CA69E5C7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4242826-F233-4C10-B1C6-957E740F1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3D4D85-0A48-4E1B-BD90-BF2E3BFB2816}" type="slidenum">
              <a:rPr lang="en-US" altLang="en-US" sz="1400">
                <a:solidFill>
                  <a:schemeClr val="bg2"/>
                </a:solidFill>
              </a:rPr>
              <a:pPr eaLnBrk="1" hangingPunct="1"/>
              <a:t>‹#›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xmlns="" id="{80930E20-1CF3-4D46-AA81-48E176C62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3912196-A8AB-4139-9F3A-2E841F267E76}" type="datetime4">
              <a:rPr lang="en-US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xmlns="" id="{A4684D9F-66C2-4E21-BE74-89B043CC0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56898EBC-0202-4EF6-B358-B47EA67B00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862473B-B050-4B58-AC67-0E3E784766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41071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7E1CE859-30BC-4432-AE77-EC49F8A3F3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B1180-6367-4B84-A97F-A3A9923921CC}" type="datetime4">
              <a:rPr lang="en-US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3484AAC4-E159-403A-A240-746D481B2E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2921A00E-0F88-4490-B3F9-5FDF36E358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8E4CC-9622-494B-A8BC-05212DF795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766777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CFC7BABA-14C8-4154-ADF5-E4A7D1FA1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63AEB-68A4-42C6-937A-8CE94F526F79}" type="datetime4">
              <a:rPr lang="en-US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869B7AEF-581C-456C-9150-74514F35EA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3E891916-B9AF-4474-86C7-EC43D0F059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7153E0-2E89-439A-9CBF-2128CCC9FC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42507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EA82826B-4DE6-4785-8275-9C9B0FD956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60842-60C3-4D10-A6CE-D1894B66B5AA}" type="datetime4">
              <a:rPr lang="en-US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31AF2C60-5773-4202-BBC6-3A68D67F41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1319146C-0178-4E73-870B-3195ED0D49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A99A5-7408-4599-8152-22F7787124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2123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3159F48F-FB76-4B52-88C0-43E2796D20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D73E2-0CC3-486A-B280-7C78DB0BDCCD}" type="datetime4">
              <a:rPr lang="en-US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C95F03B8-8A46-45E2-A852-5C5DB77D0C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5761740B-74DE-44AC-B354-E79F179BA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2ADDB-28E5-4A3F-9222-BBE6C02BF4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203769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0407E7DA-634A-40EC-8E9B-0AEA2F1971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389D5-7B81-44BD-88F2-3A95CA5B0305}" type="datetime4">
              <a:rPr lang="en-US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B3900AFF-ACE2-4717-85CD-DAFC2D930D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BDE0EFF0-BA3A-4291-9C35-72170FA157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A0C07-9484-4582-91BB-77C160C31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1837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F54A5323-6A5A-4DD1-9C20-6B443D33E2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E9ED8-5A3F-40A2-B302-1CB353D459F0}" type="datetime4">
              <a:rPr lang="en-US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76F04A5C-8AAE-4CDC-B93B-7955A9253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63CB433E-7EC4-4C9C-B277-C815F23F1F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C3F78D-6437-41DC-84DF-4CAE55C0DE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48479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xmlns="" id="{1C08ADC5-64DF-4FEE-8D7E-13FC60DAA2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7E91E-5D87-457C-A977-0D9465B41F3F}" type="datetime4">
              <a:rPr lang="en-US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AD631F44-9726-4161-BE41-D78675FFE3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350C0D47-49AF-4FF8-A55A-DF3FAC7727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7A3A8-EEE1-4F6C-AEDF-96B8D715BE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56553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xmlns="" id="{052D5E1D-6D07-47ED-8C76-22A7FC526F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3E4A2-B635-43C1-A50F-CAA6B1B53D9D}" type="datetime4">
              <a:rPr lang="en-US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xmlns="" id="{063F8C1F-A14E-41A9-8FBA-37C13E1538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103A63D4-E8B5-4BAB-A10C-A2363CFE57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09F46-42DB-4D58-9995-760144DB7A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019828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8A6F3534-361F-4943-B253-260D97A15C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0004E-E3F1-40DE-8FE8-B8941252FA07}" type="datetime4">
              <a:rPr lang="en-US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BD6D63BE-DA36-4D85-9449-CE187D2901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F6C32B05-04CA-4AEF-BF61-096A6CC8E6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5B5EA-8766-4E93-B41D-17A5ECFBF0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60230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369213AD-1A73-4C4B-91B8-F302A3D5FC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5CA59-2166-418F-AD4B-EED76D78DD79}" type="datetime4">
              <a:rPr lang="en-US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37CF8C52-912F-41F2-BA21-2B222E2C2B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9CCA33D7-BE6A-4282-AF55-7FF239F954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36FB8-B4B3-4B5C-B3EE-8B6673B0B4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13758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>
            <a:extLst>
              <a:ext uri="{FF2B5EF4-FFF2-40B4-BE49-F238E27FC236}">
                <a16:creationId xmlns:a16="http://schemas.microsoft.com/office/drawing/2014/main" xmlns="" id="{E43B49B3-66A0-431A-AC7D-F03701BA4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">
            <a:extLst>
              <a:ext uri="{FF2B5EF4-FFF2-40B4-BE49-F238E27FC236}">
                <a16:creationId xmlns:a16="http://schemas.microsoft.com/office/drawing/2014/main" xmlns="" id="{F1968B04-CB79-4808-B1E5-864F164CC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xmlns="" id="{2A9A4024-B2F2-46CE-9136-7A6C3B313D3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43D97931-8AD2-400A-BE12-320BBC813D93}" type="datetime4">
              <a:rPr lang="en-US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xmlns="" id="{F783A2D8-554D-40A9-8C11-93A4AC8446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xmlns="" id="{D5BD48CB-BE26-46D7-844B-B852BC4FA8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90FB143-3AB1-40F7-BC50-1C7D4411FF65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1031" name="Object 23">
            <a:extLst>
              <a:ext uri="{FF2B5EF4-FFF2-40B4-BE49-F238E27FC236}">
                <a16:creationId xmlns:a16="http://schemas.microsoft.com/office/drawing/2014/main" xmlns="" id="{DA7A3024-03EF-4AD9-8FF5-5787EA6A7F58}"/>
              </a:ext>
            </a:extLst>
          </p:cNvPr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lip" r:id="rId14" imgW="6857143" imgH="48963" progId="MS_ClipArt_Gallery.5">
                  <p:embed/>
                </p:oleObj>
              </mc:Choice>
              <mc:Fallback>
                <p:oleObj name="Clip" r:id="rId14" imgW="6857143" imgH="48963" progId="MS_ClipArt_Gallery.5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cc.uchile.cl/~gnavarro/ps/encic04.2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xmlns="" id="{C121AA09-3AB2-4AA8-9442-F48B1C53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726B089-D5BC-4981-8CF1-71C7F96B7B62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xmlns="" id="{F839768C-DBCE-4039-9F81-801F0AB19DA5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982AF94-AE06-490E-9274-059436A7CBBB}" type="slidenum">
              <a:rPr lang="zh-CN" altLang="en-US" sz="1200">
                <a:ea typeface="SimSun" panose="02010600030101010101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xmlns="" id="{DFCB4813-A47B-4714-84D7-93695925A7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763000" cy="3886200"/>
          </a:xfrm>
        </p:spPr>
        <p:txBody>
          <a:bodyPr/>
          <a:lstStyle/>
          <a:p>
            <a:pPr eaLnBrk="1" hangingPunct="1"/>
            <a:r>
              <a:rPr lang="en-US" altLang="en-US" sz="6000"/>
              <a:t>Data Mining: </a:t>
            </a:r>
            <a:br>
              <a:rPr lang="en-US" altLang="en-US" sz="6000"/>
            </a:br>
            <a:r>
              <a:rPr lang="en-US" altLang="en-US" sz="6000"/>
              <a:t> </a:t>
            </a:r>
            <a:r>
              <a:rPr lang="en-US" altLang="en-US" sz="4800"/>
              <a:t>Concepts and Techniques</a:t>
            </a:r>
            <a:br>
              <a:rPr lang="en-US" altLang="en-US" sz="4800"/>
            </a:br>
            <a:r>
              <a:rPr lang="en-US" altLang="en-US" sz="4800"/>
              <a:t> </a:t>
            </a:r>
            <a:r>
              <a:rPr lang="en-US" altLang="en-US" sz="2800"/>
              <a:t>(3</a:t>
            </a:r>
            <a:r>
              <a:rPr lang="en-US" altLang="en-US" sz="2800" baseline="30000"/>
              <a:t>rd</a:t>
            </a:r>
            <a:r>
              <a:rPr lang="en-US" altLang="en-US" sz="2800"/>
              <a:t> ed.)</a:t>
            </a:r>
            <a:r>
              <a:rPr lang="en-US" altLang="en-US" sz="4800"/>
              <a:t/>
            </a:r>
            <a:br>
              <a:rPr lang="en-US" altLang="en-US" sz="4800"/>
            </a:br>
            <a:r>
              <a:rPr lang="en-US" altLang="en-US" sz="4800"/>
              <a:t/>
            </a:r>
            <a:br>
              <a:rPr lang="en-US" altLang="en-US" sz="4800"/>
            </a:br>
            <a:r>
              <a:rPr lang="en-US" altLang="en-US" sz="3200"/>
              <a:t>— Chapter 1</a:t>
            </a:r>
            <a:r>
              <a:rPr lang="en-US" altLang="en-US" sz="2800"/>
              <a:t> —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xmlns="" id="{D9A3ADB6-D39C-49C7-8DC1-8809467F02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419600"/>
            <a:ext cx="8610600" cy="19050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Jiawei Han, Micheline Kamber, and Jian Pei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University of Illinois at Urbana-Champaign &amp;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Simon Fraser University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©2011 Han, Kamber &amp; Pei.  All rights reserved.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xmlns="" id="{9A0EA456-C4BB-4BBB-8A51-7AF77860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2C1E5DF-07BA-41E9-9414-EC247B94E193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779F78F5-F04F-481F-82C2-BE0362B50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xmlns="" id="{219D99A2-B38B-4B70-9CF5-4803569DF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17413" name="AutoShape 4">
            <a:extLst>
              <a:ext uri="{FF2B5EF4-FFF2-40B4-BE49-F238E27FC236}">
                <a16:creationId xmlns:a16="http://schemas.microsoft.com/office/drawing/2014/main" xmlns="" id="{EDE413E3-E5E5-4B7E-8905-B8A73D0CC132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3467100" y="1879600"/>
            <a:ext cx="3810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xmlns="" id="{3DD41767-EB17-4FA6-AFBB-C790A8ED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C150D47-84EE-41D2-88EF-814FE8FAF93D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AC6733C0-C9DF-48A9-8462-27AB5CBD7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1700" y="300038"/>
            <a:ext cx="6794500" cy="6191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What Is Data Mining?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xmlns="" id="{D0B0DD50-469A-4E25-97E7-AD895F58A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Data mining (knowledge discovery from data)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Extraction of interesting </a:t>
            </a:r>
            <a:r>
              <a:rPr lang="en-US" altLang="en-US" sz="1600" dirty="0"/>
              <a:t>(</a:t>
            </a:r>
            <a:r>
              <a:rPr lang="en-GB" altLang="en-US" sz="2000" u="sng" dirty="0"/>
              <a:t>non-trivial,</a:t>
            </a:r>
            <a:r>
              <a:rPr lang="en-GB" altLang="en-US" sz="2000" dirty="0"/>
              <a:t> </a:t>
            </a:r>
            <a:r>
              <a:rPr lang="en-GB" altLang="en-US" sz="2000" u="sng" dirty="0"/>
              <a:t>implicit</a:t>
            </a:r>
            <a:r>
              <a:rPr lang="en-GB" altLang="en-US" sz="2000" dirty="0"/>
              <a:t>, </a:t>
            </a:r>
            <a:r>
              <a:rPr lang="en-GB" altLang="en-US" sz="2000" u="sng" dirty="0"/>
              <a:t>previously unknown</a:t>
            </a:r>
            <a:r>
              <a:rPr lang="en-GB" altLang="en-US" sz="2000" dirty="0"/>
              <a:t> and </a:t>
            </a:r>
            <a:r>
              <a:rPr lang="en-GB" altLang="en-US" sz="2000" u="sng" dirty="0"/>
              <a:t>potentially useful)</a:t>
            </a:r>
            <a:r>
              <a:rPr lang="en-GB" altLang="en-US" sz="2800" dirty="0"/>
              <a:t> </a:t>
            </a:r>
            <a:r>
              <a:rPr lang="en-GB" altLang="en-US" sz="2000" dirty="0"/>
              <a:t>patterns or knowledge from huge amount of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Data mining: a misnomer?</a:t>
            </a:r>
            <a:endParaRPr lang="en-GB" altLang="en-US" sz="16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Alternative names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Knowledge discovery (mining) in databases (KDD), knowledge extraction, data/pattern analysis, data archeology, data dredging, information harvesting, business intelligence, etc.</a:t>
            </a:r>
          </a:p>
        </p:txBody>
      </p:sp>
      <p:graphicFrame>
        <p:nvGraphicFramePr>
          <p:cNvPr id="19461" name="Object 2048">
            <a:extLst>
              <a:ext uri="{FF2B5EF4-FFF2-40B4-BE49-F238E27FC236}">
                <a16:creationId xmlns:a16="http://schemas.microsoft.com/office/drawing/2014/main" xmlns="" id="{CEBD7FE2-D77C-4A13-A7C9-5D84208EDD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0"/>
          <a:ext cx="10874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lip" r:id="rId4" imgW="1089050" imgH="1175004" progId="MS_ClipArt_Gallery.2">
                  <p:embed/>
                </p:oleObj>
              </mc:Choice>
              <mc:Fallback>
                <p:oleObj name="Clip" r:id="rId4" imgW="1089050" imgH="1175004" progId="MS_ClipArt_Gallery.2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0874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2049">
            <a:extLst>
              <a:ext uri="{FF2B5EF4-FFF2-40B4-BE49-F238E27FC236}">
                <a16:creationId xmlns:a16="http://schemas.microsoft.com/office/drawing/2014/main" xmlns="" id="{500D5BE4-5F71-4F9F-939B-21606A475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105400"/>
          <a:ext cx="1905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lip" r:id="rId6" imgW="4582562" imgH="3358836" progId="MS_ClipArt_Gallery.2">
                  <p:embed/>
                </p:oleObj>
              </mc:Choice>
              <mc:Fallback>
                <p:oleObj name="Clip" r:id="rId6" imgW="4582562" imgH="3358836" progId="MS_ClipArt_Gallery.2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05400"/>
                        <a:ext cx="1905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xmlns="" id="{E907607B-E606-432C-8B1F-037AF5A6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9C92418-2DF6-460C-85BD-C5103352BB66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1507" name="Rectangle 2050">
            <a:extLst>
              <a:ext uri="{FF2B5EF4-FFF2-40B4-BE49-F238E27FC236}">
                <a16:creationId xmlns:a16="http://schemas.microsoft.com/office/drawing/2014/main" xmlns="" id="{EF350989-FFCA-4C90-B8AC-14FB51874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Knowledge Discovery (KDD) Process</a:t>
            </a:r>
            <a:endParaRPr lang="en-US" altLang="en-US" sz="3200" b="0"/>
          </a:p>
        </p:txBody>
      </p:sp>
      <p:sp>
        <p:nvSpPr>
          <p:cNvPr id="21508" name="Rectangle 2051">
            <a:extLst>
              <a:ext uri="{FF2B5EF4-FFF2-40B4-BE49-F238E27FC236}">
                <a16:creationId xmlns:a16="http://schemas.microsoft.com/office/drawing/2014/main" xmlns="" id="{76B86B9B-7555-4B39-9656-51CBE165F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1752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Data mining plays an essential role in the knowledge discovery process</a:t>
            </a:r>
            <a:endParaRPr lang="en-US" altLang="en-US" sz="2000" b="1"/>
          </a:p>
        </p:txBody>
      </p:sp>
      <p:sp>
        <p:nvSpPr>
          <p:cNvPr id="21509" name="Line 2052">
            <a:extLst>
              <a:ext uri="{FF2B5EF4-FFF2-40B4-BE49-F238E27FC236}">
                <a16:creationId xmlns:a16="http://schemas.microsoft.com/office/drawing/2014/main" xmlns="" id="{0D6AB5B7-DC99-4265-B57C-813730E188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2053">
            <a:extLst>
              <a:ext uri="{FF2B5EF4-FFF2-40B4-BE49-F238E27FC236}">
                <a16:creationId xmlns:a16="http://schemas.microsoft.com/office/drawing/2014/main" xmlns="" id="{38CAF3DD-AB70-440E-8B05-EBC674BB71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2054">
            <a:extLst>
              <a:ext uri="{FF2B5EF4-FFF2-40B4-BE49-F238E27FC236}">
                <a16:creationId xmlns:a16="http://schemas.microsoft.com/office/drawing/2014/main" xmlns="" id="{F5A372FD-FBA2-4039-BD8F-6BEFB3D5BF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2055">
            <a:extLst>
              <a:ext uri="{FF2B5EF4-FFF2-40B4-BE49-F238E27FC236}">
                <a16:creationId xmlns:a16="http://schemas.microsoft.com/office/drawing/2014/main" xmlns="" id="{EF492FDC-BF8B-4E94-ADD3-9D5375768A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2056">
            <a:extLst>
              <a:ext uri="{FF2B5EF4-FFF2-40B4-BE49-F238E27FC236}">
                <a16:creationId xmlns:a16="http://schemas.microsoft.com/office/drawing/2014/main" xmlns="" id="{C50AB1BD-EC54-4315-A2EC-C3C38D7A0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14" name="Rectangle 2057">
            <a:extLst>
              <a:ext uri="{FF2B5EF4-FFF2-40B4-BE49-F238E27FC236}">
                <a16:creationId xmlns:a16="http://schemas.microsoft.com/office/drawing/2014/main" xmlns="" id="{0D5980A0-CF21-4F0A-994C-B39098196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15" name="Oval 2058">
            <a:extLst>
              <a:ext uri="{FF2B5EF4-FFF2-40B4-BE49-F238E27FC236}">
                <a16:creationId xmlns:a16="http://schemas.microsoft.com/office/drawing/2014/main" xmlns="" id="{8FCD669B-2CE3-4814-93F0-EEAB05ABE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16" name="Oval 2059">
            <a:extLst>
              <a:ext uri="{FF2B5EF4-FFF2-40B4-BE49-F238E27FC236}">
                <a16:creationId xmlns:a16="http://schemas.microsoft.com/office/drawing/2014/main" xmlns="" id="{0B89E757-A866-4EA5-9905-8C83691FF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17" name="Rectangle 2060">
            <a:extLst>
              <a:ext uri="{FF2B5EF4-FFF2-40B4-BE49-F238E27FC236}">
                <a16:creationId xmlns:a16="http://schemas.microsoft.com/office/drawing/2014/main" xmlns="" id="{D863D9F5-A440-4EB7-B19B-9D5F5260B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18" name="Oval 2061">
            <a:extLst>
              <a:ext uri="{FF2B5EF4-FFF2-40B4-BE49-F238E27FC236}">
                <a16:creationId xmlns:a16="http://schemas.microsoft.com/office/drawing/2014/main" xmlns="" id="{BB51322D-516C-4599-A412-429721FBB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19" name="Oval 2062">
            <a:extLst>
              <a:ext uri="{FF2B5EF4-FFF2-40B4-BE49-F238E27FC236}">
                <a16:creationId xmlns:a16="http://schemas.microsoft.com/office/drawing/2014/main" xmlns="" id="{5F37E722-C440-419F-9DDF-0D09C18AD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20" name="Rectangle 2063">
            <a:extLst>
              <a:ext uri="{FF2B5EF4-FFF2-40B4-BE49-F238E27FC236}">
                <a16:creationId xmlns:a16="http://schemas.microsoft.com/office/drawing/2014/main" xmlns="" id="{65553937-8B9E-4DC6-88AB-EC2F8711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21" name="Oval 2064">
            <a:extLst>
              <a:ext uri="{FF2B5EF4-FFF2-40B4-BE49-F238E27FC236}">
                <a16:creationId xmlns:a16="http://schemas.microsoft.com/office/drawing/2014/main" xmlns="" id="{FBCA114F-B151-4BCA-931F-104EABBDB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22" name="Text Box 2065">
            <a:extLst>
              <a:ext uri="{FF2B5EF4-FFF2-40B4-BE49-F238E27FC236}">
                <a16:creationId xmlns:a16="http://schemas.microsoft.com/office/drawing/2014/main" xmlns="" id="{FAF8D914-A4F2-48DE-90AC-A479F00AC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Data Cleaning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1523" name="Text Box 2066">
            <a:extLst>
              <a:ext uri="{FF2B5EF4-FFF2-40B4-BE49-F238E27FC236}">
                <a16:creationId xmlns:a16="http://schemas.microsoft.com/office/drawing/2014/main" xmlns="" id="{01A81658-6A04-431D-B6E0-E27121F0B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10200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Data Integration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1524" name="Text Box 2067">
            <a:extLst>
              <a:ext uri="{FF2B5EF4-FFF2-40B4-BE49-F238E27FC236}">
                <a16:creationId xmlns:a16="http://schemas.microsoft.com/office/drawing/2014/main" xmlns="" id="{18B3DA0C-AC85-4A22-972E-3B57B9E20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248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21525" name="Text Box 2068">
            <a:extLst>
              <a:ext uri="{FF2B5EF4-FFF2-40B4-BE49-F238E27FC236}">
                <a16:creationId xmlns:a16="http://schemas.microsoft.com/office/drawing/2014/main" xmlns="" id="{A5E3C619-807F-42CE-A80C-CE256E3F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21526" name="Rectangle 2069">
            <a:extLst>
              <a:ext uri="{FF2B5EF4-FFF2-40B4-BE49-F238E27FC236}">
                <a16:creationId xmlns:a16="http://schemas.microsoft.com/office/drawing/2014/main" xmlns="" id="{23ED3F31-8751-4C47-B698-5E5DB8DA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27" name="Rectangle 2070">
            <a:extLst>
              <a:ext uri="{FF2B5EF4-FFF2-40B4-BE49-F238E27FC236}">
                <a16:creationId xmlns:a16="http://schemas.microsoft.com/office/drawing/2014/main" xmlns="" id="{87FE9871-EEF3-4BB6-BA7E-1346801CE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28" name="Rectangle 2071">
            <a:extLst>
              <a:ext uri="{FF2B5EF4-FFF2-40B4-BE49-F238E27FC236}">
                <a16:creationId xmlns:a16="http://schemas.microsoft.com/office/drawing/2014/main" xmlns="" id="{C3BD491C-FED5-4210-95A7-35A491BB9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29" name="Rectangle 2072">
            <a:extLst>
              <a:ext uri="{FF2B5EF4-FFF2-40B4-BE49-F238E27FC236}">
                <a16:creationId xmlns:a16="http://schemas.microsoft.com/office/drawing/2014/main" xmlns="" id="{9F33EA38-9ABC-4C57-9D6C-BF21EDAD5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30" name="Rectangle 2073">
            <a:extLst>
              <a:ext uri="{FF2B5EF4-FFF2-40B4-BE49-F238E27FC236}">
                <a16:creationId xmlns:a16="http://schemas.microsoft.com/office/drawing/2014/main" xmlns="" id="{F3116890-3BE4-458D-AE50-02F0F51F5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31" name="Rectangle 2074">
            <a:extLst>
              <a:ext uri="{FF2B5EF4-FFF2-40B4-BE49-F238E27FC236}">
                <a16:creationId xmlns:a16="http://schemas.microsoft.com/office/drawing/2014/main" xmlns="" id="{C0431C84-4C5D-4A93-BE8D-DC72FE5A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32" name="Rectangle 2075">
            <a:extLst>
              <a:ext uri="{FF2B5EF4-FFF2-40B4-BE49-F238E27FC236}">
                <a16:creationId xmlns:a16="http://schemas.microsoft.com/office/drawing/2014/main" xmlns="" id="{A1A88E2F-9797-4B06-99F2-6889192AB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33" name="Rectangle 2076">
            <a:extLst>
              <a:ext uri="{FF2B5EF4-FFF2-40B4-BE49-F238E27FC236}">
                <a16:creationId xmlns:a16="http://schemas.microsoft.com/office/drawing/2014/main" xmlns="" id="{E4086340-4350-4B04-8744-22007055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34" name="WordArt 2077">
            <a:extLst>
              <a:ext uri="{FF2B5EF4-FFF2-40B4-BE49-F238E27FC236}">
                <a16:creationId xmlns:a16="http://schemas.microsoft.com/office/drawing/2014/main" xmlns="" id="{FE264712-9353-4A31-8591-7CA2E99C333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86600" y="990600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</a:p>
        </p:txBody>
      </p:sp>
      <p:sp>
        <p:nvSpPr>
          <p:cNvPr id="21535" name="Text Box 2078">
            <a:extLst>
              <a:ext uri="{FF2B5EF4-FFF2-40B4-BE49-F238E27FC236}">
                <a16:creationId xmlns:a16="http://schemas.microsoft.com/office/drawing/2014/main" xmlns="" id="{8A15C92F-0FAE-40D3-89BF-7E17E320D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76600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21536" name="Text Box 2079">
            <a:extLst>
              <a:ext uri="{FF2B5EF4-FFF2-40B4-BE49-F238E27FC236}">
                <a16:creationId xmlns:a16="http://schemas.microsoft.com/office/drawing/2014/main" xmlns="" id="{83A3D34B-2D12-4752-ACB2-DC445695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4052888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21537" name="Text Box 2080">
            <a:extLst>
              <a:ext uri="{FF2B5EF4-FFF2-40B4-BE49-F238E27FC236}">
                <a16:creationId xmlns:a16="http://schemas.microsoft.com/office/drawing/2014/main" xmlns="" id="{CD6A02BB-1FCF-4BB8-ABBD-A5C26247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590800"/>
            <a:ext cx="155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21538" name="Text Box 2081">
            <a:extLst>
              <a:ext uri="{FF2B5EF4-FFF2-40B4-BE49-F238E27FC236}">
                <a16:creationId xmlns:a16="http://schemas.microsoft.com/office/drawing/2014/main" xmlns="" id="{2C65CA89-A1CE-49B0-9E08-E5E48A974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676400"/>
            <a:ext cx="224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21539" name="Line 2082">
            <a:extLst>
              <a:ext uri="{FF2B5EF4-FFF2-40B4-BE49-F238E27FC236}">
                <a16:creationId xmlns:a16="http://schemas.microsoft.com/office/drawing/2014/main" xmlns="" id="{0AEED46D-50E1-43E4-A118-DFB519E40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Line 2083">
            <a:extLst>
              <a:ext uri="{FF2B5EF4-FFF2-40B4-BE49-F238E27FC236}">
                <a16:creationId xmlns:a16="http://schemas.microsoft.com/office/drawing/2014/main" xmlns="" id="{9ABACA46-0E5C-495F-8B8D-4FD1A529D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Line 2084">
            <a:extLst>
              <a:ext uri="{FF2B5EF4-FFF2-40B4-BE49-F238E27FC236}">
                <a16:creationId xmlns:a16="http://schemas.microsoft.com/office/drawing/2014/main" xmlns="" id="{7831A810-C617-421A-BECD-EC326D9E9E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Line 2085">
            <a:extLst>
              <a:ext uri="{FF2B5EF4-FFF2-40B4-BE49-F238E27FC236}">
                <a16:creationId xmlns:a16="http://schemas.microsoft.com/office/drawing/2014/main" xmlns="" id="{ED87612F-A2B9-47CB-8C89-155BD101FB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Line 2086">
            <a:extLst>
              <a:ext uri="{FF2B5EF4-FFF2-40B4-BE49-F238E27FC236}">
                <a16:creationId xmlns:a16="http://schemas.microsoft.com/office/drawing/2014/main" xmlns="" id="{E1AA5F64-15F2-4790-9DEB-14C0933BB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Line 2087">
            <a:extLst>
              <a:ext uri="{FF2B5EF4-FFF2-40B4-BE49-F238E27FC236}">
                <a16:creationId xmlns:a16="http://schemas.microsoft.com/office/drawing/2014/main" xmlns="" id="{5A607229-29B9-4DC4-A43F-32BE12EFD7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Line 2088">
            <a:extLst>
              <a:ext uri="{FF2B5EF4-FFF2-40B4-BE49-F238E27FC236}">
                <a16:creationId xmlns:a16="http://schemas.microsoft.com/office/drawing/2014/main" xmlns="" id="{800FA839-3322-4E9A-A6C3-052D855930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5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Line 2089">
            <a:extLst>
              <a:ext uri="{FF2B5EF4-FFF2-40B4-BE49-F238E27FC236}">
                <a16:creationId xmlns:a16="http://schemas.microsoft.com/office/drawing/2014/main" xmlns="" id="{5FFE152B-DA10-49B4-AB84-A3CB579F7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47" name="Line 2090">
            <a:extLst>
              <a:ext uri="{FF2B5EF4-FFF2-40B4-BE49-F238E27FC236}">
                <a16:creationId xmlns:a16="http://schemas.microsoft.com/office/drawing/2014/main" xmlns="" id="{65622DE8-3EF7-4DC1-95EE-91089BF835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xmlns="" id="{9CA042D1-FD27-4736-933E-61DE78EBA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Knowledge?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xmlns="" id="{1320019B-1BA6-4299-BFE0-87CC7BE99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000"/>
              <a:t>Knowledge is familiarity,</a:t>
            </a:r>
          </a:p>
          <a:p>
            <a:pPr lvl="1" algn="just"/>
            <a:r>
              <a:rPr lang="en-US" altLang="en-US" sz="2000"/>
              <a:t>Related to someone or some thing</a:t>
            </a:r>
          </a:p>
          <a:p>
            <a:pPr lvl="1" algn="just"/>
            <a:r>
              <a:rPr lang="en-US" altLang="en-US" sz="2000"/>
              <a:t>Includes facts, information, description or skills acquired through experience or education learning</a:t>
            </a:r>
          </a:p>
        </p:txBody>
      </p:sp>
      <p:sp>
        <p:nvSpPr>
          <p:cNvPr id="24580" name="Date Placeholder 3">
            <a:extLst>
              <a:ext uri="{FF2B5EF4-FFF2-40B4-BE49-F238E27FC236}">
                <a16:creationId xmlns:a16="http://schemas.microsoft.com/office/drawing/2014/main" xmlns="" id="{6105887C-8E13-4A07-855E-108C473CD9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0A873D9-E04C-419F-B870-3FE15EA0C210}" type="datetime4">
              <a:rPr lang="en-US" altLang="en-US" sz="12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January 4, 2024</a:t>
            </a:fld>
            <a:endParaRPr lang="en-US" altLang="en-US" sz="1200"/>
          </a:p>
        </p:txBody>
      </p:sp>
      <p:sp>
        <p:nvSpPr>
          <p:cNvPr id="24581" name="Footer Placeholder 4">
            <a:extLst>
              <a:ext uri="{FF2B5EF4-FFF2-40B4-BE49-F238E27FC236}">
                <a16:creationId xmlns:a16="http://schemas.microsoft.com/office/drawing/2014/main" xmlns="" id="{701E55F3-AA1E-4B25-923A-8D701DEB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Data Mining: Concepts and Techniques</a:t>
            </a:r>
          </a:p>
        </p:txBody>
      </p:sp>
      <p:sp>
        <p:nvSpPr>
          <p:cNvPr id="24582" name="Slide Number Placeholder 5">
            <a:extLst>
              <a:ext uri="{FF2B5EF4-FFF2-40B4-BE49-F238E27FC236}">
                <a16:creationId xmlns:a16="http://schemas.microsoft.com/office/drawing/2014/main" xmlns="" id="{4CF67EBC-B598-440B-A631-876241E1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BDC6088-6F24-4219-9993-C2A1CD07ED0F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pic>
        <p:nvPicPr>
          <p:cNvPr id="24583" name="Picture 6">
            <a:extLst>
              <a:ext uri="{FF2B5EF4-FFF2-40B4-BE49-F238E27FC236}">
                <a16:creationId xmlns:a16="http://schemas.microsoft.com/office/drawing/2014/main" xmlns="" id="{8D4EC4DC-A7A9-4ED5-96E3-C93B4F0F5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6400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xmlns="" id="{BFD823BE-A4F2-4A6A-8DEB-06FFBF18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3565C54-695B-44AD-9305-71C418FE1C5F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xmlns="" id="{CD393C8D-D7EB-4283-967F-B718BC4EE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Example: A Web Mining Framework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xmlns="" id="{9DEA5CC7-2C6C-434A-96E4-8968C1310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Web mining usually involves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integration from multiple sources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Warehousing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cube construction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selection for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Presentation of the mining results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Patterns and knowledge to be used or stored into knowledge-base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xmlns="" id="{2BDCA64A-B7DE-4DC0-ADA9-E42F8069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6A75F4A-EF68-4B96-809B-F6681FFF027A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xmlns="" id="{93674EF7-37C5-42D5-B6C5-756D7BFAF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533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Mining in Business Intelligence</a:t>
            </a:r>
            <a:r>
              <a:rPr lang="en-US" altLang="en-US" sz="2800" b="0"/>
              <a:t> </a:t>
            </a:r>
          </a:p>
        </p:txBody>
      </p:sp>
      <p:sp>
        <p:nvSpPr>
          <p:cNvPr id="25604" name="AutoShape 3">
            <a:extLst>
              <a:ext uri="{FF2B5EF4-FFF2-40B4-BE49-F238E27FC236}">
                <a16:creationId xmlns:a16="http://schemas.microsoft.com/office/drawing/2014/main" xmlns="" id="{B24E9EF9-A6CE-4D25-857F-BAA86A5FC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5" name="Line 4">
            <a:extLst>
              <a:ext uri="{FF2B5EF4-FFF2-40B4-BE49-F238E27FC236}">
                <a16:creationId xmlns:a16="http://schemas.microsoft.com/office/drawing/2014/main" xmlns="" id="{443CC2CB-F407-4491-A131-AFA3D3EB0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5">
            <a:extLst>
              <a:ext uri="{FF2B5EF4-FFF2-40B4-BE49-F238E27FC236}">
                <a16:creationId xmlns:a16="http://schemas.microsoft.com/office/drawing/2014/main" xmlns="" id="{4C8ECE2E-358F-4ED7-9727-954E33539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6">
            <a:extLst>
              <a:ext uri="{FF2B5EF4-FFF2-40B4-BE49-F238E27FC236}">
                <a16:creationId xmlns:a16="http://schemas.microsoft.com/office/drawing/2014/main" xmlns="" id="{2BEADC59-8654-4A7B-B2A0-4430BD5D4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7">
            <a:extLst>
              <a:ext uri="{FF2B5EF4-FFF2-40B4-BE49-F238E27FC236}">
                <a16:creationId xmlns:a16="http://schemas.microsoft.com/office/drawing/2014/main" xmlns="" id="{6F56B5C2-CB40-40BB-9100-1984F5648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8">
            <a:extLst>
              <a:ext uri="{FF2B5EF4-FFF2-40B4-BE49-F238E27FC236}">
                <a16:creationId xmlns:a16="http://schemas.microsoft.com/office/drawing/2014/main" xmlns="" id="{0727595D-5F0C-4DCE-9937-C712D0FCF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9">
            <a:extLst>
              <a:ext uri="{FF2B5EF4-FFF2-40B4-BE49-F238E27FC236}">
                <a16:creationId xmlns:a16="http://schemas.microsoft.com/office/drawing/2014/main" xmlns="" id="{F102B7F5-9F9B-4D29-926B-98C695009E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0">
            <a:extLst>
              <a:ext uri="{FF2B5EF4-FFF2-40B4-BE49-F238E27FC236}">
                <a16:creationId xmlns:a16="http://schemas.microsoft.com/office/drawing/2014/main" xmlns="" id="{FEAC2E54-5907-4931-A782-052453103A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Text Box 11">
            <a:extLst>
              <a:ext uri="{FF2B5EF4-FFF2-40B4-BE49-F238E27FC236}">
                <a16:creationId xmlns:a16="http://schemas.microsoft.com/office/drawing/2014/main" xmlns="" id="{08E2B9B1-7227-4C41-837B-AEC79692D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509713"/>
            <a:ext cx="1920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Increasing potential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to support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business decisions</a:t>
            </a:r>
          </a:p>
        </p:txBody>
      </p:sp>
      <p:sp>
        <p:nvSpPr>
          <p:cNvPr id="25613" name="Text Box 12">
            <a:extLst>
              <a:ext uri="{FF2B5EF4-FFF2-40B4-BE49-F238E27FC236}">
                <a16:creationId xmlns:a16="http://schemas.microsoft.com/office/drawing/2014/main" xmlns="" id="{1F7B60E6-4639-41F5-9264-E36E40474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588" y="1955800"/>
            <a:ext cx="100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End User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614" name="Text Box 13">
            <a:extLst>
              <a:ext uri="{FF2B5EF4-FFF2-40B4-BE49-F238E27FC236}">
                <a16:creationId xmlns:a16="http://schemas.microsoft.com/office/drawing/2014/main" xmlns="" id="{0082711A-7E99-406F-A155-913DEA46F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294640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Business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  Analyst</a:t>
            </a:r>
          </a:p>
        </p:txBody>
      </p:sp>
      <p:sp>
        <p:nvSpPr>
          <p:cNvPr id="25615" name="Text Box 14">
            <a:extLst>
              <a:ext uri="{FF2B5EF4-FFF2-40B4-BE49-F238E27FC236}">
                <a16:creationId xmlns:a16="http://schemas.microsoft.com/office/drawing/2014/main" xmlns="" id="{1FCAC1C1-3B94-4903-8019-9DB6A066D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663" y="3784600"/>
            <a:ext cx="8556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     Data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Analyst</a:t>
            </a:r>
          </a:p>
        </p:txBody>
      </p:sp>
      <p:sp>
        <p:nvSpPr>
          <p:cNvPr id="25616" name="Text Box 15">
            <a:extLst>
              <a:ext uri="{FF2B5EF4-FFF2-40B4-BE49-F238E27FC236}">
                <a16:creationId xmlns:a16="http://schemas.microsoft.com/office/drawing/2014/main" xmlns="" id="{324674DC-345B-41DD-AF63-C1F0F49A5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56896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DBA</a:t>
            </a:r>
          </a:p>
        </p:txBody>
      </p:sp>
      <p:sp>
        <p:nvSpPr>
          <p:cNvPr id="25617" name="Text Box 16">
            <a:extLst>
              <a:ext uri="{FF2B5EF4-FFF2-40B4-BE49-F238E27FC236}">
                <a16:creationId xmlns:a16="http://schemas.microsoft.com/office/drawing/2014/main" xmlns="" id="{94472D7D-D1C4-420F-A5C7-7FD7A6A6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17805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Decision</a:t>
            </a:r>
            <a:r>
              <a:rPr lang="en-US" altLang="en-US" sz="1800"/>
              <a:t> </a:t>
            </a:r>
            <a:r>
              <a:rPr lang="en-US" altLang="en-US" sz="1800" b="1"/>
              <a:t>Making</a:t>
            </a:r>
          </a:p>
        </p:txBody>
      </p:sp>
      <p:sp>
        <p:nvSpPr>
          <p:cNvPr id="25618" name="Text Box 17">
            <a:extLst>
              <a:ext uri="{FF2B5EF4-FFF2-40B4-BE49-F238E27FC236}">
                <a16:creationId xmlns:a16="http://schemas.microsoft.com/office/drawing/2014/main" xmlns="" id="{99A58D54-8067-4FFE-AB61-9ADCC920E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992438"/>
            <a:ext cx="226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Presentation</a:t>
            </a:r>
          </a:p>
        </p:txBody>
      </p:sp>
      <p:sp>
        <p:nvSpPr>
          <p:cNvPr id="25619" name="Text Box 18">
            <a:extLst>
              <a:ext uri="{FF2B5EF4-FFF2-40B4-BE49-F238E27FC236}">
                <a16:creationId xmlns:a16="http://schemas.microsoft.com/office/drawing/2014/main" xmlns="" id="{384E92C8-1431-44BD-8373-68FA7C156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52800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Visualization Techniques</a:t>
            </a:r>
          </a:p>
        </p:txBody>
      </p:sp>
      <p:sp>
        <p:nvSpPr>
          <p:cNvPr id="25620" name="Text Box 19">
            <a:extLst>
              <a:ext uri="{FF2B5EF4-FFF2-40B4-BE49-F238E27FC236}">
                <a16:creationId xmlns:a16="http://schemas.microsoft.com/office/drawing/2014/main" xmlns="" id="{A0BB4D8E-9C08-4230-BC18-869A04100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65550"/>
            <a:ext cx="1782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Mining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25621" name="Text Box 20">
            <a:extLst>
              <a:ext uri="{FF2B5EF4-FFF2-40B4-BE49-F238E27FC236}">
                <a16:creationId xmlns:a16="http://schemas.microsoft.com/office/drawing/2014/main" xmlns="" id="{C2E22022-79EF-48E4-B66E-6F1DB4863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038600"/>
            <a:ext cx="232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Information Discovery</a:t>
            </a:r>
          </a:p>
        </p:txBody>
      </p:sp>
      <p:sp>
        <p:nvSpPr>
          <p:cNvPr id="25622" name="Text Box 21">
            <a:extLst>
              <a:ext uri="{FF2B5EF4-FFF2-40B4-BE49-F238E27FC236}">
                <a16:creationId xmlns:a16="http://schemas.microsoft.com/office/drawing/2014/main" xmlns="" id="{B7F74491-BFD7-4004-BF01-287470AB6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4572000"/>
            <a:ext cx="2346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Exploration</a:t>
            </a:r>
          </a:p>
        </p:txBody>
      </p:sp>
      <p:sp>
        <p:nvSpPr>
          <p:cNvPr id="25623" name="Text Box 23">
            <a:extLst>
              <a:ext uri="{FF2B5EF4-FFF2-40B4-BE49-F238E27FC236}">
                <a16:creationId xmlns:a16="http://schemas.microsoft.com/office/drawing/2014/main" xmlns="" id="{6D30C3F6-BEF3-4D1D-9E8D-535F96F1A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Statistical Summary, Querying, and Reporting</a:t>
            </a:r>
            <a:endParaRPr lang="en-US" altLang="en-US" sz="18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4" name="Text Box 24">
            <a:extLst>
              <a:ext uri="{FF2B5EF4-FFF2-40B4-BE49-F238E27FC236}">
                <a16:creationId xmlns:a16="http://schemas.microsoft.com/office/drawing/2014/main" xmlns="" id="{AC7173C1-03E0-4D05-BFD2-28C916827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10200"/>
            <a:ext cx="602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Preprocessing/Integration, Data Warehouses</a:t>
            </a:r>
          </a:p>
        </p:txBody>
      </p:sp>
      <p:sp>
        <p:nvSpPr>
          <p:cNvPr id="25625" name="Text Box 25">
            <a:extLst>
              <a:ext uri="{FF2B5EF4-FFF2-40B4-BE49-F238E27FC236}">
                <a16:creationId xmlns:a16="http://schemas.microsoft.com/office/drawing/2014/main" xmlns="" id="{D69BF8A0-A884-4197-9C7A-7B9D07A00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791200"/>
            <a:ext cx="169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Sources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25626" name="Text Box 26">
            <a:extLst>
              <a:ext uri="{FF2B5EF4-FFF2-40B4-BE49-F238E27FC236}">
                <a16:creationId xmlns:a16="http://schemas.microsoft.com/office/drawing/2014/main" xmlns="" id="{448F79C9-7002-44E2-A585-B7118F945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96000"/>
            <a:ext cx="711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Paper, Files, Web documents, Scientific experiments, Database Systems</a:t>
            </a:r>
          </a:p>
        </p:txBody>
      </p:sp>
      <p:sp>
        <p:nvSpPr>
          <p:cNvPr id="25627" name="Line 27">
            <a:extLst>
              <a:ext uri="{FF2B5EF4-FFF2-40B4-BE49-F238E27FC236}">
                <a16:creationId xmlns:a16="http://schemas.microsoft.com/office/drawing/2014/main" xmlns="" id="{6A84977D-D21A-4BA5-8CAD-F9F4941F1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xmlns="" id="{121404A1-8EEE-4D47-8FFB-0C6A9734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C47EDA6-4D4B-4514-9878-A846E0075D33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xmlns="" id="{E92A527F-092A-4E08-8896-AFF705C1E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KDD Process: A Typical View from ML and Statistics</a:t>
            </a:r>
            <a:endParaRPr lang="en-US" altLang="en-US" sz="3200" b="0"/>
          </a:p>
        </p:txBody>
      </p:sp>
      <p:sp>
        <p:nvSpPr>
          <p:cNvPr id="29700" name="Line 4">
            <a:extLst>
              <a:ext uri="{FF2B5EF4-FFF2-40B4-BE49-F238E27FC236}">
                <a16:creationId xmlns:a16="http://schemas.microsoft.com/office/drawing/2014/main" xmlns="" id="{81E3C3C8-9ED7-4074-A8E2-3F80D4859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35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xmlns="" id="{8F2B9FE8-C327-470D-803F-7C40E66BF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2725" y="2362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Text Box 17">
            <a:extLst>
              <a:ext uri="{FF2B5EF4-FFF2-40B4-BE49-F238E27FC236}">
                <a16:creationId xmlns:a16="http://schemas.microsoft.com/office/drawing/2014/main" xmlns="" id="{065F4B4B-E6AE-4DAD-8647-2653E15C4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2151063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Input Data</a:t>
            </a:r>
            <a:endParaRPr lang="en-US" altLang="en-US" sz="1600"/>
          </a:p>
        </p:txBody>
      </p:sp>
      <p:sp>
        <p:nvSpPr>
          <p:cNvPr id="29703" name="Rectangle 21">
            <a:extLst>
              <a:ext uri="{FF2B5EF4-FFF2-40B4-BE49-F238E27FC236}">
                <a16:creationId xmlns:a16="http://schemas.microsoft.com/office/drawing/2014/main" xmlns="" id="{99E2440E-FB79-481A-8908-F997D076A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9704" name="Rectangle 22">
            <a:extLst>
              <a:ext uri="{FF2B5EF4-FFF2-40B4-BE49-F238E27FC236}">
                <a16:creationId xmlns:a16="http://schemas.microsoft.com/office/drawing/2014/main" xmlns="" id="{D2516743-9DEA-4990-86C3-086B487F6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9705" name="WordArt 29">
            <a:extLst>
              <a:ext uri="{FF2B5EF4-FFF2-40B4-BE49-F238E27FC236}">
                <a16:creationId xmlns:a16="http://schemas.microsoft.com/office/drawing/2014/main" xmlns="" id="{1F13C37F-4B39-4BB5-B0AD-E491B5AB709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823813">
            <a:off x="7096125" y="1676400"/>
            <a:ext cx="1743075" cy="1295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</a:p>
        </p:txBody>
      </p:sp>
      <p:sp>
        <p:nvSpPr>
          <p:cNvPr id="29706" name="Text Box 32">
            <a:extLst>
              <a:ext uri="{FF2B5EF4-FFF2-40B4-BE49-F238E27FC236}">
                <a16:creationId xmlns:a16="http://schemas.microsoft.com/office/drawing/2014/main" xmlns="" id="{4EA8F0F3-3245-4D19-AA09-1654F4D89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2057400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</a:rPr>
              <a:t>Data Mining</a:t>
            </a:r>
          </a:p>
        </p:txBody>
      </p:sp>
      <p:sp>
        <p:nvSpPr>
          <p:cNvPr id="29707" name="Text Box 44">
            <a:extLst>
              <a:ext uri="{FF2B5EF4-FFF2-40B4-BE49-F238E27FC236}">
                <a16:creationId xmlns:a16="http://schemas.microsoft.com/office/drawing/2014/main" xmlns="" id="{44926CA1-F2DF-46BD-A4D7-EACF4E40C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2149475"/>
            <a:ext cx="1447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Data Pre-Processing</a:t>
            </a:r>
          </a:p>
        </p:txBody>
      </p:sp>
      <p:sp>
        <p:nvSpPr>
          <p:cNvPr id="29708" name="Line 45">
            <a:extLst>
              <a:ext uri="{FF2B5EF4-FFF2-40B4-BE49-F238E27FC236}">
                <a16:creationId xmlns:a16="http://schemas.microsoft.com/office/drawing/2014/main" xmlns="" id="{DDC77475-B590-4EB2-BC29-172F5CD459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37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46">
            <a:extLst>
              <a:ext uri="{FF2B5EF4-FFF2-40B4-BE49-F238E27FC236}">
                <a16:creationId xmlns:a16="http://schemas.microsoft.com/office/drawing/2014/main" xmlns="" id="{D09D6DB4-7DB3-4757-B994-8074A3A3A9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63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47">
            <a:extLst>
              <a:ext uri="{FF2B5EF4-FFF2-40B4-BE49-F238E27FC236}">
                <a16:creationId xmlns:a16="http://schemas.microsoft.com/office/drawing/2014/main" xmlns="" id="{9C72C3C8-F487-4359-9570-30A90BD9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1981200"/>
            <a:ext cx="9906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9711" name="Text Box 48">
            <a:extLst>
              <a:ext uri="{FF2B5EF4-FFF2-40B4-BE49-F238E27FC236}">
                <a16:creationId xmlns:a16="http://schemas.microsoft.com/office/drawing/2014/main" xmlns="" id="{9BE8C07D-1BC4-481D-9A0E-29BDDB5A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2085975"/>
            <a:ext cx="129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Post-Processing</a:t>
            </a:r>
          </a:p>
        </p:txBody>
      </p:sp>
      <p:sp>
        <p:nvSpPr>
          <p:cNvPr id="29712" name="Rectangle 49">
            <a:extLst>
              <a:ext uri="{FF2B5EF4-FFF2-40B4-BE49-F238E27FC236}">
                <a16:creationId xmlns:a16="http://schemas.microsoft.com/office/drawing/2014/main" xmlns="" id="{AC9B03B7-7D89-404C-9E81-233FE1E3E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791200"/>
            <a:ext cx="8153400" cy="45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1800"/>
              <a:t>This is a view from typical machine learning and statistics communities</a:t>
            </a:r>
          </a:p>
        </p:txBody>
      </p:sp>
      <p:grpSp>
        <p:nvGrpSpPr>
          <p:cNvPr id="29713" name="Group 52">
            <a:extLst>
              <a:ext uri="{FF2B5EF4-FFF2-40B4-BE49-F238E27FC236}">
                <a16:creationId xmlns:a16="http://schemas.microsoft.com/office/drawing/2014/main" xmlns="" id="{96DAA850-B542-4C5F-9FA8-897C74E49477}"/>
              </a:ext>
            </a:extLst>
          </p:cNvPr>
          <p:cNvGrpSpPr>
            <a:grpSpLocks/>
          </p:cNvGrpSpPr>
          <p:nvPr/>
        </p:nvGrpSpPr>
        <p:grpSpPr bwMode="auto">
          <a:xfrm>
            <a:off x="542925" y="3886200"/>
            <a:ext cx="2362200" cy="1143000"/>
            <a:chOff x="288" y="2880"/>
            <a:chExt cx="1488" cy="720"/>
          </a:xfrm>
        </p:grpSpPr>
        <p:sp>
          <p:nvSpPr>
            <p:cNvPr id="29722" name="Rectangle 50">
              <a:extLst>
                <a:ext uri="{FF2B5EF4-FFF2-40B4-BE49-F238E27FC236}">
                  <a16:creationId xmlns:a16="http://schemas.microsoft.com/office/drawing/2014/main" xmlns="" id="{2C91CB37-B3C5-4016-8057-F992D1D24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9723" name="Text Box 51">
              <a:extLst>
                <a:ext uri="{FF2B5EF4-FFF2-40B4-BE49-F238E27FC236}">
                  <a16:creationId xmlns:a16="http://schemas.microsoft.com/office/drawing/2014/main" xmlns="" id="{4E8A848E-AAD3-408A-8612-94989D233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Dimension reduction</a:t>
              </a:r>
            </a:p>
          </p:txBody>
        </p:sp>
      </p:grpSp>
      <p:sp>
        <p:nvSpPr>
          <p:cNvPr id="29714" name="Rectangle 54">
            <a:extLst>
              <a:ext uri="{FF2B5EF4-FFF2-40B4-BE49-F238E27FC236}">
                <a16:creationId xmlns:a16="http://schemas.microsoft.com/office/drawing/2014/main" xmlns="" id="{893AE5F0-D3F9-44C1-870A-15DCE665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3886200"/>
            <a:ext cx="2362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9715" name="Text Box 55">
            <a:extLst>
              <a:ext uri="{FF2B5EF4-FFF2-40B4-BE49-F238E27FC236}">
                <a16:creationId xmlns:a16="http://schemas.microsoft.com/office/drawing/2014/main" xmlns="" id="{D3110E2C-948D-4FAE-BBDD-D8BA12891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3962400"/>
            <a:ext cx="24384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… … … …</a:t>
            </a:r>
          </a:p>
        </p:txBody>
      </p:sp>
      <p:grpSp>
        <p:nvGrpSpPr>
          <p:cNvPr id="29716" name="Group 56">
            <a:extLst>
              <a:ext uri="{FF2B5EF4-FFF2-40B4-BE49-F238E27FC236}">
                <a16:creationId xmlns:a16="http://schemas.microsoft.com/office/drawing/2014/main" xmlns="" id="{CF980ECB-5741-4EA5-A6A4-4039C4602372}"/>
              </a:ext>
            </a:extLst>
          </p:cNvPr>
          <p:cNvGrpSpPr>
            <a:grpSpLocks/>
          </p:cNvGrpSpPr>
          <p:nvPr/>
        </p:nvGrpSpPr>
        <p:grpSpPr bwMode="auto">
          <a:xfrm>
            <a:off x="5876925" y="3886200"/>
            <a:ext cx="2362200" cy="1143000"/>
            <a:chOff x="288" y="2880"/>
            <a:chExt cx="1488" cy="720"/>
          </a:xfrm>
        </p:grpSpPr>
        <p:sp>
          <p:nvSpPr>
            <p:cNvPr id="29720" name="Rectangle 57">
              <a:extLst>
                <a:ext uri="{FF2B5EF4-FFF2-40B4-BE49-F238E27FC236}">
                  <a16:creationId xmlns:a16="http://schemas.microsoft.com/office/drawing/2014/main" xmlns="" id="{D9D8BA9D-C69D-4887-AA06-D1C2EEE76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9721" name="Text Box 58">
              <a:extLst>
                <a:ext uri="{FF2B5EF4-FFF2-40B4-BE49-F238E27FC236}">
                  <a16:creationId xmlns:a16="http://schemas.microsoft.com/office/drawing/2014/main" xmlns="" id="{274F369A-6CFF-4143-A3CB-56121DC43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Pattern visualization</a:t>
              </a:r>
            </a:p>
          </p:txBody>
        </p:sp>
      </p:grpSp>
      <p:sp>
        <p:nvSpPr>
          <p:cNvPr id="29717" name="AutoShape 62">
            <a:extLst>
              <a:ext uri="{FF2B5EF4-FFF2-40B4-BE49-F238E27FC236}">
                <a16:creationId xmlns:a16="http://schemas.microsoft.com/office/drawing/2014/main" xmlns="" id="{EB856A9C-C3B5-4498-B0A8-C97CF251710B}"/>
              </a:ext>
            </a:extLst>
          </p:cNvPr>
          <p:cNvSpPr>
            <a:spLocks noChangeArrowheads="1"/>
          </p:cNvSpPr>
          <p:nvPr/>
        </p:nvSpPr>
        <p:spPr bwMode="auto">
          <a:xfrm rot="-10256010">
            <a:off x="18383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9718" name="AutoShape 63">
            <a:extLst>
              <a:ext uri="{FF2B5EF4-FFF2-40B4-BE49-F238E27FC236}">
                <a16:creationId xmlns:a16="http://schemas.microsoft.com/office/drawing/2014/main" xmlns="" id="{A5D3F916-B65D-4DFA-9710-C43980B9B80D}"/>
              </a:ext>
            </a:extLst>
          </p:cNvPr>
          <p:cNvSpPr>
            <a:spLocks noChangeArrowheads="1"/>
          </p:cNvSpPr>
          <p:nvPr/>
        </p:nvSpPr>
        <p:spPr bwMode="auto">
          <a:xfrm rot="-10256010">
            <a:off x="36671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9719" name="AutoShape 64">
            <a:extLst>
              <a:ext uri="{FF2B5EF4-FFF2-40B4-BE49-F238E27FC236}">
                <a16:creationId xmlns:a16="http://schemas.microsoft.com/office/drawing/2014/main" xmlns="" id="{DAF0525E-2714-4A01-AF44-375BF180697D}"/>
              </a:ext>
            </a:extLst>
          </p:cNvPr>
          <p:cNvSpPr>
            <a:spLocks noChangeArrowheads="1"/>
          </p:cNvSpPr>
          <p:nvPr/>
        </p:nvSpPr>
        <p:spPr bwMode="auto">
          <a:xfrm rot="-10256010">
            <a:off x="58007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xmlns="" id="{8FD186A9-6179-42BF-B2E4-F95FD3CA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B49F428-FD14-46B1-B774-6DE525F150E0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8024EFAC-56C9-4016-BDF2-F3B826625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Medical Data Mining 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xmlns="" id="{8747AAF2-0B08-487F-893B-DDE8166BE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/>
              <a:t>Health care &amp; medical data mining – often adopted such a view in statistics and machine learning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Preprocessing of the data (including feature extraction and dimension reduction)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Classification or/and clustering processes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Post-processing for presentation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xmlns="" id="{641DBC10-7AEF-4CB4-AD0F-DC7A3CE2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2093376-BD34-419D-BDC1-8BB3138667EA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39947C1E-F142-49F6-BEC2-5DE61D7D9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xmlns="" id="{5819729C-0413-4CD2-9150-5B048C8A9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33797" name="AutoShape 4">
            <a:extLst>
              <a:ext uri="{FF2B5EF4-FFF2-40B4-BE49-F238E27FC236}">
                <a16:creationId xmlns:a16="http://schemas.microsoft.com/office/drawing/2014/main" xmlns="" id="{BF063F5F-1059-4140-A405-F12A6253EE53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5753100" y="2287588"/>
            <a:ext cx="3810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xmlns="" id="{BC218914-625C-48F3-9BE7-17674236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D1E5C89-1D24-466E-9CF4-919B5D3CD21D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4EAF4369-D5CB-41EF-8DE0-34676E64E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Multi-Dimensional View of Data Mining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xmlns="" id="{76D64843-36B3-46EC-9BB5-2CEB3E233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5486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2000" b="1" u="sng" dirty="0"/>
              <a:t>Data to be mined</a:t>
            </a:r>
            <a:endParaRPr lang="en-US" altLang="en-US" sz="20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Database data (extended-relational, object-oriented, heterogeneous, legacy), data warehouse, transactional data, stream, spatiotemporal, time-series, sequence, text and web, multi-media, graphs &amp; social and information networks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b="1" u="sng" dirty="0"/>
              <a:t>Knowledge to be mined (or: Data mining functions)</a:t>
            </a:r>
            <a:endParaRPr lang="en-US" altLang="en-US" sz="20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Classification, association, characterization, discrimination, clustering, trend/deviation, outlier analysis,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Descriptive vs. predictive data mining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Multiple/integrated functions and mining at multiple levels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b="1" u="sng" dirty="0"/>
              <a:t>Techniques utilized</a:t>
            </a:r>
            <a:endParaRPr lang="en-US" altLang="en-US" sz="2000" b="1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Data-intensive, data warehouse (OLAP), machine learning, statistics, pattern recognition, visualization, high-performance,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b="1" u="sng" dirty="0"/>
              <a:t>Applications adapted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Retail, telecommunication, banking, fraud analysis, bio-data mining, stock market analysis, text mining, Web mining, etc.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xmlns="" id="{940ECD21-AADF-4423-BA33-DA5CE541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4CF8566-2105-415B-996D-2FC8C348C44F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B92B5347-BC76-4440-9993-B3A769B0D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xmlns="" id="{D091D355-DC41-4043-9F8E-F2B569540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7173" name="AutoShape 4">
            <a:extLst>
              <a:ext uri="{FF2B5EF4-FFF2-40B4-BE49-F238E27FC236}">
                <a16:creationId xmlns:a16="http://schemas.microsoft.com/office/drawing/2014/main" xmlns="" id="{4541211B-969E-44B2-A63C-935B05350606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3314700" y="1346200"/>
            <a:ext cx="3810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1248B8-B6D3-F275-B9AC-B27FF2A0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VS Predictive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2AF3AB-BA88-894A-18B6-0F60ADB5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60842-60C3-4D10-A6CE-D1894B66B5AA}" type="datetime4">
              <a:rPr lang="en-US" smtClean="0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9797-8DB4-CB1B-2BF1-9CA2D6B6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7059FC-7144-A161-706D-CDD88B5F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99A5-7408-4599-8152-22F77871240A}" type="slidenum">
              <a:rPr lang="en-US" altLang="en-US" smtClean="0"/>
              <a:pPr/>
              <a:t>20</a:t>
            </a:fld>
            <a:endParaRPr lang="en-US" alt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xmlns="" id="{405D543A-A113-6944-7651-116FECFEA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665351"/>
              </p:ext>
            </p:extLst>
          </p:nvPr>
        </p:nvGraphicFramePr>
        <p:xfrm>
          <a:off x="457200" y="1524000"/>
          <a:ext cx="8153400" cy="461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xmlns="" val="218320844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3901837327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3112967194"/>
                    </a:ext>
                  </a:extLst>
                </a:gridCol>
              </a:tblGrid>
              <a:tr h="607489">
                <a:tc>
                  <a:txBody>
                    <a:bodyPr/>
                    <a:lstStyle/>
                    <a:p>
                      <a:pPr algn="l"/>
                      <a:r>
                        <a:rPr lang="en-US" sz="1600" b="1" u="sng" dirty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Feature</a:t>
                      </a:r>
                    </a:p>
                  </a:txBody>
                  <a:tcPr marL="74350" marR="74350" marT="37175" marB="371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sng" dirty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Descriptive data mining</a:t>
                      </a:r>
                    </a:p>
                  </a:txBody>
                  <a:tcPr marL="74350" marR="74350" marT="37175" marB="371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sng" dirty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Predictive data mining</a:t>
                      </a:r>
                    </a:p>
                  </a:txBody>
                  <a:tcPr marL="74350" marR="74350" marT="37175" marB="37175" anchor="ctr"/>
                </a:tc>
                <a:extLst>
                  <a:ext uri="{0D108BD9-81ED-4DB2-BD59-A6C34878D82A}">
                    <a16:rowId xmlns:a16="http://schemas.microsoft.com/office/drawing/2014/main" xmlns="" val="3552696115"/>
                  </a:ext>
                </a:extLst>
              </a:tr>
              <a:tr h="91850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Purpose</a:t>
                      </a:r>
                    </a:p>
                  </a:txBody>
                  <a:tcPr marL="99134" marR="99134" marT="99134" marB="991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Summarize and describe data</a:t>
                      </a:r>
                    </a:p>
                  </a:txBody>
                  <a:tcPr marL="99134" marR="99134" marT="99134" marB="991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Make predictions about future events</a:t>
                      </a:r>
                    </a:p>
                  </a:txBody>
                  <a:tcPr marL="99134" marR="99134" marT="99134" marB="99134" anchor="ctr"/>
                </a:tc>
                <a:extLst>
                  <a:ext uri="{0D108BD9-81ED-4DB2-BD59-A6C34878D82A}">
                    <a16:rowId xmlns:a16="http://schemas.microsoft.com/office/drawing/2014/main" xmlns="" val="1519313102"/>
                  </a:ext>
                </a:extLst>
              </a:tr>
              <a:tr h="944002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Output</a:t>
                      </a:r>
                    </a:p>
                  </a:txBody>
                  <a:tcPr marL="99134" marR="99134" marT="99134" marB="991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Summary statistics, charts, graphs, clusters, association rules</a:t>
                      </a:r>
                    </a:p>
                  </a:txBody>
                  <a:tcPr marL="99134" marR="99134" marT="99134" marB="991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Predictions, probabilities</a:t>
                      </a:r>
                    </a:p>
                  </a:txBody>
                  <a:tcPr marL="99134" marR="99134" marT="99134" marB="99134" anchor="ctr"/>
                </a:tc>
                <a:extLst>
                  <a:ext uri="{0D108BD9-81ED-4DB2-BD59-A6C34878D82A}">
                    <a16:rowId xmlns:a16="http://schemas.microsoft.com/office/drawing/2014/main" xmlns="" val="1799764362"/>
                  </a:ext>
                </a:extLst>
              </a:tr>
              <a:tr h="114390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Techniques</a:t>
                      </a:r>
                    </a:p>
                  </a:txBody>
                  <a:tcPr marL="99134" marR="99134" marT="99134" marB="991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Data summarization, data visualization, data clustering, association rule mining</a:t>
                      </a:r>
                    </a:p>
                  </a:txBody>
                  <a:tcPr marL="99134" marR="99134" marT="99134" marB="991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Regression analysis, classification, decision tree learning</a:t>
                      </a:r>
                    </a:p>
                  </a:txBody>
                  <a:tcPr marL="99134" marR="99134" marT="99134" marB="99134" anchor="ctr"/>
                </a:tc>
                <a:extLst>
                  <a:ext uri="{0D108BD9-81ED-4DB2-BD59-A6C34878D82A}">
                    <a16:rowId xmlns:a16="http://schemas.microsoft.com/office/drawing/2014/main" xmlns="" val="3796345856"/>
                  </a:ext>
                </a:extLst>
              </a:tr>
              <a:tr h="100092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Use cases</a:t>
                      </a:r>
                    </a:p>
                  </a:txBody>
                  <a:tcPr marL="99134" marR="99134" marT="99134" marB="991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Understanding customer behavior, identifying trends, detecting fraud</a:t>
                      </a:r>
                    </a:p>
                  </a:txBody>
                  <a:tcPr marL="99134" marR="99134" marT="99134" marB="991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Predicting customer churn, assessing risk, targeting marketing campaigns</a:t>
                      </a:r>
                    </a:p>
                  </a:txBody>
                  <a:tcPr marL="99134" marR="99134" marT="99134" marB="99134" anchor="ctr"/>
                </a:tc>
                <a:extLst>
                  <a:ext uri="{0D108BD9-81ED-4DB2-BD59-A6C34878D82A}">
                    <a16:rowId xmlns:a16="http://schemas.microsoft.com/office/drawing/2014/main" xmlns="" val="3217390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814291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xmlns="" id="{83D57163-3316-457F-B6EF-91FD8E54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1211AED-CC2C-40C8-829E-23B8B4AD413E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8FB6C5BE-1452-415A-A92F-4D21EA416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xmlns="" id="{5063C3FF-4FD8-43DE-8272-89333A28D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37893" name="AutoShape 4">
            <a:extLst>
              <a:ext uri="{FF2B5EF4-FFF2-40B4-BE49-F238E27FC236}">
                <a16:creationId xmlns:a16="http://schemas.microsoft.com/office/drawing/2014/main" xmlns="" id="{DB3BD993-0A84-4C73-BF45-8C40652AD4DD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4914900" y="2870200"/>
            <a:ext cx="3810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xmlns="" id="{D7585E6B-7CE3-458C-8952-EDB44927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20A3102-E407-4C36-A93E-78F11810D052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xmlns="" id="{BF535500-369F-420F-890B-8D4FA348D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Mining: On What Kinds of Data?</a:t>
            </a:r>
            <a:endParaRPr lang="en-US" altLang="en-US" sz="3200" b="0" u="sng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xmlns="" id="{071D0258-BA9A-42D8-8CAD-30E764AE9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1800"/>
              <a:t>Database-oriented data sets and applications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Relational database, data warehouse, transactional database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800"/>
              <a:t>Advanced data sets and advanced applications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Data streams and sensor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Time-series data, temporal data, sequence data (incl. bio-sequences)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Structure data, graphs, social networks and multi-linked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Object-relational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Heterogeneous databases and legacy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Spatial data and spatiotemporal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Multimedia database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Text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The World-Wide Web</a:t>
            </a: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A1DB26-6067-48C0-9373-586953D4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0C9EF-6A04-46AD-B093-F161E43C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A relational database is a collection of tables, each of which is assigned a unique name. Each table consists of a set of attributes (columns or fields) and usually stores a large set of tuples (records or rows).</a:t>
            </a:r>
          </a:p>
          <a:p>
            <a:pPr algn="just"/>
            <a:r>
              <a:rPr lang="en-US" sz="2400" dirty="0"/>
              <a:t>Relational data can be accessed by database queries written in a relational query language (e.g., SQL)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546A13-741B-4982-851B-16BD32D6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60842-60C3-4D10-A6CE-D1894B66B5AA}" type="datetime4">
              <a:rPr lang="en-US" smtClean="0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B2D5C1-C99E-44FC-9E33-9F963D91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81C3F1-F2E2-42C4-BF3D-6FF9CDC4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99A5-7408-4599-8152-22F77871240A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54417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1A5C2C-55EC-496D-97DB-C198BB9A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525FD-B667-4426-AC2F-738BD348C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A data warehouse is a repository of information collected from multiple sources, stored under a unified schema, and usually residing at a single site. </a:t>
            </a:r>
          </a:p>
          <a:p>
            <a:pPr algn="just"/>
            <a:r>
              <a:rPr lang="en-US" sz="2400" dirty="0"/>
              <a:t>Data warehouses are constructed via a process of data cleaning, data integration, data transformation, data loading, and periodic data refreshing.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F2712E-3104-4B7F-AEB0-A3FE122C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60842-60C3-4D10-A6CE-D1894B66B5AA}" type="datetime4">
              <a:rPr lang="en-US" smtClean="0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B29FB-5899-4A01-96D1-210C3E82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219EF7-AC23-4056-9EAD-CC208A08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99A5-7408-4599-8152-22F77871240A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033142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FE76F2-774E-4EBE-8AC0-5A0EB15E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Transactional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E4D963-498F-4833-AC26-016D27EDC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In general, each record in a transactional database captures a transaction, such as a customer’s purchase, a flight booking, or a user’s clicks on a web page. </a:t>
            </a:r>
          </a:p>
          <a:p>
            <a:pPr algn="just"/>
            <a:r>
              <a:rPr lang="en-US" sz="2400" dirty="0"/>
              <a:t>A transaction typically includes a unique transaction identity number (trans ID) and a list of the items making up the transaction, such as the items purchased in the transaction.</a:t>
            </a:r>
          </a:p>
          <a:p>
            <a:pPr algn="just"/>
            <a:r>
              <a:rPr lang="en-US" sz="2400" dirty="0"/>
              <a:t>A transactional database may have additional tables, which contain other information related to the transactions, such as item description, information about the salesperson or the branch, and so 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5B8FB8-3FE0-4D33-97E4-33367D2F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60842-60C3-4D10-A6CE-D1894B66B5AA}" type="datetime4">
              <a:rPr lang="en-US" smtClean="0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CA987F-CFC6-4D78-ACE5-E5A7B5C4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BF0FFA-2F44-4F7D-A460-FA7E1336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99A5-7408-4599-8152-22F77871240A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331350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011665-4102-4B0B-80C1-D66B67C6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23951D-17E6-414C-86CD-809A0BEE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Object Oriented Database</a:t>
            </a:r>
          </a:p>
          <a:p>
            <a:r>
              <a:rPr lang="en-US" sz="2400" dirty="0"/>
              <a:t>Are based on the object oriented programming paradigm, where each entity is considered as an object.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Object Relational Databases</a:t>
            </a:r>
          </a:p>
          <a:p>
            <a:r>
              <a:rPr lang="en-US" sz="2400" dirty="0"/>
              <a:t>Based on an object relational data model</a:t>
            </a:r>
          </a:p>
          <a:p>
            <a:pPr algn="just"/>
            <a:r>
              <a:rPr lang="en-US" sz="2400" dirty="0"/>
              <a:t>Extends the relational model by providing a rich data types for handling complex objects and object orientation e.g. class hierarchies, inheritance , polymorphism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EF75A1-1F95-4484-AC17-221722D0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60842-60C3-4D10-A6CE-D1894B66B5AA}" type="datetime4">
              <a:rPr lang="en-US" smtClean="0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DEF56C-650B-458C-84FD-2FE597C1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2788A7-598E-4517-83F0-7090F03F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99A5-7408-4599-8152-22F77871240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320311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B429E-3928-4B52-B219-7F2E0905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6F6684-BD98-44F1-B7AC-BC7028DA1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Spatial Databases</a:t>
            </a:r>
          </a:p>
          <a:p>
            <a:r>
              <a:rPr lang="en-US" sz="2400" dirty="0"/>
              <a:t>Contains spatial related information, includes graphic (map) databases, medical and satellite image databases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Temporal and time series databases</a:t>
            </a:r>
          </a:p>
          <a:p>
            <a:r>
              <a:rPr lang="en-US" sz="2400" dirty="0"/>
              <a:t>Both stores time related data. </a:t>
            </a:r>
          </a:p>
          <a:p>
            <a:r>
              <a:rPr lang="en-US" sz="2400" dirty="0"/>
              <a:t>A temporal database usually stores relational data include time related attributes</a:t>
            </a:r>
          </a:p>
          <a:p>
            <a:r>
              <a:rPr lang="en-US" sz="2400" dirty="0"/>
              <a:t>A time series database stores sequence of values that changes with time , such as data collected regarding stock exchange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71DD15-52DF-4D60-9BBF-4247F576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60842-60C3-4D10-A6CE-D1894B66B5AA}" type="datetime4">
              <a:rPr lang="en-US" smtClean="0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AA9EA1-EC05-4019-BE65-64001501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8FEDC4-BD96-4E9A-991A-97A6F2C2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99A5-7408-4599-8152-22F77871240A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627796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C9AC1-733C-4B35-BC88-E21C2744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ADF16-5859-4144-9D70-4F96EE0D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Text Databases and multimedia</a:t>
            </a:r>
          </a:p>
          <a:p>
            <a:pPr algn="just"/>
            <a:r>
              <a:rPr lang="en-US" b="1" i="0" dirty="0">
                <a:effectLst/>
                <a:latin typeface="urw-din"/>
              </a:rPr>
              <a:t>Multimedia database</a:t>
            </a:r>
            <a:r>
              <a:rPr lang="en-US" b="0" i="0" dirty="0">
                <a:effectLst/>
                <a:latin typeface="urw-din"/>
              </a:rPr>
              <a:t> is the collection of interrelated multimedia data that includes text, graphics (sketches, drawings), images, animations, video, audio </a:t>
            </a:r>
            <a:r>
              <a:rPr lang="en-US" b="0" i="0" dirty="0" err="1">
                <a:effectLst/>
                <a:latin typeface="urw-din"/>
              </a:rPr>
              <a:t>etc</a:t>
            </a:r>
            <a:r>
              <a:rPr lang="en-US" b="0" i="0" dirty="0">
                <a:effectLst/>
                <a:latin typeface="urw-din"/>
              </a:rPr>
              <a:t> and have vast amounts of multisource multimedia data.</a:t>
            </a:r>
          </a:p>
          <a:p>
            <a:pPr algn="l"/>
            <a:r>
              <a:rPr lang="en-US" b="0" i="0" u="none" strike="noStrike" dirty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/>
            </a:r>
            <a:br>
              <a:rPr lang="en-US" b="0" i="0" u="none" strike="noStrike" dirty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b="0" i="0" u="none" strike="noStrike" dirty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Text Databases</a:t>
            </a:r>
          </a:p>
          <a:p>
            <a:pPr algn="l"/>
            <a:r>
              <a:rPr lang="en-US" dirty="0">
                <a:latin typeface="urw-din"/>
              </a:rPr>
              <a:t>A text database is a system that maintains a (usually large) text collection and provides fast and accurate access to it. Contains word description of objects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3E7C33-8E78-4C80-8799-16EBEFF4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60842-60C3-4D10-A6CE-D1894B66B5AA}" type="datetime4">
              <a:rPr lang="en-US" smtClean="0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35CBFB-628C-4DD6-AEC4-F43F69EF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0AC94E-7F58-4E44-B800-B36A5F8D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99A5-7408-4599-8152-22F77871240A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22768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EBB3A2-78E5-453A-9B02-611F61FC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8D683C-3FFB-4891-A95D-60F7C162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Heterogeneous Database and Legacy Databases</a:t>
            </a:r>
          </a:p>
          <a:p>
            <a:pPr algn="just"/>
            <a:r>
              <a:rPr lang="en-US" sz="2400" dirty="0"/>
              <a:t>A heterogeneous database system is an automated (or semi-automated) system for the integration of heterogeneous, disparate database management systems to present a user with a single, unified query interface.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</a:rPr>
              <a:t>Legacy Databases:  </a:t>
            </a:r>
            <a:r>
              <a:rPr lang="en-US" sz="2400" dirty="0"/>
              <a:t>a  legacy database is a group of heterogenous database that combines different kinds of data system, such relational or object-oriented  database </a:t>
            </a:r>
            <a:r>
              <a:rPr lang="en-US" sz="2400" dirty="0" err="1"/>
              <a:t>etc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E22944-773C-4119-A9D0-6FA18BB3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60842-60C3-4D10-A6CE-D1894B66B5AA}" type="datetime4">
              <a:rPr lang="en-US" smtClean="0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C21FBD-A75D-4B42-B898-95B12453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41D736-C27B-486B-8B06-BFDDE13C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99A5-7408-4599-8152-22F77871240A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63402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5993A8-AC5A-4FC3-A3ED-1BE2EB51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Data Mining? 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1111C3D-E017-4840-953E-128AEECAC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143000"/>
            <a:ext cx="8305800" cy="5105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2ED422-173A-4E8D-AEB0-D2B22A18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60842-60C3-4D10-A6CE-D1894B66B5AA}" type="datetime4">
              <a:rPr lang="en-US" smtClean="0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B34A0A-1B42-4274-BB5B-77D4D8F2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40DCAE-5D67-428E-8FF5-C7CAF47C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99A5-7408-4599-8152-22F77871240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743526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331A5C-0478-498F-B7FE-6936926A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Databases		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D24BA2-A949-479F-9D17-99552F265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3031A8-F15B-4291-9CBC-838F4C6B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60842-60C3-4D10-A6CE-D1894B66B5AA}" type="datetime4">
              <a:rPr lang="en-US" smtClean="0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B50B25-AC88-47AE-954A-47145B71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1F18C-2BEA-4332-91A4-970A196B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99A5-7408-4599-8152-22F77871240A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7766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xmlns="" id="{71C8DD99-3991-402A-834B-B757CE03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A556749-2515-4C86-8534-6E24B2972B96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23BF6E81-BFA9-4DC9-A46D-41443B28C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xmlns="" id="{596E4115-3392-4E88-9B64-B5A670A88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/>
              <a:t>Summary</a:t>
            </a:r>
          </a:p>
        </p:txBody>
      </p:sp>
      <p:sp>
        <p:nvSpPr>
          <p:cNvPr id="41989" name="AutoShape 4">
            <a:extLst>
              <a:ext uri="{FF2B5EF4-FFF2-40B4-BE49-F238E27FC236}">
                <a16:creationId xmlns:a16="http://schemas.microsoft.com/office/drawing/2014/main" xmlns="" id="{5E59B90F-EF07-4DC8-9E56-19DDAEC5C2D5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5372100" y="3327400"/>
            <a:ext cx="3810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0CCC10-5B68-4A1D-A912-A02BD275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800" dirty="0"/>
              <a:t>What Kinds of Patterns Can Be Mined?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18611D-9893-448E-B534-322C722F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functionalities are used to specify the kinds of patterns to be found in data mining tasks</a:t>
            </a:r>
          </a:p>
          <a:p>
            <a:r>
              <a:rPr lang="en-US" dirty="0"/>
              <a:t>There are a number of data mining functionalities. These include</a:t>
            </a:r>
          </a:p>
          <a:p>
            <a:pPr lvl="1"/>
            <a:r>
              <a:rPr lang="en-US" dirty="0"/>
              <a:t>Characterization and discrimination</a:t>
            </a:r>
          </a:p>
          <a:p>
            <a:pPr lvl="1"/>
            <a:r>
              <a:rPr lang="en-US" dirty="0"/>
              <a:t>The mining of frequent patterns </a:t>
            </a:r>
          </a:p>
          <a:p>
            <a:pPr lvl="1"/>
            <a:r>
              <a:rPr lang="en-US" dirty="0"/>
              <a:t>Associations, and correlations </a:t>
            </a:r>
          </a:p>
          <a:p>
            <a:pPr lvl="1"/>
            <a:r>
              <a:rPr lang="en-US" dirty="0"/>
              <a:t>Classification and regression </a:t>
            </a:r>
          </a:p>
          <a:p>
            <a:pPr lvl="1"/>
            <a:r>
              <a:rPr lang="en-US" dirty="0"/>
              <a:t>Clustering analysis and </a:t>
            </a:r>
          </a:p>
          <a:p>
            <a:pPr lvl="1"/>
            <a:r>
              <a:rPr lang="en-US" dirty="0"/>
              <a:t>Outlier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078A12-9B6B-49E4-AAAF-B925B895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60842-60C3-4D10-A6CE-D1894B66B5AA}" type="datetime4">
              <a:rPr lang="en-US" smtClean="0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6BA9CF-DA80-4369-85BD-403E7175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A215A0-6627-4058-9427-2EC9D6F6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99A5-7408-4599-8152-22F77871240A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025626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xmlns="" id="{CA97590D-2F7F-4878-AFA2-E16BCF30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3DCDF5D-E5DA-4C05-9597-1610DD347780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B69B11D4-C3DA-48A6-A0C7-99B18443D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Data Mining Function: (3) Classification</a:t>
            </a:r>
            <a:endParaRPr lang="en-US" altLang="en-US" sz="2800" b="0" dirty="0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xmlns="" id="{B9751E32-D791-4ABF-B481-C173F0BF7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Classification and label prediction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Construct models (functions) based on some training examples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Describe and distinguish classes or concepts for future prediction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E.g., classify countries based on (climate), or classify cars based on (gas mileage)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Predict some unknown class labels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Typical methods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Decision trees, naïve Bayesian classification, support vector machines, neural networks, rule-based classification, pattern-based classification, logistic regression,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Typical applications: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Credit card fraud detection, direct marketing, classifying stars, diseases,  web-pages, …</a:t>
            </a: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65323-DB86-4192-A526-48115915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5492"/>
            <a:ext cx="7716838" cy="762000"/>
          </a:xfrm>
        </p:spPr>
        <p:txBody>
          <a:bodyPr/>
          <a:lstStyle/>
          <a:p>
            <a:r>
              <a:rPr lang="en-US" altLang="en-US" sz="2400" dirty="0"/>
              <a:t>Data Mining Function: (2) </a:t>
            </a:r>
            <a:r>
              <a:rPr lang="en-US" sz="2400" dirty="0"/>
              <a:t>Characterization &amp;discriminations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B49660-9C52-4825-80C1-53CF88591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rgbClr val="C00000"/>
                </a:solidFill>
              </a:rPr>
              <a:t>Characterization and discrimination</a:t>
            </a:r>
            <a:endParaRPr lang="en-US" dirty="0">
              <a:solidFill>
                <a:srgbClr val="C00000"/>
              </a:solidFill>
            </a:endParaRPr>
          </a:p>
          <a:p>
            <a:pPr algn="just"/>
            <a:r>
              <a:rPr lang="en-US" dirty="0"/>
              <a:t>Data entries can be associated with classes or concepts. </a:t>
            </a:r>
            <a:r>
              <a:rPr lang="en-US" dirty="0" err="1"/>
              <a:t>E.g</a:t>
            </a:r>
            <a:r>
              <a:rPr lang="en-US" dirty="0"/>
              <a:t> Items, Customer</a:t>
            </a:r>
          </a:p>
          <a:p>
            <a:pPr algn="just"/>
            <a:r>
              <a:rPr lang="en-US" dirty="0"/>
              <a:t>It can be useful to describe individual classes and concepts in summarized, concise, and yet precise terms. </a:t>
            </a:r>
          </a:p>
          <a:p>
            <a:pPr algn="just"/>
            <a:r>
              <a:rPr lang="en-US" dirty="0"/>
              <a:t>Such descriptions of a class or a concept are called class/concept descriptions.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AD31BD-658E-4C3F-A70F-F53888BF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60842-60C3-4D10-A6CE-D1894B66B5AA}" type="datetime4">
              <a:rPr lang="en-US" smtClean="0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93C741-1A97-45A8-AE3A-78966729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E0F002-5C09-4115-B411-2189EDFA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99A5-7408-4599-8152-22F77871240A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218380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9B3AF-DE16-4ADA-A49A-E6712B84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Characterization and 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803F52-8CC8-44F0-9AB6-E4182026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descriptions can be derived using </a:t>
            </a:r>
          </a:p>
          <a:p>
            <a:endParaRPr lang="en-US" dirty="0"/>
          </a:p>
          <a:p>
            <a:pPr algn="just"/>
            <a:r>
              <a:rPr lang="en-US" dirty="0"/>
              <a:t>(1) </a:t>
            </a:r>
            <a:r>
              <a:rPr lang="en-US" dirty="0">
                <a:solidFill>
                  <a:srgbClr val="C00000"/>
                </a:solidFill>
              </a:rPr>
              <a:t>data characterization</a:t>
            </a:r>
            <a:r>
              <a:rPr lang="en-US" dirty="0"/>
              <a:t>, by summarizing the data of the class under study (often called the target class) in general terms, or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(2) </a:t>
            </a:r>
            <a:r>
              <a:rPr lang="en-US" dirty="0">
                <a:solidFill>
                  <a:srgbClr val="C00000"/>
                </a:solidFill>
              </a:rPr>
              <a:t>data discrimination</a:t>
            </a:r>
            <a:r>
              <a:rPr lang="en-US" dirty="0"/>
              <a:t>, by comparison of the target class with one or a set of comparative classes (often called the contrasting classes), or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 (3) both data characterization and discrimination.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A23C68-4F13-4C35-B8B3-18628630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60842-60C3-4D10-A6CE-D1894B66B5AA}" type="datetime4">
              <a:rPr lang="en-US" smtClean="0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620A38-0A67-4C25-892A-BF373F02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253F6A-5277-483D-BB63-9923F12F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99A5-7408-4599-8152-22F77871240A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071056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C320B-AC90-4ABF-A96D-1E751DE0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Data Mining Function: (3) </a:t>
            </a:r>
            <a:r>
              <a:rPr lang="en-US" sz="2400" dirty="0"/>
              <a:t>frequent patterns ,Association and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3C4994-BDBF-4D6F-BCD7-35F7413A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mining of frequent patterns</a:t>
            </a:r>
          </a:p>
          <a:p>
            <a:r>
              <a:rPr lang="en-US" dirty="0"/>
              <a:t>Frequent patterns, as the name suggests, are patterns that occur frequently in data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r>
              <a:rPr lang="en-US" dirty="0"/>
              <a:t>There are many kinds of frequent patterns, including </a:t>
            </a:r>
          </a:p>
          <a:p>
            <a:pPr lvl="1"/>
            <a:r>
              <a:rPr lang="en-US" dirty="0"/>
              <a:t>Frequent itemset, </a:t>
            </a:r>
          </a:p>
          <a:p>
            <a:pPr lvl="1"/>
            <a:r>
              <a:rPr lang="en-US" dirty="0"/>
              <a:t>Frequent subsequences (also known as sequential patterns), and </a:t>
            </a:r>
          </a:p>
          <a:p>
            <a:pPr algn="just"/>
            <a:r>
              <a:rPr lang="en-US"/>
              <a:t>Mining frequent patterns leads to the discovery of interesting associations and correlations within data.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27F6DC-EB24-4B11-879A-1E71CE35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60842-60C3-4D10-A6CE-D1894B66B5AA}" type="datetime4">
              <a:rPr lang="en-US" smtClean="0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3771B0-D888-4BCD-A6F3-75091346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122D72-065E-4FD3-87BC-0AFA86C6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99A5-7408-4599-8152-22F77871240A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015722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xmlns="" id="{E0DA40CC-A784-4486-807F-D8C52CE4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A5F3DC8-17DC-4978-905A-2AC31F2355E2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xmlns="" id="{D18B047C-0A9F-4AE4-91A4-2B063D092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56197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Data Mining Function: (4) Generalization</a:t>
            </a:r>
            <a:endParaRPr lang="en-US" altLang="en-US" sz="2800" b="0" dirty="0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xmlns="" id="{3C26909F-517B-4B96-BE27-978B430BE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Information integration and data warehouse construction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cleaning, transformation, integration, and multidimensional data model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Data cube technology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Scalable methods for computing (i.e., materializing) multidimensional aggregates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OLAP (online analytical processing)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Multidimensional concept description: Characterization and discrimination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Generalize, summarize, and contrast data characteristics, e.g., dry vs. wet region</a:t>
            </a: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xmlns="" id="{0F366303-D955-4D98-99EC-D4AEA156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D71CD12-3E92-4DD7-80F6-0DDA47EE3C19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99BAF375-78C0-459C-9F15-7A9A82168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Data Mining Function: (5) Association and Correlation Analysis</a:t>
            </a:r>
            <a:endParaRPr lang="en-US" altLang="en-US" sz="2800" b="0" dirty="0"/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xmlns="" id="{41088D59-EED6-48AE-BB09-1B25465C2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Frequent patterns (or frequent itemsets)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What items are frequently purchased together in your Walmart?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Association, correlation vs. causality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A typical association rule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Diaper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Beer [0.5%, 75%]  (support, confidence)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Are strongly associated items also strongly correlated?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How to mine such patterns and rules efficiently in large datasets?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How to use such patterns for classification, clustering, and other applications?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xmlns="" id="{AE7284EE-039F-451C-BE3D-A4C91B40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FED2CEC-449F-4EE3-8302-F5EB6C32FE22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D745D531-F0F0-432F-B35E-A2377F976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635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Data Mining Function: (6) Cluster Analysis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xmlns="" id="{2DC92C50-D022-4B87-97D0-F801A39EF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Unsupervised learning (i.e., Class label is unknown)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Group data to form new categories (i.e., clusters), e.g., cluster houses to find distribution patterns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Principle: Maximizing intra-class similarity &amp; minimizing interclass similarity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Many methods and applications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912901-2928-429D-9058-CBFADC65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525252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525252"/>
                </a:solidFill>
                <a:effectLst/>
                <a:latin typeface="CiscoSans"/>
              </a:rPr>
              <a:t>Global Internet user growth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2F0610-6DD7-428A-92E8-6DBB6812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60842-60C3-4D10-A6CE-D1894B66B5AA}" type="datetime4">
              <a:rPr lang="en-US" smtClean="0"/>
              <a:pPr>
                <a:defRPr/>
              </a:pPr>
              <a:t>January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335C95-CD3A-4162-81C6-3DB80A9E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9D713A-376C-4284-A574-B5040827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99A5-7408-4599-8152-22F77871240A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2402" name="Picture 2" descr="Global Internet user growth">
            <a:extLst>
              <a:ext uri="{FF2B5EF4-FFF2-40B4-BE49-F238E27FC236}">
                <a16:creationId xmlns:a16="http://schemas.microsoft.com/office/drawing/2014/main" xmlns="" id="{6DE1E453-4DBF-45C2-8FA5-76A0179599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05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A5D070-BBC2-4E80-AB5E-01F204E8E600}"/>
              </a:ext>
            </a:extLst>
          </p:cNvPr>
          <p:cNvSpPr txBox="1"/>
          <p:nvPr/>
        </p:nvSpPr>
        <p:spPr>
          <a:xfrm>
            <a:off x="381000" y="6070471"/>
            <a:ext cx="80978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525252"/>
                </a:solidFill>
                <a:effectLst/>
                <a:latin typeface="CiscoSans"/>
              </a:rPr>
              <a:t>Source: Cisco Annual Internet Report, 2018-2023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6689434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xmlns="" id="{CB655F80-17C8-4212-8D69-069493CB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DC37495-D8B0-4050-BD62-8F13C50EDD81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5D70B823-D7E8-4106-A2BF-F011E5AD0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635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Data Mining Function: (7) Outlier Analysis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xmlns="" id="{D29B46D3-1CFE-45BA-BA11-E2F468EC9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Outlier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Outlier: A data object that does not comply with the general behavior of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Noise or exception? </a:t>
            </a:r>
            <a:r>
              <a:rPr lang="en-US" altLang="en-US" sz="2000">
                <a:cs typeface="Tahoma" panose="020B0604030504040204" pitchFamily="34" charset="0"/>
              </a:rPr>
              <a:t>― One person’s garbage could be another person’s treasure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Methods: by product of clustering or regression analysis, 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Useful in fraud detection, rare events analysis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xmlns="" id="{AB8033E9-1CD5-4AF8-B210-3D2C5866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28E150A-2444-48E1-91DE-BCF356847C2D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0055B25E-4660-401A-9BDC-90A27A001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Time and Ordering: Sequential Pattern, Trend and Evolution Analysis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xmlns="" id="{DDD3298E-C01C-4D5C-B6BD-08B9A9A3E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/>
              <a:t>Sequence, trend and evolution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Trend, time-series, and deviation analysis: e.g., regression and value prediction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Sequential pattern mining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/>
              <a:t>e.g., first buy digital camera, then buy </a:t>
            </a:r>
            <a:r>
              <a:rPr lang="en-US" altLang="en-US">
                <a:sym typeface="Wingdings" panose="05000000000000000000" pitchFamily="2" charset="2"/>
              </a:rPr>
              <a:t>large SD memory cards</a:t>
            </a:r>
            <a:endParaRPr lang="en-US" altLang="en-US"/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Periodicity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Motifs and biological sequence analysis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/>
              <a:t>Approximate and consecutive motifs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Similarity-based analysis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Mining data streams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Ordered, time-varying, potentially infinite, data streams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xmlns="" id="{7A3870F1-3E79-4970-A5D3-A351D1E0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CEC0071-85EE-4441-B8E0-C3FB7523B2E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xmlns="" id="{E06CA3A2-3F02-4E9B-82FD-C4D5482E3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Structure and Network Analysis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xmlns="" id="{29AB73BC-60AF-4E03-BA2B-EFDE689E9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2000"/>
              <a:t>Graph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Finding frequent subgraphs (e.g., chemical compounds), trees (XML), substructures (web fragments)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/>
              <a:t>Information network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Social networks: actors (objects, nodes) and relationships (edges)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000"/>
              <a:t>e.g., author networks in CS, terrorist networks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Multiple heterogeneous networks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000"/>
              <a:t>A person could be multiple information networks: friends, family, classmates, …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Links carry a lot of semantic information: Link mining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/>
              <a:t>Web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Web is a big information network: from PageRank to Google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Analysis of Web information networks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000"/>
              <a:t>Web community discovery, opinion mining, usage mining, …</a:t>
            </a: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xmlns="" id="{54079FAA-DDF9-4C25-AE09-90E4C521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DBEA27E-A707-456A-901A-7814A1A4DF3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xmlns="" id="{BF4F1403-960B-4A16-9BC1-87C375A8F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of Knowledge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xmlns="" id="{B4D8CD92-B712-4AAB-B343-70BDBD215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Are all mined knowledge interesting?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One can mine tremendous amount of “patterns” and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Some may fit only certain dimension space (time, location, …)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Some may not be representative, may be transient, 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Evaluation of mined knowledge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→ directly mine only interesting knowledge?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Descriptive vs. predictive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Coverage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Typicality vs. novelty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Accuracy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Timeliness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…</a:t>
            </a: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xmlns="" id="{196720B8-3E25-4A73-AA9A-8357EDF0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79B67ED-7180-4DF2-8975-965CB05A6FCF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xmlns="" id="{3C9CC93D-262C-429B-990F-C1F01D807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xmlns="" id="{0B96541C-C1D8-485D-8AAF-05FB2A3B3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60421" name="AutoShape 4">
            <a:extLst>
              <a:ext uri="{FF2B5EF4-FFF2-40B4-BE49-F238E27FC236}">
                <a16:creationId xmlns:a16="http://schemas.microsoft.com/office/drawing/2014/main" xmlns="" id="{F8311E82-917E-4FBD-9027-77EDA0CE0B07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4305300" y="3937000"/>
            <a:ext cx="3810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xmlns="" id="{CCF8ED2A-E05E-4420-9B16-04338426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DD44F0C-C35A-4C9B-9A50-A75DDC8D0FB6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xmlns="" id="{CE1C0DA7-EBBF-4F26-959F-D34310AE8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/>
              <a:t>Data Mining: Confluence of Multiple Disciplines</a:t>
            </a:r>
            <a:r>
              <a:rPr lang="en-US" altLang="en-US" sz="3200" b="0"/>
              <a:t> </a:t>
            </a:r>
          </a:p>
        </p:txBody>
      </p:sp>
      <p:sp>
        <p:nvSpPr>
          <p:cNvPr id="62468" name="Oval 19">
            <a:extLst>
              <a:ext uri="{FF2B5EF4-FFF2-40B4-BE49-F238E27FC236}">
                <a16:creationId xmlns:a16="http://schemas.microsoft.com/office/drawing/2014/main" xmlns="" id="{CFD2FA3A-10A3-40E8-BCD4-2CC751A3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2286000" cy="1066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Data Mining</a:t>
            </a:r>
          </a:p>
        </p:txBody>
      </p:sp>
      <p:sp>
        <p:nvSpPr>
          <p:cNvPr id="62469" name="Line 13">
            <a:extLst>
              <a:ext uri="{FF2B5EF4-FFF2-40B4-BE49-F238E27FC236}">
                <a16:creationId xmlns:a16="http://schemas.microsoft.com/office/drawing/2014/main" xmlns="" id="{71C2E1B6-A5E5-48E7-9B12-E663B1F54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657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0" name="Line 14">
            <a:extLst>
              <a:ext uri="{FF2B5EF4-FFF2-40B4-BE49-F238E27FC236}">
                <a16:creationId xmlns:a16="http://schemas.microsoft.com/office/drawing/2014/main" xmlns="" id="{186F4A12-2179-4D11-8325-AD13E5823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438400"/>
            <a:ext cx="19050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1" name="Line 15">
            <a:extLst>
              <a:ext uri="{FF2B5EF4-FFF2-40B4-BE49-F238E27FC236}">
                <a16:creationId xmlns:a16="http://schemas.microsoft.com/office/drawing/2014/main" xmlns="" id="{A4144E81-7BE4-453E-B207-A1CEB41D6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362200"/>
            <a:ext cx="190500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2" name="Line 16">
            <a:extLst>
              <a:ext uri="{FF2B5EF4-FFF2-40B4-BE49-F238E27FC236}">
                <a16:creationId xmlns:a16="http://schemas.microsoft.com/office/drawing/2014/main" xmlns="" id="{DF7BA53E-BCA1-4E33-A9D3-6239FF450D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657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3" name="Line 17">
            <a:extLst>
              <a:ext uri="{FF2B5EF4-FFF2-40B4-BE49-F238E27FC236}">
                <a16:creationId xmlns:a16="http://schemas.microsoft.com/office/drawing/2014/main" xmlns="" id="{05694347-F77A-4940-9A9F-F7849BD256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4191000"/>
            <a:ext cx="1981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4" name="Line 18">
            <a:extLst>
              <a:ext uri="{FF2B5EF4-FFF2-40B4-BE49-F238E27FC236}">
                <a16:creationId xmlns:a16="http://schemas.microsoft.com/office/drawing/2014/main" xmlns="" id="{7465A5BD-7020-4169-A580-E6C151AB07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4191000"/>
            <a:ext cx="1600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5" name="Oval 21">
            <a:extLst>
              <a:ext uri="{FF2B5EF4-FFF2-40B4-BE49-F238E27FC236}">
                <a16:creationId xmlns:a16="http://schemas.microsoft.com/office/drawing/2014/main" xmlns="" id="{F1966428-A09E-450F-8A98-102C903FE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6002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Machine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Learning</a:t>
            </a:r>
          </a:p>
        </p:txBody>
      </p:sp>
      <p:sp>
        <p:nvSpPr>
          <p:cNvPr id="62476" name="Oval 22">
            <a:extLst>
              <a:ext uri="{FF2B5EF4-FFF2-40B4-BE49-F238E27FC236}">
                <a16:creationId xmlns:a16="http://schemas.microsoft.com/office/drawing/2014/main" xmlns="" id="{1EBEDAEB-1308-4FBF-B5E0-2FC813C7D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600200"/>
            <a:ext cx="2057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Statistics</a:t>
            </a:r>
          </a:p>
        </p:txBody>
      </p:sp>
      <p:sp>
        <p:nvSpPr>
          <p:cNvPr id="62477" name="Oval 23">
            <a:extLst>
              <a:ext uri="{FF2B5EF4-FFF2-40B4-BE49-F238E27FC236}">
                <a16:creationId xmlns:a16="http://schemas.microsoft.com/office/drawing/2014/main" xmlns="" id="{DF894601-0C2F-447F-9140-5E75D474F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766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Applications</a:t>
            </a:r>
          </a:p>
        </p:txBody>
      </p:sp>
      <p:sp>
        <p:nvSpPr>
          <p:cNvPr id="62478" name="Oval 24">
            <a:extLst>
              <a:ext uri="{FF2B5EF4-FFF2-40B4-BE49-F238E27FC236}">
                <a16:creationId xmlns:a16="http://schemas.microsoft.com/office/drawing/2014/main" xmlns="" id="{DD7519D4-1835-4AD1-A86D-AE0A6112C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244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Algorithm</a:t>
            </a:r>
          </a:p>
        </p:txBody>
      </p:sp>
      <p:sp>
        <p:nvSpPr>
          <p:cNvPr id="62479" name="Oval 25">
            <a:extLst>
              <a:ext uri="{FF2B5EF4-FFF2-40B4-BE49-F238E27FC236}">
                <a16:creationId xmlns:a16="http://schemas.microsoft.com/office/drawing/2014/main" xmlns="" id="{8A19D72D-495D-482B-B456-66628F223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002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Pattern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Recognition</a:t>
            </a:r>
          </a:p>
        </p:txBody>
      </p:sp>
      <p:sp>
        <p:nvSpPr>
          <p:cNvPr id="62480" name="Oval 26">
            <a:extLst>
              <a:ext uri="{FF2B5EF4-FFF2-40B4-BE49-F238E27FC236}">
                <a16:creationId xmlns:a16="http://schemas.microsoft.com/office/drawing/2014/main" xmlns="" id="{DB1FCF36-CB27-4DAA-8761-AEF6E42F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8768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High-Performance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Computing</a:t>
            </a:r>
          </a:p>
        </p:txBody>
      </p:sp>
      <p:sp>
        <p:nvSpPr>
          <p:cNvPr id="62481" name="Oval 27">
            <a:extLst>
              <a:ext uri="{FF2B5EF4-FFF2-40B4-BE49-F238E27FC236}">
                <a16:creationId xmlns:a16="http://schemas.microsoft.com/office/drawing/2014/main" xmlns="" id="{0441028A-4FC1-46E9-A299-F4B3444E8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Visualization</a:t>
            </a:r>
            <a:endParaRPr lang="en-US" altLang="en-US" sz="2000"/>
          </a:p>
        </p:txBody>
      </p:sp>
      <p:sp>
        <p:nvSpPr>
          <p:cNvPr id="62482" name="Line 28">
            <a:extLst>
              <a:ext uri="{FF2B5EF4-FFF2-40B4-BE49-F238E27FC236}">
                <a16:creationId xmlns:a16="http://schemas.microsoft.com/office/drawing/2014/main" xmlns="" id="{503F36F9-8F18-4AC9-AE9C-5467238D5A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4267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3" name="Oval 30">
            <a:extLst>
              <a:ext uri="{FF2B5EF4-FFF2-40B4-BE49-F238E27FC236}">
                <a16:creationId xmlns:a16="http://schemas.microsoft.com/office/drawing/2014/main" xmlns="" id="{F3F7FA7D-A22D-477B-99AD-DE9F27551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8006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Database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Technology</a:t>
            </a:r>
          </a:p>
        </p:txBody>
      </p:sp>
      <p:sp>
        <p:nvSpPr>
          <p:cNvPr id="62484" name="Line 31">
            <a:extLst>
              <a:ext uri="{FF2B5EF4-FFF2-40B4-BE49-F238E27FC236}">
                <a16:creationId xmlns:a16="http://schemas.microsoft.com/office/drawing/2014/main" xmlns="" id="{31DF13C5-FB8B-4B57-B9F0-5582AA6E1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38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xmlns="" id="{7F737FFA-6CB4-4CBF-B24F-04068E71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8835141-7CD6-4343-8E2D-E03BFCB2ECA0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xmlns="" id="{98D03817-18CB-46B6-836D-AE0E53D12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Why Confluence of Multiple Disciplines?</a:t>
            </a:r>
            <a:endParaRPr lang="en-US" altLang="en-US" sz="3200" b="0" u="sng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xmlns="" id="{A8FB6538-5402-4EBB-891F-DF1CE0042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/>
              <a:t>Tremendous amount of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Algorithms must be highly scalable to handle such as tera-bytes of data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High-dimensionality of data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Micro-array may have tens of thousands of dimensions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High complexity of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Data streams and sensor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Time-series data, temporal data, sequence data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Structure data, graphs, social networks and multi-linked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Heterogeneous databases and legacy databases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Spatial, spatiotemporal, multimedia, text and Web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Software programs, scientific simulations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New and sophisticated applications</a:t>
            </a:r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>
            <a:extLst>
              <a:ext uri="{FF2B5EF4-FFF2-40B4-BE49-F238E27FC236}">
                <a16:creationId xmlns:a16="http://schemas.microsoft.com/office/drawing/2014/main" xmlns="" id="{309C5B54-E489-498C-979D-4DA664EE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A0E88AE-3DF1-4422-9A4D-A693BC4874D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xmlns="" id="{E23B9680-3E96-4B9B-BF2C-87FB7C236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xmlns="" id="{2C9E6BC0-2FD4-4DF1-B63A-891712183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66565" name="AutoShape 4">
            <a:extLst>
              <a:ext uri="{FF2B5EF4-FFF2-40B4-BE49-F238E27FC236}">
                <a16:creationId xmlns:a16="http://schemas.microsoft.com/office/drawing/2014/main" xmlns="" id="{0716AD80-D874-4DB8-946B-292D1E5DDBF0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5600700" y="4394200"/>
            <a:ext cx="3810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>
            <a:extLst>
              <a:ext uri="{FF2B5EF4-FFF2-40B4-BE49-F238E27FC236}">
                <a16:creationId xmlns:a16="http://schemas.microsoft.com/office/drawing/2014/main" xmlns="" id="{07FD2F6E-027C-4D2E-9B2C-7BF952CA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6D7ABBB-8D61-4D51-BA0D-0401F78F7646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xmlns="" id="{D37F68EF-7462-4F1A-AE2D-EDBA3FD05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Applications of Data Mining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xmlns="" id="{2C970C4D-0B71-407F-B94C-A7C53D383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Web page analysis: from web page classification, clustering to PageRank &amp; HITS algorithms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Collaborative analysis &amp; recommender systems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Basket data analysis to targeted marketing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Biological and medical data analysis: classification, cluster analysis (microarray data analysis),  biological sequence analysis, biological network analysis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Data mining and software engineering (e.g., IEEE Computer, Aug. 2009 issue)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From major dedicated data mining systems/tools (e.g., SAS, MS SQL-Server Analysis Manager, Oracle Data Mining Tools) to invisible data mining</a:t>
            </a:r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xmlns="" id="{4D3FB7B9-87DB-472E-B5A5-874C3744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6DB1002-5409-466D-B663-3B1B3325213C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xmlns="" id="{48C5EFFF-886A-472E-9C17-8A0A4F3CB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xmlns="" id="{4A473ABD-B2D4-4D7A-A7F5-DC64A3DB3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70661" name="AutoShape 4">
            <a:extLst>
              <a:ext uri="{FF2B5EF4-FFF2-40B4-BE49-F238E27FC236}">
                <a16:creationId xmlns:a16="http://schemas.microsoft.com/office/drawing/2014/main" xmlns="" id="{D23D0646-7AE5-4834-8E58-378C598A7FE7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4305300" y="4927600"/>
            <a:ext cx="3810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xmlns="" id="{C66B0A7A-76E0-4381-8D47-858B638F7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Data Mining? 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xmlns="" id="{34864FE9-90CF-4A35-AF95-8A312709A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 per Cisco the annual growth rate is:</a:t>
            </a:r>
          </a:p>
        </p:txBody>
      </p:sp>
      <p:sp>
        <p:nvSpPr>
          <p:cNvPr id="10244" name="Slide Number Placeholder 4">
            <a:extLst>
              <a:ext uri="{FF2B5EF4-FFF2-40B4-BE49-F238E27FC236}">
                <a16:creationId xmlns:a16="http://schemas.microsoft.com/office/drawing/2014/main" xmlns="" id="{40F67A21-9140-4D71-AE9A-53F9BDC2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8956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8603DF1-F684-4D17-BA1C-3527BE0AAC34}" type="slidenum">
              <a:rPr lang="en-US" altLang="en-US" sz="1400">
                <a:latin typeface="Arial" panose="020B0604020202020204" pitchFamily="34" charset="0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r>
              <a:rPr lang="en-US" altLang="en-US" sz="140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45" name="Picture 2" descr="http://www.cisco.com/c/dam/en/us/solutions/collateral/service-provider/visual-networking-index-vni/VNI_Hyperconnectivity_WP.doc/_jcr_content/renditions/VNI_Hyperconnectivity_WP_1.jpg">
            <a:extLst>
              <a:ext uri="{FF2B5EF4-FFF2-40B4-BE49-F238E27FC236}">
                <a16:creationId xmlns:a16="http://schemas.microsoft.com/office/drawing/2014/main" xmlns="" id="{126D10A2-7562-4163-B170-D8F7CD44F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16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xmlns="" id="{BADD8AF9-CEE8-43F3-8715-D6433F37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404E7BC-B00C-48A0-943D-110D05135A1F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xmlns="" id="{860729C0-2A77-4055-8C5B-8384774B6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239000" cy="5857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Major Issues in Data Mining (1)</a:t>
            </a:r>
            <a:endParaRPr lang="en-US" altLang="en-US" sz="3200" b="0" u="sng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xmlns="" id="{2C358F9E-601F-4E0B-8DFA-662B17F14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Mining Methodology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Mining various and new kinds of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Mining knowledge in multi-dimensional space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Data mining: An interdisciplinary effort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Boosting the power of discovery in a networked environment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Handling noise, uncertainty, and incompleteness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Pattern evaluation and pattern- or constraint-guided mining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User Interaction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Interactive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Incorporation of background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Presentation and visualization of data mining results</a:t>
            </a:r>
          </a:p>
        </p:txBody>
      </p: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>
            <a:extLst>
              <a:ext uri="{FF2B5EF4-FFF2-40B4-BE49-F238E27FC236}">
                <a16:creationId xmlns:a16="http://schemas.microsoft.com/office/drawing/2014/main" xmlns="" id="{898491F6-22D6-4C62-8894-0A574920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80CD819-7437-4466-BED8-111C1C3977F5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4275B4A4-7EDA-4512-901E-57E269AB8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239000" cy="5857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Major Issues in Data Mining (2)</a:t>
            </a:r>
            <a:endParaRPr lang="en-US" altLang="en-US" sz="3200" b="0" u="sng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xmlns="" id="{DD38FCCF-B584-4D43-B617-A4DCA5DFF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572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Efficiency and Scalability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Efficiency and scalability of data mining algorithms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Parallel, distributed, stream, and incremental mining methods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Diversity of data types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Handling complex types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Mining dynamic, networked, and global data repositories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Data mining and society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Social impacts of data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Privacy-preserving data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Invisible data mining</a:t>
            </a:r>
          </a:p>
        </p:txBody>
      </p:sp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xmlns="" id="{868FAC78-C08D-45AF-8B52-CB3E8CB4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50A6115-8250-46C6-BCF2-95460B15D3A6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xmlns="" id="{1A3B8A29-C353-43BD-AD4E-41D8EB98C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xmlns="" id="{D01D6021-8CD2-43AC-ABB5-D59D2B021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76805" name="AutoShape 4">
            <a:extLst>
              <a:ext uri="{FF2B5EF4-FFF2-40B4-BE49-F238E27FC236}">
                <a16:creationId xmlns:a16="http://schemas.microsoft.com/office/drawing/2014/main" xmlns="" id="{5F909EE8-26AD-46F7-A09A-FBDE0B5D8691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7277100" y="5461000"/>
            <a:ext cx="3810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xmlns="" id="{3317734F-9274-4A03-9A65-7B04C26C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0F0296D-447F-4147-925C-351E020CF64C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xmlns="" id="{17C0B272-0B93-42DD-B1FE-113AB99BC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3152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/>
              <a:t>A Brief History of Data Mining Society</a:t>
            </a:r>
            <a:endParaRPr lang="en-US" altLang="en-US" sz="2800" b="0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xmlns="" id="{9816D3A2-7BC4-4A0C-8AFA-2D41BDB32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1800"/>
              <a:t>1989 IJCAI Workshop on Knowledge Discovery in Databases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Knowledge Discovery in Databases (G. Piatetsky-Shapiro and W. Frawley, 1991)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1991-1994 Workshops on Knowledge Discovery in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Advances in Knowledge Discovery and Data Mining (U. Fayyad, G. Piatetsky-Shapiro, P. Smyth, and R. Uthurusamy, 1996)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1995-1998 International Conferences on Knowledge Discovery in Databases and Data Mining (KDD’95-98)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Journal of Data Mining and Knowledge Discovery (1997)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ACM SIGKDD conferences since 1998 and SIGKDD Explorations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More conferences on data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PAKDD (1997), PKDD (1997), SIAM-Data Mining (2001), (IEEE) ICDM (2001), etc.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ACM Transactions on KDD starting in 2007</a:t>
            </a:r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xmlns="" id="{99C6DD30-1787-4F5C-93E4-183EC4A4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4D594DE-A805-4052-9C34-980E3B87B802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xmlns="" id="{1053D6E6-A9CD-45A7-ADB4-60F005137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/>
              <a:t>Conferences and Journals on Data Mining</a:t>
            </a:r>
            <a:endParaRPr lang="en-US" altLang="en-US" sz="2800" b="0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xmlns="" id="{5F8B2578-3D4F-4AB4-91AE-2DA4CE2C6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1800"/>
              <a:t>KDD Conferences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ACM SIGKDD Int. Conf. on Knowledge Discovery in Databases and Data Mining (</a:t>
            </a:r>
            <a:r>
              <a:rPr lang="en-US" altLang="en-US" sz="1800">
                <a:solidFill>
                  <a:schemeClr val="hlink"/>
                </a:solidFill>
              </a:rPr>
              <a:t>KDD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SIAM Data Mining Conf. (</a:t>
            </a:r>
            <a:r>
              <a:rPr lang="en-US" altLang="en-US" sz="1800">
                <a:solidFill>
                  <a:schemeClr val="hlink"/>
                </a:solidFill>
              </a:rPr>
              <a:t>SDM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(IEEE) Int. Conf. on Data Mining (</a:t>
            </a:r>
            <a:r>
              <a:rPr lang="en-US" altLang="en-US" sz="1800">
                <a:solidFill>
                  <a:schemeClr val="hlink"/>
                </a:solidFill>
              </a:rPr>
              <a:t>ICDM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European Conf. on Machine Learning and Principles and practices of Knowledge Discovery and Data Mining (</a:t>
            </a:r>
            <a:r>
              <a:rPr lang="en-US" altLang="en-US" sz="1800">
                <a:solidFill>
                  <a:srgbClr val="FF0000"/>
                </a:solidFill>
              </a:rPr>
              <a:t>ECML</a:t>
            </a:r>
            <a:r>
              <a:rPr lang="en-US" altLang="en-US" sz="1800"/>
              <a:t>-</a:t>
            </a:r>
            <a:r>
              <a:rPr lang="en-US" altLang="en-US" sz="1800">
                <a:solidFill>
                  <a:schemeClr val="hlink"/>
                </a:solidFill>
              </a:rPr>
              <a:t>PKDD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Pacific-Asia Conf. on Knowledge Discovery and Data Mining (</a:t>
            </a:r>
            <a:r>
              <a:rPr lang="en-US" altLang="en-US" sz="1800">
                <a:solidFill>
                  <a:schemeClr val="hlink"/>
                </a:solidFill>
              </a:rPr>
              <a:t>PAKDD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Int. Conf. on Web Search and Data Mining (</a:t>
            </a:r>
            <a:r>
              <a:rPr lang="en-US" altLang="en-US" sz="1800">
                <a:solidFill>
                  <a:srgbClr val="FF0000"/>
                </a:solidFill>
              </a:rPr>
              <a:t>WSDM</a:t>
            </a:r>
            <a:r>
              <a:rPr lang="en-US" altLang="en-US" sz="1800"/>
              <a:t>)</a:t>
            </a:r>
          </a:p>
        </p:txBody>
      </p:sp>
      <p:sp>
        <p:nvSpPr>
          <p:cNvPr id="80901" name="Rectangle 4">
            <a:extLst>
              <a:ext uri="{FF2B5EF4-FFF2-40B4-BE49-F238E27FC236}">
                <a16:creationId xmlns:a16="http://schemas.microsoft.com/office/drawing/2014/main" xmlns="" id="{78C9F7AA-58F8-407A-9BD3-68969296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371600"/>
            <a:ext cx="434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1800"/>
              <a:t>Other related conferences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DB conferences: ACM SIGMOD, VLDB, ICDE, EDBT, ICDT, 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Web and IR conferences: WWW, SIGIR, WSDM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ML conferences: ICML, NIPS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PR conferences: CVPR,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/>
              <a:t>Journals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Data Mining and Knowledge Discovery (DAMI or DMKD)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IEEE Trans. On Knowledge and Data Eng. (TKDE)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KDD Explorations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ACM Trans. on KDD</a:t>
            </a:r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>
            <a:extLst>
              <a:ext uri="{FF2B5EF4-FFF2-40B4-BE49-F238E27FC236}">
                <a16:creationId xmlns:a16="http://schemas.microsoft.com/office/drawing/2014/main" xmlns="" id="{9A3DE1B8-D978-4D8A-873B-155714BE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E4FB9B0-04DD-4C60-918B-42021D060980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xmlns="" id="{0054CB4E-CF20-4C88-8BDC-52236813C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525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/>
              <a:t>Where to Find References? DBLP, CiteSeer, Google</a:t>
            </a:r>
            <a:endParaRPr lang="en-US" altLang="en-US" sz="2800" b="0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xmlns="" id="{3ADE7C17-2560-4335-B742-D8657624E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Data mining and KDD (SIGKDD: CDROM)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Conferences: ACM-SIGKDD, IEEE-ICDM, SIAM-DM, PKDD, PAKDD,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Journal: Data Mining and Knowledge Discovery, KDD Explorations, ACM TKDD</a:t>
            </a:r>
            <a:endParaRPr lang="en-US" altLang="en-US" sz="1400" u="sng"/>
          </a:p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Database systems (SIGMOD: ACM SIGMOD Anthology</a:t>
            </a:r>
            <a:r>
              <a:rPr lang="en-US" altLang="en-US" sz="1600" u="sng"/>
              <a:t>—</a:t>
            </a:r>
            <a:r>
              <a:rPr lang="en-US" altLang="en-US" sz="1800" u="sng"/>
              <a:t>CD ROM)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Conferences: ACM-SIGMOD, ACM-PODS, VLDB, IEEE-ICDE, EDBT, ICDT, DASFAA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Journals: IEEE-TKDE, ACM-TODS/TOIS, JIIS, J. ACM, VLDB J., Info. Sys., etc.</a:t>
            </a:r>
            <a:endParaRPr lang="en-US" altLang="en-US" sz="1400" u="sng"/>
          </a:p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AI &amp; Machine Learning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Conferences: Machine learning (ML), AAAI, IJCAI, COLT (Learning Theory), CVPR, NIPS,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Journals: Machine Learning, Artificial Intelligence, Knowledge and Information Systems, IEEE-PAMI,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Web and IR</a:t>
            </a:r>
            <a:r>
              <a:rPr lang="en-US" altLang="en-US" sz="1600" b="1" u="sng"/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Conferences: SIGIR, WWW, CIKM,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Journals: WWW: Internet and Web Information Systems,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Statistics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Conferences: Joint Stat. Meeting,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Journals: Annals of statistics,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Visualization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 proceedings: CHI, ACM-SIGGraph,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Journals: IEEE Trans. visualization and computer graphics, etc.</a:t>
            </a:r>
          </a:p>
        </p:txBody>
      </p:sp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xmlns="" id="{2498700F-A5D7-48CA-A44B-B0665640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28AF8D6-C127-4F8C-BB61-07381E184012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xmlns="" id="{2A16D76E-4BF2-4E39-BBA8-0B1BA45DA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xmlns="" id="{F5B66B41-1C9E-4F68-B7B5-BF2FC12E1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84997" name="AutoShape 4">
            <a:extLst>
              <a:ext uri="{FF2B5EF4-FFF2-40B4-BE49-F238E27FC236}">
                <a16:creationId xmlns:a16="http://schemas.microsoft.com/office/drawing/2014/main" xmlns="" id="{B6EB7F59-7C3C-40B0-A24F-8476ECA154CF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2171700" y="5994400"/>
            <a:ext cx="3810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xmlns="" id="{5E85A7EC-B0CD-44E8-85AE-C02820A4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3CDE82B-FFCE-4148-85BB-0AFCE65F201E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xmlns="" id="{D1CBAEEE-AC4E-4F19-AFC9-AC9F4A40A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404813"/>
            <a:ext cx="7010400" cy="5286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Summary</a:t>
            </a:r>
            <a:endParaRPr lang="en-US" altLang="en-US" sz="2800" b="0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xmlns="" id="{FD70A77C-FC57-45E7-87E5-959CA0B94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18513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Data mining: Discovering interesting patterns and knowledge from massive amount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A natural evolution of database technology, in great demand, with wide applications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A KDD process includes data cleaning, data integration, data selection, transformation, data mining, pattern evaluation, and knowledge 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Mining can be performed in a variety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Data mining functionalities: characterization, discrimination, association, classification, clustering, outlier and trend analysis, etc.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Data mining technologies and applications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Major issues in data mining</a:t>
            </a:r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>
            <a:extLst>
              <a:ext uri="{FF2B5EF4-FFF2-40B4-BE49-F238E27FC236}">
                <a16:creationId xmlns:a16="http://schemas.microsoft.com/office/drawing/2014/main" xmlns="" id="{AF5E6AF8-D7C5-4993-AE52-591E09FC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F686822-A6A1-44D7-965E-A25F4E81879E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xmlns="" id="{45308583-154A-48A3-9452-D0AB4EDD4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54863" cy="554038"/>
          </a:xfrm>
        </p:spPr>
        <p:txBody>
          <a:bodyPr/>
          <a:lstStyle/>
          <a:p>
            <a:pPr eaLnBrk="1" hangingPunct="1"/>
            <a:r>
              <a:rPr lang="en-US" altLang="en-US" sz="3200"/>
              <a:t>Recommended Reference Books</a:t>
            </a:r>
            <a:endParaRPr lang="en-US" altLang="en-US"/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xmlns="" id="{1CC96BD1-6570-4662-AB17-D993D7203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57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S. Chakrabarti. Mining the Web: Statistical Analysis of Hypertex and Semi-Structured Data. Morgan Kaufmann, 2002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R. O. Duda, P. E. Hart, and D. G. Stork, Pattern Classification, 2ed., Wiley-Interscience, 2000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T. Dasu and T. Johnson.  Exploratory Data Mining and Data Cleaning. John Wiley &amp; Sons, 2003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U. M. Fayyad, G. Piatetsky-Shapiro, P. Smyth, and R. Uthurusamy. Advances in Knowledge Discovery and Data Mining. AAAI/MIT Press, 1996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U. Fayyad, G. Grinstein, and A. Wierse, Information Visualization in Data Mining and Knowledge Discovery, Morgan Kaufmann, 2001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>
                <a:solidFill>
                  <a:schemeClr val="hlink"/>
                </a:solidFill>
              </a:rPr>
              <a:t>J. Han and M. Kamber. Data Mining: Concepts and Techniques. Morgan Kaufmann, 3</a:t>
            </a:r>
            <a:r>
              <a:rPr lang="en-US" altLang="en-US" sz="1200" b="1" baseline="30000">
                <a:solidFill>
                  <a:schemeClr val="hlink"/>
                </a:solidFill>
              </a:rPr>
              <a:t>rd</a:t>
            </a:r>
            <a:r>
              <a:rPr lang="en-US" altLang="en-US" sz="1200" b="1">
                <a:solidFill>
                  <a:schemeClr val="hlink"/>
                </a:solidFill>
              </a:rPr>
              <a:t> ed., 2011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D. J. Hand, H. Mannila, and P. Smyth, Principles of Data Mining, MIT Press, 2001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>
                <a:solidFill>
                  <a:schemeClr val="hlink"/>
                </a:solidFill>
              </a:rPr>
              <a:t>T. Hastie, R. Tibshirani, and J. Friedman, The Elements of Statistical Learning: Data Mining, Inference, and Prediction, 2</a:t>
            </a:r>
            <a:r>
              <a:rPr lang="en-US" altLang="en-US" sz="1200" b="1" baseline="30000">
                <a:solidFill>
                  <a:schemeClr val="hlink"/>
                </a:solidFill>
              </a:rPr>
              <a:t>nd</a:t>
            </a:r>
            <a:r>
              <a:rPr lang="en-US" altLang="en-US" sz="1200" b="1">
                <a:solidFill>
                  <a:schemeClr val="hlink"/>
                </a:solidFill>
              </a:rPr>
              <a:t> ed., Springer-Verlag, 2009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>
                <a:solidFill>
                  <a:schemeClr val="hlink"/>
                </a:solidFill>
              </a:rPr>
              <a:t>B. Liu, Web Data Mining, Springer 2006.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T. M. Mitchell, Machine Learning, McGraw Hill, 1997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G. Piatetsky-Shapiro and W. J. Frawley. Knowledge Discovery in Databases. AAAI/MIT Press, 1991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>
                <a:solidFill>
                  <a:schemeClr val="hlink"/>
                </a:solidFill>
              </a:rPr>
              <a:t>P.-N. Tan, M. Steinbach and V. Kumar, Introduction to Data Mining, Wiley, 2005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S. M. Weiss and N. Indurkhya, Predictive Data Mining, Morgan Kaufmann, 1998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>
                <a:solidFill>
                  <a:schemeClr val="hlink"/>
                </a:solidFill>
              </a:rPr>
              <a:t>I. H. Witten and E. Frank,  Data Mining: Practical Machine Learning Tools and Techniques with Java Implementations, Morgan Kaufmann, 2</a:t>
            </a:r>
            <a:r>
              <a:rPr lang="en-US" altLang="en-US" sz="1200" b="1" baseline="30000">
                <a:solidFill>
                  <a:schemeClr val="hlink"/>
                </a:solidFill>
              </a:rPr>
              <a:t>nd</a:t>
            </a:r>
            <a:r>
              <a:rPr lang="en-US" altLang="en-US" sz="1200" b="1">
                <a:solidFill>
                  <a:schemeClr val="hlink"/>
                </a:solidFill>
              </a:rPr>
              <a:t> ed. 2005 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9CD7F594-3A18-44F4-9AB1-707676A41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Data Mining? 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xmlns="" id="{17C5FADF-C67F-43C6-B6AC-29EFEB6E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The Explosive Growth of Data: from terabytes to Yotta-bytes</a:t>
            </a:r>
            <a:endParaRPr lang="en-US" sz="2400" b="1" dirty="0">
              <a:solidFill>
                <a:srgbClr val="00B0F0"/>
              </a:solidFill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sz="2000" b="1" dirty="0"/>
              <a:t>14.3 Trillion </a:t>
            </a:r>
            <a:r>
              <a:rPr lang="en-US" sz="2000" dirty="0"/>
              <a:t>- Webpages, live on the Internet.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000" b="1" dirty="0"/>
              <a:t>48 Billion </a:t>
            </a:r>
            <a:r>
              <a:rPr lang="en-US" sz="2000" dirty="0"/>
              <a:t>- Webpages indexed by Google.Inc.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000" b="1" dirty="0"/>
              <a:t>Over 9,00,000 Servers </a:t>
            </a:r>
            <a:r>
              <a:rPr lang="en-US" sz="2000" dirty="0"/>
              <a:t>-  Owned by Google.Inc, the Largest in the world.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000" b="1" dirty="0"/>
              <a:t>14 Billion </a:t>
            </a:r>
            <a:r>
              <a:rPr lang="en-US" sz="2000" dirty="0"/>
              <a:t>- Webpages indexed by Microsoft's Bing.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000" b="1" dirty="0"/>
              <a:t>672 Exabytes </a:t>
            </a:r>
            <a:r>
              <a:rPr lang="en-US" sz="2000" dirty="0"/>
              <a:t>- 672,000,000,000 Gigabytes (GB) of accessible data.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000" b="1" dirty="0"/>
              <a:t>Over 1 </a:t>
            </a:r>
            <a:r>
              <a:rPr lang="en-US" sz="2000" b="1" dirty="0" err="1"/>
              <a:t>Yotta</a:t>
            </a:r>
            <a:r>
              <a:rPr lang="en-US" sz="2000" b="1" dirty="0"/>
              <a:t>-byte </a:t>
            </a:r>
            <a:r>
              <a:rPr lang="en-US" sz="2000" dirty="0"/>
              <a:t>- Total data stored on the Internet (Includes almost everything).</a:t>
            </a:r>
            <a:br>
              <a:rPr lang="en-US" sz="2000" dirty="0"/>
            </a:br>
            <a:r>
              <a:rPr lang="en-US" sz="2000" dirty="0"/>
              <a:t>1 </a:t>
            </a:r>
            <a:r>
              <a:rPr lang="en-US" sz="2000" dirty="0" err="1"/>
              <a:t>Yotta</a:t>
            </a:r>
            <a:r>
              <a:rPr lang="en-US" sz="2000" dirty="0"/>
              <a:t>-byte = 1,000,000,000,000,000,000,000,000 Bytes!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220" name="Slide Number Placeholder 4">
            <a:extLst>
              <a:ext uri="{FF2B5EF4-FFF2-40B4-BE49-F238E27FC236}">
                <a16:creationId xmlns:a16="http://schemas.microsoft.com/office/drawing/2014/main" xmlns="" id="{7AEA5DB9-78D1-44D3-B4CC-29E7463B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8956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73615BD-33FF-4DB5-895D-E73B91E30964}" type="slidenum">
              <a:rPr lang="en-US" altLang="en-US" sz="1400">
                <a:latin typeface="Arial" panose="020B0604020202020204" pitchFamily="34" charset="0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xmlns="" id="{7A36EEAF-1C35-4907-AA2B-25E52281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E1DCC54-B6A6-4F9E-8149-2B707B5EC409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22739CCD-F3DB-4024-B2AA-B1EF6FC81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Why Data Mining? 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xmlns="" id="{A5B59927-781A-441C-B2AD-5DE589821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/>
              <a:t>The Explosive Growth of Data: from terabytes to petabytes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Data collection and data availability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/>
              <a:t>Automated data collection tools, database systems, Web, computerized society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Major sources of abundant data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/>
              <a:t>Business: Web, e-commerce, transactions, stocks, …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/>
              <a:t>Science: Remote sensing, bioinformatics, scientific simulation, …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/>
              <a:t>Society and everyone: news, digital cameras, YouTube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u="sng"/>
              <a:t>We are drowning in data, but starving for knowledge!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“Necessity is the mother of invention”</a:t>
            </a:r>
            <a:r>
              <a:rPr lang="en-US" altLang="en-US" sz="2000">
                <a:cs typeface="Tahoma" panose="020B0604030504040204" pitchFamily="34" charset="0"/>
              </a:rPr>
              <a:t>—</a:t>
            </a:r>
            <a:r>
              <a:rPr lang="en-US" altLang="en-US" sz="2000"/>
              <a:t>Data mining</a:t>
            </a:r>
            <a:r>
              <a:rPr lang="en-US" altLang="en-US" sz="2000">
                <a:cs typeface="Tahoma" panose="020B0604030504040204" pitchFamily="34" charset="0"/>
              </a:rPr>
              <a:t>—</a:t>
            </a:r>
            <a:r>
              <a:rPr lang="en-US" altLang="en-US" sz="2000"/>
              <a:t>Automated analysis of massive data sets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xmlns="" id="{6BE52D66-22B3-4868-B506-53139316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05FFA99-67E0-48BE-A69B-F8F83B556B7E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xmlns="" id="{2BC489CB-F703-4913-9937-F8E93D698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47663"/>
            <a:ext cx="7239000" cy="5667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Evolution of Sciences</a:t>
            </a:r>
            <a:endParaRPr lang="en-US" altLang="en-US" sz="1800" b="0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xmlns="" id="{F07AD980-FD40-4F85-ADDA-FAFCDC86C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10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1600"/>
              <a:t>Before 1600, </a:t>
            </a:r>
            <a:r>
              <a:rPr lang="en-US" altLang="en-US" sz="1600" b="1"/>
              <a:t>empirical science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600"/>
              <a:t>1600-1950s, </a:t>
            </a:r>
            <a:r>
              <a:rPr lang="en-US" altLang="en-US" sz="1600" b="1"/>
              <a:t>theoretical science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Each discipline has grown a </a:t>
            </a:r>
            <a:r>
              <a:rPr lang="en-US" altLang="en-US" sz="1600" i="1"/>
              <a:t>theoretical </a:t>
            </a:r>
            <a:r>
              <a:rPr lang="en-US" altLang="en-US" sz="1600"/>
              <a:t>component. Theoretical models often motivate experiments and generalize our understanding.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600"/>
              <a:t>1950s-1990s, </a:t>
            </a:r>
            <a:r>
              <a:rPr lang="en-US" altLang="en-US" sz="1600" b="1"/>
              <a:t>computational science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Over the last 50 years, most disciplines have grown a third, </a:t>
            </a:r>
            <a:r>
              <a:rPr lang="en-US" altLang="en-US" sz="1600" i="1"/>
              <a:t>computational </a:t>
            </a:r>
            <a:r>
              <a:rPr lang="en-US" altLang="en-US" sz="1600"/>
              <a:t>branch (e.g. empirical, theoretical, and computational ecology, or physics, or linguistics.)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Computational Science traditionally meant simulation. It grew out of our inability to find closed-form solutions for complex mathematical models.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600"/>
              <a:t>1990-now, </a:t>
            </a:r>
            <a:r>
              <a:rPr lang="en-US" altLang="en-US" sz="1600" b="1"/>
              <a:t>data science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The flood of data from new scientific instruments and simulations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The ability to economically store and manage petabytes of data online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The Internet and computing Grid that makes all these archives universally accessible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Scientific info. management, acquisition, organization, query, and visualization tasks scale almost linearly with data volumes.  </a:t>
            </a:r>
            <a:r>
              <a:rPr lang="en-US" altLang="en-US" sz="1600">
                <a:solidFill>
                  <a:schemeClr val="hlink"/>
                </a:solidFill>
              </a:rPr>
              <a:t>Data mining</a:t>
            </a:r>
            <a:r>
              <a:rPr lang="en-US" altLang="en-US" sz="1600"/>
              <a:t> is a major new challenge!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600"/>
              <a:t>Jim Gray and Alex Szalay, </a:t>
            </a:r>
            <a:r>
              <a:rPr lang="en-US" altLang="en-US" sz="1600" i="1"/>
              <a:t>The World Wide Telescope: An Archetype for Online Science</a:t>
            </a:r>
            <a:r>
              <a:rPr lang="en-US" altLang="en-US" sz="1600"/>
              <a:t>, Comm. ACM, 45(11): 50-54, Nov. 2002 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xmlns="" id="{876101A6-0C8A-4893-A235-A8876BFC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918A37F-CFF6-490D-9F8C-9A9DAD1CE1DF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5363" name="Rectangle 1026">
            <a:extLst>
              <a:ext uri="{FF2B5EF4-FFF2-40B4-BE49-F238E27FC236}">
                <a16:creationId xmlns:a16="http://schemas.microsoft.com/office/drawing/2014/main" xmlns="" id="{3CFA8994-7B0F-48DE-845E-2AD6B2AFD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47663"/>
            <a:ext cx="7239000" cy="5667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Evolution of Database Technology</a:t>
            </a:r>
            <a:endParaRPr lang="en-US" altLang="en-US" sz="1800" b="0"/>
          </a:p>
        </p:txBody>
      </p:sp>
      <p:sp>
        <p:nvSpPr>
          <p:cNvPr id="15364" name="Rectangle 1027">
            <a:extLst>
              <a:ext uri="{FF2B5EF4-FFF2-40B4-BE49-F238E27FC236}">
                <a16:creationId xmlns:a16="http://schemas.microsoft.com/office/drawing/2014/main" xmlns="" id="{60C57591-E5B5-4551-B3CC-86AEB97A3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1960s: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Data collection, database creation, IMS and network DBMS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1970s: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Relational data model, relational DBMS implementation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1980s: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RDBMS, advanced data models (extended-relational, OO, deductive, etc.)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Application-oriented DBMS (spatial, scientific, engineering, etc.)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1990s: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Data mining, data warehousing, multimedia databases, and Web databases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2000s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Stream data management and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Data mining and its applications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Web technology (XML, data integration) and global information systems</a:t>
            </a:r>
            <a:r>
              <a:rPr lang="en-US" altLang="en-US" sz="900"/>
              <a:t> 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5323</TotalTime>
  <Words>4475</Words>
  <Application>Microsoft Office PowerPoint</Application>
  <PresentationFormat>On-screen Show (4:3)</PresentationFormat>
  <Paragraphs>692</Paragraphs>
  <Slides>58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宋体</vt:lpstr>
      <vt:lpstr>宋体</vt:lpstr>
      <vt:lpstr>Arial</vt:lpstr>
      <vt:lpstr>Arial</vt:lpstr>
      <vt:lpstr>CiscoSans</vt:lpstr>
      <vt:lpstr>Google Sans</vt:lpstr>
      <vt:lpstr>Impact</vt:lpstr>
      <vt:lpstr>Tahoma</vt:lpstr>
      <vt:lpstr>Times New Roman</vt:lpstr>
      <vt:lpstr>urw-din</vt:lpstr>
      <vt:lpstr>Wingdings</vt:lpstr>
      <vt:lpstr>Blends</vt:lpstr>
      <vt:lpstr>Clip</vt:lpstr>
      <vt:lpstr>Data Mining:   Concepts and Techniques  (3rd ed.)  — Chapter 1 —</vt:lpstr>
      <vt:lpstr>Chapter 1.  Introduction</vt:lpstr>
      <vt:lpstr>Why Data Mining? </vt:lpstr>
      <vt:lpstr> Global Internet user growth</vt:lpstr>
      <vt:lpstr>Why Data Mining? </vt:lpstr>
      <vt:lpstr>Why Data Mining? </vt:lpstr>
      <vt:lpstr>Why Data Mining? </vt:lpstr>
      <vt:lpstr>Evolution of Sciences</vt:lpstr>
      <vt:lpstr>Evolution of Database Technology</vt:lpstr>
      <vt:lpstr>Chapter 1.  Introduction</vt:lpstr>
      <vt:lpstr>What Is Data Mining?</vt:lpstr>
      <vt:lpstr>Knowledge Discovery (KDD) Process</vt:lpstr>
      <vt:lpstr>Knowledge?</vt:lpstr>
      <vt:lpstr>Example: A Web Mining Framework</vt:lpstr>
      <vt:lpstr>Data Mining in Business Intelligence </vt:lpstr>
      <vt:lpstr>KDD Process: A Typical View from ML and Statistics</vt:lpstr>
      <vt:lpstr>Example: Medical Data Mining </vt:lpstr>
      <vt:lpstr>Chapter 1.  Introduction</vt:lpstr>
      <vt:lpstr>Multi-Dimensional View of Data Mining</vt:lpstr>
      <vt:lpstr>Descriptive VS Predictive</vt:lpstr>
      <vt:lpstr>Chapter 1.  Introduction</vt:lpstr>
      <vt:lpstr>Data Mining: On What Kinds of Data?</vt:lpstr>
      <vt:lpstr>Relational database</vt:lpstr>
      <vt:lpstr>Data warehouse</vt:lpstr>
      <vt:lpstr>Transactional database</vt:lpstr>
      <vt:lpstr>Advanced Databases</vt:lpstr>
      <vt:lpstr>Advanced Databases</vt:lpstr>
      <vt:lpstr>Advanced Databases</vt:lpstr>
      <vt:lpstr>Advanced Databases</vt:lpstr>
      <vt:lpstr>Advanced Databases    </vt:lpstr>
      <vt:lpstr>Chapter 1.  Introduction</vt:lpstr>
      <vt:lpstr>What Kinds of Patterns Can Be Mined?</vt:lpstr>
      <vt:lpstr>Data Mining Function: (3) Classification</vt:lpstr>
      <vt:lpstr>Data Mining Function: (2) Characterization &amp;discriminations</vt:lpstr>
      <vt:lpstr>Characterization and discrimination</vt:lpstr>
      <vt:lpstr>Data Mining Function: (3) frequent patterns ,Association and Correlation</vt:lpstr>
      <vt:lpstr>Data Mining Function: (4) Generalization</vt:lpstr>
      <vt:lpstr>Data Mining Function: (5) Association and Correlation Analysis</vt:lpstr>
      <vt:lpstr>Data Mining Function: (6) Cluster Analysis</vt:lpstr>
      <vt:lpstr>Data Mining Function: (7) Outlier Analysis</vt:lpstr>
      <vt:lpstr>Time and Ordering: Sequential Pattern, Trend and Evolution Analysis</vt:lpstr>
      <vt:lpstr>Structure and Network Analysis</vt:lpstr>
      <vt:lpstr>Evaluation of Knowledge</vt:lpstr>
      <vt:lpstr>Chapter 1.  Introduction</vt:lpstr>
      <vt:lpstr>Data Mining: Confluence of Multiple Disciplines </vt:lpstr>
      <vt:lpstr>Why Confluence of Multiple Disciplines?</vt:lpstr>
      <vt:lpstr>Chapter 1.  Introduction</vt:lpstr>
      <vt:lpstr>Applications of Data Mining</vt:lpstr>
      <vt:lpstr>Chapter 1.  Introduction</vt:lpstr>
      <vt:lpstr>Major Issues in Data Mining (1)</vt:lpstr>
      <vt:lpstr>Major Issues in Data Mining (2)</vt:lpstr>
      <vt:lpstr>Chapter 1.  Introduction</vt:lpstr>
      <vt:lpstr>A Brief History of Data Mining Society</vt:lpstr>
      <vt:lpstr>Conferences and Journals on Data Mining</vt:lpstr>
      <vt:lpstr>Where to Find References? DBLP, CiteSeer, Google</vt:lpstr>
      <vt:lpstr>Chapter 1.  Introduction</vt:lpstr>
      <vt:lpstr>Summary</vt:lpstr>
      <vt:lpstr>Recommended Reference Books</vt:lpstr>
    </vt:vector>
  </TitlesOfParts>
  <Company>SFU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cs412slides</dc:title>
  <dc:creator>Jiawei Han</dc:creator>
  <cp:lastModifiedBy>ustb</cp:lastModifiedBy>
  <cp:revision>456</cp:revision>
  <cp:lastPrinted>2010-08-20T16:00:24Z</cp:lastPrinted>
  <dcterms:created xsi:type="dcterms:W3CDTF">1999-12-01T22:01:55Z</dcterms:created>
  <dcterms:modified xsi:type="dcterms:W3CDTF">2024-01-04T14:06:30Z</dcterms:modified>
</cp:coreProperties>
</file>