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9"/>
  </p:notesMasterIdLst>
  <p:sldIdLst>
    <p:sldId id="278" r:id="rId2"/>
    <p:sldId id="280" r:id="rId3"/>
    <p:sldId id="329" r:id="rId4"/>
    <p:sldId id="1058" r:id="rId5"/>
    <p:sldId id="1059" r:id="rId6"/>
    <p:sldId id="1060" r:id="rId7"/>
    <p:sldId id="27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303" r:id="rId17"/>
    <p:sldId id="298" r:id="rId18"/>
    <p:sldId id="306" r:id="rId19"/>
    <p:sldId id="297" r:id="rId20"/>
    <p:sldId id="307" r:id="rId21"/>
    <p:sldId id="299" r:id="rId22"/>
    <p:sldId id="300" r:id="rId23"/>
    <p:sldId id="301" r:id="rId24"/>
    <p:sldId id="302" r:id="rId25"/>
    <p:sldId id="304" r:id="rId26"/>
    <p:sldId id="305" r:id="rId27"/>
    <p:sldId id="308" r:id="rId28"/>
    <p:sldId id="559" r:id="rId29"/>
    <p:sldId id="309" r:id="rId30"/>
    <p:sldId id="819" r:id="rId31"/>
    <p:sldId id="1054" r:id="rId32"/>
    <p:sldId id="897" r:id="rId33"/>
    <p:sldId id="805" r:id="rId34"/>
    <p:sldId id="814" r:id="rId35"/>
    <p:sldId id="1057" r:id="rId36"/>
    <p:sldId id="1056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hab khan" initials="wk" lastIdx="1" clrIdx="0">
    <p:extLst>
      <p:ext uri="{19B8F6BF-5375-455C-9EA6-DF929625EA0E}">
        <p15:presenceInfo xmlns:p15="http://schemas.microsoft.com/office/powerpoint/2012/main" userId="wahab k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DD5CB-630E-4189-8128-31B1B7710EB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C7413-7F08-4A56-8447-0515E94E8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3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xmlns="" id="{CA86CDF0-71F8-44B2-A945-DF155F5BE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46CC5B-7181-4221-AADD-773FEAAD40E0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1CB5E91A-7927-4153-826A-70C22DD0C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9B2F4AF5-69B3-4568-9A81-13E5E037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90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xmlns="" id="{64B71CB9-9005-41D6-8D73-5F25A8E04D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07E83B8-6677-4865-8D5B-A382AC007FEB}" type="slidenum">
              <a:rPr lang="en-US" altLang="en-US" sz="1200">
                <a:latin typeface="Times New Roman" panose="02020603050405020304" pitchFamily="18" charset="0"/>
              </a:rPr>
              <a:pPr algn="r"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xmlns="" id="{58B12F06-12A8-44C4-8463-66D76F6CA6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xmlns="" id="{9AB136E1-29C8-4757-A3AF-696D958EA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89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xmlns="" id="{57F040AB-59A4-458E-97E1-1E34C1DAA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8B4EBD-F87C-4A97-9B51-D937F58F1358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xmlns="" id="{A94896C5-1C90-473C-B63D-AB57444AC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xmlns="" id="{F6106B0C-43CD-4AC6-9094-D9B40FF4E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79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xmlns="" id="{5EA1CD78-6BE9-4976-95EE-8DC9E7D6B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15F838-17F8-49BE-9622-AC1B5AD07BF5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xmlns="" id="{3A523810-CFA3-4C83-8961-FC7410C40B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xmlns="" id="{CDE62984-1C78-4F56-B846-CD5FE76FA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96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xmlns="" id="{5BF663A6-91FF-4810-8E10-727FBDCCB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61CC05-26A6-4D31-A990-197305D3D868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44E43625-5555-4EE8-9DBD-3A06B151A3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xmlns="" id="{6B378166-772C-4CA8-8732-D58897321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306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704646B5-6333-431B-B5E5-FED1F73B82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xmlns="" id="{BAFC90AA-94CC-4B2C-B7ED-EC4902F37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84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A9647-FC74-4619-9578-682421744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52769E-3AD3-4A97-B639-4708982A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88A0A2-F99D-44EA-884E-8BDBDEA7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6C9577-1042-4C60-A0E3-B560C965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AC9C03-1DF7-41DD-B31A-08F2F102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7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A661E-F14A-4635-8454-8871C23B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2BEC23-F4F7-4CF8-BAB5-CDA2880E8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23BE5-E561-47E5-9426-15FBEB8D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1F5D2-661D-45FB-BF83-3873976F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C979C1-291B-4B32-B3E3-80ECE277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3E1A863-7FCD-47A0-AC5E-D093C32DB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BB6506-7E15-4D8E-A613-A7FAD54CE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8F6E1F-1648-4EF9-8EDD-A39F1B68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930610-9107-44B9-B392-C5303A3D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BE25F8-293D-4251-BD9C-BBBA4BD5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01DD8-8092-4EF8-8133-83DA5E25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68C815-16FA-492E-A853-BCCCA497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CC49A5-F223-452A-A7A9-474DFAC9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85C5C3-AEDC-4348-8892-FAD271EA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BA7FD4-4585-4148-955C-94C1832C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6F935-B57A-42F4-8820-12F20BB0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CE03D5-A90A-4BED-A3DF-A0FF10C0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5BBC20-4E56-4E93-A4DE-3908F5A5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38FB85-28BE-43C3-BA7C-77E2D7B2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8D47B9-2285-47C5-9460-3EFD399F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4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7CB6A-1976-480D-A7C8-1D294161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C77EF9-3821-4956-8304-49AC6CE1D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FDC9F4-7102-4F02-B22A-56092F863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A69BD0-545C-4FBB-B358-F33BD765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849EA9-2B30-467A-A2CE-5EA1618D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9A639E-7FA4-4C40-9907-D71C7B1D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62B4DC-4409-41F7-80CC-CE2110DE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87C2FA-F403-4853-99F5-B287DDD36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C17BBB-9B86-430C-96BC-B523469DC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CC7A990-0AC8-4806-A2C6-CF5080DA3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BFBD59-20BB-43BE-BD48-8C49C34F4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5D3E887-F0F3-4F58-A50A-823C70F0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CF8E16D-FEA7-40F4-84A4-85274EC2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C22F1CB-8A4B-4E4C-A219-29C293AB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51055C-393B-487F-BDF4-2B196CFD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0A258E-CE20-425D-B56A-AC78D781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93C5BD-38A5-4A75-A82B-23BE3FFB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8FA171-F04D-4CF3-BBE4-D35831D9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B5E818-9830-4C74-881A-7555F6DB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8F98F5-51E8-4BDE-AF45-116F295D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9D6E70-545A-4359-AAE0-76F73E4A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B3049-7D6E-4BAD-BE78-CF2A92E1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41357B-E5C5-4D35-99FB-B1625AFA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A385B5-EA29-4B51-B426-B0B3FDE38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38F6A3-F356-4667-9338-A574E496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9EB1EB-8CAB-4A91-B83A-C8EEDC37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AEDD5C-557F-4560-9275-7F5A899A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0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2BD4C-51D9-478E-9657-6B492C75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02D46B-A6EA-461D-8ACE-D80043120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6FCF3D-6BEE-4AEC-88DA-B037799EE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2CC072-DFD2-4DD8-8326-85BBF54F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F58BB5-DD26-4EDC-8C38-EDBBD13A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B15680-5962-4BE3-A38D-EF1BF6F3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28CD85F-EA25-4FA3-B6DC-7705D20F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EE899-A528-4FA5-A059-579E4E0DB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A37C72-160D-4852-94D9-DC5D42954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CB76-207B-4609-90F9-28BA467D1ED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D9777B-5F8B-4BFA-91B3-E27B6E755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2E7CC3-036A-44D8-8558-F75CC72D8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874A-CEA7-4487-BCBF-CD1ABEC1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7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CD05-1A93-40BF-BDF1-07CA5CA97E2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99643" y="1938689"/>
            <a:ext cx="5436075" cy="332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spc="15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spc="15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spc="15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1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  <a:p>
            <a:pPr lvl="2"/>
            <a:r>
              <a:rPr lang="en-US" b="1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WAHAB KHAN</a:t>
            </a:r>
          </a:p>
          <a:p>
            <a:pPr lvl="2"/>
            <a:r>
              <a:rPr lang="en-US" sz="1800" b="1" spc="15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(Ph.D. in Computer Science)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5928" y="1086293"/>
            <a:ext cx="3930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pc="100" dirty="0">
                <a:solidFill>
                  <a:srgbClr val="006600"/>
                </a:solidFill>
                <a:latin typeface="Candara" panose="020E0502030303020204" pitchFamily="34" charset="0"/>
              </a:rPr>
              <a:t>In the name of ALLAH, the Beneficent, the Merciful</a:t>
            </a:r>
          </a:p>
        </p:txBody>
      </p:sp>
      <p:pic>
        <p:nvPicPr>
          <p:cNvPr id="9" name="Picture 8" descr="C:\Users\Sajid\Desktop\Untitled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9"/>
          <a:stretch/>
        </p:blipFill>
        <p:spPr bwMode="auto">
          <a:xfrm>
            <a:off x="4292958" y="450761"/>
            <a:ext cx="3527259" cy="6913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534478" y="1777630"/>
            <a:ext cx="7447722" cy="11387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en-US" sz="3400" b="1" spc="300" dirty="0">
                <a:solidFill>
                  <a:srgbClr val="0066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andara" panose="020E0502030303020204" pitchFamily="34" charset="0"/>
              </a:rPr>
              <a:t>Outliers ,Clustering and General Approaches to Clustering</a:t>
            </a:r>
            <a:endParaRPr lang="en-GB" sz="3400" b="1" spc="300" dirty="0">
              <a:solidFill>
                <a:srgbClr val="0066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0CB0C-B22B-4554-8CE5-316F8415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8F5F7D-998A-4684-8712-3CD48F4E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pattern recognition,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search,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Biology, and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5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4D6AE-C345-4887-88EB-149F8993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Requirements of Clustering in Data 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0C5E0D-5215-4B45-B487-D25166D7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75" y="3355130"/>
            <a:ext cx="4410059" cy="328482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Scalability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Ability to deal with different types of 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Discovery of clusters with arbitrary shape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Minimal requirements for domain knowledge to determine input parameters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Able to deal with noise and outliers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6146" name="Picture 2" descr="Image result for Discovery of clusters with arbitrary shape">
            <a:extLst>
              <a:ext uri="{FF2B5EF4-FFF2-40B4-BE49-F238E27FC236}">
                <a16:creationId xmlns:a16="http://schemas.microsoft.com/office/drawing/2014/main" xmlns="" id="{6B077648-87D1-4318-A5A0-B72CC1F4F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5218" y="1269996"/>
            <a:ext cx="6740607" cy="41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67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BC50A-73FE-43C6-802A-2E652416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Clustering in Data 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00B5B2-9CEC-41C1-98FE-47EC5A27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Incremental clustering and insensitivity to input order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Control of High dimensionality data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tx1"/>
                </a:solidFill>
              </a:rPr>
              <a:t>Interpretability and usability </a:t>
            </a:r>
          </a:p>
        </p:txBody>
      </p:sp>
    </p:spTree>
    <p:extLst>
      <p:ext uri="{BB962C8B-B14F-4D97-AF65-F5344CB8AC3E}">
        <p14:creationId xmlns:p14="http://schemas.microsoft.com/office/powerpoint/2010/main" val="55793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169AC-8EDD-4AC0-A4A3-6CA6895D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Clustering Approaches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0D77DE-6AC8-41B9-A311-56B7A12D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2"/>
                </a:solidFill>
              </a:rPr>
              <a:t>Partitioning approach: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Construct various partitions and then evaluate them by some criterion, e.g., minimizing the sum of square errors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Where each partition represents a cluster and k ≤ n.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That is, it divides the data into k groups such that each group must contain at least one object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Typical methods: k-means, k-medoids, PAM(Portioning Around Medoids), CLARA(Clustering for Large Application) and </a:t>
            </a:r>
            <a:r>
              <a:rPr lang="en-US" sz="2800" dirty="0" err="1">
                <a:solidFill>
                  <a:schemeClr val="tx1"/>
                </a:solidFill>
              </a:rPr>
              <a:t>CLARANS</a:t>
            </a:r>
            <a:r>
              <a:rPr lang="en-US" sz="2800" dirty="0">
                <a:solidFill>
                  <a:schemeClr val="tx1"/>
                </a:solidFill>
              </a:rPr>
              <a:t> (Clustering large Application Based on Randomized Search)</a:t>
            </a:r>
          </a:p>
        </p:txBody>
      </p:sp>
    </p:spTree>
    <p:extLst>
      <p:ext uri="{BB962C8B-B14F-4D97-AF65-F5344CB8AC3E}">
        <p14:creationId xmlns:p14="http://schemas.microsoft.com/office/powerpoint/2010/main" val="227212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AAAE94E3-A7DB-4868-B1E3-E49703488B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83604-D6D5-4648-83C9-83A14B3D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Major Clustering Approaches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76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4" name="Rectangle 78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3BEDB1-7511-4CEA-BAA4-20E43DFD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70C0"/>
                </a:solidFill>
              </a:rPr>
              <a:t>Hierarchical approach: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Create a hierarchical decomposition of the set of data (or objects) using some criterion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Typical methods: Agnes, BIRCH, ROCK ,Diana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</a:p>
        </p:txBody>
      </p:sp>
      <p:sp>
        <p:nvSpPr>
          <p:cNvPr id="1035" name="Rectangle 80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82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ierarchical Cluster Analysis · UC Business Analytics R Programming Guide">
            <a:extLst>
              <a:ext uri="{FF2B5EF4-FFF2-40B4-BE49-F238E27FC236}">
                <a16:creationId xmlns:a16="http://schemas.microsoft.com/office/drawing/2014/main" xmlns="" id="{4B0C604A-2572-4995-A876-D58102B5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765885"/>
            <a:ext cx="4397433" cy="21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8CB5D2D7-DF65-4E86-BFBA-FFB9B5ACE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L | Hierarchical clustering (Agglomerative and Divisive clustering) -  GeeksforGeeks">
            <a:extLst>
              <a:ext uri="{FF2B5EF4-FFF2-40B4-BE49-F238E27FC236}">
                <a16:creationId xmlns:a16="http://schemas.microsoft.com/office/drawing/2014/main" xmlns="" id="{97AD9521-6A68-49D0-BB61-7308391D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1829" y="3707894"/>
            <a:ext cx="2518756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23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xmlns="" id="{6ECA6DCB-B7E1-40A9-9524-540C6DA40B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25FCC-9B4C-414E-B381-F8E3B492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Major Clustering Approaches 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2BD364-9CB9-4EFB-BFE3-45F0D891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Density-based approach: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Based on connectivity and density functions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Typical methods: </a:t>
            </a:r>
            <a:r>
              <a:rPr lang="en-US" sz="2000" dirty="0" err="1"/>
              <a:t>DBSACN</a:t>
            </a:r>
            <a:r>
              <a:rPr lang="en-US" sz="2000" dirty="0"/>
              <a:t>, OPTICS, </a:t>
            </a:r>
            <a:r>
              <a:rPr lang="en-US" sz="2000" dirty="0" err="1"/>
              <a:t>DenClue</a:t>
            </a:r>
            <a:endParaRPr lang="en-US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000" dirty="0"/>
              <a:t>Grid-based approach: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400" b="0" i="0">
                <a:solidFill>
                  <a:srgbClr val="333333"/>
                </a:solidFill>
                <a:effectLst/>
                <a:latin typeface="guardian-text-oreilly"/>
              </a:rPr>
              <a:t>The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clustering methods discussed so far are data-driven—they partition the set of objects and adapt to the distribution of the objects in the embedding space. Alternatively, a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guardian-text-oreilly"/>
              </a:rPr>
              <a:t>grid-based clustering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 method takes a space-driven approach by partitioning the embedding space into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guardian-text-oreilly"/>
              </a:rPr>
              <a:t>cells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-text-oreilly"/>
              </a:rPr>
              <a:t> independent of the distribution of the input objects.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Typical methods: STING, </a:t>
            </a:r>
            <a:r>
              <a:rPr lang="en-US" sz="2000" dirty="0" err="1"/>
              <a:t>WaveCluster</a:t>
            </a:r>
            <a:r>
              <a:rPr lang="en-US" sz="2000" dirty="0"/>
              <a:t>, CLIQUE </a:t>
            </a:r>
            <a:br>
              <a:rPr lang="en-US" sz="2000" dirty="0"/>
            </a:b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BSCAN: Part 2 - YouTube">
            <a:extLst>
              <a:ext uri="{FF2B5EF4-FFF2-40B4-BE49-F238E27FC236}">
                <a16:creationId xmlns:a16="http://schemas.microsoft.com/office/drawing/2014/main" xmlns="" id="{60082366-5DDE-4CAC-AEB6-24911A4F5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0" b="-4"/>
          <a:stretch/>
        </p:blipFill>
        <p:spPr bwMode="auto">
          <a:xfrm>
            <a:off x="7083423" y="581892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8CB5D2D7-DF65-4E86-BFBA-FFB9B5ACE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2CD57CE-ACB2-4D0D-9F1F-D0B5FE323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" r="1" b="1"/>
          <a:stretch/>
        </p:blipFill>
        <p:spPr bwMode="auto">
          <a:xfrm>
            <a:off x="7083423" y="3707894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81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1020E-ABA1-433E-84EC-6E5A858D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K-Mean Clustering </a:t>
            </a:r>
            <a:r>
              <a:rPr lang="en-US" sz="3200" dirty="0">
                <a:solidFill>
                  <a:schemeClr val="accent2"/>
                </a:solidFill>
              </a:rPr>
              <a:t>(Partitioning method)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FF24904-0680-4549-9A3E-3D40F445D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K mean algorithm is an algorithm which construct a partition of a database D of n objects into a set of k clusters, where K&lt;=n.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Clusters based on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centroids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Reassignment of instances to clusters is based on distance to the current cluster centroids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</a:rPr>
                  <a:t>Various similarity measure are used such as TF-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IDF</a:t>
                </a:r>
                <a:r>
                  <a:rPr lang="en-US" sz="2400" dirty="0">
                    <a:solidFill>
                      <a:schemeClr val="tx1"/>
                    </a:solidFill>
                  </a:rPr>
                  <a:t>, Jaccard, Levantines ,Euclidian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most common is Euclidian distance formula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𝒄𝒊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𝒙𝒊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F24904-0680-4549-9A3E-3D40F445D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84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66CB2-8BFB-4EB6-84FF-F39FBF2C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6099"/>
          </a:xfrm>
        </p:spPr>
        <p:txBody>
          <a:bodyPr>
            <a:normAutofit/>
          </a:bodyPr>
          <a:lstStyle/>
          <a:p>
            <a:r>
              <a:rPr lang="en-US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509279-D75D-4D29-A8E8-0C589FD3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Input: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i="1" dirty="0"/>
              <a:t>D</a:t>
            </a:r>
            <a:r>
              <a:rPr lang="en-US" sz="2900" dirty="0"/>
              <a:t>: a data set containing </a:t>
            </a:r>
            <a:r>
              <a:rPr lang="en-US" sz="2900" i="1" dirty="0"/>
              <a:t>n </a:t>
            </a:r>
            <a:r>
              <a:rPr lang="en-US" sz="2900" dirty="0"/>
              <a:t>objects.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i="1" dirty="0"/>
              <a:t>k</a:t>
            </a:r>
            <a:r>
              <a:rPr lang="en-US" sz="2900" dirty="0"/>
              <a:t>: the number of clusters,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</a:rPr>
              <a:t>Output: </a:t>
            </a:r>
            <a:r>
              <a:rPr lang="en-US" sz="3100" dirty="0"/>
              <a:t>A set of </a:t>
            </a:r>
            <a:r>
              <a:rPr lang="en-US" sz="3100" i="1" dirty="0"/>
              <a:t>k </a:t>
            </a:r>
            <a:r>
              <a:rPr lang="en-US" sz="3100" dirty="0"/>
              <a:t>clusters.</a:t>
            </a:r>
            <a:br>
              <a:rPr lang="en-US" sz="3100" dirty="0"/>
            </a:br>
            <a:endParaRPr lang="en-US" sz="3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Pseudocode: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(1)arbitrarily choose </a:t>
            </a:r>
            <a:r>
              <a:rPr lang="en-US" sz="3200" i="1" dirty="0"/>
              <a:t>k </a:t>
            </a:r>
            <a:r>
              <a:rPr lang="en-US" sz="3200" dirty="0"/>
              <a:t>objects from </a:t>
            </a:r>
            <a:r>
              <a:rPr lang="en-US" sz="3200" i="1" dirty="0"/>
              <a:t>D </a:t>
            </a:r>
            <a:r>
              <a:rPr lang="en-US" sz="3200" dirty="0"/>
              <a:t>as the initial cluster centers;</a:t>
            </a:r>
            <a:br>
              <a:rPr lang="en-US" sz="3200" dirty="0"/>
            </a:br>
            <a:r>
              <a:rPr lang="en-US" sz="3200" dirty="0"/>
              <a:t>(2) </a:t>
            </a:r>
            <a:r>
              <a:rPr lang="en-US" sz="3200" b="1" dirty="0"/>
              <a:t>do while (loop or repeat)</a:t>
            </a:r>
            <a:br>
              <a:rPr lang="en-US" sz="3200" b="1" dirty="0"/>
            </a:br>
            <a:r>
              <a:rPr lang="en-US" sz="3200" dirty="0"/>
              <a:t>(3) (re)assign each object to the cluster to which the object is the most similar,</a:t>
            </a:r>
            <a:br>
              <a:rPr lang="en-US" sz="3200" dirty="0"/>
            </a:br>
            <a:r>
              <a:rPr lang="en-US" sz="3200" dirty="0"/>
              <a:t>based on the mean value of the objects in the cluster;</a:t>
            </a:r>
            <a:br>
              <a:rPr lang="en-US" sz="3200" dirty="0"/>
            </a:br>
            <a:r>
              <a:rPr lang="en-US" sz="3200" dirty="0"/>
              <a:t>(4) update the cluster means, that is, calculate the mean value of the objects for</a:t>
            </a:r>
            <a:br>
              <a:rPr lang="en-US" sz="3200" dirty="0"/>
            </a:br>
            <a:r>
              <a:rPr lang="en-US" sz="3200" dirty="0"/>
              <a:t>each cluster;</a:t>
            </a:r>
            <a:br>
              <a:rPr lang="en-US" sz="3200" dirty="0"/>
            </a:br>
            <a:r>
              <a:rPr lang="en-US" sz="3200" dirty="0"/>
              <a:t>(5) </a:t>
            </a:r>
            <a:r>
              <a:rPr lang="en-US" sz="3200" b="1" dirty="0"/>
              <a:t>until </a:t>
            </a:r>
            <a:r>
              <a:rPr lang="en-US" sz="3200" dirty="0"/>
              <a:t>no change; 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858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3D474A-BA11-4846-ABC2-943D334C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F88FD-A2AB-4D7D-9B45-F62BC42B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D={1,4,2,7,9,3}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K=2,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Let M1=2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M2=7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5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6DB51-01D5-44FA-8326-05958658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2598F4-05DE-453B-9F98-62B603D9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b="1" dirty="0"/>
          </a:p>
          <a:p>
            <a:r>
              <a:rPr lang="en-US" sz="3200" b="1" dirty="0"/>
              <a:t>C1(1,4,2), </a:t>
            </a:r>
          </a:p>
          <a:p>
            <a:r>
              <a:rPr lang="en-US" sz="3200" b="1" dirty="0"/>
              <a:t>C2(7,9,3)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004B2BAB-D4DB-46BC-81A7-AF9D379AC8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461003"/>
                  </p:ext>
                </p:extLst>
              </p:nvPr>
            </p:nvGraphicFramePr>
            <p:xfrm>
              <a:off x="4220308" y="1946368"/>
              <a:ext cx="6874412" cy="4153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8603">
                      <a:extLst>
                        <a:ext uri="{9D8B030D-6E8A-4147-A177-3AD203B41FA5}">
                          <a16:colId xmlns:a16="http://schemas.microsoft.com/office/drawing/2014/main" xmlns="" val="2685937604"/>
                        </a:ext>
                      </a:extLst>
                    </a:gridCol>
                    <a:gridCol w="1718603">
                      <a:extLst>
                        <a:ext uri="{9D8B030D-6E8A-4147-A177-3AD203B41FA5}">
                          <a16:colId xmlns:a16="http://schemas.microsoft.com/office/drawing/2014/main" xmlns="" val="4245774074"/>
                        </a:ext>
                      </a:extLst>
                    </a:gridCol>
                    <a:gridCol w="1718603">
                      <a:extLst>
                        <a:ext uri="{9D8B030D-6E8A-4147-A177-3AD203B41FA5}">
                          <a16:colId xmlns:a16="http://schemas.microsoft.com/office/drawing/2014/main" xmlns="" val="1479824818"/>
                        </a:ext>
                      </a:extLst>
                    </a:gridCol>
                    <a:gridCol w="1718603">
                      <a:extLst>
                        <a:ext uri="{9D8B030D-6E8A-4147-A177-3AD203B41FA5}">
                          <a16:colId xmlns:a16="http://schemas.microsoft.com/office/drawing/2014/main" xmlns="" val="3444875083"/>
                        </a:ext>
                      </a:extLst>
                    </a:gridCol>
                  </a:tblGrid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X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C1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M1 =2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C2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M2=7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NEW CLUSTER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31890258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(7−1)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19893954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(2−4)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(7−4)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23976129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(7−2)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4293739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(2−7)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(7−7)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30713246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(2−9)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(7−9)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78013858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(2−3)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(7−3)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42622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04B2BAB-D4DB-46BC-81A7-AF9D379AC8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461003"/>
                  </p:ext>
                </p:extLst>
              </p:nvPr>
            </p:nvGraphicFramePr>
            <p:xfrm>
              <a:off x="4220308" y="1946368"/>
              <a:ext cx="6874412" cy="4153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8603">
                      <a:extLst>
                        <a:ext uri="{9D8B030D-6E8A-4147-A177-3AD203B41FA5}">
                          <a16:colId xmlns:a16="http://schemas.microsoft.com/office/drawing/2014/main" val="2685937604"/>
                        </a:ext>
                      </a:extLst>
                    </a:gridCol>
                    <a:gridCol w="1718603">
                      <a:extLst>
                        <a:ext uri="{9D8B030D-6E8A-4147-A177-3AD203B41FA5}">
                          <a16:colId xmlns:a16="http://schemas.microsoft.com/office/drawing/2014/main" val="4245774074"/>
                        </a:ext>
                      </a:extLst>
                    </a:gridCol>
                    <a:gridCol w="1718603">
                      <a:extLst>
                        <a:ext uri="{9D8B030D-6E8A-4147-A177-3AD203B41FA5}">
                          <a16:colId xmlns:a16="http://schemas.microsoft.com/office/drawing/2014/main" val="1479824818"/>
                        </a:ext>
                      </a:extLst>
                    </a:gridCol>
                    <a:gridCol w="1718603">
                      <a:extLst>
                        <a:ext uri="{9D8B030D-6E8A-4147-A177-3AD203B41FA5}">
                          <a16:colId xmlns:a16="http://schemas.microsoft.com/office/drawing/2014/main" val="3444875083"/>
                        </a:ext>
                      </a:extLst>
                    </a:gridCol>
                  </a:tblGrid>
                  <a:tr h="697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X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55" t="-4348" r="-201064" b="-49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55" t="-4348" r="-101064" b="-49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NEW CLUSTER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890258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55" t="-127660" r="-201064" b="-50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55" t="-127660" r="-101064" b="-50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9893954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55" t="-225263" r="-20106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55" t="-225263" r="-10106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976129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55" t="-328723" r="-201064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55" t="-328723" r="-101064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293739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55" t="-424211" r="-201064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55" t="-424211" r="-101064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713246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55" t="-529787" r="-201064" b="-1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55" t="-529787" r="-101064" b="-1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8013858"/>
                      </a:ext>
                    </a:extLst>
                  </a:tr>
                  <a:tr h="5758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55" t="-623158" r="-201064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55" t="-623158" r="-101064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26224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411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Outlier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Clustering: Basic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Applications of Clustering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Requirements of Clustering in Data Mining 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Clustering Learning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General  Approaches to clustering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Partition based Clustering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K-Mean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9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F9766B-274C-4DBF-A949-A55AF6C1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ACF56-F2D5-4C08-8ACB-E72F7E36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C1(1,4,2), C2(7,9,3)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Mean of C1=</a:t>
            </a:r>
            <a:r>
              <a:rPr lang="en-US" sz="3200" b="1" dirty="0">
                <a:solidFill>
                  <a:schemeClr val="tx1"/>
                </a:solidFill>
              </a:rPr>
              <a:t>1+4+2/3=  7/3= 2.33 =&gt;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Mean of C2= </a:t>
            </a:r>
            <a:r>
              <a:rPr lang="en-US" sz="3200" b="1" dirty="0">
                <a:solidFill>
                  <a:schemeClr val="tx1"/>
                </a:solidFill>
              </a:rPr>
              <a:t>7+9+3/3= 19/3= 6.33 =&gt;6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</a:rPr>
              <a:t>So M1=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</a:rPr>
              <a:t>M2=6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65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9109C-04FE-4359-A9E9-5D5613E4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dirty="0"/>
              <a:t>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DC4AA-3780-43E3-A0C0-862580B9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8746696A-5D6D-4935-AD85-1C95BE55A1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129843"/>
                  </p:ext>
                </p:extLst>
              </p:nvPr>
            </p:nvGraphicFramePr>
            <p:xfrm>
              <a:off x="3502855" y="1946368"/>
              <a:ext cx="7258928" cy="414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4732">
                      <a:extLst>
                        <a:ext uri="{9D8B030D-6E8A-4147-A177-3AD203B41FA5}">
                          <a16:colId xmlns:a16="http://schemas.microsoft.com/office/drawing/2014/main" xmlns="" val="2685937604"/>
                        </a:ext>
                      </a:extLst>
                    </a:gridCol>
                    <a:gridCol w="1814732">
                      <a:extLst>
                        <a:ext uri="{9D8B030D-6E8A-4147-A177-3AD203B41FA5}">
                          <a16:colId xmlns:a16="http://schemas.microsoft.com/office/drawing/2014/main" xmlns="" val="4245774074"/>
                        </a:ext>
                      </a:extLst>
                    </a:gridCol>
                    <a:gridCol w="1814732">
                      <a:extLst>
                        <a:ext uri="{9D8B030D-6E8A-4147-A177-3AD203B41FA5}">
                          <a16:colId xmlns:a16="http://schemas.microsoft.com/office/drawing/2014/main" xmlns="" val="1479824818"/>
                        </a:ext>
                      </a:extLst>
                    </a:gridCol>
                    <a:gridCol w="1814732">
                      <a:extLst>
                        <a:ext uri="{9D8B030D-6E8A-4147-A177-3AD203B41FA5}">
                          <a16:colId xmlns:a16="http://schemas.microsoft.com/office/drawing/2014/main" xmlns="" val="3444875083"/>
                        </a:ext>
                      </a:extLst>
                    </a:gridCol>
                  </a:tblGrid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X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C1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M1=2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C2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M2=6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NEW CLUSTER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31890258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(6−1)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19893954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(2−4)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(6−4)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23976129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(6−2)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4293739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(2−7)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(6−7)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30713246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(2−9)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(6−9)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78013858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(2−3)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(6−3)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42622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746696A-5D6D-4935-AD85-1C95BE55A1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129843"/>
                  </p:ext>
                </p:extLst>
              </p:nvPr>
            </p:nvGraphicFramePr>
            <p:xfrm>
              <a:off x="3502855" y="1946368"/>
              <a:ext cx="7258928" cy="4146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4732">
                      <a:extLst>
                        <a:ext uri="{9D8B030D-6E8A-4147-A177-3AD203B41FA5}">
                          <a16:colId xmlns:a16="http://schemas.microsoft.com/office/drawing/2014/main" val="2685937604"/>
                        </a:ext>
                      </a:extLst>
                    </a:gridCol>
                    <a:gridCol w="1814732">
                      <a:extLst>
                        <a:ext uri="{9D8B030D-6E8A-4147-A177-3AD203B41FA5}">
                          <a16:colId xmlns:a16="http://schemas.microsoft.com/office/drawing/2014/main" val="4245774074"/>
                        </a:ext>
                      </a:extLst>
                    </a:gridCol>
                    <a:gridCol w="1814732">
                      <a:extLst>
                        <a:ext uri="{9D8B030D-6E8A-4147-A177-3AD203B41FA5}">
                          <a16:colId xmlns:a16="http://schemas.microsoft.com/office/drawing/2014/main" val="1479824818"/>
                        </a:ext>
                      </a:extLst>
                    </a:gridCol>
                    <a:gridCol w="1814732">
                      <a:extLst>
                        <a:ext uri="{9D8B030D-6E8A-4147-A177-3AD203B41FA5}">
                          <a16:colId xmlns:a16="http://schemas.microsoft.com/office/drawing/2014/main" val="3444875083"/>
                        </a:ext>
                      </a:extLst>
                    </a:gridCol>
                  </a:tblGrid>
                  <a:tr h="697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X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36" t="-4348" r="-200671" b="-49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36" t="-4348" r="-100671" b="-49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NEW CLUSTER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890258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36" t="-127660" r="-200671" b="-5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36" t="-127660" r="-100671" b="-5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9893954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36" t="-227660" r="-200671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36" t="-227660" r="-100671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976129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36" t="-324211" r="-2006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36" t="-324211" r="-1006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293739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36" t="-428723" r="-200671" b="-2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36" t="-428723" r="-100671" b="-2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713246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36" t="-523158" r="-200671" b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36" t="-523158" r="-100671" b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8013858"/>
                      </a:ext>
                    </a:extLst>
                  </a:tr>
                  <a:tr h="574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36" t="-629787" r="-200671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336" t="-629787" r="-100671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26224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4E0AC-BA1D-4917-97A9-4A4738223839}"/>
              </a:ext>
            </a:extLst>
          </p:cNvPr>
          <p:cNvSpPr/>
          <p:nvPr/>
        </p:nvSpPr>
        <p:spPr>
          <a:xfrm>
            <a:off x="1097280" y="5129405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C1(1,4,2), C2(7,9,3)</a:t>
            </a:r>
          </a:p>
        </p:txBody>
      </p:sp>
    </p:spTree>
    <p:extLst>
      <p:ext uri="{BB962C8B-B14F-4D97-AF65-F5344CB8AC3E}">
        <p14:creationId xmlns:p14="http://schemas.microsoft.com/office/powerpoint/2010/main" val="99511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322EA-1301-498C-975A-42DBD014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Example #2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6884E4E-F0F6-40A4-BD71-A13AD625C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651962"/>
              </p:ext>
            </p:extLst>
          </p:nvPr>
        </p:nvGraphicFramePr>
        <p:xfrm>
          <a:off x="734773" y="667969"/>
          <a:ext cx="6074118" cy="5522064"/>
        </p:xfrm>
        <a:graphic>
          <a:graphicData uri="http://schemas.openxmlformats.org/drawingml/2006/table">
            <a:tbl>
              <a:tblPr firstRow="1" firstCol="1" bandRow="1"/>
              <a:tblGrid>
                <a:gridCol w="2900592">
                  <a:extLst>
                    <a:ext uri="{9D8B030D-6E8A-4147-A177-3AD203B41FA5}">
                      <a16:colId xmlns:a16="http://schemas.microsoft.com/office/drawing/2014/main" xmlns="" val="1397645539"/>
                    </a:ext>
                  </a:extLst>
                </a:gridCol>
                <a:gridCol w="1586763">
                  <a:extLst>
                    <a:ext uri="{9D8B030D-6E8A-4147-A177-3AD203B41FA5}">
                      <a16:colId xmlns:a16="http://schemas.microsoft.com/office/drawing/2014/main" xmlns="" val="676337233"/>
                    </a:ext>
                  </a:extLst>
                </a:gridCol>
                <a:gridCol w="1586763">
                  <a:extLst>
                    <a:ext uri="{9D8B030D-6E8A-4147-A177-3AD203B41FA5}">
                      <a16:colId xmlns:a16="http://schemas.microsoft.com/office/drawing/2014/main" xmlns="" val="2763394802"/>
                    </a:ext>
                  </a:extLst>
                </a:gridCol>
              </a:tblGrid>
              <a:tr h="69025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Student/Subject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5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5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7520507"/>
                  </a:ext>
                </a:extLst>
              </a:tr>
              <a:tr h="69025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4651791"/>
                  </a:ext>
                </a:extLst>
              </a:tr>
              <a:tr h="69025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384392"/>
                  </a:ext>
                </a:extLst>
              </a:tr>
              <a:tr h="69025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6046577"/>
                  </a:ext>
                </a:extLst>
              </a:tr>
              <a:tr h="69025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1611860"/>
                  </a:ext>
                </a:extLst>
              </a:tr>
              <a:tr h="69025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4577443"/>
                  </a:ext>
                </a:extLst>
              </a:tr>
              <a:tr h="69025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3228840"/>
                  </a:ext>
                </a:extLst>
              </a:tr>
              <a:tr h="69025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33" marR="31433" marT="314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0692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67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FBBA2B0-9366-4034-B0E2-52AAB6BF6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760327"/>
              </p:ext>
            </p:extLst>
          </p:nvPr>
        </p:nvGraphicFramePr>
        <p:xfrm>
          <a:off x="1862042" y="1032222"/>
          <a:ext cx="8467918" cy="306278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25067">
                  <a:extLst>
                    <a:ext uri="{9D8B030D-6E8A-4147-A177-3AD203B41FA5}">
                      <a16:colId xmlns:a16="http://schemas.microsoft.com/office/drawing/2014/main" xmlns="" val="523953659"/>
                    </a:ext>
                  </a:extLst>
                </a:gridCol>
                <a:gridCol w="2686431">
                  <a:extLst>
                    <a:ext uri="{9D8B030D-6E8A-4147-A177-3AD203B41FA5}">
                      <a16:colId xmlns:a16="http://schemas.microsoft.com/office/drawing/2014/main" xmlns="" val="2110861677"/>
                    </a:ext>
                  </a:extLst>
                </a:gridCol>
                <a:gridCol w="3856420">
                  <a:extLst>
                    <a:ext uri="{9D8B030D-6E8A-4147-A177-3AD203B41FA5}">
                      <a16:colId xmlns:a16="http://schemas.microsoft.com/office/drawing/2014/main" xmlns="" val="2807264377"/>
                    </a:ext>
                  </a:extLst>
                </a:gridCol>
              </a:tblGrid>
              <a:tr h="1020928"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03504" marT="201168" marB="201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</a:t>
                      </a:r>
                      <a:endParaRPr lang="en-US" sz="3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9153" marT="201168" marB="201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 (centroid)</a:t>
                      </a:r>
                      <a:endParaRPr lang="en-US" sz="3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9153" marT="201168" marB="201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3168738"/>
                  </a:ext>
                </a:extLst>
              </a:tr>
              <a:tr h="1020928"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1</a:t>
                      </a:r>
                      <a:endParaRPr lang="en-US" sz="3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03504" marT="201168" marB="201168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9153" marT="201168" marB="20116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(2, 10)</a:t>
                      </a:r>
                      <a:endParaRPr lang="en-US" sz="3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9153" marT="201168" marB="20116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3096596"/>
                  </a:ext>
                </a:extLst>
              </a:tr>
              <a:tr h="1020928"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2</a:t>
                      </a:r>
                      <a:endParaRPr lang="en-US" sz="3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03504" marT="201168" marB="201168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9153" marT="201168" marB="20116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(5,8)</a:t>
                      </a:r>
                      <a:endParaRPr lang="en-US" sz="3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9153" marT="201168" marB="20116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346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86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C910B-1F89-4308-A33B-FA2B9CEE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43844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8DA3F38C-D120-4B53-B2AB-1C0C7D1763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3251784"/>
                  </p:ext>
                </p:extLst>
              </p:nvPr>
            </p:nvGraphicFramePr>
            <p:xfrm>
              <a:off x="1741790" y="816834"/>
              <a:ext cx="8769379" cy="530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910">
                      <a:extLst>
                        <a:ext uri="{9D8B030D-6E8A-4147-A177-3AD203B41FA5}">
                          <a16:colId xmlns:a16="http://schemas.microsoft.com/office/drawing/2014/main" xmlns="" val="2685937604"/>
                        </a:ext>
                      </a:extLst>
                    </a:gridCol>
                    <a:gridCol w="844062">
                      <a:extLst>
                        <a:ext uri="{9D8B030D-6E8A-4147-A177-3AD203B41FA5}">
                          <a16:colId xmlns:a16="http://schemas.microsoft.com/office/drawing/2014/main" xmlns="" val="2843094403"/>
                        </a:ext>
                      </a:extLst>
                    </a:gridCol>
                    <a:gridCol w="3207434">
                      <a:extLst>
                        <a:ext uri="{9D8B030D-6E8A-4147-A177-3AD203B41FA5}">
                          <a16:colId xmlns:a16="http://schemas.microsoft.com/office/drawing/2014/main" xmlns="" val="4245774074"/>
                        </a:ext>
                      </a:extLst>
                    </a:gridCol>
                    <a:gridCol w="3165230">
                      <a:extLst>
                        <a:ext uri="{9D8B030D-6E8A-4147-A177-3AD203B41FA5}">
                          <a16:colId xmlns:a16="http://schemas.microsoft.com/office/drawing/2014/main" xmlns="" val="1479824818"/>
                        </a:ext>
                      </a:extLst>
                    </a:gridCol>
                    <a:gridCol w="947743">
                      <a:extLst>
                        <a:ext uri="{9D8B030D-6E8A-4147-A177-3AD203B41FA5}">
                          <a16:colId xmlns:a16="http://schemas.microsoft.com/office/drawing/2014/main" xmlns="" val="3444875083"/>
                        </a:ext>
                      </a:extLst>
                    </a:gridCol>
                  </a:tblGrid>
                  <a:tr h="87627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Point</a:t>
                          </a:r>
                        </a:p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1))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(2,10)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1))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(5,8)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NEW CLUSTER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31890258"/>
                      </a:ext>
                    </a:extLst>
                  </a:tr>
                  <a:tr h="724262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(2,10)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2−2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+(10−10))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5−2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+(8−10))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(3+2)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19893954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2,5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23976129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8,4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4293739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5,8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30713246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7,5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78013858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6,4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42622480"/>
                      </a:ext>
                    </a:extLst>
                  </a:tr>
                  <a:tr h="705069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1,2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601055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DA3F38C-D120-4B53-B2AB-1C0C7D1763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3251784"/>
                  </p:ext>
                </p:extLst>
              </p:nvPr>
            </p:nvGraphicFramePr>
            <p:xfrm>
              <a:off x="1741790" y="816834"/>
              <a:ext cx="8769379" cy="530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910">
                      <a:extLst>
                        <a:ext uri="{9D8B030D-6E8A-4147-A177-3AD203B41FA5}">
                          <a16:colId xmlns:a16="http://schemas.microsoft.com/office/drawing/2014/main" val="2685937604"/>
                        </a:ext>
                      </a:extLst>
                    </a:gridCol>
                    <a:gridCol w="844062">
                      <a:extLst>
                        <a:ext uri="{9D8B030D-6E8A-4147-A177-3AD203B41FA5}">
                          <a16:colId xmlns:a16="http://schemas.microsoft.com/office/drawing/2014/main" val="2843094403"/>
                        </a:ext>
                      </a:extLst>
                    </a:gridCol>
                    <a:gridCol w="3207434">
                      <a:extLst>
                        <a:ext uri="{9D8B030D-6E8A-4147-A177-3AD203B41FA5}">
                          <a16:colId xmlns:a16="http://schemas.microsoft.com/office/drawing/2014/main" val="4245774074"/>
                        </a:ext>
                      </a:extLst>
                    </a:gridCol>
                    <a:gridCol w="3165230">
                      <a:extLst>
                        <a:ext uri="{9D8B030D-6E8A-4147-A177-3AD203B41FA5}">
                          <a16:colId xmlns:a16="http://schemas.microsoft.com/office/drawing/2014/main" val="1479824818"/>
                        </a:ext>
                      </a:extLst>
                    </a:gridCol>
                    <a:gridCol w="947743">
                      <a:extLst>
                        <a:ext uri="{9D8B030D-6E8A-4147-A177-3AD203B41FA5}">
                          <a16:colId xmlns:a16="http://schemas.microsoft.com/office/drawing/2014/main" val="3444875083"/>
                        </a:ext>
                      </a:extLst>
                    </a:gridCol>
                  </a:tblGrid>
                  <a:tr h="87627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Point</a:t>
                          </a:r>
                        </a:p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351" t="-1389" r="-128463" b="-5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592" t="-1389" r="-30443" b="-5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NEW CLUSTER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890258"/>
                      </a:ext>
                    </a:extLst>
                  </a:tr>
                  <a:tr h="755777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(2,10)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351" t="-117742" r="-128463" b="-4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592" t="-117742" r="-30443" b="-4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9893954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2,5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976129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8,4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293739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5,8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713246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7,5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8013858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6,4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2622480"/>
                      </a:ext>
                    </a:extLst>
                  </a:tr>
                  <a:tr h="705069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1,2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1055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8D4EBF56-C167-4F70-B075-16FFFEF93A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8177828"/>
                  </p:ext>
                </p:extLst>
              </p:nvPr>
            </p:nvGraphicFramePr>
            <p:xfrm>
              <a:off x="1711310" y="830448"/>
              <a:ext cx="8769379" cy="530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910">
                      <a:extLst>
                        <a:ext uri="{9D8B030D-6E8A-4147-A177-3AD203B41FA5}">
                          <a16:colId xmlns:a16="http://schemas.microsoft.com/office/drawing/2014/main" xmlns="" val="2685937604"/>
                        </a:ext>
                      </a:extLst>
                    </a:gridCol>
                    <a:gridCol w="844062">
                      <a:extLst>
                        <a:ext uri="{9D8B030D-6E8A-4147-A177-3AD203B41FA5}">
                          <a16:colId xmlns:a16="http://schemas.microsoft.com/office/drawing/2014/main" xmlns="" val="2843094403"/>
                        </a:ext>
                      </a:extLst>
                    </a:gridCol>
                    <a:gridCol w="3207434">
                      <a:extLst>
                        <a:ext uri="{9D8B030D-6E8A-4147-A177-3AD203B41FA5}">
                          <a16:colId xmlns:a16="http://schemas.microsoft.com/office/drawing/2014/main" xmlns="" val="4245774074"/>
                        </a:ext>
                      </a:extLst>
                    </a:gridCol>
                    <a:gridCol w="3165230">
                      <a:extLst>
                        <a:ext uri="{9D8B030D-6E8A-4147-A177-3AD203B41FA5}">
                          <a16:colId xmlns:a16="http://schemas.microsoft.com/office/drawing/2014/main" xmlns="" val="1479824818"/>
                        </a:ext>
                      </a:extLst>
                    </a:gridCol>
                    <a:gridCol w="947743">
                      <a:extLst>
                        <a:ext uri="{9D8B030D-6E8A-4147-A177-3AD203B41FA5}">
                          <a16:colId xmlns:a16="http://schemas.microsoft.com/office/drawing/2014/main" xmlns="" val="3444875083"/>
                        </a:ext>
                      </a:extLst>
                    </a:gridCol>
                  </a:tblGrid>
                  <a:tr h="87627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Point</a:t>
                          </a:r>
                        </a:p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2))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(2,10)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2))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(5,8)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NEW CLUSTER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31890258"/>
                      </a:ext>
                    </a:extLst>
                  </a:tr>
                  <a:tr h="724262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(2,10)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2−2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+(10−10))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=0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5−2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+(8−10))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(3+2)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19893954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2,5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23976129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8,4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4293739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5,8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30713246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7,5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78013858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6,4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42622480"/>
                      </a:ext>
                    </a:extLst>
                  </a:tr>
                  <a:tr h="705069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1,2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601055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D4EBF56-C167-4F70-B075-16FFFEF93A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8177828"/>
                  </p:ext>
                </p:extLst>
              </p:nvPr>
            </p:nvGraphicFramePr>
            <p:xfrm>
              <a:off x="1711310" y="830448"/>
              <a:ext cx="8769379" cy="530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910">
                      <a:extLst>
                        <a:ext uri="{9D8B030D-6E8A-4147-A177-3AD203B41FA5}">
                          <a16:colId xmlns:a16="http://schemas.microsoft.com/office/drawing/2014/main" val="2685937604"/>
                        </a:ext>
                      </a:extLst>
                    </a:gridCol>
                    <a:gridCol w="844062">
                      <a:extLst>
                        <a:ext uri="{9D8B030D-6E8A-4147-A177-3AD203B41FA5}">
                          <a16:colId xmlns:a16="http://schemas.microsoft.com/office/drawing/2014/main" val="2843094403"/>
                        </a:ext>
                      </a:extLst>
                    </a:gridCol>
                    <a:gridCol w="3207434">
                      <a:extLst>
                        <a:ext uri="{9D8B030D-6E8A-4147-A177-3AD203B41FA5}">
                          <a16:colId xmlns:a16="http://schemas.microsoft.com/office/drawing/2014/main" val="4245774074"/>
                        </a:ext>
                      </a:extLst>
                    </a:gridCol>
                    <a:gridCol w="3165230">
                      <a:extLst>
                        <a:ext uri="{9D8B030D-6E8A-4147-A177-3AD203B41FA5}">
                          <a16:colId xmlns:a16="http://schemas.microsoft.com/office/drawing/2014/main" val="1479824818"/>
                        </a:ext>
                      </a:extLst>
                    </a:gridCol>
                    <a:gridCol w="947743">
                      <a:extLst>
                        <a:ext uri="{9D8B030D-6E8A-4147-A177-3AD203B41FA5}">
                          <a16:colId xmlns:a16="http://schemas.microsoft.com/office/drawing/2014/main" val="3444875083"/>
                        </a:ext>
                      </a:extLst>
                    </a:gridCol>
                  </a:tblGrid>
                  <a:tr h="87627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Point</a:t>
                          </a:r>
                        </a:p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351" t="-2083" r="-128463" b="-5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592" t="-2083" r="-30443" b="-5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NEW CLUSTER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890258"/>
                      </a:ext>
                    </a:extLst>
                  </a:tr>
                  <a:tr h="755777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(2,10)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351" t="-118548" r="-128463" b="-487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592" t="-118548" r="-30443" b="-487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9893954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2,5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976129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8,4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293739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5,8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713246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7,5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8013858"/>
                      </a:ext>
                    </a:extLst>
                  </a:tr>
                  <a:tr h="593866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6,4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2622480"/>
                      </a:ext>
                    </a:extLst>
                  </a:tr>
                  <a:tr h="705069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1,2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1055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986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78329C-7B73-40D3-B91A-C68DD173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45918C-097D-4930-B1AD-D6175C70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3924"/>
            <a:ext cx="10058400" cy="4546731"/>
          </a:xfrm>
        </p:spPr>
        <p:txBody>
          <a:bodyPr>
            <a:normAutofit fontScale="92500"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Cluster1				Cluster2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(2,10), (2,5), (1,2) 		(8,4), (5,8), (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7,5), (6,4)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Calculate Cluster mean again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Cluster 1 mean=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2+2+1/3= 5/ 3=2, 10+5+2/3= 17/3 = 6 =&gt; </a:t>
            </a:r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(2,6)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Cluster 2 Mean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8+5+7+6 = 26/4= 6, 4+8+5+4/4 =21/4 =5 =&gt;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(6,5)</a:t>
            </a:r>
            <a:endParaRPr lang="en-US" sz="2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								</a:t>
            </a:r>
          </a:p>
          <a:p>
            <a:r>
              <a:rPr lang="en-US" dirty="0"/>
              <a:t>				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71400" lvl="8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8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99B1A0E-E415-4BFE-A839-9B57738E2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525189"/>
              </p:ext>
            </p:extLst>
          </p:nvPr>
        </p:nvGraphicFramePr>
        <p:xfrm>
          <a:off x="3205256" y="4040297"/>
          <a:ext cx="5781487" cy="238106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925067">
                  <a:extLst>
                    <a:ext uri="{9D8B030D-6E8A-4147-A177-3AD203B41FA5}">
                      <a16:colId xmlns:a16="http://schemas.microsoft.com/office/drawing/2014/main" xmlns="" val="523953659"/>
                    </a:ext>
                  </a:extLst>
                </a:gridCol>
                <a:gridCol w="3856420">
                  <a:extLst>
                    <a:ext uri="{9D8B030D-6E8A-4147-A177-3AD203B41FA5}">
                      <a16:colId xmlns:a16="http://schemas.microsoft.com/office/drawing/2014/main" xmlns="" val="2807264377"/>
                    </a:ext>
                  </a:extLst>
                </a:gridCol>
              </a:tblGrid>
              <a:tr h="542806"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03504" marT="201168" marB="201168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Mean (centroid)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9153" marT="201168" marB="201168" anchor="ctr"/>
                </a:tc>
                <a:extLst>
                  <a:ext uri="{0D108BD9-81ED-4DB2-BD59-A6C34878D82A}">
                    <a16:rowId xmlns:a16="http://schemas.microsoft.com/office/drawing/2014/main" xmlns="" val="2793168738"/>
                  </a:ext>
                </a:extLst>
              </a:tr>
              <a:tr h="542806"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C 1</a:t>
                      </a:r>
                      <a:endParaRPr lang="en-US" sz="2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03504" marT="201168" marB="201168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(2, 6)</a:t>
                      </a:r>
                      <a:endParaRPr lang="en-US" sz="2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9153" marT="201168" marB="201168" anchor="ctr"/>
                </a:tc>
                <a:extLst>
                  <a:ext uri="{0D108BD9-81ED-4DB2-BD59-A6C34878D82A}">
                    <a16:rowId xmlns:a16="http://schemas.microsoft.com/office/drawing/2014/main" xmlns="" val="3373096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C 2</a:t>
                      </a:r>
                      <a:endParaRPr lang="en-US" sz="2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03504" marT="201168" marB="201168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(6, 5)</a:t>
                      </a:r>
                      <a:endParaRPr lang="en-US" sz="2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2336" marR="69153" marT="201168" marB="201168" anchor="ctr"/>
                </a:tc>
                <a:extLst>
                  <a:ext uri="{0D108BD9-81ED-4DB2-BD59-A6C34878D82A}">
                    <a16:rowId xmlns:a16="http://schemas.microsoft.com/office/drawing/2014/main" xmlns="" val="220346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637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961CDF-F6E2-4EA5-ADC2-E8E856AD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30231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1D7F37-AFCF-46D8-8E5F-60CAECA0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A2EE209D-3511-42B8-AF79-1C2D23C4F7E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04012646"/>
                  </p:ext>
                </p:extLst>
              </p:nvPr>
            </p:nvGraphicFramePr>
            <p:xfrm>
              <a:off x="989046" y="1995253"/>
              <a:ext cx="9522124" cy="4156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34">
                      <a:extLst>
                        <a:ext uri="{9D8B030D-6E8A-4147-A177-3AD203B41FA5}">
                          <a16:colId xmlns:a16="http://schemas.microsoft.com/office/drawing/2014/main" xmlns="" val="2685937604"/>
                        </a:ext>
                      </a:extLst>
                    </a:gridCol>
                    <a:gridCol w="916515">
                      <a:extLst>
                        <a:ext uri="{9D8B030D-6E8A-4147-A177-3AD203B41FA5}">
                          <a16:colId xmlns:a16="http://schemas.microsoft.com/office/drawing/2014/main" xmlns="" val="2843094403"/>
                        </a:ext>
                      </a:extLst>
                    </a:gridCol>
                    <a:gridCol w="3482753">
                      <a:extLst>
                        <a:ext uri="{9D8B030D-6E8A-4147-A177-3AD203B41FA5}">
                          <a16:colId xmlns:a16="http://schemas.microsoft.com/office/drawing/2014/main" xmlns="" val="4245774074"/>
                        </a:ext>
                      </a:extLst>
                    </a:gridCol>
                    <a:gridCol w="3436927">
                      <a:extLst>
                        <a:ext uri="{9D8B030D-6E8A-4147-A177-3AD203B41FA5}">
                          <a16:colId xmlns:a16="http://schemas.microsoft.com/office/drawing/2014/main" xmlns="" val="1479824818"/>
                        </a:ext>
                      </a:extLst>
                    </a:gridCol>
                    <a:gridCol w="1029095">
                      <a:extLst>
                        <a:ext uri="{9D8B030D-6E8A-4147-A177-3AD203B41FA5}">
                          <a16:colId xmlns:a16="http://schemas.microsoft.com/office/drawing/2014/main" xmlns="" val="3444875083"/>
                        </a:ext>
                      </a:extLst>
                    </a:gridCol>
                  </a:tblGrid>
                  <a:tr h="6444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Point</a:t>
                          </a:r>
                        </a:p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2))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(2,6)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2))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(6,5)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NEW CLUSTER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31890258"/>
                      </a:ext>
                    </a:extLst>
                  </a:tr>
                  <a:tr h="555832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(2,10)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2−2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+(6−10)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=4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6−2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+(5−10))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 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(4+9)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=13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19893954"/>
                      </a:ext>
                    </a:extLst>
                  </a:tr>
                  <a:tr h="436755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(2,5)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23976129"/>
                      </a:ext>
                    </a:extLst>
                  </a:tr>
                  <a:tr h="436755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(8,4)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4293739"/>
                      </a:ext>
                    </a:extLst>
                  </a:tr>
                  <a:tr h="436755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(5,8)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30713246"/>
                      </a:ext>
                    </a:extLst>
                  </a:tr>
                  <a:tr h="436755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(7,5)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78013858"/>
                      </a:ext>
                    </a:extLst>
                  </a:tr>
                  <a:tr h="436755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(6,4)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42622480"/>
                      </a:ext>
                    </a:extLst>
                  </a:tr>
                  <a:tr h="518539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(1,2)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601055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EE209D-3511-42B8-AF79-1C2D23C4F7E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04012646"/>
                  </p:ext>
                </p:extLst>
              </p:nvPr>
            </p:nvGraphicFramePr>
            <p:xfrm>
              <a:off x="989046" y="1995253"/>
              <a:ext cx="9522124" cy="4156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683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85937604"/>
                        </a:ext>
                      </a:extLst>
                    </a:gridCol>
                    <a:gridCol w="91651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43094403"/>
                        </a:ext>
                      </a:extLst>
                    </a:gridCol>
                    <a:gridCol w="34827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45774074"/>
                        </a:ext>
                      </a:extLst>
                    </a:gridCol>
                    <a:gridCol w="343692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79824818"/>
                        </a:ext>
                      </a:extLst>
                    </a:gridCol>
                    <a:gridCol w="10290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44875083"/>
                        </a:ext>
                      </a:extLst>
                    </a:gridCol>
                  </a:tblGrid>
                  <a:tr h="697929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Point</a:t>
                          </a:r>
                        </a:p>
                        <a:p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5280" t="-2609" r="-128497" b="-4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7340" t="-2609" r="-30319" b="-4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NEW CLUSTER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31890258"/>
                      </a:ext>
                    </a:extLst>
                  </a:tr>
                  <a:tr h="755777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(2,10)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5280" t="-95161" r="-128497" b="-35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7340" t="-95161" r="-30319" b="-35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19893954"/>
                      </a:ext>
                    </a:extLst>
                  </a:tr>
                  <a:tr h="436755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(2,5)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23976129"/>
                      </a:ext>
                    </a:extLst>
                  </a:tr>
                  <a:tr h="436755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(8,4)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4293739"/>
                      </a:ext>
                    </a:extLst>
                  </a:tr>
                  <a:tr h="436755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(5,8)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30713246"/>
                      </a:ext>
                    </a:extLst>
                  </a:tr>
                  <a:tr h="436755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(7,5)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78013858"/>
                      </a:ext>
                    </a:extLst>
                  </a:tr>
                  <a:tr h="436755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(6,4)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C2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42622480"/>
                      </a:ext>
                    </a:extLst>
                  </a:tr>
                  <a:tr h="518539"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i="0" u="none" strike="noStrike" dirty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(1,2)</a:t>
                          </a:r>
                          <a:endParaRPr lang="en-US" sz="12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1433" marR="31433" marT="3143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601055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73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AF724-A236-4F6E-BC03-153C844C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of K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335BE-3CCE-4BA7-B232-D114A088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tx1"/>
                </a:solidFill>
                <a:ea typeface="굴림" panose="020B0600000101010101" pitchFamily="34" charset="-127"/>
              </a:rPr>
              <a:t>The k-means algorithm is sensitive to outliers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example, is the average of the salaries of the following people: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$50k, $20k, $35k, $65k and $1 Million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The average ends up being ($50k + $20k + $35k + $65k + $1M) / 5 = $1170k / 5 = $234k.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K means </a:t>
            </a:r>
            <a:r>
              <a:rPr lang="en-US" sz="2400" b="1" dirty="0">
                <a:solidFill>
                  <a:schemeClr val="tx1"/>
                </a:solidFill>
              </a:rPr>
              <a:t>algorithm</a:t>
            </a:r>
            <a:r>
              <a:rPr lang="en-US" sz="2400" dirty="0">
                <a:solidFill>
                  <a:schemeClr val="tx1"/>
                </a:solidFill>
              </a:rPr>
              <a:t> is good in capturing structure of the data if clusters have a spherical-like shape.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Need to specify K the number of cluster in advance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Applicable when the mean is defined</a:t>
            </a:r>
          </a:p>
        </p:txBody>
      </p:sp>
    </p:spTree>
    <p:extLst>
      <p:ext uri="{BB962C8B-B14F-4D97-AF65-F5344CB8AC3E}">
        <p14:creationId xmlns:p14="http://schemas.microsoft.com/office/powerpoint/2010/main" val="2375687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xmlns="" id="{E907607B-E606-432C-8B1F-037AF5A6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9C92418-2DF6-460C-85BD-C5103352BB66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1507" name="Rectangle 2050">
            <a:extLst>
              <a:ext uri="{FF2B5EF4-FFF2-40B4-BE49-F238E27FC236}">
                <a16:creationId xmlns:a16="http://schemas.microsoft.com/office/drawing/2014/main" xmlns="" id="{EF350989-FFCA-4C90-B8AC-14FB51874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Knowledge Discovery (KDD) Process</a:t>
            </a:r>
          </a:p>
        </p:txBody>
      </p:sp>
      <p:sp>
        <p:nvSpPr>
          <p:cNvPr id="21508" name="Rectangle 2051">
            <a:extLst>
              <a:ext uri="{FF2B5EF4-FFF2-40B4-BE49-F238E27FC236}">
                <a16:creationId xmlns:a16="http://schemas.microsoft.com/office/drawing/2014/main" xmlns="" id="{76B86B9B-7555-4B39-9656-51CBE165F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4419600" cy="1752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Data mining plays an essential role in the knowledge discovery process</a:t>
            </a:r>
            <a:endParaRPr lang="en-US" altLang="en-US" sz="2000" b="1"/>
          </a:p>
        </p:txBody>
      </p:sp>
      <p:sp>
        <p:nvSpPr>
          <p:cNvPr id="21509" name="Line 2052">
            <a:extLst>
              <a:ext uri="{FF2B5EF4-FFF2-40B4-BE49-F238E27FC236}">
                <a16:creationId xmlns:a16="http://schemas.microsoft.com/office/drawing/2014/main" xmlns="" id="{0D6AB5B7-DC99-4265-B57C-813730E188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2053">
            <a:extLst>
              <a:ext uri="{FF2B5EF4-FFF2-40B4-BE49-F238E27FC236}">
                <a16:creationId xmlns:a16="http://schemas.microsoft.com/office/drawing/2014/main" xmlns="" id="{38CAF3DD-AB70-440E-8B05-EBC674BB7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2054">
            <a:extLst>
              <a:ext uri="{FF2B5EF4-FFF2-40B4-BE49-F238E27FC236}">
                <a16:creationId xmlns:a16="http://schemas.microsoft.com/office/drawing/2014/main" xmlns="" id="{F5A372FD-FBA2-4039-BD8F-6BEFB3D5B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2055">
            <a:extLst>
              <a:ext uri="{FF2B5EF4-FFF2-40B4-BE49-F238E27FC236}">
                <a16:creationId xmlns:a16="http://schemas.microsoft.com/office/drawing/2014/main" xmlns="" id="{EF492FDC-BF8B-4E94-ADD3-9D5375768A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2056">
            <a:extLst>
              <a:ext uri="{FF2B5EF4-FFF2-40B4-BE49-F238E27FC236}">
                <a16:creationId xmlns:a16="http://schemas.microsoft.com/office/drawing/2014/main" xmlns="" id="{C50AB1BD-EC54-4315-A2EC-C3C38D7A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4" name="Rectangle 2057">
            <a:extLst>
              <a:ext uri="{FF2B5EF4-FFF2-40B4-BE49-F238E27FC236}">
                <a16:creationId xmlns:a16="http://schemas.microsoft.com/office/drawing/2014/main" xmlns="" id="{0D5980A0-CF21-4F0A-994C-B39098196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5" name="Oval 2058">
            <a:extLst>
              <a:ext uri="{FF2B5EF4-FFF2-40B4-BE49-F238E27FC236}">
                <a16:creationId xmlns:a16="http://schemas.microsoft.com/office/drawing/2014/main" xmlns="" id="{8FCD669B-2CE3-4814-93F0-EEAB05AB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6" name="Oval 2059">
            <a:extLst>
              <a:ext uri="{FF2B5EF4-FFF2-40B4-BE49-F238E27FC236}">
                <a16:creationId xmlns:a16="http://schemas.microsoft.com/office/drawing/2014/main" xmlns="" id="{0B89E757-A866-4EA5-9905-8C83691FF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7" name="Rectangle 2060">
            <a:extLst>
              <a:ext uri="{FF2B5EF4-FFF2-40B4-BE49-F238E27FC236}">
                <a16:creationId xmlns:a16="http://schemas.microsoft.com/office/drawing/2014/main" xmlns="" id="{D863D9F5-A440-4EB7-B19B-9D5F5260B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8" name="Oval 2061">
            <a:extLst>
              <a:ext uri="{FF2B5EF4-FFF2-40B4-BE49-F238E27FC236}">
                <a16:creationId xmlns:a16="http://schemas.microsoft.com/office/drawing/2014/main" xmlns="" id="{BB51322D-516C-4599-A412-429721FBB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19" name="Oval 2062">
            <a:extLst>
              <a:ext uri="{FF2B5EF4-FFF2-40B4-BE49-F238E27FC236}">
                <a16:creationId xmlns:a16="http://schemas.microsoft.com/office/drawing/2014/main" xmlns="" id="{5F37E722-C440-419F-9DDF-0D09C18AD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0" name="Rectangle 2063">
            <a:extLst>
              <a:ext uri="{FF2B5EF4-FFF2-40B4-BE49-F238E27FC236}">
                <a16:creationId xmlns:a16="http://schemas.microsoft.com/office/drawing/2014/main" xmlns="" id="{65553937-8B9E-4DC6-88AB-EC2F8711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1" name="Oval 2064">
            <a:extLst>
              <a:ext uri="{FF2B5EF4-FFF2-40B4-BE49-F238E27FC236}">
                <a16:creationId xmlns:a16="http://schemas.microsoft.com/office/drawing/2014/main" xmlns="" id="{FBCA114F-B151-4BCA-931F-104EABBDB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2" name="Text Box 2065">
            <a:extLst>
              <a:ext uri="{FF2B5EF4-FFF2-40B4-BE49-F238E27FC236}">
                <a16:creationId xmlns:a16="http://schemas.microsoft.com/office/drawing/2014/main" xmlns="" id="{FAF8D914-A4F2-48DE-90AC-A479F00AC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876801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Data Cleaning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523" name="Text Box 2066">
            <a:extLst>
              <a:ext uri="{FF2B5EF4-FFF2-40B4-BE49-F238E27FC236}">
                <a16:creationId xmlns:a16="http://schemas.microsoft.com/office/drawing/2014/main" xmlns="" id="{01A81658-6A04-431D-B6E0-E27121F0B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10201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Data Integration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524" name="Text Box 2067">
            <a:extLst>
              <a:ext uri="{FF2B5EF4-FFF2-40B4-BE49-F238E27FC236}">
                <a16:creationId xmlns:a16="http://schemas.microsoft.com/office/drawing/2014/main" xmlns="" id="{18B3DA0C-AC85-4A22-972E-3B57B9E20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248401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21525" name="Text Box 2068">
            <a:extLst>
              <a:ext uri="{FF2B5EF4-FFF2-40B4-BE49-F238E27FC236}">
                <a16:creationId xmlns:a16="http://schemas.microsoft.com/office/drawing/2014/main" xmlns="" id="{A5E3C619-807F-42CE-A80C-CE256E3F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114801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21526" name="Rectangle 2069">
            <a:extLst>
              <a:ext uri="{FF2B5EF4-FFF2-40B4-BE49-F238E27FC236}">
                <a16:creationId xmlns:a16="http://schemas.microsoft.com/office/drawing/2014/main" xmlns="" id="{23ED3F31-8751-4C47-B698-5E5DB8DA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7" name="Rectangle 2070">
            <a:extLst>
              <a:ext uri="{FF2B5EF4-FFF2-40B4-BE49-F238E27FC236}">
                <a16:creationId xmlns:a16="http://schemas.microsoft.com/office/drawing/2014/main" xmlns="" id="{87FE9871-EEF3-4BB6-BA7E-1346801CE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8" name="Rectangle 2071">
            <a:extLst>
              <a:ext uri="{FF2B5EF4-FFF2-40B4-BE49-F238E27FC236}">
                <a16:creationId xmlns:a16="http://schemas.microsoft.com/office/drawing/2014/main" xmlns="" id="{C3BD491C-FED5-4210-95A7-35A491BB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29" name="Rectangle 2072">
            <a:extLst>
              <a:ext uri="{FF2B5EF4-FFF2-40B4-BE49-F238E27FC236}">
                <a16:creationId xmlns:a16="http://schemas.microsoft.com/office/drawing/2014/main" xmlns="" id="{9F33EA38-9ABC-4C57-9D6C-BF21EDAD5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30" name="Rectangle 2073">
            <a:extLst>
              <a:ext uri="{FF2B5EF4-FFF2-40B4-BE49-F238E27FC236}">
                <a16:creationId xmlns:a16="http://schemas.microsoft.com/office/drawing/2014/main" xmlns="" id="{F3116890-3BE4-458D-AE50-02F0F51F5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31" name="Rectangle 2074">
            <a:extLst>
              <a:ext uri="{FF2B5EF4-FFF2-40B4-BE49-F238E27FC236}">
                <a16:creationId xmlns:a16="http://schemas.microsoft.com/office/drawing/2014/main" xmlns="" id="{C0431C84-4C5D-4A93-BE8D-DC72FE5A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32" name="Rectangle 2075">
            <a:extLst>
              <a:ext uri="{FF2B5EF4-FFF2-40B4-BE49-F238E27FC236}">
                <a16:creationId xmlns:a16="http://schemas.microsoft.com/office/drawing/2014/main" xmlns="" id="{A1A88E2F-9797-4B06-99F2-6889192AB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33" name="Rectangle 2076">
            <a:extLst>
              <a:ext uri="{FF2B5EF4-FFF2-40B4-BE49-F238E27FC236}">
                <a16:creationId xmlns:a16="http://schemas.microsoft.com/office/drawing/2014/main" xmlns="" id="{E4086340-4350-4B04-8744-22007055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1534" name="WordArt 2077">
            <a:extLst>
              <a:ext uri="{FF2B5EF4-FFF2-40B4-BE49-F238E27FC236}">
                <a16:creationId xmlns:a16="http://schemas.microsoft.com/office/drawing/2014/main" xmlns="" id="{FE264712-9353-4A31-8591-7CA2E99C333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610601" y="990601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21535" name="Text Box 2078">
            <a:extLst>
              <a:ext uri="{FF2B5EF4-FFF2-40B4-BE49-F238E27FC236}">
                <a16:creationId xmlns:a16="http://schemas.microsoft.com/office/drawing/2014/main" xmlns="" id="{8A15C92F-0FAE-40D3-89BF-7E17E320D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276601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21536" name="Text Box 2079">
            <a:extLst>
              <a:ext uri="{FF2B5EF4-FFF2-40B4-BE49-F238E27FC236}">
                <a16:creationId xmlns:a16="http://schemas.microsoft.com/office/drawing/2014/main" xmlns="" id="{83A3D34B-2D12-4752-ACB2-DC445695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052889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21537" name="Text Box 2080">
            <a:extLst>
              <a:ext uri="{FF2B5EF4-FFF2-40B4-BE49-F238E27FC236}">
                <a16:creationId xmlns:a16="http://schemas.microsoft.com/office/drawing/2014/main" xmlns="" id="{CD6A02BB-1FCF-4BB8-ABBD-A5C26247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2590801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21538" name="Text Box 2081">
            <a:extLst>
              <a:ext uri="{FF2B5EF4-FFF2-40B4-BE49-F238E27FC236}">
                <a16:creationId xmlns:a16="http://schemas.microsoft.com/office/drawing/2014/main" xmlns="" id="{2C65CA89-A1CE-49B0-9E08-E5E48A974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676401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21539" name="Line 2082">
            <a:extLst>
              <a:ext uri="{FF2B5EF4-FFF2-40B4-BE49-F238E27FC236}">
                <a16:creationId xmlns:a16="http://schemas.microsoft.com/office/drawing/2014/main" xmlns="" id="{0AEED46D-50E1-43E4-A118-DFB519E4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2083">
            <a:extLst>
              <a:ext uri="{FF2B5EF4-FFF2-40B4-BE49-F238E27FC236}">
                <a16:creationId xmlns:a16="http://schemas.microsoft.com/office/drawing/2014/main" xmlns="" id="{9ABACA46-0E5C-495F-8B8D-4FD1A529D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Line 2084">
            <a:extLst>
              <a:ext uri="{FF2B5EF4-FFF2-40B4-BE49-F238E27FC236}">
                <a16:creationId xmlns:a16="http://schemas.microsoft.com/office/drawing/2014/main" xmlns="" id="{7831A810-C617-421A-BECD-EC326D9E9E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Line 2085">
            <a:extLst>
              <a:ext uri="{FF2B5EF4-FFF2-40B4-BE49-F238E27FC236}">
                <a16:creationId xmlns:a16="http://schemas.microsoft.com/office/drawing/2014/main" xmlns="" id="{ED87612F-A2B9-47CB-8C89-155BD101F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Line 2086">
            <a:extLst>
              <a:ext uri="{FF2B5EF4-FFF2-40B4-BE49-F238E27FC236}">
                <a16:creationId xmlns:a16="http://schemas.microsoft.com/office/drawing/2014/main" xmlns="" id="{E1AA5F64-15F2-4790-9DEB-14C0933BB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2087">
            <a:extLst>
              <a:ext uri="{FF2B5EF4-FFF2-40B4-BE49-F238E27FC236}">
                <a16:creationId xmlns:a16="http://schemas.microsoft.com/office/drawing/2014/main" xmlns="" id="{5A607229-29B9-4DC4-A43F-32BE12EFD7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Line 2088">
            <a:extLst>
              <a:ext uri="{FF2B5EF4-FFF2-40B4-BE49-F238E27FC236}">
                <a16:creationId xmlns:a16="http://schemas.microsoft.com/office/drawing/2014/main" xmlns="" id="{800FA839-3322-4E9A-A6C3-052D85593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Line 2089">
            <a:extLst>
              <a:ext uri="{FF2B5EF4-FFF2-40B4-BE49-F238E27FC236}">
                <a16:creationId xmlns:a16="http://schemas.microsoft.com/office/drawing/2014/main" xmlns="" id="{5FFE152B-DA10-49B4-AB84-A3CB579F7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47" name="Line 2090">
            <a:extLst>
              <a:ext uri="{FF2B5EF4-FFF2-40B4-BE49-F238E27FC236}">
                <a16:creationId xmlns:a16="http://schemas.microsoft.com/office/drawing/2014/main" xmlns="" id="{65622DE8-3EF7-4DC1-95EE-91089BF835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FC833-A089-4926-BFF6-35E8E9CE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Data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B6B1E-A7F3-4017-A737-01BBB193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Why data visualization?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core objective of VISUALIZATION is to convey data to users effectively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Data visualization </a:t>
            </a:r>
            <a:r>
              <a:rPr lang="en-US" dirty="0"/>
              <a:t>aims to communicate data clearly and effectively through graphical representation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visualization has been used extensively in many applications—for example, at work for reporting, managing business operations, and tracking progress of tasks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Image result for picture for one picture is worth a thousand words">
            <a:extLst>
              <a:ext uri="{FF2B5EF4-FFF2-40B4-BE49-F238E27FC236}">
                <a16:creationId xmlns:a16="http://schemas.microsoft.com/office/drawing/2014/main" xmlns="" id="{8BC12E92-6993-4FD6-87B0-BF8A0CFD7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422" y="61911"/>
            <a:ext cx="2752578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5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xmlns="" id="{B7D6E9F2-B09F-43D5-BE75-8256C7EC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b="1" dirty="0"/>
              <a:t>Outlier Analysis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xmlns="" id="{A0F58E9B-8604-40D8-B64B-28FA6E67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317" y="1217011"/>
            <a:ext cx="5894363" cy="4652083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Outlier Analysis is a data mining task which is referred to as an “</a:t>
            </a:r>
            <a:r>
              <a:rPr lang="en-US" b="1" i="0" dirty="0">
                <a:solidFill>
                  <a:srgbClr val="000000"/>
                </a:solidFill>
                <a:effectLst/>
                <a:latin typeface="Lato"/>
              </a:rPr>
              <a:t>outlier mining</a:t>
            </a: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”.</a:t>
            </a:r>
          </a:p>
          <a:p>
            <a:pPr algn="ctr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/>
              </a:rPr>
              <a:t>“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  <a:latin typeface="Lato"/>
              </a:rPr>
              <a:t>Outlier Analysis is a process that involves identifying the anomalous observation in the dataset.”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Outliers are nothing but an extreme value that deviates from the other observations in the dataset.</a:t>
            </a:r>
            <a:endParaRPr lang="en-US" b="0" i="1" dirty="0">
              <a:solidFill>
                <a:srgbClr val="000000"/>
              </a:solidFill>
              <a:effectLst/>
              <a:latin typeface="Lato"/>
            </a:endParaRPr>
          </a:p>
        </p:txBody>
      </p:sp>
      <p:pic>
        <p:nvPicPr>
          <p:cNvPr id="7" name="Picture 2" descr="Image result for black ship in a white sheeps images">
            <a:extLst>
              <a:ext uri="{FF2B5EF4-FFF2-40B4-BE49-F238E27FC236}">
                <a16:creationId xmlns:a16="http://schemas.microsoft.com/office/drawing/2014/main" xmlns="" id="{60FD039F-BE47-4769-BD41-CE8045EF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7" y="4307489"/>
            <a:ext cx="4587827" cy="255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pplication of Outliers Analysis images">
            <a:extLst>
              <a:ext uri="{FF2B5EF4-FFF2-40B4-BE49-F238E27FC236}">
                <a16:creationId xmlns:a16="http://schemas.microsoft.com/office/drawing/2014/main" xmlns="" id="{536BE52A-3431-47B9-A67E-6B8C952E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7" y="1581150"/>
            <a:ext cx="2476500" cy="272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ication of Outliers Analysis images">
            <a:extLst>
              <a:ext uri="{FF2B5EF4-FFF2-40B4-BE49-F238E27FC236}">
                <a16:creationId xmlns:a16="http://schemas.microsoft.com/office/drawing/2014/main" xmlns="" id="{CD243D47-936C-4DDB-8E1F-11981E78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67" y="1581149"/>
            <a:ext cx="2476500" cy="272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1B253-C66D-427E-81C9-EFC67481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General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53B06B-5FE8-4FD4-A30A-52F4426C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b="1" dirty="0">
                <a:solidFill>
                  <a:srgbClr val="0070C0"/>
                </a:solidFill>
              </a:rPr>
              <a:t>Categorization of visualization methods:</a:t>
            </a:r>
            <a:endParaRPr lang="en-US" altLang="en-US" sz="1800" b="1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en-US" dirty="0"/>
              <a:t>Pixel-oriented visualization techniques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Geometric projection visualization techniques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Icon-based visualization techniques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Hierarchical visualization techniques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Visualizing complex data and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80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xmlns="" id="{D24D4E43-C370-4E6E-BE52-504442855306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3822581-9168-4C18-ADF5-1CEA5A742EF5}" type="slidenum">
              <a:rPr lang="en-US" altLang="en-US" sz="1200"/>
              <a:pPr algn="r" eaLnBrk="1" hangingPunct="1"/>
              <a:t>31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A8E18CEB-1331-41D0-AE57-26E98BB224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Pixel-Oriented Visualization Techniques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1E224D0F-5A61-4046-82CD-0CDA3C48A4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534400" cy="1905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For a data set of m dimensions, create m windows on the screen, one for each dimension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The m dimension values of a record are mapped to m pixels at the corresponding positions in the windows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The colors of the pixels reflect the corresponding values</a:t>
            </a: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xmlns="" id="{B3B05EF4-8D2B-48B8-B333-E50DD015D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352800"/>
            <a:ext cx="8613775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0" name="Text Box 6">
            <a:extLst>
              <a:ext uri="{FF2B5EF4-FFF2-40B4-BE49-F238E27FC236}">
                <a16:creationId xmlns:a16="http://schemas.microsoft.com/office/drawing/2014/main" xmlns="" id="{DB42510B-146C-44C1-B183-C4C4553E7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172201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en-US" sz="2000"/>
              <a:t>Income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xmlns="" id="{3695217C-2A23-43DA-A38E-B6709470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1722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(b) Credit Limit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xmlns="" id="{84514EE8-6234-4313-B1D7-4ED8CC16D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1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(c) transaction volume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xmlns="" id="{AAB6A656-8FB1-4BCD-9826-E5F458EB6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156326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(d) 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xmlns="" id="{3EA6583B-E1BA-4766-BB06-8ADD4B6B2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82927C4-71F3-4926-9DBF-51895457B8B1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3291C5AD-73FA-4F5F-A4C2-A2AB9250C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0070C0"/>
                </a:solidFill>
              </a:rPr>
              <a:t>Geometric Projection Visualization Techniques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EE1941B6-3E4F-4476-BE6C-24A4B9BC1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3340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A drawback of pixel-oriented visualization techniques is that they cannot help us much in understanding the distribution of data in a multidimensional space.</a:t>
            </a:r>
          </a:p>
          <a:p>
            <a:pPr>
              <a:lnSpc>
                <a:spcPct val="110000"/>
              </a:lnSpc>
            </a:pPr>
            <a:r>
              <a:rPr lang="en-US" dirty="0"/>
              <a:t>Geometric projection techniques are a good choice for finding outliers and correlation between attributes in multidimensional data sets .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altLang="en-US" dirty="0">
                <a:solidFill>
                  <a:schemeClr val="accent2">
                    <a:lumMod val="75000"/>
                  </a:schemeClr>
                </a:solidFill>
              </a:rPr>
              <a:t>Methods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/>
              <a:t>Scatterplot and scatterplot matrices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/>
              <a:t>Landscapes</a:t>
            </a:r>
          </a:p>
          <a:p>
            <a:pPr lvl="1" eaLnBrk="1" hangingPunct="1">
              <a:lnSpc>
                <a:spcPct val="110000"/>
              </a:lnSpc>
            </a:pPr>
            <a:endParaRPr lang="de-DE" altLang="en-US" dirty="0"/>
          </a:p>
        </p:txBody>
      </p:sp>
      <p:pic>
        <p:nvPicPr>
          <p:cNvPr id="5" name="Picture 4" descr="scatplot">
            <a:extLst>
              <a:ext uri="{FF2B5EF4-FFF2-40B4-BE49-F238E27FC236}">
                <a16:creationId xmlns:a16="http://schemas.microsoft.com/office/drawing/2014/main" xmlns="" id="{4CDA6ACA-55C9-4754-928C-985FE3DC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675" y="1468266"/>
            <a:ext cx="1521325" cy="19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Landscape">
            <a:extLst>
              <a:ext uri="{FF2B5EF4-FFF2-40B4-BE49-F238E27FC236}">
                <a16:creationId xmlns:a16="http://schemas.microsoft.com/office/drawing/2014/main" xmlns="" id="{239438A4-8D97-4E71-AA0B-337A3AC5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56" y="4691893"/>
            <a:ext cx="3517509" cy="24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xmlns="" id="{7C350A94-10CB-4BD2-A58E-182237B0A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2C45AC1-3C38-4B98-81FB-A8D6C2950CDB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12F7E756-3D2A-4ECE-A0F6-43B7F4D87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>
                <a:solidFill>
                  <a:srgbClr val="170981"/>
                </a:solidFill>
              </a:rPr>
              <a:t>Icon-Based Visualization Techniques</a:t>
            </a:r>
            <a:endParaRPr lang="en-US" altLang="en-US" dirty="0">
              <a:solidFill>
                <a:srgbClr val="170981"/>
              </a:solidFill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xmlns="" id="{8C4BF7C3-D28E-4038-9069-04D573240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9448800" cy="4953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de-DE" altLang="en-US" sz="2400" dirty="0"/>
              <a:t>Visualization of the data values as features of icons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Make use of small icons to represent multidimensional data values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Icon-based methods have the strength of being easily interpreted if icons/glyphs are chosen wisely.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 poor choice can make it difficult to distinguish differences.</a:t>
            </a:r>
            <a:endParaRPr lang="de-DE" altLang="en-US" sz="2400" dirty="0"/>
          </a:p>
          <a:p>
            <a:pPr eaLnBrk="1" hangingPunct="1">
              <a:lnSpc>
                <a:spcPct val="110000"/>
              </a:lnSpc>
            </a:pPr>
            <a:r>
              <a:rPr lang="de-DE" altLang="en-US" sz="2400" dirty="0"/>
              <a:t>Typical visualization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b="1" dirty="0"/>
              <a:t>Chernoff Faces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data is mapped to different face parts as nose, mouth, eyes and more.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For example how rich people are can be mapped to the mouth of the Chernoff face.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/>
              <a:t>Rich people represented by a happy mouth and </a:t>
            </a:r>
            <a:r>
              <a:rPr lang="en-US" sz="2200" dirty="0" err="1"/>
              <a:t>and</a:t>
            </a:r>
            <a:r>
              <a:rPr lang="en-US" sz="2200" dirty="0"/>
              <a:t> poor people by a sad mouth</a:t>
            </a:r>
            <a:endParaRPr lang="de-DE" altLang="en-US" sz="2200" dirty="0"/>
          </a:p>
          <a:p>
            <a:pPr lvl="1" eaLnBrk="1" hangingPunct="1">
              <a:lnSpc>
                <a:spcPct val="110000"/>
              </a:lnSpc>
            </a:pPr>
            <a:r>
              <a:rPr lang="de-DE" altLang="en-US" b="1" dirty="0"/>
              <a:t>Stick Figures</a:t>
            </a:r>
          </a:p>
        </p:txBody>
      </p:sp>
      <p:pic>
        <p:nvPicPr>
          <p:cNvPr id="5" name="Picture 4" descr="ChernoffFaces">
            <a:extLst>
              <a:ext uri="{FF2B5EF4-FFF2-40B4-BE49-F238E27FC236}">
                <a16:creationId xmlns:a16="http://schemas.microsoft.com/office/drawing/2014/main" xmlns="" id="{B189B841-2B17-4BED-9C15-041EBC85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560" y="2106417"/>
            <a:ext cx="3629440" cy="264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xmlns="" id="{86E74B40-07F6-408B-A906-7A834AABF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19F102-F725-4150-AE73-475461268477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r>
              <a:rPr lang="en-US" altLang="en-US" sz="1200" dirty="0"/>
              <a:t> 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xmlns="" id="{EDA44AA2-6D31-4EE4-8F30-4173001DB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z="3200" dirty="0">
                <a:solidFill>
                  <a:srgbClr val="170981"/>
                </a:solidFill>
              </a:rPr>
              <a:t>Hierarchical Visualization Techniques</a:t>
            </a:r>
            <a:endParaRPr lang="en-US" altLang="en-US" sz="3200" dirty="0">
              <a:solidFill>
                <a:srgbClr val="170981"/>
              </a:solidFill>
            </a:endParaRP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xmlns="" id="{B657E520-7E7E-49FC-89C8-5948B1F7C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With the previous approaches for visualization for a large data set of high dimensionality, it would be difficult to visualize all dimensions at the same time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Hierarchical visualization techniques </a:t>
            </a:r>
            <a:r>
              <a:rPr lang="en-US" dirty="0"/>
              <a:t>partition all dimensions into subsets (i.e., subspaces). The subspaces are visualized in a hierarchical manner </a:t>
            </a:r>
            <a:endParaRPr lang="de-DE" altLang="en-US" dirty="0"/>
          </a:p>
          <a:p>
            <a:pPr eaLnBrk="1" hangingPunct="1">
              <a:lnSpc>
                <a:spcPct val="110000"/>
              </a:lnSpc>
            </a:pPr>
            <a:r>
              <a:rPr lang="de-DE" altLang="en-US" dirty="0"/>
              <a:t>Methods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/>
              <a:t>Worlds-within-Worlds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/>
              <a:t>Tree-Map 	 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/>
              <a:t>Cone Trees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/>
              <a:t>InfoCube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F5E0D5-35A1-4D71-8B3A-B1CB7817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316" y="3981157"/>
            <a:ext cx="2393853" cy="2549757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0AB51BF9-AE51-4D3D-9370-FACC505F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05543" y="4367212"/>
            <a:ext cx="5603630" cy="2125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A9FC-7B09-4E1B-B5CB-7624D816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Visualizing Complex Data and 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17647-227E-4D3E-9451-BADF5B22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7400" dirty="0"/>
              <a:t>In early days, visualization techniques were mainly for numeric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400" dirty="0"/>
              <a:t>Recently, more and more non-numeric data, such as text and social networks, have become available.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7400" dirty="0"/>
              <a:t>For example, many people on the Web tag various objects such as pictures,</a:t>
            </a:r>
          </a:p>
          <a:p>
            <a:pPr marL="0" indent="0">
              <a:buNone/>
            </a:pPr>
            <a:r>
              <a:rPr lang="en-US" sz="7400" dirty="0"/>
              <a:t> blog entries, and product reviews. </a:t>
            </a:r>
          </a:p>
          <a:p>
            <a:pPr marL="457200" lvl="1" indent="0">
              <a:buNone/>
            </a:pPr>
            <a:endParaRPr lang="en-US" sz="7000" dirty="0"/>
          </a:p>
          <a:p>
            <a:pPr lvl="1"/>
            <a:r>
              <a:rPr lang="en-US" sz="7000" dirty="0"/>
              <a:t>A </a:t>
            </a:r>
            <a:r>
              <a:rPr lang="en-US" sz="7000" b="1" dirty="0"/>
              <a:t>tag cloud </a:t>
            </a:r>
            <a:r>
              <a:rPr lang="en-US" sz="7000" dirty="0"/>
              <a:t>is a visualization of </a:t>
            </a:r>
          </a:p>
          <a:p>
            <a:pPr marL="457200" lvl="1" indent="0">
              <a:buNone/>
            </a:pPr>
            <a:r>
              <a:rPr lang="en-US" sz="7000" dirty="0"/>
              <a:t>statistics of user-generated tags. </a:t>
            </a:r>
          </a:p>
          <a:p>
            <a:pPr marL="457200" lvl="1" indent="0">
              <a:buNone/>
            </a:pPr>
            <a:r>
              <a:rPr lang="en-US" sz="7000" dirty="0"/>
              <a:t>Often ,in a tag cloud, tags are listed </a:t>
            </a:r>
          </a:p>
          <a:p>
            <a:pPr marL="457200" lvl="1" indent="0">
              <a:buNone/>
            </a:pPr>
            <a:r>
              <a:rPr lang="en-US" sz="7000" dirty="0"/>
              <a:t>alphabetically or in a user-preferred order. </a:t>
            </a:r>
          </a:p>
          <a:p>
            <a:pPr lvl="1"/>
            <a:r>
              <a:rPr lang="en-US" altLang="en-US" sz="7100" dirty="0"/>
              <a:t>The importance of tag is represented by font size/color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4235B774-5D7A-45A4-B6AA-7624E7FB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61" y="3104516"/>
            <a:ext cx="4529797" cy="345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294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xmlns="" id="{E39884BF-9A65-4DAF-AC52-9DD13FD36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Visualizing Complex Data and Relations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xmlns="" id="{84DBBEB9-44A8-4AEC-B199-FECB08B13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610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Visualizing non-numerical data: text and social networks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Tag cloud: visualizing user-generated tags</a:t>
            </a:r>
          </a:p>
        </p:txBody>
      </p:sp>
      <p:pic>
        <p:nvPicPr>
          <p:cNvPr id="100356" name="Picture 4">
            <a:extLst>
              <a:ext uri="{FF2B5EF4-FFF2-40B4-BE49-F238E27FC236}">
                <a16:creationId xmlns:a16="http://schemas.microsoft.com/office/drawing/2014/main" xmlns="" id="{97606251-5F5C-41E9-BE0B-98567E1D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84400"/>
            <a:ext cx="51054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7" name="Rectangle 5">
            <a:extLst>
              <a:ext uri="{FF2B5EF4-FFF2-40B4-BE49-F238E27FC236}">
                <a16:creationId xmlns:a16="http://schemas.microsoft.com/office/drawing/2014/main" xmlns="" id="{F539FFE0-3187-4593-9B67-02D10E8B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3581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/>
            <a:r>
              <a:rPr lang="en-US" altLang="en-US" sz="2400" dirty="0"/>
              <a:t>The importance of tag is represented by font size/color</a:t>
            </a:r>
          </a:p>
          <a:p>
            <a:r>
              <a:rPr lang="en-US" altLang="en-US" sz="2400" dirty="0"/>
              <a:t>Besides text data, there are also methods to visualize relationships, such as visualizing social networks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xmlns="" id="{093B4E31-806A-496E-9DB7-B453B5FDE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324601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Newsmap: Google News Stories in 2005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68180-6F98-4B07-91A5-0638D14D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welcome…..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A00C30-61A4-4750-83A2-FDECC186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spc="100" dirty="0">
                <a:solidFill>
                  <a:srgbClr val="FF0000"/>
                </a:solidFill>
              </a:rPr>
              <a:t>Questions ? 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spc="100" dirty="0"/>
              <a:t>Suggestions !! </a:t>
            </a:r>
          </a:p>
        </p:txBody>
      </p:sp>
    </p:spTree>
    <p:extLst>
      <p:ext uri="{BB962C8B-B14F-4D97-AF65-F5344CB8AC3E}">
        <p14:creationId xmlns:p14="http://schemas.microsoft.com/office/powerpoint/2010/main" val="151314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0B4B7-CAB9-4039-8CE3-61EBA663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Cause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F5FAFB-D6BE-470C-A336-66CE94B6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Outliers are caused due to the incorrect entry or computational error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For example, displaying a person’s weight as 1000kg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Many algorithms are used to minimize the effect of outliers or eliminate them.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This may be able to result in the loss of important hidden information because one person’s noise could be another person’s signal. </a:t>
            </a:r>
            <a:endParaRPr lang="en-US" dirty="0"/>
          </a:p>
        </p:txBody>
      </p:sp>
      <p:pic>
        <p:nvPicPr>
          <p:cNvPr id="5122" name="Picture 2" descr="Image result for displaying a person’s weight as 1000kg images">
            <a:extLst>
              <a:ext uri="{FF2B5EF4-FFF2-40B4-BE49-F238E27FC236}">
                <a16:creationId xmlns:a16="http://schemas.microsoft.com/office/drawing/2014/main" xmlns="" id="{AC159BAF-BD89-4AF8-B890-A01D5CCD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16827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7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0DB9C61-90E0-484F-8602-02F49EDC1B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3F7ED563-E5DB-4937-BF78-7893C4DC9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143D8-51DC-4B72-B8F0-F9B43D42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8"/>
            <a:ext cx="6006192" cy="132490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563E50"/>
                </a:solidFill>
              </a:rPr>
              <a:t>Application of Outliers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AFC066-C278-4506-9210-2DD22F29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0" y="2248823"/>
            <a:ext cx="6006192" cy="3928139"/>
          </a:xfrm>
        </p:spPr>
        <p:txBody>
          <a:bodyPr>
            <a:normAutofit lnSpcReduction="10000"/>
          </a:bodyPr>
          <a:lstStyle/>
          <a:p>
            <a:r>
              <a:rPr lang="en-US" sz="2000" b="0" i="0">
                <a:solidFill>
                  <a:srgbClr val="563E50"/>
                </a:solidFill>
                <a:effectLst/>
                <a:latin typeface="Lato"/>
              </a:rPr>
              <a:t>It has various applications in fraud detection, such as </a:t>
            </a:r>
          </a:p>
          <a:p>
            <a:r>
              <a:rPr lang="en-US" sz="2000">
                <a:solidFill>
                  <a:srgbClr val="563E50"/>
                </a:solidFill>
                <a:latin typeface="Lato"/>
              </a:rPr>
              <a:t>U</a:t>
            </a:r>
            <a:r>
              <a:rPr lang="en-US" sz="2000" b="0" i="0">
                <a:solidFill>
                  <a:srgbClr val="563E50"/>
                </a:solidFill>
                <a:effectLst/>
                <a:latin typeface="Lato"/>
              </a:rPr>
              <a:t>nusual usage of credit card or </a:t>
            </a:r>
          </a:p>
          <a:p>
            <a:r>
              <a:rPr lang="en-US" sz="2000">
                <a:solidFill>
                  <a:srgbClr val="563E50"/>
                </a:solidFill>
                <a:latin typeface="Lato"/>
              </a:rPr>
              <a:t>T</a:t>
            </a:r>
            <a:r>
              <a:rPr lang="en-US" sz="2000" b="0" i="0">
                <a:solidFill>
                  <a:srgbClr val="563E50"/>
                </a:solidFill>
                <a:effectLst/>
                <a:latin typeface="Lato"/>
              </a:rPr>
              <a:t>elecommunication services, </a:t>
            </a:r>
          </a:p>
          <a:p>
            <a:r>
              <a:rPr lang="en-US" sz="2000" b="0" i="0">
                <a:solidFill>
                  <a:srgbClr val="563E50"/>
                </a:solidFill>
                <a:effectLst/>
                <a:latin typeface="Lato"/>
              </a:rPr>
              <a:t>Healthcare analysis for finding unusual responses to medical treatments, </a:t>
            </a:r>
          </a:p>
          <a:p>
            <a:r>
              <a:rPr lang="en-US" sz="2000" b="0" i="0">
                <a:solidFill>
                  <a:srgbClr val="563E50"/>
                </a:solidFill>
                <a:effectLst/>
                <a:latin typeface="Lato"/>
              </a:rPr>
              <a:t>and to identify the spending nature of the customers in marketing.</a:t>
            </a:r>
          </a:p>
          <a:p>
            <a:pPr marL="0" indent="0">
              <a:buNone/>
            </a:pPr>
            <a:r>
              <a:rPr lang="en-US" sz="2000" b="0" i="0">
                <a:solidFill>
                  <a:srgbClr val="563E50"/>
                </a:solidFill>
                <a:effectLst/>
                <a:latin typeface="TheSun"/>
              </a:rPr>
              <a:t>“Zamira Hajiyeva, 55, </a:t>
            </a:r>
            <a:r>
              <a:rPr lang="en-US" sz="2000" b="1" i="0">
                <a:solidFill>
                  <a:srgbClr val="563E50"/>
                </a:solidFill>
                <a:effectLst/>
                <a:latin typeface="TheSun"/>
              </a:rPr>
              <a:t>splurged £16 million in Harrods on jewellery, designer goods, perfume and toys at the lavish department store - including £30k on chocolate”</a:t>
            </a:r>
            <a:endParaRPr lang="en-US" sz="2000">
              <a:solidFill>
                <a:srgbClr val="563E5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2306B647-FE95-4550-8350-3D2180C62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56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collage of text and images&#10;&#10;Description automatically generated with low confidence">
            <a:extLst>
              <a:ext uri="{FF2B5EF4-FFF2-40B4-BE49-F238E27FC236}">
                <a16:creationId xmlns:a16="http://schemas.microsoft.com/office/drawing/2014/main" xmlns="" id="{C2583AD9-6A24-42FE-B6F6-44F6FAE72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r="3370" b="1"/>
          <a:stretch/>
        </p:blipFill>
        <p:spPr bwMode="auto">
          <a:xfrm>
            <a:off x="7523826" y="862763"/>
            <a:ext cx="3788081" cy="515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0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660EE-CAFD-41A2-AE50-0D7441F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1705C7-27D7-44FC-B3B1-B22C75D5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3600" dirty="0"/>
              <a:t>Sorting</a:t>
            </a:r>
          </a:p>
          <a:p>
            <a:r>
              <a:rPr lang="en-US" sz="3600" dirty="0"/>
              <a:t>Graphing</a:t>
            </a:r>
          </a:p>
          <a:p>
            <a:r>
              <a:rPr lang="en-US" sz="3600" i="0" dirty="0">
                <a:effectLst/>
                <a:latin typeface="Lato"/>
              </a:rPr>
              <a:t>Using Z-scores</a:t>
            </a:r>
          </a:p>
          <a:p>
            <a:r>
              <a:rPr lang="en-US" sz="3600" i="0" dirty="0">
                <a:effectLst/>
                <a:latin typeface="Lato"/>
              </a:rPr>
              <a:t>Using the Interquartile Range</a:t>
            </a:r>
          </a:p>
          <a:p>
            <a:endParaRPr lang="en-US" sz="2000" i="0" dirty="0">
              <a:effectLst/>
              <a:latin typeface="Lato"/>
            </a:endParaRPr>
          </a:p>
          <a:p>
            <a:endParaRPr lang="en-US" sz="20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8BAD62FE-0B3A-4445-AB0D-FE214CB6E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7" b="2"/>
          <a:stretch/>
        </p:blipFill>
        <p:spPr bwMode="auto">
          <a:xfrm>
            <a:off x="5405862" y="1194218"/>
            <a:ext cx="6019331" cy="44663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3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F395D-29BA-491E-A0FB-FB6D31C6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Clustering: 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43482-E4F3-4DF6-B493-846BD1F2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Clustering Task?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b="1" dirty="0"/>
              <a:t>Cluster analysis </a:t>
            </a:r>
            <a:r>
              <a:rPr lang="en-US" sz="2200" dirty="0"/>
              <a:t>or simply </a:t>
            </a:r>
            <a:r>
              <a:rPr lang="en-US" sz="2200" b="1" dirty="0"/>
              <a:t>clustering </a:t>
            </a:r>
            <a:r>
              <a:rPr lang="en-US" sz="2200" dirty="0"/>
              <a:t>is the process of partitioning a set of data objects</a:t>
            </a:r>
            <a:br>
              <a:rPr lang="en-US" sz="2200" dirty="0"/>
            </a:br>
            <a:r>
              <a:rPr lang="en-US" sz="2200" dirty="0"/>
              <a:t>into subsets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/>
              <a:t>Each subset is referred as </a:t>
            </a:r>
            <a:r>
              <a:rPr lang="en-US" sz="2200" b="1" dirty="0"/>
              <a:t>cluster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such that objects in a cluster are similar to one another, yet dissimilar to objects in other clusters.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The set of clusters resulting from a cluster analysis can be referred to as a </a:t>
            </a:r>
            <a:r>
              <a:rPr lang="en-US" sz="2200" b="1" dirty="0"/>
              <a:t>clustering</a:t>
            </a:r>
            <a:r>
              <a:rPr lang="en-US" sz="2200" dirty="0"/>
              <a:t> </a:t>
            </a:r>
            <a:br>
              <a:rPr lang="en-US" sz="2200" dirty="0"/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9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BDCB5D-40B0-4C9D-94FC-991C69CC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9B5BAE-5480-4ABF-8DC5-BD87D474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Clustering is known as </a:t>
            </a:r>
            <a:r>
              <a:rPr lang="en-US" sz="2400" b="1" dirty="0"/>
              <a:t>unsupervised learning </a:t>
            </a:r>
            <a:r>
              <a:rPr lang="en-US" sz="2400" dirty="0"/>
              <a:t>because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class label information is not present.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For this reason, clustering is a form of </a:t>
            </a:r>
            <a:r>
              <a:rPr lang="en-US" sz="2400" b="1" dirty="0"/>
              <a:t>learning by observation</a:t>
            </a:r>
            <a:r>
              <a:rPr lang="en-US" sz="2400" dirty="0"/>
              <a:t>, rather than </a:t>
            </a:r>
            <a:r>
              <a:rPr lang="en-US" sz="2400" i="1" dirty="0"/>
              <a:t>learning by examples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Principle: Maximizing intra-class similarity 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&amp; minimizing interclass similarity</a:t>
            </a:r>
          </a:p>
        </p:txBody>
      </p:sp>
      <p:pic>
        <p:nvPicPr>
          <p:cNvPr id="4" name="Picture 6" descr="Image result for cluster analysis images">
            <a:extLst>
              <a:ext uri="{FF2B5EF4-FFF2-40B4-BE49-F238E27FC236}">
                <a16:creationId xmlns:a16="http://schemas.microsoft.com/office/drawing/2014/main" xmlns="" id="{834A3681-B5C8-4C3E-964F-7CB37B39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64" y="3284156"/>
            <a:ext cx="384189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5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0364F-FAB2-4182-A9B5-3591347B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B6CCF7-519F-45E4-8644-BFD54037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analysis has been widely used in many applications such as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intelligence,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In business intelligence, clustering can be used to organize a large number of customers into groups, where customers within a group share strong similar characteristics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This facilitates the development of business strategies for enhanced customer relationship management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lnSpc>
                <a:spcPct val="110000"/>
              </a:lnSpc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2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1651</Words>
  <Application>Microsoft Office PowerPoint</Application>
  <PresentationFormat>Widescreen</PresentationFormat>
  <Paragraphs>453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Candara</vt:lpstr>
      <vt:lpstr>guardian-text-oreilly</vt:lpstr>
      <vt:lpstr>굴림</vt:lpstr>
      <vt:lpstr>Impact</vt:lpstr>
      <vt:lpstr>Lato</vt:lpstr>
      <vt:lpstr>Tahoma</vt:lpstr>
      <vt:lpstr>TheSun</vt:lpstr>
      <vt:lpstr>Times New Roman</vt:lpstr>
      <vt:lpstr>Wingdings</vt:lpstr>
      <vt:lpstr>Office Theme</vt:lpstr>
      <vt:lpstr>PowerPoint Presentation</vt:lpstr>
      <vt:lpstr>Contents</vt:lpstr>
      <vt:lpstr>Outlier Analysis</vt:lpstr>
      <vt:lpstr>Cause of Outliers</vt:lpstr>
      <vt:lpstr>Application of Outliers Analysis</vt:lpstr>
      <vt:lpstr>Methods</vt:lpstr>
      <vt:lpstr>Clustering: Basic Concept</vt:lpstr>
      <vt:lpstr>Clustering: Basic Concept</vt:lpstr>
      <vt:lpstr>Applications of Clustering</vt:lpstr>
      <vt:lpstr>PowerPoint Presentation</vt:lpstr>
      <vt:lpstr>Requirements of Clustering in Data Mining </vt:lpstr>
      <vt:lpstr>Requirements of Clustering in Data Mining </vt:lpstr>
      <vt:lpstr>Major Clustering Approaches </vt:lpstr>
      <vt:lpstr>Major Clustering Approaches </vt:lpstr>
      <vt:lpstr>Major Clustering Approaches </vt:lpstr>
      <vt:lpstr>K-Mean Clustering (Partitioning method)</vt:lpstr>
      <vt:lpstr>Mechanism</vt:lpstr>
      <vt:lpstr>Example#1</vt:lpstr>
      <vt:lpstr>Iteration1</vt:lpstr>
      <vt:lpstr>PowerPoint Presentation</vt:lpstr>
      <vt:lpstr>Iteration 2</vt:lpstr>
      <vt:lpstr>Example #2</vt:lpstr>
      <vt:lpstr>PowerPoint Presentation</vt:lpstr>
      <vt:lpstr>Iteration 1</vt:lpstr>
      <vt:lpstr>PowerPoint Presentation</vt:lpstr>
      <vt:lpstr>Iteration 2</vt:lpstr>
      <vt:lpstr>Issues of K Mean</vt:lpstr>
      <vt:lpstr>Knowledge Discovery (KDD) Process</vt:lpstr>
      <vt:lpstr>Data Visualization </vt:lpstr>
      <vt:lpstr>General Methods</vt:lpstr>
      <vt:lpstr>Pixel-Oriented Visualization Techniques</vt:lpstr>
      <vt:lpstr>Geometric Projection Visualization Techniques</vt:lpstr>
      <vt:lpstr>Icon-Based Visualization Techniques</vt:lpstr>
      <vt:lpstr>Hierarchical Visualization Techniques</vt:lpstr>
      <vt:lpstr>Visualizing Complex Data and Relations</vt:lpstr>
      <vt:lpstr>Visualizing Complex Data and Relations</vt:lpstr>
      <vt:lpstr>You are welcome…..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wahab</dc:creator>
  <cp:lastModifiedBy>ustb</cp:lastModifiedBy>
  <cp:revision>58</cp:revision>
  <dcterms:created xsi:type="dcterms:W3CDTF">2020-02-03T10:06:22Z</dcterms:created>
  <dcterms:modified xsi:type="dcterms:W3CDTF">2024-01-11T02:45:23Z</dcterms:modified>
</cp:coreProperties>
</file>