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408_E94DA522.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3"/>
  </p:sldMasterIdLst>
  <p:notesMasterIdLst>
    <p:notesMasterId r:id="rId21"/>
  </p:notesMasterIdLst>
  <p:sldIdLst>
    <p:sldId id="847" r:id="rId4"/>
    <p:sldId id="258" r:id="rId5"/>
    <p:sldId id="1013" r:id="rId6"/>
    <p:sldId id="1030" r:id="rId7"/>
    <p:sldId id="1031" r:id="rId8"/>
    <p:sldId id="1032" r:id="rId9"/>
    <p:sldId id="1033" r:id="rId10"/>
    <p:sldId id="1034" r:id="rId11"/>
    <p:sldId id="1035" r:id="rId12"/>
    <p:sldId id="1014" r:id="rId13"/>
    <p:sldId id="1012" r:id="rId14"/>
    <p:sldId id="1015" r:id="rId15"/>
    <p:sldId id="1011" r:id="rId16"/>
    <p:sldId id="1036" r:id="rId17"/>
    <p:sldId id="832" r:id="rId18"/>
    <p:sldId id="833" r:id="rId19"/>
    <p:sldId id="83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9CBAA70-FF80-8A33-079F-C0D6F4BD753D}" name="Wahab Khan" initials="WK" userId="S::wahab.ipfp.513@nahe.edu.pk::df715ba5-d4b6-4024-8a35-95c18453824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A66BA"/>
    <a:srgbClr val="64B4BC"/>
    <a:srgbClr val="FF66FF"/>
    <a:srgbClr val="004E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8/10/relationships/authors" Target="authors.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comments/modernComment_408_E94DA522.xml><?xml version="1.0" encoding="utf-8"?>
<p188:cmLst xmlns:a="http://schemas.openxmlformats.org/drawingml/2006/main" xmlns:r="http://schemas.openxmlformats.org/officeDocument/2006/relationships" xmlns:p188="http://schemas.microsoft.com/office/powerpoint/2018/8/main">
  <p188:cm id="{73ECE330-2B22-4F70-B9A5-95DFC795741A}" authorId="{C9CBAA70-FF80-8A33-079F-C0D6F4BD753D}" created="2024-01-30T06:56:29.961">
    <ac:txMkLst xmlns:ac="http://schemas.microsoft.com/office/drawing/2013/main/command">
      <pc:docMk xmlns:pc="http://schemas.microsoft.com/office/powerpoint/2013/main/command"/>
      <pc:sldMk xmlns:pc="http://schemas.microsoft.com/office/powerpoint/2013/main/command" cId="3914179874" sldId="1032"/>
      <ac:spMk id="3" creationId="{F362FBC5-6C51-0F81-184B-C4F9A8468978}"/>
      <ac:txMk cp="448" len="24">
        <ac:context len="493" hash="1635278010"/>
      </ac:txMk>
    </ac:txMkLst>
    <p188:pos x="5790537" y="2308823"/>
    <p188:txBody>
      <a:bodyPr/>
      <a:lstStyle/>
      <a:p>
        <a:r>
          <a:rPr lang="en-US"/>
          <a:t>any kind of significant connection between different elements in the data.</a:t>
        </a:r>
      </a:p>
    </p188:txBody>
  </p188:cm>
</p188: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160441-80DD-4314-BB14-2DDF0815CBF3}"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3A80FC7D-0A60-4CEB-B4A0-97FBE0FFE5E1}">
      <dgm:prSet custT="1"/>
      <dgm:spPr/>
      <dgm:t>
        <a:bodyPr/>
        <a:lstStyle/>
        <a:p>
          <a:pPr algn="ctr"/>
          <a:r>
            <a:rPr lang="en-US" sz="3600" b="1" kern="1200" dirty="0">
              <a:solidFill>
                <a:prstClr val="white"/>
              </a:solidFill>
              <a:latin typeface="Calibri" panose="020F0502020204030204"/>
              <a:ea typeface="+mn-ea"/>
              <a:cs typeface="+mn-cs"/>
            </a:rPr>
            <a:t>Association Rule Mining</a:t>
          </a:r>
        </a:p>
      </dgm:t>
    </dgm:pt>
    <dgm:pt modelId="{D9B89560-740C-4F74-95B5-547614D65271}" type="parTrans" cxnId="{311E561B-F10F-47F5-9427-3984CFBA0B7F}">
      <dgm:prSet/>
      <dgm:spPr/>
      <dgm:t>
        <a:bodyPr/>
        <a:lstStyle/>
        <a:p>
          <a:endParaRPr lang="en-US"/>
        </a:p>
      </dgm:t>
    </dgm:pt>
    <dgm:pt modelId="{A66683E8-51CB-40C1-8B1C-981896C677E3}" type="sibTrans" cxnId="{311E561B-F10F-47F5-9427-3984CFBA0B7F}">
      <dgm:prSet/>
      <dgm:spPr/>
      <dgm:t>
        <a:bodyPr/>
        <a:lstStyle/>
        <a:p>
          <a:endParaRPr lang="en-US"/>
        </a:p>
      </dgm:t>
    </dgm:pt>
    <dgm:pt modelId="{1C7A3BD4-BF9E-40D4-9F5D-986282218E81}" type="pres">
      <dgm:prSet presAssocID="{37160441-80DD-4314-BB14-2DDF0815CBF3}" presName="linear" presStyleCnt="0">
        <dgm:presLayoutVars>
          <dgm:dir/>
          <dgm:animLvl val="lvl"/>
          <dgm:resizeHandles val="exact"/>
        </dgm:presLayoutVars>
      </dgm:prSet>
      <dgm:spPr/>
    </dgm:pt>
    <dgm:pt modelId="{A59D0C78-D193-47DB-8A97-DEAFD487D011}" type="pres">
      <dgm:prSet presAssocID="{3A80FC7D-0A60-4CEB-B4A0-97FBE0FFE5E1}" presName="parentLin" presStyleCnt="0"/>
      <dgm:spPr/>
    </dgm:pt>
    <dgm:pt modelId="{0AF42A88-66D9-4158-835D-CDFF94D7F7E2}" type="pres">
      <dgm:prSet presAssocID="{3A80FC7D-0A60-4CEB-B4A0-97FBE0FFE5E1}" presName="parentLeftMargin" presStyleLbl="node1" presStyleIdx="0" presStyleCnt="1"/>
      <dgm:spPr/>
    </dgm:pt>
    <dgm:pt modelId="{33E67543-1579-4707-AE8A-509213F70236}" type="pres">
      <dgm:prSet presAssocID="{3A80FC7D-0A60-4CEB-B4A0-97FBE0FFE5E1}" presName="parentText" presStyleLbl="node1" presStyleIdx="0" presStyleCnt="1" custScaleX="101252" custScaleY="114633">
        <dgm:presLayoutVars>
          <dgm:chMax val="0"/>
          <dgm:bulletEnabled val="1"/>
        </dgm:presLayoutVars>
      </dgm:prSet>
      <dgm:spPr/>
    </dgm:pt>
    <dgm:pt modelId="{F109A68B-1336-4955-8007-3B683EEEDA43}" type="pres">
      <dgm:prSet presAssocID="{3A80FC7D-0A60-4CEB-B4A0-97FBE0FFE5E1}" presName="negativeSpace" presStyleCnt="0"/>
      <dgm:spPr/>
    </dgm:pt>
    <dgm:pt modelId="{75B83AE6-FF37-4B7D-B5B3-B2518E186112}" type="pres">
      <dgm:prSet presAssocID="{3A80FC7D-0A60-4CEB-B4A0-97FBE0FFE5E1}" presName="childText" presStyleLbl="conFgAcc1" presStyleIdx="0" presStyleCnt="1">
        <dgm:presLayoutVars>
          <dgm:bulletEnabled val="1"/>
        </dgm:presLayoutVars>
      </dgm:prSet>
      <dgm:spPr/>
    </dgm:pt>
  </dgm:ptLst>
  <dgm:cxnLst>
    <dgm:cxn modelId="{E342580C-1F0B-409A-A8DA-514B9F35C918}" type="presOf" srcId="{37160441-80DD-4314-BB14-2DDF0815CBF3}" destId="{1C7A3BD4-BF9E-40D4-9F5D-986282218E81}" srcOrd="0" destOrd="0" presId="urn:microsoft.com/office/officeart/2005/8/layout/list1"/>
    <dgm:cxn modelId="{F63B7A12-BE78-423E-850A-26B09DC04112}" type="presOf" srcId="{3A80FC7D-0A60-4CEB-B4A0-97FBE0FFE5E1}" destId="{0AF42A88-66D9-4158-835D-CDFF94D7F7E2}" srcOrd="0" destOrd="0" presId="urn:microsoft.com/office/officeart/2005/8/layout/list1"/>
    <dgm:cxn modelId="{84E67E18-38DA-4E19-9783-25F18C2A2E5E}" type="presOf" srcId="{3A80FC7D-0A60-4CEB-B4A0-97FBE0FFE5E1}" destId="{33E67543-1579-4707-AE8A-509213F70236}" srcOrd="1" destOrd="0" presId="urn:microsoft.com/office/officeart/2005/8/layout/list1"/>
    <dgm:cxn modelId="{311E561B-F10F-47F5-9427-3984CFBA0B7F}" srcId="{37160441-80DD-4314-BB14-2DDF0815CBF3}" destId="{3A80FC7D-0A60-4CEB-B4A0-97FBE0FFE5E1}" srcOrd="0" destOrd="0" parTransId="{D9B89560-740C-4F74-95B5-547614D65271}" sibTransId="{A66683E8-51CB-40C1-8B1C-981896C677E3}"/>
    <dgm:cxn modelId="{5F54E4E3-7811-40A4-B28B-10C5FB74A6C9}" type="presParOf" srcId="{1C7A3BD4-BF9E-40D4-9F5D-986282218E81}" destId="{A59D0C78-D193-47DB-8A97-DEAFD487D011}" srcOrd="0" destOrd="0" presId="urn:microsoft.com/office/officeart/2005/8/layout/list1"/>
    <dgm:cxn modelId="{C831734D-93EF-4D32-BE55-4C52F1501907}" type="presParOf" srcId="{A59D0C78-D193-47DB-8A97-DEAFD487D011}" destId="{0AF42A88-66D9-4158-835D-CDFF94D7F7E2}" srcOrd="0" destOrd="0" presId="urn:microsoft.com/office/officeart/2005/8/layout/list1"/>
    <dgm:cxn modelId="{9D55C46A-834B-4EFB-81AC-7B80841DDD82}" type="presParOf" srcId="{A59D0C78-D193-47DB-8A97-DEAFD487D011}" destId="{33E67543-1579-4707-AE8A-509213F70236}" srcOrd="1" destOrd="0" presId="urn:microsoft.com/office/officeart/2005/8/layout/list1"/>
    <dgm:cxn modelId="{6154D5CB-59C0-4FD4-9620-80D6F702F4E0}" type="presParOf" srcId="{1C7A3BD4-BF9E-40D4-9F5D-986282218E81}" destId="{F109A68B-1336-4955-8007-3B683EEEDA43}" srcOrd="1" destOrd="0" presId="urn:microsoft.com/office/officeart/2005/8/layout/list1"/>
    <dgm:cxn modelId="{EA36D8BC-22D6-4B2A-9780-54B59AE035B8}" type="presParOf" srcId="{1C7A3BD4-BF9E-40D4-9F5D-986282218E81}" destId="{75B83AE6-FF37-4B7D-B5B3-B2518E186112}"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3BEA28-3260-4C05-9BB3-CF5B3ED9960D}" type="doc">
      <dgm:prSet loTypeId="urn:microsoft.com/office/officeart/2005/8/layout/hierarchy2" loCatId="hierarchy" qsTypeId="urn:microsoft.com/office/officeart/2005/8/quickstyle/3d2" qsCatId="3D" csTypeId="urn:microsoft.com/office/officeart/2005/8/colors/colorful4" csCatId="colorful" phldr="1"/>
      <dgm:spPr/>
      <dgm:t>
        <a:bodyPr/>
        <a:lstStyle/>
        <a:p>
          <a:endParaRPr lang="en-US"/>
        </a:p>
      </dgm:t>
    </dgm:pt>
    <dgm:pt modelId="{FBBA0EEF-8348-4050-B726-9C80241144AC}">
      <dgm:prSet phldrT="[Text]" custT="1"/>
      <dgm:spPr/>
      <dgm:t>
        <a:bodyPr/>
        <a:lstStyle/>
        <a:p>
          <a:r>
            <a:rPr lang="en-US" sz="3200" b="1" dirty="0"/>
            <a:t>Frequent patterns </a:t>
          </a:r>
        </a:p>
      </dgm:t>
    </dgm:pt>
    <dgm:pt modelId="{DC38E453-16B6-4064-9FAE-21EFC3C05FD6}" type="parTrans" cxnId="{55AF76FF-D391-4700-BD6A-1FD903A6CBB7}">
      <dgm:prSet/>
      <dgm:spPr/>
      <dgm:t>
        <a:bodyPr/>
        <a:lstStyle/>
        <a:p>
          <a:endParaRPr lang="en-US"/>
        </a:p>
      </dgm:t>
    </dgm:pt>
    <dgm:pt modelId="{47B6B5AE-A871-46BF-AE7A-AE62CDAFB8A8}" type="sibTrans" cxnId="{55AF76FF-D391-4700-BD6A-1FD903A6CBB7}">
      <dgm:prSet/>
      <dgm:spPr/>
      <dgm:t>
        <a:bodyPr/>
        <a:lstStyle/>
        <a:p>
          <a:endParaRPr lang="en-US"/>
        </a:p>
      </dgm:t>
    </dgm:pt>
    <dgm:pt modelId="{D0F40174-978F-49AF-A55F-EB6993385C00}">
      <dgm:prSet phldrT="[Text]" custT="1"/>
      <dgm:spPr>
        <a:solidFill>
          <a:schemeClr val="accent6">
            <a:lumMod val="75000"/>
          </a:schemeClr>
        </a:solidFill>
      </dgm:spPr>
      <dgm:t>
        <a:bodyPr/>
        <a:lstStyle/>
        <a:p>
          <a:r>
            <a:rPr lang="en-US" sz="3200" b="1" dirty="0"/>
            <a:t>Itemset</a:t>
          </a:r>
        </a:p>
      </dgm:t>
    </dgm:pt>
    <dgm:pt modelId="{EB2C4F31-2112-4C61-9264-672A4A61CA21}" type="parTrans" cxnId="{C381E390-05EC-43C4-8F54-A1F928D45413}">
      <dgm:prSet/>
      <dgm:spPr/>
      <dgm:t>
        <a:bodyPr/>
        <a:lstStyle/>
        <a:p>
          <a:endParaRPr lang="en-US"/>
        </a:p>
      </dgm:t>
    </dgm:pt>
    <dgm:pt modelId="{C1592EBB-0FA7-44A3-A38D-84CB340D10B6}" type="sibTrans" cxnId="{C381E390-05EC-43C4-8F54-A1F928D45413}">
      <dgm:prSet/>
      <dgm:spPr/>
      <dgm:t>
        <a:bodyPr/>
        <a:lstStyle/>
        <a:p>
          <a:endParaRPr lang="en-US"/>
        </a:p>
      </dgm:t>
    </dgm:pt>
    <dgm:pt modelId="{1329197B-BDA2-4CEC-AE10-28F67D959E86}">
      <dgm:prSet phldrT="[Text]" custT="1"/>
      <dgm:spPr>
        <a:solidFill>
          <a:srgbClr val="0070C0"/>
        </a:solidFill>
      </dgm:spPr>
      <dgm:t>
        <a:bodyPr/>
        <a:lstStyle/>
        <a:p>
          <a:r>
            <a:rPr lang="en-US" sz="1600" b="1" dirty="0"/>
            <a:t>For example, a set of items, such as milk and bread, that appear frequently together in a transaction data set is a </a:t>
          </a:r>
          <a:r>
            <a:rPr lang="en-US" sz="1600" b="1" i="1" dirty="0"/>
            <a:t>frequent itemset</a:t>
          </a:r>
          <a:r>
            <a:rPr lang="en-US" sz="1000" dirty="0"/>
            <a:t>. </a:t>
          </a:r>
        </a:p>
      </dgm:t>
    </dgm:pt>
    <dgm:pt modelId="{BF7682E9-4770-488C-9878-7D494AB3689B}" type="parTrans" cxnId="{E843D849-6D29-4669-B0E7-D73EDD60E630}">
      <dgm:prSet/>
      <dgm:spPr/>
      <dgm:t>
        <a:bodyPr/>
        <a:lstStyle/>
        <a:p>
          <a:endParaRPr lang="en-US"/>
        </a:p>
      </dgm:t>
    </dgm:pt>
    <dgm:pt modelId="{50967156-B165-4101-8520-3C382A13B331}" type="sibTrans" cxnId="{E843D849-6D29-4669-B0E7-D73EDD60E630}">
      <dgm:prSet/>
      <dgm:spPr/>
      <dgm:t>
        <a:bodyPr/>
        <a:lstStyle/>
        <a:p>
          <a:endParaRPr lang="en-US"/>
        </a:p>
      </dgm:t>
    </dgm:pt>
    <dgm:pt modelId="{92667DB9-BC7E-4BA2-90EE-1D388292B88A}">
      <dgm:prSet phldrT="[Text]" custT="1"/>
      <dgm:spPr>
        <a:solidFill>
          <a:schemeClr val="accent6">
            <a:lumMod val="75000"/>
          </a:schemeClr>
        </a:solidFill>
      </dgm:spPr>
      <dgm:t>
        <a:bodyPr/>
        <a:lstStyle/>
        <a:p>
          <a:r>
            <a:rPr lang="en-US" sz="2000" b="1" dirty="0"/>
            <a:t>subsequences</a:t>
          </a:r>
        </a:p>
      </dgm:t>
    </dgm:pt>
    <dgm:pt modelId="{A6F3DCBA-9210-4E5A-9009-C34706CA497A}" type="parTrans" cxnId="{72D76FBC-6C3B-4820-B9DC-4439654DC099}">
      <dgm:prSet/>
      <dgm:spPr/>
      <dgm:t>
        <a:bodyPr/>
        <a:lstStyle/>
        <a:p>
          <a:endParaRPr lang="en-US"/>
        </a:p>
      </dgm:t>
    </dgm:pt>
    <dgm:pt modelId="{DBA1F449-CA81-46E1-9999-6DC423AFB555}" type="sibTrans" cxnId="{72D76FBC-6C3B-4820-B9DC-4439654DC099}">
      <dgm:prSet/>
      <dgm:spPr/>
      <dgm:t>
        <a:bodyPr/>
        <a:lstStyle/>
        <a:p>
          <a:endParaRPr lang="en-US"/>
        </a:p>
      </dgm:t>
    </dgm:pt>
    <dgm:pt modelId="{08EBF589-452D-4D59-97FB-B1A9E0B6E536}">
      <dgm:prSet phldrT="[Text]" custT="1"/>
      <dgm:spPr>
        <a:solidFill>
          <a:srgbClr val="0070C0"/>
        </a:solidFill>
      </dgm:spPr>
      <dgm:t>
        <a:bodyPr/>
        <a:lstStyle/>
        <a:p>
          <a:r>
            <a:rPr lang="en-US" sz="1400" b="1" dirty="0"/>
            <a:t>A subsequence, such as buying first a PC, then a digital camera, and then a memory card, if it occurs frequently in a shopping history database, is a (frequent) </a:t>
          </a:r>
          <a:r>
            <a:rPr lang="en-US" sz="1400" b="1" i="1" dirty="0"/>
            <a:t>sequential pattern</a:t>
          </a:r>
          <a:r>
            <a:rPr lang="en-US" sz="1100" b="1" dirty="0"/>
            <a:t>.</a:t>
          </a:r>
        </a:p>
      </dgm:t>
    </dgm:pt>
    <dgm:pt modelId="{43CEE1AC-45F9-4A1B-BCF9-9E7F37034F8D}" type="parTrans" cxnId="{54908C68-4CEA-4F83-AA80-4185372A65B0}">
      <dgm:prSet/>
      <dgm:spPr/>
      <dgm:t>
        <a:bodyPr/>
        <a:lstStyle/>
        <a:p>
          <a:endParaRPr lang="en-US"/>
        </a:p>
      </dgm:t>
    </dgm:pt>
    <dgm:pt modelId="{972081B3-B203-4411-9F06-C5B2D45DF816}" type="sibTrans" cxnId="{54908C68-4CEA-4F83-AA80-4185372A65B0}">
      <dgm:prSet/>
      <dgm:spPr/>
      <dgm:t>
        <a:bodyPr/>
        <a:lstStyle/>
        <a:p>
          <a:endParaRPr lang="en-US"/>
        </a:p>
      </dgm:t>
    </dgm:pt>
    <dgm:pt modelId="{3ED27CAB-00A4-4FD9-BE9C-EF23A6AD912F}" type="pres">
      <dgm:prSet presAssocID="{DD3BEA28-3260-4C05-9BB3-CF5B3ED9960D}" presName="diagram" presStyleCnt="0">
        <dgm:presLayoutVars>
          <dgm:chPref val="1"/>
          <dgm:dir/>
          <dgm:animOne val="branch"/>
          <dgm:animLvl val="lvl"/>
          <dgm:resizeHandles val="exact"/>
        </dgm:presLayoutVars>
      </dgm:prSet>
      <dgm:spPr/>
    </dgm:pt>
    <dgm:pt modelId="{FD811899-947C-449C-B243-9C9CFF6C4977}" type="pres">
      <dgm:prSet presAssocID="{FBBA0EEF-8348-4050-B726-9C80241144AC}" presName="root1" presStyleCnt="0"/>
      <dgm:spPr/>
    </dgm:pt>
    <dgm:pt modelId="{A68C3145-3654-42B2-9626-3FC35147D414}" type="pres">
      <dgm:prSet presAssocID="{FBBA0EEF-8348-4050-B726-9C80241144AC}" presName="LevelOneTextNode" presStyleLbl="node0" presStyleIdx="0" presStyleCnt="1">
        <dgm:presLayoutVars>
          <dgm:chPref val="3"/>
        </dgm:presLayoutVars>
      </dgm:prSet>
      <dgm:spPr/>
    </dgm:pt>
    <dgm:pt modelId="{351302D1-5008-4E94-9272-8739DC4BF194}" type="pres">
      <dgm:prSet presAssocID="{FBBA0EEF-8348-4050-B726-9C80241144AC}" presName="level2hierChild" presStyleCnt="0"/>
      <dgm:spPr/>
    </dgm:pt>
    <dgm:pt modelId="{032EF29D-C0E8-4DC0-9259-F15EA57C6428}" type="pres">
      <dgm:prSet presAssocID="{EB2C4F31-2112-4C61-9264-672A4A61CA21}" presName="conn2-1" presStyleLbl="parChTrans1D2" presStyleIdx="0" presStyleCnt="2"/>
      <dgm:spPr/>
    </dgm:pt>
    <dgm:pt modelId="{7E6F2C03-FE7D-4D57-9FC2-B02CB53B2438}" type="pres">
      <dgm:prSet presAssocID="{EB2C4F31-2112-4C61-9264-672A4A61CA21}" presName="connTx" presStyleLbl="parChTrans1D2" presStyleIdx="0" presStyleCnt="2"/>
      <dgm:spPr/>
    </dgm:pt>
    <dgm:pt modelId="{09127316-3DB8-4EDF-956B-03828CBE971A}" type="pres">
      <dgm:prSet presAssocID="{D0F40174-978F-49AF-A55F-EB6993385C00}" presName="root2" presStyleCnt="0"/>
      <dgm:spPr/>
    </dgm:pt>
    <dgm:pt modelId="{35805B50-7EF8-4E3C-895E-167370EA741A}" type="pres">
      <dgm:prSet presAssocID="{D0F40174-978F-49AF-A55F-EB6993385C00}" presName="LevelTwoTextNode" presStyleLbl="node2" presStyleIdx="0" presStyleCnt="2">
        <dgm:presLayoutVars>
          <dgm:chPref val="3"/>
        </dgm:presLayoutVars>
      </dgm:prSet>
      <dgm:spPr/>
    </dgm:pt>
    <dgm:pt modelId="{76A2E129-4F56-4E68-9F9D-D1FE159A6CB7}" type="pres">
      <dgm:prSet presAssocID="{D0F40174-978F-49AF-A55F-EB6993385C00}" presName="level3hierChild" presStyleCnt="0"/>
      <dgm:spPr/>
    </dgm:pt>
    <dgm:pt modelId="{91908221-3A83-4695-9A75-B283B6D25CFA}" type="pres">
      <dgm:prSet presAssocID="{BF7682E9-4770-488C-9878-7D494AB3689B}" presName="conn2-1" presStyleLbl="parChTrans1D3" presStyleIdx="0" presStyleCnt="2"/>
      <dgm:spPr/>
    </dgm:pt>
    <dgm:pt modelId="{40FB639F-9501-41A6-A638-F9D0A1E01382}" type="pres">
      <dgm:prSet presAssocID="{BF7682E9-4770-488C-9878-7D494AB3689B}" presName="connTx" presStyleLbl="parChTrans1D3" presStyleIdx="0" presStyleCnt="2"/>
      <dgm:spPr/>
    </dgm:pt>
    <dgm:pt modelId="{5C9E145C-AC18-4046-AA54-6DE548EAAAE5}" type="pres">
      <dgm:prSet presAssocID="{1329197B-BDA2-4CEC-AE10-28F67D959E86}" presName="root2" presStyleCnt="0"/>
      <dgm:spPr/>
    </dgm:pt>
    <dgm:pt modelId="{E890BD63-4F97-4931-AF11-A40D18C08D5C}" type="pres">
      <dgm:prSet presAssocID="{1329197B-BDA2-4CEC-AE10-28F67D959E86}" presName="LevelTwoTextNode" presStyleLbl="node3" presStyleIdx="0" presStyleCnt="2" custScaleX="162563" custScaleY="237271">
        <dgm:presLayoutVars>
          <dgm:chPref val="3"/>
        </dgm:presLayoutVars>
      </dgm:prSet>
      <dgm:spPr/>
    </dgm:pt>
    <dgm:pt modelId="{6157DBE8-ED99-4922-A854-39C39D248E0A}" type="pres">
      <dgm:prSet presAssocID="{1329197B-BDA2-4CEC-AE10-28F67D959E86}" presName="level3hierChild" presStyleCnt="0"/>
      <dgm:spPr/>
    </dgm:pt>
    <dgm:pt modelId="{DD94A03E-BEDB-47EA-9A1E-0621ABB4F0E7}" type="pres">
      <dgm:prSet presAssocID="{A6F3DCBA-9210-4E5A-9009-C34706CA497A}" presName="conn2-1" presStyleLbl="parChTrans1D2" presStyleIdx="1" presStyleCnt="2"/>
      <dgm:spPr/>
    </dgm:pt>
    <dgm:pt modelId="{D4287D47-516D-4582-A093-BE0F91CC1EFB}" type="pres">
      <dgm:prSet presAssocID="{A6F3DCBA-9210-4E5A-9009-C34706CA497A}" presName="connTx" presStyleLbl="parChTrans1D2" presStyleIdx="1" presStyleCnt="2"/>
      <dgm:spPr/>
    </dgm:pt>
    <dgm:pt modelId="{57E45E7F-3567-453E-B2D4-8EA15B5E5EF7}" type="pres">
      <dgm:prSet presAssocID="{92667DB9-BC7E-4BA2-90EE-1D388292B88A}" presName="root2" presStyleCnt="0"/>
      <dgm:spPr/>
    </dgm:pt>
    <dgm:pt modelId="{1AB73ED6-C127-4E36-9865-E17633AD34CE}" type="pres">
      <dgm:prSet presAssocID="{92667DB9-BC7E-4BA2-90EE-1D388292B88A}" presName="LevelTwoTextNode" presStyleLbl="node2" presStyleIdx="1" presStyleCnt="2">
        <dgm:presLayoutVars>
          <dgm:chPref val="3"/>
        </dgm:presLayoutVars>
      </dgm:prSet>
      <dgm:spPr/>
    </dgm:pt>
    <dgm:pt modelId="{DF9A6601-7F6E-42F0-8FD2-21E56BCC8DC6}" type="pres">
      <dgm:prSet presAssocID="{92667DB9-BC7E-4BA2-90EE-1D388292B88A}" presName="level3hierChild" presStyleCnt="0"/>
      <dgm:spPr/>
    </dgm:pt>
    <dgm:pt modelId="{0672E429-2513-46B0-8E91-3C819711FC04}" type="pres">
      <dgm:prSet presAssocID="{43CEE1AC-45F9-4A1B-BCF9-9E7F37034F8D}" presName="conn2-1" presStyleLbl="parChTrans1D3" presStyleIdx="1" presStyleCnt="2"/>
      <dgm:spPr/>
    </dgm:pt>
    <dgm:pt modelId="{A3D5B40A-5310-4595-9500-7BC15FF3018E}" type="pres">
      <dgm:prSet presAssocID="{43CEE1AC-45F9-4A1B-BCF9-9E7F37034F8D}" presName="connTx" presStyleLbl="parChTrans1D3" presStyleIdx="1" presStyleCnt="2"/>
      <dgm:spPr/>
    </dgm:pt>
    <dgm:pt modelId="{E0AC7F52-D98D-48C4-AA61-74783A7E73B3}" type="pres">
      <dgm:prSet presAssocID="{08EBF589-452D-4D59-97FB-B1A9E0B6E536}" presName="root2" presStyleCnt="0"/>
      <dgm:spPr/>
    </dgm:pt>
    <dgm:pt modelId="{B0085ED1-E132-4929-9997-F0DCA01F6746}" type="pres">
      <dgm:prSet presAssocID="{08EBF589-452D-4D59-97FB-B1A9E0B6E536}" presName="LevelTwoTextNode" presStyleLbl="node3" presStyleIdx="1" presStyleCnt="2" custScaleX="170862" custScaleY="242367">
        <dgm:presLayoutVars>
          <dgm:chPref val="3"/>
        </dgm:presLayoutVars>
      </dgm:prSet>
      <dgm:spPr/>
    </dgm:pt>
    <dgm:pt modelId="{37D61DAA-0FC0-414C-8BFD-D04ECFB93079}" type="pres">
      <dgm:prSet presAssocID="{08EBF589-452D-4D59-97FB-B1A9E0B6E536}" presName="level3hierChild" presStyleCnt="0"/>
      <dgm:spPr/>
    </dgm:pt>
  </dgm:ptLst>
  <dgm:cxnLst>
    <dgm:cxn modelId="{DAF11505-513D-4D8E-82DC-E2ADFE251C2B}" type="presOf" srcId="{D0F40174-978F-49AF-A55F-EB6993385C00}" destId="{35805B50-7EF8-4E3C-895E-167370EA741A}" srcOrd="0" destOrd="0" presId="urn:microsoft.com/office/officeart/2005/8/layout/hierarchy2"/>
    <dgm:cxn modelId="{7635F910-6CA5-4E3D-8650-A2D6C9B84D25}" type="presOf" srcId="{EB2C4F31-2112-4C61-9264-672A4A61CA21}" destId="{032EF29D-C0E8-4DC0-9259-F15EA57C6428}" srcOrd="0" destOrd="0" presId="urn:microsoft.com/office/officeart/2005/8/layout/hierarchy2"/>
    <dgm:cxn modelId="{76308D1B-6F9F-4983-B414-FD6E48077AB5}" type="presOf" srcId="{DD3BEA28-3260-4C05-9BB3-CF5B3ED9960D}" destId="{3ED27CAB-00A4-4FD9-BE9C-EF23A6AD912F}" srcOrd="0" destOrd="0" presId="urn:microsoft.com/office/officeart/2005/8/layout/hierarchy2"/>
    <dgm:cxn modelId="{D40CCB31-D53F-4A9B-A576-E55DD5052EC8}" type="presOf" srcId="{1329197B-BDA2-4CEC-AE10-28F67D959E86}" destId="{E890BD63-4F97-4931-AF11-A40D18C08D5C}" srcOrd="0" destOrd="0" presId="urn:microsoft.com/office/officeart/2005/8/layout/hierarchy2"/>
    <dgm:cxn modelId="{9584D564-C56D-439F-A5F3-025E6F9B8B2E}" type="presOf" srcId="{FBBA0EEF-8348-4050-B726-9C80241144AC}" destId="{A68C3145-3654-42B2-9626-3FC35147D414}" srcOrd="0" destOrd="0" presId="urn:microsoft.com/office/officeart/2005/8/layout/hierarchy2"/>
    <dgm:cxn modelId="{28097747-4AFA-49B1-B7A8-3155FB2368DA}" type="presOf" srcId="{BF7682E9-4770-488C-9878-7D494AB3689B}" destId="{91908221-3A83-4695-9A75-B283B6D25CFA}" srcOrd="0" destOrd="0" presId="urn:microsoft.com/office/officeart/2005/8/layout/hierarchy2"/>
    <dgm:cxn modelId="{AF3D1968-D62A-4D4A-AB50-D6392F507084}" type="presOf" srcId="{A6F3DCBA-9210-4E5A-9009-C34706CA497A}" destId="{D4287D47-516D-4582-A093-BE0F91CC1EFB}" srcOrd="1" destOrd="0" presId="urn:microsoft.com/office/officeart/2005/8/layout/hierarchy2"/>
    <dgm:cxn modelId="{54908C68-4CEA-4F83-AA80-4185372A65B0}" srcId="{92667DB9-BC7E-4BA2-90EE-1D388292B88A}" destId="{08EBF589-452D-4D59-97FB-B1A9E0B6E536}" srcOrd="0" destOrd="0" parTransId="{43CEE1AC-45F9-4A1B-BCF9-9E7F37034F8D}" sibTransId="{972081B3-B203-4411-9F06-C5B2D45DF816}"/>
    <dgm:cxn modelId="{E843D849-6D29-4669-B0E7-D73EDD60E630}" srcId="{D0F40174-978F-49AF-A55F-EB6993385C00}" destId="{1329197B-BDA2-4CEC-AE10-28F67D959E86}" srcOrd="0" destOrd="0" parTransId="{BF7682E9-4770-488C-9878-7D494AB3689B}" sibTransId="{50967156-B165-4101-8520-3C382A13B331}"/>
    <dgm:cxn modelId="{70424176-AAB7-4576-9A90-228FBDE40A6F}" type="presOf" srcId="{43CEE1AC-45F9-4A1B-BCF9-9E7F37034F8D}" destId="{0672E429-2513-46B0-8E91-3C819711FC04}" srcOrd="0" destOrd="0" presId="urn:microsoft.com/office/officeart/2005/8/layout/hierarchy2"/>
    <dgm:cxn modelId="{8DCDE183-4128-4887-A829-BF4B3B0C7858}" type="presOf" srcId="{A6F3DCBA-9210-4E5A-9009-C34706CA497A}" destId="{DD94A03E-BEDB-47EA-9A1E-0621ABB4F0E7}" srcOrd="0" destOrd="0" presId="urn:microsoft.com/office/officeart/2005/8/layout/hierarchy2"/>
    <dgm:cxn modelId="{C381E390-05EC-43C4-8F54-A1F928D45413}" srcId="{FBBA0EEF-8348-4050-B726-9C80241144AC}" destId="{D0F40174-978F-49AF-A55F-EB6993385C00}" srcOrd="0" destOrd="0" parTransId="{EB2C4F31-2112-4C61-9264-672A4A61CA21}" sibTransId="{C1592EBB-0FA7-44A3-A38D-84CB340D10B6}"/>
    <dgm:cxn modelId="{72D76FBC-6C3B-4820-B9DC-4439654DC099}" srcId="{FBBA0EEF-8348-4050-B726-9C80241144AC}" destId="{92667DB9-BC7E-4BA2-90EE-1D388292B88A}" srcOrd="1" destOrd="0" parTransId="{A6F3DCBA-9210-4E5A-9009-C34706CA497A}" sibTransId="{DBA1F449-CA81-46E1-9999-6DC423AFB555}"/>
    <dgm:cxn modelId="{DEC35CC4-E833-4823-B817-0949A0B6AF72}" type="presOf" srcId="{08EBF589-452D-4D59-97FB-B1A9E0B6E536}" destId="{B0085ED1-E132-4929-9997-F0DCA01F6746}" srcOrd="0" destOrd="0" presId="urn:microsoft.com/office/officeart/2005/8/layout/hierarchy2"/>
    <dgm:cxn modelId="{EB4249CA-43A4-42B7-A816-7B49947FEBFD}" type="presOf" srcId="{92667DB9-BC7E-4BA2-90EE-1D388292B88A}" destId="{1AB73ED6-C127-4E36-9865-E17633AD34CE}" srcOrd="0" destOrd="0" presId="urn:microsoft.com/office/officeart/2005/8/layout/hierarchy2"/>
    <dgm:cxn modelId="{820B1CDF-E58E-4E4D-A5F3-22732422FF0F}" type="presOf" srcId="{43CEE1AC-45F9-4A1B-BCF9-9E7F37034F8D}" destId="{A3D5B40A-5310-4595-9500-7BC15FF3018E}" srcOrd="1" destOrd="0" presId="urn:microsoft.com/office/officeart/2005/8/layout/hierarchy2"/>
    <dgm:cxn modelId="{21F6A2ED-A5D2-4713-B62E-A5B658167C14}" type="presOf" srcId="{BF7682E9-4770-488C-9878-7D494AB3689B}" destId="{40FB639F-9501-41A6-A638-F9D0A1E01382}" srcOrd="1" destOrd="0" presId="urn:microsoft.com/office/officeart/2005/8/layout/hierarchy2"/>
    <dgm:cxn modelId="{3C7861FF-6411-478E-A7C3-3010AD83F137}" type="presOf" srcId="{EB2C4F31-2112-4C61-9264-672A4A61CA21}" destId="{7E6F2C03-FE7D-4D57-9FC2-B02CB53B2438}" srcOrd="1" destOrd="0" presId="urn:microsoft.com/office/officeart/2005/8/layout/hierarchy2"/>
    <dgm:cxn modelId="{55AF76FF-D391-4700-BD6A-1FD903A6CBB7}" srcId="{DD3BEA28-3260-4C05-9BB3-CF5B3ED9960D}" destId="{FBBA0EEF-8348-4050-B726-9C80241144AC}" srcOrd="0" destOrd="0" parTransId="{DC38E453-16B6-4064-9FAE-21EFC3C05FD6}" sibTransId="{47B6B5AE-A871-46BF-AE7A-AE62CDAFB8A8}"/>
    <dgm:cxn modelId="{A89C21A7-92A8-421B-8043-EA0C3026DDB0}" type="presParOf" srcId="{3ED27CAB-00A4-4FD9-BE9C-EF23A6AD912F}" destId="{FD811899-947C-449C-B243-9C9CFF6C4977}" srcOrd="0" destOrd="0" presId="urn:microsoft.com/office/officeart/2005/8/layout/hierarchy2"/>
    <dgm:cxn modelId="{E471E07E-B7BF-4F99-9C9F-2AD95E6944B3}" type="presParOf" srcId="{FD811899-947C-449C-B243-9C9CFF6C4977}" destId="{A68C3145-3654-42B2-9626-3FC35147D414}" srcOrd="0" destOrd="0" presId="urn:microsoft.com/office/officeart/2005/8/layout/hierarchy2"/>
    <dgm:cxn modelId="{4D2750B5-F4D4-43F8-9E35-27DE91A1FC75}" type="presParOf" srcId="{FD811899-947C-449C-B243-9C9CFF6C4977}" destId="{351302D1-5008-4E94-9272-8739DC4BF194}" srcOrd="1" destOrd="0" presId="urn:microsoft.com/office/officeart/2005/8/layout/hierarchy2"/>
    <dgm:cxn modelId="{62EE58B4-0E2A-4C4A-A0DA-0EE7BD446990}" type="presParOf" srcId="{351302D1-5008-4E94-9272-8739DC4BF194}" destId="{032EF29D-C0E8-4DC0-9259-F15EA57C6428}" srcOrd="0" destOrd="0" presId="urn:microsoft.com/office/officeart/2005/8/layout/hierarchy2"/>
    <dgm:cxn modelId="{C3E7B1D1-B814-48DE-811B-E38BD8A3A8C1}" type="presParOf" srcId="{032EF29D-C0E8-4DC0-9259-F15EA57C6428}" destId="{7E6F2C03-FE7D-4D57-9FC2-B02CB53B2438}" srcOrd="0" destOrd="0" presId="urn:microsoft.com/office/officeart/2005/8/layout/hierarchy2"/>
    <dgm:cxn modelId="{B5B8ABD3-3964-43E8-A8D2-84D53BFA7D66}" type="presParOf" srcId="{351302D1-5008-4E94-9272-8739DC4BF194}" destId="{09127316-3DB8-4EDF-956B-03828CBE971A}" srcOrd="1" destOrd="0" presId="urn:microsoft.com/office/officeart/2005/8/layout/hierarchy2"/>
    <dgm:cxn modelId="{8E453D6B-E5F0-47B5-BEAF-D007BD8FB8B0}" type="presParOf" srcId="{09127316-3DB8-4EDF-956B-03828CBE971A}" destId="{35805B50-7EF8-4E3C-895E-167370EA741A}" srcOrd="0" destOrd="0" presId="urn:microsoft.com/office/officeart/2005/8/layout/hierarchy2"/>
    <dgm:cxn modelId="{01917ADF-6D51-452F-B705-F8375E4D6F3C}" type="presParOf" srcId="{09127316-3DB8-4EDF-956B-03828CBE971A}" destId="{76A2E129-4F56-4E68-9F9D-D1FE159A6CB7}" srcOrd="1" destOrd="0" presId="urn:microsoft.com/office/officeart/2005/8/layout/hierarchy2"/>
    <dgm:cxn modelId="{84A1646A-50BF-4C44-B09C-18C041BBD4A1}" type="presParOf" srcId="{76A2E129-4F56-4E68-9F9D-D1FE159A6CB7}" destId="{91908221-3A83-4695-9A75-B283B6D25CFA}" srcOrd="0" destOrd="0" presId="urn:microsoft.com/office/officeart/2005/8/layout/hierarchy2"/>
    <dgm:cxn modelId="{27423364-B203-4BBA-A3C5-5876C5B1423F}" type="presParOf" srcId="{91908221-3A83-4695-9A75-B283B6D25CFA}" destId="{40FB639F-9501-41A6-A638-F9D0A1E01382}" srcOrd="0" destOrd="0" presId="urn:microsoft.com/office/officeart/2005/8/layout/hierarchy2"/>
    <dgm:cxn modelId="{B3B8DA46-6454-4089-9589-D585456D0771}" type="presParOf" srcId="{76A2E129-4F56-4E68-9F9D-D1FE159A6CB7}" destId="{5C9E145C-AC18-4046-AA54-6DE548EAAAE5}" srcOrd="1" destOrd="0" presId="urn:microsoft.com/office/officeart/2005/8/layout/hierarchy2"/>
    <dgm:cxn modelId="{75A7D88C-A020-4329-A7E4-9A2C771746C2}" type="presParOf" srcId="{5C9E145C-AC18-4046-AA54-6DE548EAAAE5}" destId="{E890BD63-4F97-4931-AF11-A40D18C08D5C}" srcOrd="0" destOrd="0" presId="urn:microsoft.com/office/officeart/2005/8/layout/hierarchy2"/>
    <dgm:cxn modelId="{DFCCA787-F90C-47FB-8D77-51746F25FC94}" type="presParOf" srcId="{5C9E145C-AC18-4046-AA54-6DE548EAAAE5}" destId="{6157DBE8-ED99-4922-A854-39C39D248E0A}" srcOrd="1" destOrd="0" presId="urn:microsoft.com/office/officeart/2005/8/layout/hierarchy2"/>
    <dgm:cxn modelId="{75E5FC7B-6646-4B82-A8FC-3BB3E0C2455B}" type="presParOf" srcId="{351302D1-5008-4E94-9272-8739DC4BF194}" destId="{DD94A03E-BEDB-47EA-9A1E-0621ABB4F0E7}" srcOrd="2" destOrd="0" presId="urn:microsoft.com/office/officeart/2005/8/layout/hierarchy2"/>
    <dgm:cxn modelId="{DE0C468D-0C74-42CF-A8D3-398B9A9F5960}" type="presParOf" srcId="{DD94A03E-BEDB-47EA-9A1E-0621ABB4F0E7}" destId="{D4287D47-516D-4582-A093-BE0F91CC1EFB}" srcOrd="0" destOrd="0" presId="urn:microsoft.com/office/officeart/2005/8/layout/hierarchy2"/>
    <dgm:cxn modelId="{FC466DBB-178E-47F8-9F85-68E343ED198B}" type="presParOf" srcId="{351302D1-5008-4E94-9272-8739DC4BF194}" destId="{57E45E7F-3567-453E-B2D4-8EA15B5E5EF7}" srcOrd="3" destOrd="0" presId="urn:microsoft.com/office/officeart/2005/8/layout/hierarchy2"/>
    <dgm:cxn modelId="{7C11C97A-4115-4B06-9056-7D9F2B3618C3}" type="presParOf" srcId="{57E45E7F-3567-453E-B2D4-8EA15B5E5EF7}" destId="{1AB73ED6-C127-4E36-9865-E17633AD34CE}" srcOrd="0" destOrd="0" presId="urn:microsoft.com/office/officeart/2005/8/layout/hierarchy2"/>
    <dgm:cxn modelId="{30A77464-0622-4B89-8DC4-749F34A21EA3}" type="presParOf" srcId="{57E45E7F-3567-453E-B2D4-8EA15B5E5EF7}" destId="{DF9A6601-7F6E-42F0-8FD2-21E56BCC8DC6}" srcOrd="1" destOrd="0" presId="urn:microsoft.com/office/officeart/2005/8/layout/hierarchy2"/>
    <dgm:cxn modelId="{ED301E31-063C-4A34-A58D-79A35E6553F7}" type="presParOf" srcId="{DF9A6601-7F6E-42F0-8FD2-21E56BCC8DC6}" destId="{0672E429-2513-46B0-8E91-3C819711FC04}" srcOrd="0" destOrd="0" presId="urn:microsoft.com/office/officeart/2005/8/layout/hierarchy2"/>
    <dgm:cxn modelId="{4C569451-0E27-402C-9C48-A49CA8A436B5}" type="presParOf" srcId="{0672E429-2513-46B0-8E91-3C819711FC04}" destId="{A3D5B40A-5310-4595-9500-7BC15FF3018E}" srcOrd="0" destOrd="0" presId="urn:microsoft.com/office/officeart/2005/8/layout/hierarchy2"/>
    <dgm:cxn modelId="{7CFD3C51-679A-4438-83FF-5A1BD35167B4}" type="presParOf" srcId="{DF9A6601-7F6E-42F0-8FD2-21E56BCC8DC6}" destId="{E0AC7F52-D98D-48C4-AA61-74783A7E73B3}" srcOrd="1" destOrd="0" presId="urn:microsoft.com/office/officeart/2005/8/layout/hierarchy2"/>
    <dgm:cxn modelId="{7CDB103F-FF9A-47FD-BB18-FEFE26CD20D3}" type="presParOf" srcId="{E0AC7F52-D98D-48C4-AA61-74783A7E73B3}" destId="{B0085ED1-E132-4929-9997-F0DCA01F6746}" srcOrd="0" destOrd="0" presId="urn:microsoft.com/office/officeart/2005/8/layout/hierarchy2"/>
    <dgm:cxn modelId="{2AA5A44B-3913-4F17-A85E-70457CFC2D3F}" type="presParOf" srcId="{E0AC7F52-D98D-48C4-AA61-74783A7E73B3}" destId="{37D61DAA-0FC0-414C-8BFD-D04ECFB9307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668B7A9E-1450-4766-8322-FBCD6884E0E5}" type="doc">
      <dgm:prSet loTypeId="urn:diagrams.loki3.com/BracketList" loCatId="list" qsTypeId="urn:microsoft.com/office/officeart/2005/8/quickstyle/3d7" qsCatId="3D" csTypeId="urn:microsoft.com/office/officeart/2005/8/colors/accent1_2" csCatId="accent1" phldr="1"/>
      <dgm:spPr/>
      <dgm:t>
        <a:bodyPr/>
        <a:lstStyle/>
        <a:p>
          <a:endParaRPr lang="en-US"/>
        </a:p>
      </dgm:t>
    </dgm:pt>
    <dgm:pt modelId="{F9C86704-87DB-46E1-ADD8-90F0A021A378}">
      <dgm:prSet phldrT="[Text]" custT="1"/>
      <dgm:spPr/>
      <dgm:t>
        <a:bodyPr/>
        <a:lstStyle/>
        <a:p>
          <a:r>
            <a:rPr lang="en-US" sz="4000" dirty="0"/>
            <a:t>“Which groups or sets of items are customers likely to purchase on a given trip to the store?”</a:t>
          </a:r>
        </a:p>
      </dgm:t>
    </dgm:pt>
    <dgm:pt modelId="{380A0CE4-3E60-4A52-963D-F42EE2791D77}" type="parTrans" cxnId="{FD95AA5C-F2EC-44F4-B52D-1C81C36AF27A}">
      <dgm:prSet/>
      <dgm:spPr/>
      <dgm:t>
        <a:bodyPr/>
        <a:lstStyle/>
        <a:p>
          <a:endParaRPr lang="en-US"/>
        </a:p>
      </dgm:t>
    </dgm:pt>
    <dgm:pt modelId="{87B0195D-6AD8-4B44-B52C-BE8DF369BCCB}" type="sibTrans" cxnId="{FD95AA5C-F2EC-44F4-B52D-1C81C36AF27A}">
      <dgm:prSet/>
      <dgm:spPr/>
      <dgm:t>
        <a:bodyPr/>
        <a:lstStyle/>
        <a:p>
          <a:endParaRPr lang="en-US"/>
        </a:p>
      </dgm:t>
    </dgm:pt>
    <dgm:pt modelId="{9DD43874-B375-4A67-9066-D4268F9CCD68}">
      <dgm:prSet phldrT="[Text]"/>
      <dgm:spPr/>
      <dgm:t>
        <a:bodyPr/>
        <a:lstStyle/>
        <a:p>
          <a:r>
            <a:rPr lang="en-US" dirty="0"/>
            <a:t>Question</a:t>
          </a:r>
        </a:p>
      </dgm:t>
    </dgm:pt>
    <dgm:pt modelId="{5E65C44D-7A0C-4FE2-B0A7-E8EF7E4FB0AA}" type="sibTrans" cxnId="{76C087C3-139D-4F2F-BF0C-90D99E7148D9}">
      <dgm:prSet/>
      <dgm:spPr/>
      <dgm:t>
        <a:bodyPr/>
        <a:lstStyle/>
        <a:p>
          <a:endParaRPr lang="en-US"/>
        </a:p>
      </dgm:t>
    </dgm:pt>
    <dgm:pt modelId="{7EE7219C-9F58-4840-A715-7AB412B8E1EF}" type="parTrans" cxnId="{76C087C3-139D-4F2F-BF0C-90D99E7148D9}">
      <dgm:prSet/>
      <dgm:spPr/>
      <dgm:t>
        <a:bodyPr/>
        <a:lstStyle/>
        <a:p>
          <a:endParaRPr lang="en-US"/>
        </a:p>
      </dgm:t>
    </dgm:pt>
    <dgm:pt modelId="{50AD10BA-983B-48E7-963D-7D794CAB199C}" type="pres">
      <dgm:prSet presAssocID="{668B7A9E-1450-4766-8322-FBCD6884E0E5}" presName="Name0" presStyleCnt="0">
        <dgm:presLayoutVars>
          <dgm:dir/>
          <dgm:animLvl val="lvl"/>
          <dgm:resizeHandles val="exact"/>
        </dgm:presLayoutVars>
      </dgm:prSet>
      <dgm:spPr/>
    </dgm:pt>
    <dgm:pt modelId="{2EF23EE5-6B80-4AD1-A274-6C141ECF7293}" type="pres">
      <dgm:prSet presAssocID="{9DD43874-B375-4A67-9066-D4268F9CCD68}" presName="linNode" presStyleCnt="0"/>
      <dgm:spPr/>
    </dgm:pt>
    <dgm:pt modelId="{0B36DE04-D15E-4C67-9236-BC263C7B0301}" type="pres">
      <dgm:prSet presAssocID="{9DD43874-B375-4A67-9066-D4268F9CCD68}" presName="parTx" presStyleLbl="revTx" presStyleIdx="0" presStyleCnt="1">
        <dgm:presLayoutVars>
          <dgm:chMax val="1"/>
          <dgm:bulletEnabled val="1"/>
        </dgm:presLayoutVars>
      </dgm:prSet>
      <dgm:spPr/>
    </dgm:pt>
    <dgm:pt modelId="{072179AC-C965-40F1-9800-B685F6B3813D}" type="pres">
      <dgm:prSet presAssocID="{9DD43874-B375-4A67-9066-D4268F9CCD68}" presName="bracket" presStyleLbl="parChTrans1D1" presStyleIdx="0" presStyleCnt="1"/>
      <dgm:spPr/>
    </dgm:pt>
    <dgm:pt modelId="{5CDFC858-AC84-4B13-BE6B-CCCB2D074B3A}" type="pres">
      <dgm:prSet presAssocID="{9DD43874-B375-4A67-9066-D4268F9CCD68}" presName="spH" presStyleCnt="0"/>
      <dgm:spPr/>
    </dgm:pt>
    <dgm:pt modelId="{D6336B12-328D-437A-86CE-7BE35206754D}" type="pres">
      <dgm:prSet presAssocID="{9DD43874-B375-4A67-9066-D4268F9CCD68}" presName="desTx" presStyleLbl="node1" presStyleIdx="0" presStyleCnt="1" custScaleX="147059">
        <dgm:presLayoutVars>
          <dgm:bulletEnabled val="1"/>
        </dgm:presLayoutVars>
      </dgm:prSet>
      <dgm:spPr/>
    </dgm:pt>
  </dgm:ptLst>
  <dgm:cxnLst>
    <dgm:cxn modelId="{69E2F82B-B169-44A1-87A9-A81F09D1D38D}" type="presOf" srcId="{9DD43874-B375-4A67-9066-D4268F9CCD68}" destId="{0B36DE04-D15E-4C67-9236-BC263C7B0301}" srcOrd="0" destOrd="0" presId="urn:diagrams.loki3.com/BracketList"/>
    <dgm:cxn modelId="{FD95AA5C-F2EC-44F4-B52D-1C81C36AF27A}" srcId="{9DD43874-B375-4A67-9066-D4268F9CCD68}" destId="{F9C86704-87DB-46E1-ADD8-90F0A021A378}" srcOrd="0" destOrd="0" parTransId="{380A0CE4-3E60-4A52-963D-F42EE2791D77}" sibTransId="{87B0195D-6AD8-4B44-B52C-BE8DF369BCCB}"/>
    <dgm:cxn modelId="{66C73756-2F0B-4883-9BE9-567B682066A3}" type="presOf" srcId="{668B7A9E-1450-4766-8322-FBCD6884E0E5}" destId="{50AD10BA-983B-48E7-963D-7D794CAB199C}" srcOrd="0" destOrd="0" presId="urn:diagrams.loki3.com/BracketList"/>
    <dgm:cxn modelId="{76C087C3-139D-4F2F-BF0C-90D99E7148D9}" srcId="{668B7A9E-1450-4766-8322-FBCD6884E0E5}" destId="{9DD43874-B375-4A67-9066-D4268F9CCD68}" srcOrd="0" destOrd="0" parTransId="{7EE7219C-9F58-4840-A715-7AB412B8E1EF}" sibTransId="{5E65C44D-7A0C-4FE2-B0A7-E8EF7E4FB0AA}"/>
    <dgm:cxn modelId="{21AB5AE3-C93A-4BE4-B2BF-C38064B0623D}" type="presOf" srcId="{F9C86704-87DB-46E1-ADD8-90F0A021A378}" destId="{D6336B12-328D-437A-86CE-7BE35206754D}" srcOrd="0" destOrd="0" presId="urn:diagrams.loki3.com/BracketList"/>
    <dgm:cxn modelId="{BDFA16B0-EE4E-4945-9A64-9E7F5E424816}" type="presParOf" srcId="{50AD10BA-983B-48E7-963D-7D794CAB199C}" destId="{2EF23EE5-6B80-4AD1-A274-6C141ECF7293}" srcOrd="0" destOrd="0" presId="urn:diagrams.loki3.com/BracketList"/>
    <dgm:cxn modelId="{C14DCC67-AAF5-4EEA-88D1-C70B2887C1CD}" type="presParOf" srcId="{2EF23EE5-6B80-4AD1-A274-6C141ECF7293}" destId="{0B36DE04-D15E-4C67-9236-BC263C7B0301}" srcOrd="0" destOrd="0" presId="urn:diagrams.loki3.com/BracketList"/>
    <dgm:cxn modelId="{1801849E-F2AC-4755-9ED0-5E9A0A48CB14}" type="presParOf" srcId="{2EF23EE5-6B80-4AD1-A274-6C141ECF7293}" destId="{072179AC-C965-40F1-9800-B685F6B3813D}" srcOrd="1" destOrd="0" presId="urn:diagrams.loki3.com/BracketList"/>
    <dgm:cxn modelId="{150A276D-30DF-4B30-BA22-03287CD1203E}" type="presParOf" srcId="{2EF23EE5-6B80-4AD1-A274-6C141ECF7293}" destId="{5CDFC858-AC84-4B13-BE6B-CCCB2D074B3A}" srcOrd="2" destOrd="0" presId="urn:diagrams.loki3.com/BracketList"/>
    <dgm:cxn modelId="{985BBE75-EC67-484B-84CE-083676D1D836}" type="presParOf" srcId="{2EF23EE5-6B80-4AD1-A274-6C141ECF7293}" destId="{D6336B12-328D-437A-86CE-7BE35206754D}"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83AE6-FF37-4B7D-B5B3-B2518E186112}">
      <dsp:nvSpPr>
        <dsp:cNvPr id="0" name=""/>
        <dsp:cNvSpPr/>
      </dsp:nvSpPr>
      <dsp:spPr>
        <a:xfrm>
          <a:off x="0" y="1611227"/>
          <a:ext cx="6910387" cy="16380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E67543-1579-4707-AE8A-509213F70236}">
      <dsp:nvSpPr>
        <dsp:cNvPr id="0" name=""/>
        <dsp:cNvSpPr/>
      </dsp:nvSpPr>
      <dsp:spPr>
        <a:xfrm>
          <a:off x="345519" y="371049"/>
          <a:ext cx="4897833" cy="2199578"/>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prstClr val="white"/>
              </a:solidFill>
              <a:latin typeface="Calibri" panose="020F0502020204030204"/>
              <a:ea typeface="+mn-ea"/>
              <a:cs typeface="+mn-cs"/>
            </a:rPr>
            <a:t>Association Rule Mining</a:t>
          </a:r>
        </a:p>
      </dsp:txBody>
      <dsp:txXfrm>
        <a:off x="452894" y="478424"/>
        <a:ext cx="4683083" cy="1984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C3145-3654-42B2-9626-3FC35147D414}">
      <dsp:nvSpPr>
        <dsp:cNvPr id="0" name=""/>
        <dsp:cNvSpPr/>
      </dsp:nvSpPr>
      <dsp:spPr>
        <a:xfrm>
          <a:off x="750997" y="1731196"/>
          <a:ext cx="1763730" cy="881865"/>
        </a:xfrm>
        <a:prstGeom prst="roundRect">
          <a:avLst>
            <a:gd name="adj" fmla="val 10000"/>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1" kern="1200" dirty="0"/>
            <a:t>Frequent patterns </a:t>
          </a:r>
        </a:p>
      </dsp:txBody>
      <dsp:txXfrm>
        <a:off x="776826" y="1757025"/>
        <a:ext cx="1712072" cy="830207"/>
      </dsp:txXfrm>
    </dsp:sp>
    <dsp:sp modelId="{032EF29D-C0E8-4DC0-9259-F15EA57C6428}">
      <dsp:nvSpPr>
        <dsp:cNvPr id="0" name=""/>
        <dsp:cNvSpPr/>
      </dsp:nvSpPr>
      <dsp:spPr>
        <a:xfrm rot="18127474">
          <a:off x="2204120" y="1592163"/>
          <a:ext cx="1326706" cy="36351"/>
        </a:xfrm>
        <a:custGeom>
          <a:avLst/>
          <a:gdLst/>
          <a:ahLst/>
          <a:cxnLst/>
          <a:rect l="0" t="0" r="0" b="0"/>
          <a:pathLst>
            <a:path>
              <a:moveTo>
                <a:pt x="0" y="18175"/>
              </a:moveTo>
              <a:lnTo>
                <a:pt x="1326706" y="18175"/>
              </a:lnTo>
            </a:path>
          </a:pathLst>
        </a:custGeom>
        <a:noFill/>
        <a:ln w="15875"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34306" y="1577170"/>
        <a:ext cx="66335" cy="66335"/>
      </dsp:txXfrm>
    </dsp:sp>
    <dsp:sp modelId="{35805B50-7EF8-4E3C-895E-167370EA741A}">
      <dsp:nvSpPr>
        <dsp:cNvPr id="0" name=""/>
        <dsp:cNvSpPr/>
      </dsp:nvSpPr>
      <dsp:spPr>
        <a:xfrm>
          <a:off x="3220219" y="607616"/>
          <a:ext cx="1763730" cy="881865"/>
        </a:xfrm>
        <a:prstGeom prst="roundRect">
          <a:avLst>
            <a:gd name="adj" fmla="val 10000"/>
          </a:avLst>
        </a:prstGeom>
        <a:solidFill>
          <a:schemeClr val="accent6">
            <a:lumMod val="75000"/>
          </a:schemeClr>
        </a:soli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1" kern="1200" dirty="0"/>
            <a:t>Itemset</a:t>
          </a:r>
        </a:p>
      </dsp:txBody>
      <dsp:txXfrm>
        <a:off x="3246048" y="633445"/>
        <a:ext cx="1712072" cy="830207"/>
      </dsp:txXfrm>
    </dsp:sp>
    <dsp:sp modelId="{91908221-3A83-4695-9A75-B283B6D25CFA}">
      <dsp:nvSpPr>
        <dsp:cNvPr id="0" name=""/>
        <dsp:cNvSpPr/>
      </dsp:nvSpPr>
      <dsp:spPr>
        <a:xfrm>
          <a:off x="4983949" y="1030373"/>
          <a:ext cx="705492" cy="36351"/>
        </a:xfrm>
        <a:custGeom>
          <a:avLst/>
          <a:gdLst/>
          <a:ahLst/>
          <a:cxnLst/>
          <a:rect l="0" t="0" r="0" b="0"/>
          <a:pathLst>
            <a:path>
              <a:moveTo>
                <a:pt x="0" y="18175"/>
              </a:moveTo>
              <a:lnTo>
                <a:pt x="705492" y="18175"/>
              </a:lnTo>
            </a:path>
          </a:pathLst>
        </a:custGeom>
        <a:noFill/>
        <a:ln w="15875"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19058" y="1030911"/>
        <a:ext cx="35274" cy="35274"/>
      </dsp:txXfrm>
    </dsp:sp>
    <dsp:sp modelId="{E890BD63-4F97-4931-AF11-A40D18C08D5C}">
      <dsp:nvSpPr>
        <dsp:cNvPr id="0" name=""/>
        <dsp:cNvSpPr/>
      </dsp:nvSpPr>
      <dsp:spPr>
        <a:xfrm>
          <a:off x="5689441" y="2343"/>
          <a:ext cx="2867172" cy="2092409"/>
        </a:xfrm>
        <a:prstGeom prst="roundRect">
          <a:avLst>
            <a:gd name="adj" fmla="val 10000"/>
          </a:avLst>
        </a:prstGeom>
        <a:solidFill>
          <a:srgbClr val="0070C0"/>
        </a:soli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For example, a set of items, such as milk and bread, that appear frequently together in a transaction data set is a </a:t>
          </a:r>
          <a:r>
            <a:rPr lang="en-US" sz="1600" b="1" i="1" kern="1200" dirty="0"/>
            <a:t>frequent itemset</a:t>
          </a:r>
          <a:r>
            <a:rPr lang="en-US" sz="1000" kern="1200" dirty="0"/>
            <a:t>. </a:t>
          </a:r>
        </a:p>
      </dsp:txBody>
      <dsp:txXfrm>
        <a:off x="5750726" y="63628"/>
        <a:ext cx="2744602" cy="1969839"/>
      </dsp:txXfrm>
    </dsp:sp>
    <dsp:sp modelId="{DD94A03E-BEDB-47EA-9A1E-0621ABB4F0E7}">
      <dsp:nvSpPr>
        <dsp:cNvPr id="0" name=""/>
        <dsp:cNvSpPr/>
      </dsp:nvSpPr>
      <dsp:spPr>
        <a:xfrm rot="3472526">
          <a:off x="2204120" y="2715742"/>
          <a:ext cx="1326706" cy="36351"/>
        </a:xfrm>
        <a:custGeom>
          <a:avLst/>
          <a:gdLst/>
          <a:ahLst/>
          <a:cxnLst/>
          <a:rect l="0" t="0" r="0" b="0"/>
          <a:pathLst>
            <a:path>
              <a:moveTo>
                <a:pt x="0" y="18175"/>
              </a:moveTo>
              <a:lnTo>
                <a:pt x="1326706" y="18175"/>
              </a:lnTo>
            </a:path>
          </a:pathLst>
        </a:custGeom>
        <a:noFill/>
        <a:ln w="15875"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34306" y="2700750"/>
        <a:ext cx="66335" cy="66335"/>
      </dsp:txXfrm>
    </dsp:sp>
    <dsp:sp modelId="{1AB73ED6-C127-4E36-9865-E17633AD34CE}">
      <dsp:nvSpPr>
        <dsp:cNvPr id="0" name=""/>
        <dsp:cNvSpPr/>
      </dsp:nvSpPr>
      <dsp:spPr>
        <a:xfrm>
          <a:off x="3220219" y="2854775"/>
          <a:ext cx="1763730" cy="881865"/>
        </a:xfrm>
        <a:prstGeom prst="roundRect">
          <a:avLst>
            <a:gd name="adj" fmla="val 10000"/>
          </a:avLst>
        </a:prstGeom>
        <a:solidFill>
          <a:schemeClr val="accent6">
            <a:lumMod val="75000"/>
          </a:schemeClr>
        </a:soli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subsequences</a:t>
          </a:r>
        </a:p>
      </dsp:txBody>
      <dsp:txXfrm>
        <a:off x="3246048" y="2880604"/>
        <a:ext cx="1712072" cy="830207"/>
      </dsp:txXfrm>
    </dsp:sp>
    <dsp:sp modelId="{0672E429-2513-46B0-8E91-3C819711FC04}">
      <dsp:nvSpPr>
        <dsp:cNvPr id="0" name=""/>
        <dsp:cNvSpPr/>
      </dsp:nvSpPr>
      <dsp:spPr>
        <a:xfrm>
          <a:off x="4983949" y="3277532"/>
          <a:ext cx="705492" cy="36351"/>
        </a:xfrm>
        <a:custGeom>
          <a:avLst/>
          <a:gdLst/>
          <a:ahLst/>
          <a:cxnLst/>
          <a:rect l="0" t="0" r="0" b="0"/>
          <a:pathLst>
            <a:path>
              <a:moveTo>
                <a:pt x="0" y="18175"/>
              </a:moveTo>
              <a:lnTo>
                <a:pt x="705492" y="18175"/>
              </a:lnTo>
            </a:path>
          </a:pathLst>
        </a:custGeom>
        <a:noFill/>
        <a:ln w="15875"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19058" y="3278071"/>
        <a:ext cx="35274" cy="35274"/>
      </dsp:txXfrm>
    </dsp:sp>
    <dsp:sp modelId="{B0085ED1-E132-4929-9997-F0DCA01F6746}">
      <dsp:nvSpPr>
        <dsp:cNvPr id="0" name=""/>
        <dsp:cNvSpPr/>
      </dsp:nvSpPr>
      <dsp:spPr>
        <a:xfrm>
          <a:off x="5689441" y="2227033"/>
          <a:ext cx="3013544" cy="2137349"/>
        </a:xfrm>
        <a:prstGeom prst="roundRect">
          <a:avLst>
            <a:gd name="adj" fmla="val 10000"/>
          </a:avLst>
        </a:prstGeom>
        <a:solidFill>
          <a:srgbClr val="0070C0"/>
        </a:soli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A subsequence, such as buying first a PC, then a digital camera, and then a memory card, if it occurs frequently in a shopping history database, is a (frequent) </a:t>
          </a:r>
          <a:r>
            <a:rPr lang="en-US" sz="1400" b="1" i="1" kern="1200" dirty="0"/>
            <a:t>sequential pattern</a:t>
          </a:r>
          <a:r>
            <a:rPr lang="en-US" sz="1100" b="1" kern="1200" dirty="0"/>
            <a:t>.</a:t>
          </a:r>
        </a:p>
      </dsp:txBody>
      <dsp:txXfrm>
        <a:off x="5752042" y="2289634"/>
        <a:ext cx="2888342" cy="20121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6DE04-D15E-4C67-9236-BC263C7B0301}">
      <dsp:nvSpPr>
        <dsp:cNvPr id="0" name=""/>
        <dsp:cNvSpPr/>
      </dsp:nvSpPr>
      <dsp:spPr>
        <a:xfrm>
          <a:off x="4906" y="1704462"/>
          <a:ext cx="1903139" cy="61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78740" rIns="220472" bIns="78740" numCol="1" spcCol="1270" anchor="ctr" anchorCtr="0">
          <a:noAutofit/>
        </a:bodyPr>
        <a:lstStyle/>
        <a:p>
          <a:pPr marL="0" lvl="0" indent="0" algn="r" defTabSz="1377950">
            <a:lnSpc>
              <a:spcPct val="90000"/>
            </a:lnSpc>
            <a:spcBef>
              <a:spcPct val="0"/>
            </a:spcBef>
            <a:spcAft>
              <a:spcPct val="35000"/>
            </a:spcAft>
            <a:buNone/>
          </a:pPr>
          <a:r>
            <a:rPr lang="en-US" sz="3100" kern="1200" dirty="0"/>
            <a:t>Question</a:t>
          </a:r>
        </a:p>
      </dsp:txBody>
      <dsp:txXfrm>
        <a:off x="4906" y="1704462"/>
        <a:ext cx="1903139" cy="613800"/>
      </dsp:txXfrm>
    </dsp:sp>
    <dsp:sp modelId="{072179AC-C965-40F1-9800-B685F6B3813D}">
      <dsp:nvSpPr>
        <dsp:cNvPr id="0" name=""/>
        <dsp:cNvSpPr/>
      </dsp:nvSpPr>
      <dsp:spPr>
        <a:xfrm>
          <a:off x="1908046" y="1013937"/>
          <a:ext cx="380627" cy="1994850"/>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D6336B12-328D-437A-86CE-7BE35206754D}">
      <dsp:nvSpPr>
        <dsp:cNvPr id="0" name=""/>
        <dsp:cNvSpPr/>
      </dsp:nvSpPr>
      <dsp:spPr>
        <a:xfrm>
          <a:off x="2440925" y="1013937"/>
          <a:ext cx="7612567" cy="1994850"/>
        </a:xfrm>
        <a:prstGeom prst="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marL="285750" lvl="1" indent="-285750" algn="l" defTabSz="1778000">
            <a:lnSpc>
              <a:spcPct val="90000"/>
            </a:lnSpc>
            <a:spcBef>
              <a:spcPct val="0"/>
            </a:spcBef>
            <a:spcAft>
              <a:spcPct val="15000"/>
            </a:spcAft>
            <a:buChar char="•"/>
          </a:pPr>
          <a:r>
            <a:rPr lang="en-US" sz="4000" kern="1200" dirty="0"/>
            <a:t>“Which groups or sets of items are customers likely to purchase on a given trip to the store?”</a:t>
          </a:r>
        </a:p>
      </dsp:txBody>
      <dsp:txXfrm>
        <a:off x="2440925" y="1013937"/>
        <a:ext cx="7612567" cy="199485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AFB5E-8DA7-4AA6-864D-2060A010DE02}" type="datetimeFigureOut">
              <a:rPr lang="en-US" smtClean="0"/>
              <a:t>1/31/2024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64530-7480-4D66-A2C0-98F4CE7F13B1}" type="slidenum">
              <a:rPr lang="en-US" smtClean="0"/>
              <a:t>‹#›</a:t>
            </a:fld>
            <a:endParaRPr lang="en-US"/>
          </a:p>
        </p:txBody>
      </p:sp>
    </p:spTree>
    <p:extLst>
      <p:ext uri="{BB962C8B-B14F-4D97-AF65-F5344CB8AC3E}">
        <p14:creationId xmlns:p14="http://schemas.microsoft.com/office/powerpoint/2010/main" val="3378253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C9F08C-C87F-41BF-9271-7D7511D52A8E}" type="datetime1">
              <a:rPr lang="en-US" smtClean="0"/>
              <a:t>1/31/2024</a:t>
            </a:fld>
            <a:endParaRPr lang="en-US"/>
          </a:p>
        </p:txBody>
      </p:sp>
      <p:sp>
        <p:nvSpPr>
          <p:cNvPr id="5" name="Footer Placeholder 4"/>
          <p:cNvSpPr>
            <a:spLocks noGrp="1"/>
          </p:cNvSpPr>
          <p:nvPr>
            <p:ph type="ftr" sz="quarter" idx="11"/>
          </p:nvPr>
        </p:nvSpPr>
        <p:spPr/>
        <p:txBody>
          <a:bodyPr/>
          <a:lstStyle/>
          <a:p>
            <a:r>
              <a:rPr lang="en-US"/>
              <a:t>DR. WAHAB                                                                                        Deep Learning</a:t>
            </a:r>
          </a:p>
        </p:txBody>
      </p:sp>
      <p:sp>
        <p:nvSpPr>
          <p:cNvPr id="6" name="Slide Number Placeholder 5"/>
          <p:cNvSpPr>
            <a:spLocks noGrp="1"/>
          </p:cNvSpPr>
          <p:nvPr>
            <p:ph type="sldNum" sz="quarter" idx="12"/>
          </p:nvPr>
        </p:nvSpPr>
        <p:spPr/>
        <p:txBody>
          <a:bodyPr/>
          <a:lstStyle/>
          <a:p>
            <a:fld id="{A1C46E9E-A3B8-4956-B33E-DBE7EA92E0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561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4C89B4-0A87-4A9C-859A-3B8750FBD198}" type="datetime1">
              <a:rPr lang="en-US" smtClean="0"/>
              <a:t>1/31/2024</a:t>
            </a:fld>
            <a:endParaRPr lang="en-US"/>
          </a:p>
        </p:txBody>
      </p:sp>
      <p:sp>
        <p:nvSpPr>
          <p:cNvPr id="5" name="Footer Placeholder 4"/>
          <p:cNvSpPr>
            <a:spLocks noGrp="1"/>
          </p:cNvSpPr>
          <p:nvPr>
            <p:ph type="ftr" sz="quarter" idx="11"/>
          </p:nvPr>
        </p:nvSpPr>
        <p:spPr/>
        <p:txBody>
          <a:bodyPr/>
          <a:lstStyle/>
          <a:p>
            <a:r>
              <a:rPr lang="en-US"/>
              <a:t>DR. WAHAB                                                                                        Deep Learning</a:t>
            </a:r>
          </a:p>
        </p:txBody>
      </p:sp>
      <p:sp>
        <p:nvSpPr>
          <p:cNvPr id="6" name="Slide Number Placeholder 5"/>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1602924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2E3C8-D7E2-48CD-8EFD-603572AFBECB}" type="datetime1">
              <a:rPr lang="en-US" smtClean="0"/>
              <a:t>1/31/2024</a:t>
            </a:fld>
            <a:endParaRPr lang="en-US"/>
          </a:p>
        </p:txBody>
      </p:sp>
      <p:sp>
        <p:nvSpPr>
          <p:cNvPr id="5" name="Footer Placeholder 4"/>
          <p:cNvSpPr>
            <a:spLocks noGrp="1"/>
          </p:cNvSpPr>
          <p:nvPr>
            <p:ph type="ftr" sz="quarter" idx="11"/>
          </p:nvPr>
        </p:nvSpPr>
        <p:spPr/>
        <p:txBody>
          <a:bodyPr/>
          <a:lstStyle/>
          <a:p>
            <a:r>
              <a:rPr lang="en-US"/>
              <a:t>DR. WAHAB                                                                                        Deep Learning</a:t>
            </a:r>
          </a:p>
        </p:txBody>
      </p:sp>
      <p:sp>
        <p:nvSpPr>
          <p:cNvPr id="6" name="Slide Number Placeholder 5"/>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391524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A86BE-D81A-4EBF-A711-03001C11E859}" type="datetime1">
              <a:rPr lang="en-US" smtClean="0"/>
              <a:t>1/31/2024</a:t>
            </a:fld>
            <a:endParaRPr lang="en-US"/>
          </a:p>
        </p:txBody>
      </p:sp>
      <p:sp>
        <p:nvSpPr>
          <p:cNvPr id="5" name="Footer Placeholder 4"/>
          <p:cNvSpPr>
            <a:spLocks noGrp="1"/>
          </p:cNvSpPr>
          <p:nvPr>
            <p:ph type="ftr" sz="quarter" idx="11"/>
          </p:nvPr>
        </p:nvSpPr>
        <p:spPr/>
        <p:txBody>
          <a:bodyPr/>
          <a:lstStyle/>
          <a:p>
            <a:r>
              <a:rPr lang="en-US"/>
              <a:t>DR. WAHAB                                                                                        Deep Learning</a:t>
            </a:r>
          </a:p>
        </p:txBody>
      </p:sp>
      <p:sp>
        <p:nvSpPr>
          <p:cNvPr id="6" name="Slide Number Placeholder 5"/>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22805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A7F67-8F7E-40D1-9BBE-467889597C4C}" type="datetime1">
              <a:rPr lang="en-US" smtClean="0"/>
              <a:t>1/31/2024</a:t>
            </a:fld>
            <a:endParaRPr lang="en-US"/>
          </a:p>
        </p:txBody>
      </p:sp>
      <p:sp>
        <p:nvSpPr>
          <p:cNvPr id="5" name="Footer Placeholder 4"/>
          <p:cNvSpPr>
            <a:spLocks noGrp="1"/>
          </p:cNvSpPr>
          <p:nvPr>
            <p:ph type="ftr" sz="quarter" idx="11"/>
          </p:nvPr>
        </p:nvSpPr>
        <p:spPr/>
        <p:txBody>
          <a:bodyPr/>
          <a:lstStyle/>
          <a:p>
            <a:r>
              <a:rPr lang="en-US"/>
              <a:t>DR. WAHAB                                                                                        Deep Learning</a:t>
            </a:r>
          </a:p>
        </p:txBody>
      </p:sp>
      <p:sp>
        <p:nvSpPr>
          <p:cNvPr id="6" name="Slide Number Placeholder 5"/>
          <p:cNvSpPr>
            <a:spLocks noGrp="1"/>
          </p:cNvSpPr>
          <p:nvPr>
            <p:ph type="sldNum" sz="quarter" idx="12"/>
          </p:nvPr>
        </p:nvSpPr>
        <p:spPr/>
        <p:txBody>
          <a:bodyPr/>
          <a:lstStyle/>
          <a:p>
            <a:fld id="{A1C46E9E-A3B8-4956-B33E-DBE7EA92E0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69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40CDB9-7454-419B-BF1A-D73E63A5D48F}" type="datetime1">
              <a:rPr lang="en-US" smtClean="0"/>
              <a:t>1/31/2024</a:t>
            </a:fld>
            <a:endParaRPr lang="en-US"/>
          </a:p>
        </p:txBody>
      </p:sp>
      <p:sp>
        <p:nvSpPr>
          <p:cNvPr id="6" name="Footer Placeholder 5"/>
          <p:cNvSpPr>
            <a:spLocks noGrp="1"/>
          </p:cNvSpPr>
          <p:nvPr>
            <p:ph type="ftr" sz="quarter" idx="11"/>
          </p:nvPr>
        </p:nvSpPr>
        <p:spPr/>
        <p:txBody>
          <a:bodyPr/>
          <a:lstStyle/>
          <a:p>
            <a:r>
              <a:rPr lang="en-US"/>
              <a:t>DR. WAHAB                                                                                        Deep Learning</a:t>
            </a:r>
          </a:p>
        </p:txBody>
      </p:sp>
      <p:sp>
        <p:nvSpPr>
          <p:cNvPr id="7" name="Slide Number Placeholder 6"/>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79522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C9A975-5ACD-4021-8357-56510557A4B6}" type="datetime1">
              <a:rPr lang="en-US" smtClean="0"/>
              <a:t>1/31/2024</a:t>
            </a:fld>
            <a:endParaRPr lang="en-US"/>
          </a:p>
        </p:txBody>
      </p:sp>
      <p:sp>
        <p:nvSpPr>
          <p:cNvPr id="8" name="Footer Placeholder 7"/>
          <p:cNvSpPr>
            <a:spLocks noGrp="1"/>
          </p:cNvSpPr>
          <p:nvPr>
            <p:ph type="ftr" sz="quarter" idx="11"/>
          </p:nvPr>
        </p:nvSpPr>
        <p:spPr/>
        <p:txBody>
          <a:bodyPr/>
          <a:lstStyle/>
          <a:p>
            <a:r>
              <a:rPr lang="en-US"/>
              <a:t>DR. WAHAB                                                                                        Deep Learning</a:t>
            </a:r>
          </a:p>
        </p:txBody>
      </p:sp>
      <p:sp>
        <p:nvSpPr>
          <p:cNvPr id="9" name="Slide Number Placeholder 8"/>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1339097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A57487-0225-4E9F-B330-2B8BF48E28D5}" type="datetime1">
              <a:rPr lang="en-US" smtClean="0"/>
              <a:t>1/31/2024</a:t>
            </a:fld>
            <a:endParaRPr lang="en-US"/>
          </a:p>
        </p:txBody>
      </p:sp>
      <p:sp>
        <p:nvSpPr>
          <p:cNvPr id="4" name="Footer Placeholder 3"/>
          <p:cNvSpPr>
            <a:spLocks noGrp="1"/>
          </p:cNvSpPr>
          <p:nvPr>
            <p:ph type="ftr" sz="quarter" idx="11"/>
          </p:nvPr>
        </p:nvSpPr>
        <p:spPr/>
        <p:txBody>
          <a:bodyPr/>
          <a:lstStyle/>
          <a:p>
            <a:r>
              <a:rPr lang="en-US"/>
              <a:t>DR. WAHAB                                                                                        Deep Learning</a:t>
            </a:r>
          </a:p>
        </p:txBody>
      </p:sp>
      <p:sp>
        <p:nvSpPr>
          <p:cNvPr id="5" name="Slide Number Placeholder 4"/>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311125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805EEB2-8EDA-4361-BD17-510305077697}" type="datetime1">
              <a:rPr lang="en-US" smtClean="0"/>
              <a:t>1/31/2024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DR. WAHAB                                                                                        Deep Learning</a:t>
            </a:r>
          </a:p>
        </p:txBody>
      </p:sp>
      <p:sp>
        <p:nvSpPr>
          <p:cNvPr id="9" name="Slide Number Placeholder 8"/>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4027525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5E02523-64AF-4DCF-88F5-687A58DA5379}" type="datetime1">
              <a:rPr lang="en-US" smtClean="0"/>
              <a:t>1/31/2024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DR. WAHAB                                                                                        Deep Learning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C46E9E-A3B8-4956-B33E-DBE7EA92E039}" type="slidenum">
              <a:rPr lang="en-US" smtClean="0"/>
              <a:t>‹#›</a:t>
            </a:fld>
            <a:endParaRPr lang="en-US"/>
          </a:p>
        </p:txBody>
      </p:sp>
    </p:spTree>
    <p:extLst>
      <p:ext uri="{BB962C8B-B14F-4D97-AF65-F5344CB8AC3E}">
        <p14:creationId xmlns:p14="http://schemas.microsoft.com/office/powerpoint/2010/main" val="297692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16D57-7BB2-4728-AD73-80A608EB2D19}" type="datetime1">
              <a:rPr lang="en-US" smtClean="0"/>
              <a:t>1/31/2024</a:t>
            </a:fld>
            <a:endParaRPr lang="en-US"/>
          </a:p>
        </p:txBody>
      </p:sp>
      <p:sp>
        <p:nvSpPr>
          <p:cNvPr id="6" name="Footer Placeholder 5"/>
          <p:cNvSpPr>
            <a:spLocks noGrp="1"/>
          </p:cNvSpPr>
          <p:nvPr>
            <p:ph type="ftr" sz="quarter" idx="11"/>
          </p:nvPr>
        </p:nvSpPr>
        <p:spPr/>
        <p:txBody>
          <a:bodyPr/>
          <a:lstStyle/>
          <a:p>
            <a:r>
              <a:rPr lang="en-US"/>
              <a:t>DR. WAHAB                                                                                        Deep Learning</a:t>
            </a:r>
          </a:p>
        </p:txBody>
      </p:sp>
      <p:sp>
        <p:nvSpPr>
          <p:cNvPr id="7" name="Slide Number Placeholder 6"/>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1752684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FDBB7EC-0D3C-4D1B-ABA5-32DDAF61B371}" type="datetime1">
              <a:rPr lang="en-US" smtClean="0"/>
              <a:t>1/31/2024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DR. WAHAB                                                                                        Deep Learning</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1C46E9E-A3B8-4956-B33E-DBE7EA92E03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43070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customXml" Target="../../customXml/item1.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customXml" Target="../../customXml/item2.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408_E94DA52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C041A-91A1-4BCB-8A72-C2CF727810E7}"/>
              </a:ext>
            </a:extLst>
          </p:cNvPr>
          <p:cNvSpPr>
            <a:spLocks noGrp="1"/>
          </p:cNvSpPr>
          <p:nvPr>
            <p:ph type="title"/>
          </p:nvPr>
        </p:nvSpPr>
        <p:spPr>
          <a:xfrm>
            <a:off x="477078" y="516835"/>
            <a:ext cx="3100136" cy="2103875"/>
          </a:xfrm>
        </p:spPr>
        <p:txBody>
          <a:bodyPr>
            <a:normAutofit/>
          </a:bodyPr>
          <a:lstStyle/>
          <a:p>
            <a:endParaRPr lang="en-US" sz="3600"/>
          </a:p>
        </p:txBody>
      </p:sp>
      <p:cxnSp>
        <p:nvCxnSpPr>
          <p:cNvPr id="21" name="Straight Connector 20">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7432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F430DC-F9C1-4FEE-A3FC-94074723C68E}"/>
              </a:ext>
            </a:extLst>
          </p:cNvPr>
          <p:cNvSpPr>
            <a:spLocks noGrp="1"/>
          </p:cNvSpPr>
          <p:nvPr>
            <p:ph idx="1"/>
          </p:nvPr>
        </p:nvSpPr>
        <p:spPr>
          <a:xfrm>
            <a:off x="492371" y="2736574"/>
            <a:ext cx="3084844" cy="3366047"/>
          </a:xfrm>
        </p:spPr>
        <p:txBody>
          <a:bodyPr>
            <a:normAutofit/>
          </a:bodyPr>
          <a:lstStyle/>
          <a:p>
            <a:endParaRPr lang="en-US" sz="1500"/>
          </a:p>
        </p:txBody>
      </p:sp>
      <p:sp>
        <p:nvSpPr>
          <p:cNvPr id="4" name="Footer Placeholder 3">
            <a:extLst>
              <a:ext uri="{FF2B5EF4-FFF2-40B4-BE49-F238E27FC236}">
                <a16:creationId xmlns:a16="http://schemas.microsoft.com/office/drawing/2014/main" id="{6A0E75EF-95CA-4777-AE9B-A47C0EF0AA53}"/>
              </a:ext>
            </a:extLst>
          </p:cNvPr>
          <p:cNvSpPr>
            <a:spLocks noGrp="1"/>
          </p:cNvSpPr>
          <p:nvPr>
            <p:ph type="ftr" sz="quarter" idx="11"/>
          </p:nvPr>
        </p:nvSpPr>
        <p:spPr>
          <a:xfrm>
            <a:off x="435429" y="6459785"/>
            <a:ext cx="11756571" cy="365125"/>
          </a:xfrm>
        </p:spPr>
        <p:txBody>
          <a:bodyPr>
            <a:normAutofit/>
          </a:bodyPr>
          <a:lstStyle/>
          <a:p>
            <a:pPr algn="l">
              <a:lnSpc>
                <a:spcPct val="90000"/>
              </a:lnSpc>
              <a:spcAft>
                <a:spcPts val="600"/>
              </a:spcAft>
            </a:pPr>
            <a:r>
              <a:rPr lang="en-US" dirty="0">
                <a:solidFill>
                  <a:schemeClr val="tx1">
                    <a:lumMod val="75000"/>
                    <a:lumOff val="25000"/>
                  </a:schemeClr>
                </a:solidFill>
              </a:rPr>
              <a:t>DR. WAHAB                                                                                        Web programming</a:t>
            </a:r>
          </a:p>
        </p:txBody>
      </p:sp>
      <p:sp>
        <p:nvSpPr>
          <p:cNvPr id="13" name="TextBox 12">
            <a:extLst>
              <a:ext uri="{FF2B5EF4-FFF2-40B4-BE49-F238E27FC236}">
                <a16:creationId xmlns:a16="http://schemas.microsoft.com/office/drawing/2014/main" id="{B90E4773-CE47-41DA-B2F4-25C83334316C}"/>
              </a:ext>
            </a:extLst>
          </p:cNvPr>
          <p:cNvSpPr txBox="1"/>
          <p:nvPr/>
        </p:nvSpPr>
        <p:spPr>
          <a:xfrm>
            <a:off x="7579310" y="5834"/>
            <a:ext cx="4494321" cy="369332"/>
          </a:xfrm>
          <a:prstGeom prst="rect">
            <a:avLst/>
          </a:prstGeom>
          <a:noFill/>
        </p:spPr>
        <p:txBody>
          <a:bodyPr wrap="square">
            <a:spAutoFit/>
          </a:bodyPr>
          <a:lstStyle/>
          <a:p>
            <a:r>
              <a:rPr lang="en-US" b="0" i="0" dirty="0">
                <a:solidFill>
                  <a:schemeClr val="bg1"/>
                </a:solidFill>
                <a:effectLst/>
                <a:latin typeface="TwitterChirp"/>
              </a:rPr>
              <a:t>Hedgehog Rock</a:t>
            </a:r>
            <a:endParaRPr lang="en-US" dirty="0">
              <a:solidFill>
                <a:schemeClr val="bg1"/>
              </a:solidFill>
            </a:endParaRPr>
          </a:p>
        </p:txBody>
      </p:sp>
      <p:pic>
        <p:nvPicPr>
          <p:cNvPr id="3074" name="Picture 2" descr="Image">
            <a:extLst>
              <a:ext uri="{FF2B5EF4-FFF2-40B4-BE49-F238E27FC236}">
                <a16:creationId xmlns:a16="http://schemas.microsoft.com/office/drawing/2014/main" id="{B4328707-C0DB-4136-9F00-F0D0281467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71" y="395288"/>
            <a:ext cx="11021967" cy="606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726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50A3-DD70-4B1F-8A99-76BB27E596E2}"/>
              </a:ext>
            </a:extLst>
          </p:cNvPr>
          <p:cNvSpPr>
            <a:spLocks noGrp="1"/>
          </p:cNvSpPr>
          <p:nvPr>
            <p:ph type="title"/>
          </p:nvPr>
        </p:nvSpPr>
        <p:spPr/>
        <p:txBody>
          <a:bodyPr/>
          <a:lstStyle/>
          <a:p>
            <a:r>
              <a:rPr lang="en-US" b="1" dirty="0">
                <a:solidFill>
                  <a:srgbClr val="0070C0"/>
                </a:solidFill>
              </a:rPr>
              <a:t>Example</a:t>
            </a:r>
            <a:endParaRPr lang="en-US" dirty="0"/>
          </a:p>
        </p:txBody>
      </p:sp>
      <p:graphicFrame>
        <p:nvGraphicFramePr>
          <p:cNvPr id="7" name="Content Placeholder 6">
            <a:extLst>
              <a:ext uri="{FF2B5EF4-FFF2-40B4-BE49-F238E27FC236}">
                <a16:creationId xmlns:a16="http://schemas.microsoft.com/office/drawing/2014/main" id="{43DB6454-3BCB-16B6-6695-D30C8079BBCA}"/>
              </a:ext>
            </a:extLst>
          </p:cNvPr>
          <p:cNvGraphicFramePr>
            <a:graphicFrameLocks noGrp="1"/>
          </p:cNvGraphicFramePr>
          <p:nvPr>
            <p:ph idx="1"/>
            <p:extLst>
              <p:ext uri="{D42A27DB-BD31-4B8C-83A1-F6EECF244321}">
                <p14:modId xmlns:p14="http://schemas.microsoft.com/office/powerpoint/2010/main" val="209737424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EAB1DEBF-261F-479F-682B-721AE5C2D49D}"/>
              </a:ext>
            </a:extLst>
          </p:cNvPr>
          <p:cNvSpPr>
            <a:spLocks noGrp="1"/>
          </p:cNvSpPr>
          <p:nvPr>
            <p:ph type="ftr" sz="quarter" idx="11"/>
          </p:nvPr>
        </p:nvSpPr>
        <p:spPr/>
        <p:txBody>
          <a:bodyPr/>
          <a:lstStyle/>
          <a:p>
            <a:r>
              <a:rPr lang="en-US"/>
              <a:t>DR. WAHAB                                                                                        Deep Learning</a:t>
            </a:r>
          </a:p>
        </p:txBody>
      </p:sp>
      <p:grpSp>
        <p:nvGrpSpPr>
          <p:cNvPr id="16" name="Group 15">
            <a:extLst>
              <a:ext uri="{FF2B5EF4-FFF2-40B4-BE49-F238E27FC236}">
                <a16:creationId xmlns:a16="http://schemas.microsoft.com/office/drawing/2014/main" id="{760B62D8-CCA1-7BEC-EA8B-95DFF3987F42}"/>
              </a:ext>
            </a:extLst>
          </p:cNvPr>
          <p:cNvGrpSpPr/>
          <p:nvPr/>
        </p:nvGrpSpPr>
        <p:grpSpPr>
          <a:xfrm rot="16200000">
            <a:off x="9899906" y="-504329"/>
            <a:ext cx="1607079" cy="2876296"/>
            <a:chOff x="9015604" y="1017059"/>
            <a:chExt cx="2157793" cy="3657600"/>
          </a:xfrm>
        </p:grpSpPr>
        <p:grpSp>
          <p:nvGrpSpPr>
            <p:cNvPr id="10" name="Group 9">
              <a:extLst>
                <a:ext uri="{FF2B5EF4-FFF2-40B4-BE49-F238E27FC236}">
                  <a16:creationId xmlns:a16="http://schemas.microsoft.com/office/drawing/2014/main" id="{F39489C9-C958-2997-49DE-F3C99FEC95DF}"/>
                </a:ext>
              </a:extLst>
            </p:cNvPr>
            <p:cNvGrpSpPr/>
            <p:nvPr/>
          </p:nvGrpSpPr>
          <p:grpSpPr>
            <a:xfrm>
              <a:off x="9015604" y="1017059"/>
              <a:ext cx="2140076" cy="1828800"/>
              <a:chOff x="5797487" y="3800475"/>
              <a:chExt cx="2140076" cy="1828800"/>
            </a:xfrm>
            <a:blipFill>
              <a:blip r:embed="rId7"/>
              <a:stretch>
                <a:fillRect/>
              </a:stretch>
            </a:blipFill>
          </p:grpSpPr>
          <p:sp>
            <p:nvSpPr>
              <p:cNvPr id="5" name="Octagon 4">
                <a:extLst>
                  <a:ext uri="{FF2B5EF4-FFF2-40B4-BE49-F238E27FC236}">
                    <a16:creationId xmlns:a16="http://schemas.microsoft.com/office/drawing/2014/main" id="{F671C11A-C17F-8B18-82A6-C6FF7D41A1A7}"/>
                  </a:ext>
                </a:extLst>
              </p:cNvPr>
              <p:cNvSpPr/>
              <p:nvPr/>
            </p:nvSpPr>
            <p:spPr>
              <a:xfrm>
                <a:off x="6410325" y="4714875"/>
                <a:ext cx="914400" cy="914400"/>
              </a:xfrm>
              <a:prstGeom prst="oct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iamond 5">
                <a:extLst>
                  <a:ext uri="{FF2B5EF4-FFF2-40B4-BE49-F238E27FC236}">
                    <a16:creationId xmlns:a16="http://schemas.microsoft.com/office/drawing/2014/main" id="{CCC84D2B-1EF5-1667-9B3C-E3A2B92FCD2F}"/>
                  </a:ext>
                </a:extLst>
              </p:cNvPr>
              <p:cNvSpPr/>
              <p:nvPr/>
            </p:nvSpPr>
            <p:spPr>
              <a:xfrm>
                <a:off x="6410325" y="3800475"/>
                <a:ext cx="914400" cy="9144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a:extLst>
                  <a:ext uri="{FF2B5EF4-FFF2-40B4-BE49-F238E27FC236}">
                    <a16:creationId xmlns:a16="http://schemas.microsoft.com/office/drawing/2014/main" id="{CB98352B-D360-3BC8-7D69-D7B7387F4591}"/>
                  </a:ext>
                </a:extLst>
              </p:cNvPr>
              <p:cNvSpPr/>
              <p:nvPr/>
            </p:nvSpPr>
            <p:spPr>
              <a:xfrm>
                <a:off x="7023163" y="4105134"/>
                <a:ext cx="914400" cy="9144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mond 8">
                <a:extLst>
                  <a:ext uri="{FF2B5EF4-FFF2-40B4-BE49-F238E27FC236}">
                    <a16:creationId xmlns:a16="http://schemas.microsoft.com/office/drawing/2014/main" id="{3659015C-F16E-5558-469D-21AC955F1593}"/>
                  </a:ext>
                </a:extLst>
              </p:cNvPr>
              <p:cNvSpPr/>
              <p:nvPr/>
            </p:nvSpPr>
            <p:spPr>
              <a:xfrm>
                <a:off x="5797487" y="4103440"/>
                <a:ext cx="914400" cy="9144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01C33BB-999B-641A-CDE5-228B745A6351}"/>
                </a:ext>
              </a:extLst>
            </p:cNvPr>
            <p:cNvGrpSpPr/>
            <p:nvPr/>
          </p:nvGrpSpPr>
          <p:grpSpPr>
            <a:xfrm rot="10800000">
              <a:off x="9033321" y="2845859"/>
              <a:ext cx="2140076" cy="1828800"/>
              <a:chOff x="5797487" y="3800475"/>
              <a:chExt cx="2140076" cy="1828800"/>
            </a:xfrm>
            <a:blipFill>
              <a:blip r:embed="rId7"/>
              <a:stretch>
                <a:fillRect/>
              </a:stretch>
            </a:blipFill>
          </p:grpSpPr>
          <p:sp>
            <p:nvSpPr>
              <p:cNvPr id="12" name="Octagon 11">
                <a:extLst>
                  <a:ext uri="{FF2B5EF4-FFF2-40B4-BE49-F238E27FC236}">
                    <a16:creationId xmlns:a16="http://schemas.microsoft.com/office/drawing/2014/main" id="{B4454888-4347-A86F-4D27-337C5FAA745C}"/>
                  </a:ext>
                </a:extLst>
              </p:cNvPr>
              <p:cNvSpPr/>
              <p:nvPr/>
            </p:nvSpPr>
            <p:spPr>
              <a:xfrm>
                <a:off x="6410325" y="4714875"/>
                <a:ext cx="914400" cy="914400"/>
              </a:xfrm>
              <a:prstGeom prst="oct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9FF78136-0E28-E2FA-A257-59F8EB69665B}"/>
                  </a:ext>
                </a:extLst>
              </p:cNvPr>
              <p:cNvSpPr/>
              <p:nvPr/>
            </p:nvSpPr>
            <p:spPr>
              <a:xfrm>
                <a:off x="6410325" y="3800475"/>
                <a:ext cx="914400" cy="9144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iamond 13">
                <a:extLst>
                  <a:ext uri="{FF2B5EF4-FFF2-40B4-BE49-F238E27FC236}">
                    <a16:creationId xmlns:a16="http://schemas.microsoft.com/office/drawing/2014/main" id="{F38817C6-F3E3-899F-0AE7-E292CBF60076}"/>
                  </a:ext>
                </a:extLst>
              </p:cNvPr>
              <p:cNvSpPr/>
              <p:nvPr/>
            </p:nvSpPr>
            <p:spPr>
              <a:xfrm>
                <a:off x="7023163" y="4105134"/>
                <a:ext cx="914400" cy="9144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iamond 14">
                <a:extLst>
                  <a:ext uri="{FF2B5EF4-FFF2-40B4-BE49-F238E27FC236}">
                    <a16:creationId xmlns:a16="http://schemas.microsoft.com/office/drawing/2014/main" id="{C5CF3955-30A7-4CFE-AE3A-15ED1CB497F1}"/>
                  </a:ext>
                </a:extLst>
              </p:cNvPr>
              <p:cNvSpPr/>
              <p:nvPr/>
            </p:nvSpPr>
            <p:spPr>
              <a:xfrm>
                <a:off x="5797487" y="4103440"/>
                <a:ext cx="914400" cy="9144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856756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09F5-57AF-5394-147B-5DC9F3599E61}"/>
              </a:ext>
            </a:extLst>
          </p:cNvPr>
          <p:cNvSpPr>
            <a:spLocks noGrp="1"/>
          </p:cNvSpPr>
          <p:nvPr>
            <p:ph type="title"/>
          </p:nvPr>
        </p:nvSpPr>
        <p:spPr/>
        <p:txBody>
          <a:bodyPr/>
          <a:lstStyle/>
          <a:p>
            <a:r>
              <a:rPr lang="en-US" b="1" dirty="0">
                <a:solidFill>
                  <a:srgbClr val="0070C0"/>
                </a:solidFill>
              </a:rPr>
              <a:t>Example</a:t>
            </a:r>
            <a:endParaRPr lang="en-US" dirty="0"/>
          </a:p>
        </p:txBody>
      </p:sp>
      <p:sp>
        <p:nvSpPr>
          <p:cNvPr id="3" name="Content Placeholder 2">
            <a:extLst>
              <a:ext uri="{FF2B5EF4-FFF2-40B4-BE49-F238E27FC236}">
                <a16:creationId xmlns:a16="http://schemas.microsoft.com/office/drawing/2014/main" id="{0F9281A2-5E49-40AD-F3F3-98A60FF5B200}"/>
              </a:ext>
            </a:extLst>
          </p:cNvPr>
          <p:cNvSpPr>
            <a:spLocks noGrp="1"/>
          </p:cNvSpPr>
          <p:nvPr>
            <p:ph idx="1"/>
          </p:nvPr>
        </p:nvSpPr>
        <p:spPr/>
        <p:txBody>
          <a:bodyPr>
            <a:normAutofit/>
          </a:bodyPr>
          <a:lstStyle/>
          <a:p>
            <a:pPr algn="just">
              <a:buFont typeface="Wingdings" panose="05000000000000000000" pitchFamily="2" charset="2"/>
              <a:buChar char="q"/>
            </a:pPr>
            <a:r>
              <a:rPr lang="en-US" sz="2400" dirty="0"/>
              <a:t>To answer your question, market basket analysis may be performed on the retail data of customer transactions at your store. </a:t>
            </a:r>
          </a:p>
          <a:p>
            <a:pPr algn="just">
              <a:buFont typeface="Wingdings" panose="05000000000000000000" pitchFamily="2" charset="2"/>
              <a:buChar char="q"/>
            </a:pPr>
            <a:r>
              <a:rPr lang="en-US" sz="2400" dirty="0"/>
              <a:t>You can then use the results to plan </a:t>
            </a:r>
            <a:r>
              <a:rPr lang="en-US" sz="2400" b="1" dirty="0"/>
              <a:t>marketing or advertising strategies, or in the design of a new catalog.</a:t>
            </a:r>
          </a:p>
        </p:txBody>
      </p:sp>
      <p:sp>
        <p:nvSpPr>
          <p:cNvPr id="4" name="Footer Placeholder 3">
            <a:extLst>
              <a:ext uri="{FF2B5EF4-FFF2-40B4-BE49-F238E27FC236}">
                <a16:creationId xmlns:a16="http://schemas.microsoft.com/office/drawing/2014/main" id="{F89C81BE-C1F1-5514-83FA-0F4C28F3304E}"/>
              </a:ext>
            </a:extLst>
          </p:cNvPr>
          <p:cNvSpPr>
            <a:spLocks noGrp="1"/>
          </p:cNvSpPr>
          <p:nvPr>
            <p:ph type="ftr" sz="quarter" idx="11"/>
          </p:nvPr>
        </p:nvSpPr>
        <p:spPr/>
        <p:txBody>
          <a:bodyPr/>
          <a:lstStyle/>
          <a:p>
            <a:r>
              <a:rPr lang="en-US"/>
              <a:t>DR. WAHAB                                                                                        Deep Learning</a:t>
            </a:r>
          </a:p>
        </p:txBody>
      </p:sp>
      <p:grpSp>
        <p:nvGrpSpPr>
          <p:cNvPr id="12" name="Group 11">
            <a:extLst>
              <a:ext uri="{FF2B5EF4-FFF2-40B4-BE49-F238E27FC236}">
                <a16:creationId xmlns:a16="http://schemas.microsoft.com/office/drawing/2014/main" id="{BE3ADAD7-3175-B3E9-75C8-9CF9CCFC4113}"/>
              </a:ext>
            </a:extLst>
          </p:cNvPr>
          <p:cNvGrpSpPr/>
          <p:nvPr>
            <p:custDataLst>
              <p:custData r:id="rId1"/>
            </p:custDataLst>
          </p:nvPr>
        </p:nvGrpSpPr>
        <p:grpSpPr>
          <a:xfrm>
            <a:off x="9194177" y="620142"/>
            <a:ext cx="1989494" cy="1104900"/>
            <a:chOff x="8795343" y="1384103"/>
            <a:chExt cx="2766839" cy="1830231"/>
          </a:xfrm>
          <a:blipFill>
            <a:blip r:embed="rId3"/>
            <a:stretch>
              <a:fillRect/>
            </a:stretch>
          </a:blipFill>
        </p:grpSpPr>
        <p:grpSp>
          <p:nvGrpSpPr>
            <p:cNvPr id="11" name="Group 10">
              <a:extLst>
                <a:ext uri="{FF2B5EF4-FFF2-40B4-BE49-F238E27FC236}">
                  <a16:creationId xmlns:a16="http://schemas.microsoft.com/office/drawing/2014/main" id="{E9D17F85-D2EB-0199-59FA-3D1740DF6EDD}"/>
                </a:ext>
              </a:extLst>
            </p:cNvPr>
            <p:cNvGrpSpPr/>
            <p:nvPr/>
          </p:nvGrpSpPr>
          <p:grpSpPr>
            <a:xfrm>
              <a:off x="8795343" y="1989038"/>
              <a:ext cx="1634411" cy="1225296"/>
              <a:chOff x="8810120" y="1996751"/>
              <a:chExt cx="1634411" cy="1225296"/>
            </a:xfrm>
            <a:grpFill/>
          </p:grpSpPr>
          <p:sp>
            <p:nvSpPr>
              <p:cNvPr id="5" name="Flowchart: Data 4">
                <a:extLst>
                  <a:ext uri="{FF2B5EF4-FFF2-40B4-BE49-F238E27FC236}">
                    <a16:creationId xmlns:a16="http://schemas.microsoft.com/office/drawing/2014/main" id="{3E4298BE-36AA-2515-0B72-5FEB7AE0D5CA}"/>
                  </a:ext>
                </a:extLst>
              </p:cNvPr>
              <p:cNvSpPr/>
              <p:nvPr/>
            </p:nvSpPr>
            <p:spPr>
              <a:xfrm>
                <a:off x="9013371" y="1996751"/>
                <a:ext cx="914400" cy="612648"/>
              </a:xfrm>
              <a:prstGeom prst="flowChartInputOutpu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Data 5">
                <a:extLst>
                  <a:ext uri="{FF2B5EF4-FFF2-40B4-BE49-F238E27FC236}">
                    <a16:creationId xmlns:a16="http://schemas.microsoft.com/office/drawing/2014/main" id="{642E2088-0B0A-8323-BEBD-4927CAE08B26}"/>
                  </a:ext>
                </a:extLst>
              </p:cNvPr>
              <p:cNvSpPr/>
              <p:nvPr/>
            </p:nvSpPr>
            <p:spPr>
              <a:xfrm>
                <a:off x="9530131" y="2609399"/>
                <a:ext cx="914400" cy="612648"/>
              </a:xfrm>
              <a:prstGeom prst="flowChartInputOutpu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ata 6">
                <a:extLst>
                  <a:ext uri="{FF2B5EF4-FFF2-40B4-BE49-F238E27FC236}">
                    <a16:creationId xmlns:a16="http://schemas.microsoft.com/office/drawing/2014/main" id="{8300F654-623E-4C60-EF5F-7B27D40F3FD0}"/>
                  </a:ext>
                </a:extLst>
              </p:cNvPr>
              <p:cNvSpPr/>
              <p:nvPr/>
            </p:nvSpPr>
            <p:spPr>
              <a:xfrm>
                <a:off x="8810120" y="2598421"/>
                <a:ext cx="914400" cy="612648"/>
              </a:xfrm>
              <a:prstGeom prst="flowChartInputOutpu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lowchart: Data 7">
              <a:extLst>
                <a:ext uri="{FF2B5EF4-FFF2-40B4-BE49-F238E27FC236}">
                  <a16:creationId xmlns:a16="http://schemas.microsoft.com/office/drawing/2014/main" id="{787F9F9B-5EEE-3466-9116-33C575820AE6}"/>
                </a:ext>
              </a:extLst>
            </p:cNvPr>
            <p:cNvSpPr/>
            <p:nvPr/>
          </p:nvSpPr>
          <p:spPr>
            <a:xfrm>
              <a:off x="10444531" y="2000016"/>
              <a:ext cx="914400" cy="612648"/>
            </a:xfrm>
            <a:prstGeom prst="flowChartInputOutpu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Data 8">
              <a:extLst>
                <a:ext uri="{FF2B5EF4-FFF2-40B4-BE49-F238E27FC236}">
                  <a16:creationId xmlns:a16="http://schemas.microsoft.com/office/drawing/2014/main" id="{BF84E011-B0E0-2E13-8389-2DB42CA610EE}"/>
                </a:ext>
              </a:extLst>
            </p:cNvPr>
            <p:cNvSpPr/>
            <p:nvPr/>
          </p:nvSpPr>
          <p:spPr>
            <a:xfrm>
              <a:off x="9927771" y="1384103"/>
              <a:ext cx="914400" cy="612648"/>
            </a:xfrm>
            <a:prstGeom prst="flowChartInputOutpu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ata 9">
              <a:extLst>
                <a:ext uri="{FF2B5EF4-FFF2-40B4-BE49-F238E27FC236}">
                  <a16:creationId xmlns:a16="http://schemas.microsoft.com/office/drawing/2014/main" id="{2A0503F3-DB50-7B72-EE04-C3A49C9B0F3C}"/>
                </a:ext>
              </a:extLst>
            </p:cNvPr>
            <p:cNvSpPr/>
            <p:nvPr/>
          </p:nvSpPr>
          <p:spPr>
            <a:xfrm>
              <a:off x="10647782" y="1387368"/>
              <a:ext cx="914400" cy="612648"/>
            </a:xfrm>
            <a:prstGeom prst="flowChartInputOutpu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ata 24">
              <a:extLst>
                <a:ext uri="{FF2B5EF4-FFF2-40B4-BE49-F238E27FC236}">
                  <a16:creationId xmlns:a16="http://schemas.microsoft.com/office/drawing/2014/main" id="{E7BB0E87-4F37-5CE4-C356-CEBA0F88391C}"/>
                </a:ext>
              </a:extLst>
            </p:cNvPr>
            <p:cNvSpPr/>
            <p:nvPr/>
          </p:nvSpPr>
          <p:spPr>
            <a:xfrm>
              <a:off x="9719931" y="1976202"/>
              <a:ext cx="914400" cy="612648"/>
            </a:xfrm>
            <a:prstGeom prst="flowChartInputOutput">
              <a:avLst/>
            </a:prstGeom>
            <a:blipFill>
              <a:blip r:embed="rId4"/>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EE0F78D-758C-C476-BE0A-4AD9CFA3E2B8}"/>
              </a:ext>
            </a:extLst>
          </p:cNvPr>
          <p:cNvGrpSpPr/>
          <p:nvPr/>
        </p:nvGrpSpPr>
        <p:grpSpPr>
          <a:xfrm rot="5400000">
            <a:off x="9063658" y="3873844"/>
            <a:ext cx="2162410" cy="1901372"/>
            <a:chOff x="8149972" y="3188758"/>
            <a:chExt cx="2888142" cy="2545812"/>
          </a:xfrm>
        </p:grpSpPr>
        <p:sp>
          <p:nvSpPr>
            <p:cNvPr id="14" name="Hexagon 13">
              <a:extLst>
                <a:ext uri="{FF2B5EF4-FFF2-40B4-BE49-F238E27FC236}">
                  <a16:creationId xmlns:a16="http://schemas.microsoft.com/office/drawing/2014/main" id="{DC4F7201-8DA6-F612-7AB9-1C83076B8950}"/>
                </a:ext>
              </a:extLst>
            </p:cNvPr>
            <p:cNvSpPr/>
            <p:nvPr/>
          </p:nvSpPr>
          <p:spPr>
            <a:xfrm>
              <a:off x="9600731" y="3188758"/>
              <a:ext cx="692020" cy="636210"/>
            </a:xfrm>
            <a:prstGeom prst="hexagon">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448B866-A8C5-F522-7435-1FA8037BBD61}"/>
                </a:ext>
              </a:extLst>
            </p:cNvPr>
            <p:cNvGrpSpPr/>
            <p:nvPr/>
          </p:nvGrpSpPr>
          <p:grpSpPr>
            <a:xfrm>
              <a:off x="8149972" y="3188758"/>
              <a:ext cx="2888142" cy="2545812"/>
              <a:chOff x="8303621" y="1845733"/>
              <a:chExt cx="2888142" cy="2545812"/>
            </a:xfrm>
            <a:blipFill>
              <a:blip r:embed="rId3"/>
              <a:stretch>
                <a:fillRect/>
              </a:stretch>
            </a:blipFill>
          </p:grpSpPr>
          <p:sp>
            <p:nvSpPr>
              <p:cNvPr id="13" name="Hexagon 12">
                <a:extLst>
                  <a:ext uri="{FF2B5EF4-FFF2-40B4-BE49-F238E27FC236}">
                    <a16:creationId xmlns:a16="http://schemas.microsoft.com/office/drawing/2014/main" id="{B75FD103-9C10-8AF6-943B-0A2F08099D56}"/>
                  </a:ext>
                </a:extLst>
              </p:cNvPr>
              <p:cNvSpPr/>
              <p:nvPr/>
            </p:nvSpPr>
            <p:spPr>
              <a:xfrm>
                <a:off x="10463660" y="1845734"/>
                <a:ext cx="692020" cy="63621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a:extLst>
                  <a:ext uri="{FF2B5EF4-FFF2-40B4-BE49-F238E27FC236}">
                    <a16:creationId xmlns:a16="http://schemas.microsoft.com/office/drawing/2014/main" id="{CD427855-1F21-2583-F551-36DEEC1110AF}"/>
                  </a:ext>
                </a:extLst>
              </p:cNvPr>
              <p:cNvSpPr/>
              <p:nvPr/>
            </p:nvSpPr>
            <p:spPr>
              <a:xfrm>
                <a:off x="9023634" y="1845734"/>
                <a:ext cx="692020" cy="63621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BAFFFD3A-4E16-4FA1-12D8-274AEA7D9FBC}"/>
                  </a:ext>
                </a:extLst>
              </p:cNvPr>
              <p:cNvSpPr/>
              <p:nvPr/>
            </p:nvSpPr>
            <p:spPr>
              <a:xfrm>
                <a:off x="8303621" y="1845733"/>
                <a:ext cx="692020" cy="63621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A868EB67-4A3A-DA31-5A9C-79EEAD8B6181}"/>
                  </a:ext>
                </a:extLst>
              </p:cNvPr>
              <p:cNvSpPr/>
              <p:nvPr/>
            </p:nvSpPr>
            <p:spPr>
              <a:xfrm>
                <a:off x="10452927" y="2476620"/>
                <a:ext cx="692020" cy="63621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7D444A2D-8A83-3905-80FE-ADCF47DD3DDA}"/>
                  </a:ext>
                </a:extLst>
              </p:cNvPr>
              <p:cNvSpPr/>
              <p:nvPr/>
            </p:nvSpPr>
            <p:spPr>
              <a:xfrm>
                <a:off x="9763010" y="2476619"/>
                <a:ext cx="692020" cy="63621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a:extLst>
                  <a:ext uri="{FF2B5EF4-FFF2-40B4-BE49-F238E27FC236}">
                    <a16:creationId xmlns:a16="http://schemas.microsoft.com/office/drawing/2014/main" id="{DA1C4AC1-317C-44E0-5CF6-BE6924B6F6D0}"/>
                  </a:ext>
                </a:extLst>
              </p:cNvPr>
              <p:cNvSpPr/>
              <p:nvPr/>
            </p:nvSpPr>
            <p:spPr>
              <a:xfrm>
                <a:off x="9045100" y="2476618"/>
                <a:ext cx="692020" cy="63621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E16D1989-3353-FA87-6E81-4F0D45469A8F}"/>
                  </a:ext>
                </a:extLst>
              </p:cNvPr>
              <p:cNvSpPr/>
              <p:nvPr/>
            </p:nvSpPr>
            <p:spPr>
              <a:xfrm>
                <a:off x="10472989" y="3110895"/>
                <a:ext cx="692020" cy="63621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a:extLst>
                  <a:ext uri="{FF2B5EF4-FFF2-40B4-BE49-F238E27FC236}">
                    <a16:creationId xmlns:a16="http://schemas.microsoft.com/office/drawing/2014/main" id="{B1A42055-FD33-B95D-3AB8-AA1477DFF2BF}"/>
                  </a:ext>
                </a:extLst>
              </p:cNvPr>
              <p:cNvSpPr/>
              <p:nvPr/>
            </p:nvSpPr>
            <p:spPr>
              <a:xfrm>
                <a:off x="9771640" y="3110895"/>
                <a:ext cx="692020" cy="63621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a:extLst>
                  <a:ext uri="{FF2B5EF4-FFF2-40B4-BE49-F238E27FC236}">
                    <a16:creationId xmlns:a16="http://schemas.microsoft.com/office/drawing/2014/main" id="{589FEF25-2F38-F0C5-8DBA-1B35DB533D8E}"/>
                  </a:ext>
                </a:extLst>
              </p:cNvPr>
              <p:cNvSpPr/>
              <p:nvPr/>
            </p:nvSpPr>
            <p:spPr>
              <a:xfrm>
                <a:off x="10499743" y="3755335"/>
                <a:ext cx="692020" cy="63621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024266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09F5-57AF-5394-147B-5DC9F3599E61}"/>
              </a:ext>
            </a:extLst>
          </p:cNvPr>
          <p:cNvSpPr>
            <a:spLocks noGrp="1"/>
          </p:cNvSpPr>
          <p:nvPr>
            <p:ph type="title"/>
          </p:nvPr>
        </p:nvSpPr>
        <p:spPr/>
        <p:txBody>
          <a:bodyPr/>
          <a:lstStyle/>
          <a:p>
            <a:r>
              <a:rPr lang="en-US" b="1" dirty="0">
                <a:solidFill>
                  <a:srgbClr val="0070C0"/>
                </a:solidFill>
              </a:rPr>
              <a:t>Example</a:t>
            </a:r>
            <a:endParaRPr lang="en-US" dirty="0"/>
          </a:p>
        </p:txBody>
      </p:sp>
      <p:sp>
        <p:nvSpPr>
          <p:cNvPr id="3" name="Content Placeholder 2">
            <a:extLst>
              <a:ext uri="{FF2B5EF4-FFF2-40B4-BE49-F238E27FC236}">
                <a16:creationId xmlns:a16="http://schemas.microsoft.com/office/drawing/2014/main" id="{0F9281A2-5E49-40AD-F3F3-98A60FF5B200}"/>
              </a:ext>
            </a:extLst>
          </p:cNvPr>
          <p:cNvSpPr>
            <a:spLocks noGrp="1"/>
          </p:cNvSpPr>
          <p:nvPr>
            <p:ph idx="1"/>
          </p:nvPr>
        </p:nvSpPr>
        <p:spPr/>
        <p:txBody>
          <a:bodyPr/>
          <a:lstStyle/>
          <a:p>
            <a:pPr algn="just">
              <a:buFont typeface="Wingdings" panose="05000000000000000000" pitchFamily="2" charset="2"/>
              <a:buChar char="q"/>
            </a:pPr>
            <a:r>
              <a:rPr lang="en-US" dirty="0"/>
              <a:t>For instance, market basket analysis may help you design </a:t>
            </a:r>
            <a:r>
              <a:rPr lang="en-US" b="1" dirty="0"/>
              <a:t>different store layouts.</a:t>
            </a:r>
          </a:p>
          <a:p>
            <a:pPr algn="just">
              <a:buFont typeface="Wingdings" panose="05000000000000000000" pitchFamily="2" charset="2"/>
              <a:buChar char="q"/>
            </a:pPr>
            <a:r>
              <a:rPr lang="en-US" dirty="0"/>
              <a:t> In one strategy, items that are frequently purchased together can be placed in proximity to further encourage the combined sale of such items.</a:t>
            </a:r>
          </a:p>
          <a:p>
            <a:pPr algn="just">
              <a:buFont typeface="Wingdings" panose="05000000000000000000" pitchFamily="2" charset="2"/>
              <a:buChar char="q"/>
            </a:pPr>
            <a:r>
              <a:rPr lang="en-US" dirty="0"/>
              <a:t>If customers who purchase computers also tend to buy antivirus software at the same time, then placing the hardware display close to the software display may help increase the sales of both items.</a:t>
            </a:r>
          </a:p>
        </p:txBody>
      </p:sp>
      <p:sp>
        <p:nvSpPr>
          <p:cNvPr id="4" name="Footer Placeholder 3">
            <a:extLst>
              <a:ext uri="{FF2B5EF4-FFF2-40B4-BE49-F238E27FC236}">
                <a16:creationId xmlns:a16="http://schemas.microsoft.com/office/drawing/2014/main" id="{F89C81BE-C1F1-5514-83FA-0F4C28F3304E}"/>
              </a:ext>
            </a:extLst>
          </p:cNvPr>
          <p:cNvSpPr>
            <a:spLocks noGrp="1"/>
          </p:cNvSpPr>
          <p:nvPr>
            <p:ph type="ftr" sz="quarter" idx="11"/>
          </p:nvPr>
        </p:nvSpPr>
        <p:spPr/>
        <p:txBody>
          <a:bodyPr/>
          <a:lstStyle/>
          <a:p>
            <a:r>
              <a:rPr lang="en-US"/>
              <a:t>DR. WAHAB                                                                                        Deep Learning</a:t>
            </a:r>
          </a:p>
        </p:txBody>
      </p:sp>
      <p:grpSp>
        <p:nvGrpSpPr>
          <p:cNvPr id="12" name="Group 11">
            <a:extLst>
              <a:ext uri="{FF2B5EF4-FFF2-40B4-BE49-F238E27FC236}">
                <a16:creationId xmlns:a16="http://schemas.microsoft.com/office/drawing/2014/main" id="{BE3ADAD7-3175-B3E9-75C8-9CF9CCFC4113}"/>
              </a:ext>
            </a:extLst>
          </p:cNvPr>
          <p:cNvGrpSpPr/>
          <p:nvPr>
            <p:custDataLst>
              <p:custData r:id="rId1"/>
            </p:custDataLst>
          </p:nvPr>
        </p:nvGrpSpPr>
        <p:grpSpPr>
          <a:xfrm>
            <a:off x="9194177" y="620142"/>
            <a:ext cx="1989494" cy="1104900"/>
            <a:chOff x="8795343" y="1384103"/>
            <a:chExt cx="2766839" cy="1830231"/>
          </a:xfrm>
          <a:blipFill>
            <a:blip r:embed="rId3"/>
            <a:stretch>
              <a:fillRect/>
            </a:stretch>
          </a:blipFill>
        </p:grpSpPr>
        <p:grpSp>
          <p:nvGrpSpPr>
            <p:cNvPr id="11" name="Group 10">
              <a:extLst>
                <a:ext uri="{FF2B5EF4-FFF2-40B4-BE49-F238E27FC236}">
                  <a16:creationId xmlns:a16="http://schemas.microsoft.com/office/drawing/2014/main" id="{E9D17F85-D2EB-0199-59FA-3D1740DF6EDD}"/>
                </a:ext>
              </a:extLst>
            </p:cNvPr>
            <p:cNvGrpSpPr/>
            <p:nvPr/>
          </p:nvGrpSpPr>
          <p:grpSpPr>
            <a:xfrm>
              <a:off x="8795343" y="1989038"/>
              <a:ext cx="1634411" cy="1225296"/>
              <a:chOff x="8810120" y="1996751"/>
              <a:chExt cx="1634411" cy="1225296"/>
            </a:xfrm>
            <a:grpFill/>
          </p:grpSpPr>
          <p:sp>
            <p:nvSpPr>
              <p:cNvPr id="5" name="Flowchart: Data 4">
                <a:extLst>
                  <a:ext uri="{FF2B5EF4-FFF2-40B4-BE49-F238E27FC236}">
                    <a16:creationId xmlns:a16="http://schemas.microsoft.com/office/drawing/2014/main" id="{3E4298BE-36AA-2515-0B72-5FEB7AE0D5CA}"/>
                  </a:ext>
                </a:extLst>
              </p:cNvPr>
              <p:cNvSpPr/>
              <p:nvPr/>
            </p:nvSpPr>
            <p:spPr>
              <a:xfrm>
                <a:off x="9013371" y="1996751"/>
                <a:ext cx="914400" cy="612648"/>
              </a:xfrm>
              <a:prstGeom prst="flowChartInputOutpu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Data 5">
                <a:extLst>
                  <a:ext uri="{FF2B5EF4-FFF2-40B4-BE49-F238E27FC236}">
                    <a16:creationId xmlns:a16="http://schemas.microsoft.com/office/drawing/2014/main" id="{642E2088-0B0A-8323-BEBD-4927CAE08B26}"/>
                  </a:ext>
                </a:extLst>
              </p:cNvPr>
              <p:cNvSpPr/>
              <p:nvPr/>
            </p:nvSpPr>
            <p:spPr>
              <a:xfrm>
                <a:off x="9530131" y="2609399"/>
                <a:ext cx="914400" cy="612648"/>
              </a:xfrm>
              <a:prstGeom prst="flowChartInputOutpu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ata 6">
                <a:extLst>
                  <a:ext uri="{FF2B5EF4-FFF2-40B4-BE49-F238E27FC236}">
                    <a16:creationId xmlns:a16="http://schemas.microsoft.com/office/drawing/2014/main" id="{8300F654-623E-4C60-EF5F-7B27D40F3FD0}"/>
                  </a:ext>
                </a:extLst>
              </p:cNvPr>
              <p:cNvSpPr/>
              <p:nvPr/>
            </p:nvSpPr>
            <p:spPr>
              <a:xfrm>
                <a:off x="8810120" y="2598421"/>
                <a:ext cx="914400" cy="612648"/>
              </a:xfrm>
              <a:prstGeom prst="flowChartInputOutpu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lowchart: Data 7">
              <a:extLst>
                <a:ext uri="{FF2B5EF4-FFF2-40B4-BE49-F238E27FC236}">
                  <a16:creationId xmlns:a16="http://schemas.microsoft.com/office/drawing/2014/main" id="{787F9F9B-5EEE-3466-9116-33C575820AE6}"/>
                </a:ext>
              </a:extLst>
            </p:cNvPr>
            <p:cNvSpPr/>
            <p:nvPr/>
          </p:nvSpPr>
          <p:spPr>
            <a:xfrm>
              <a:off x="10444531" y="2000016"/>
              <a:ext cx="914400" cy="612648"/>
            </a:xfrm>
            <a:prstGeom prst="flowChartInputOutpu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Data 8">
              <a:extLst>
                <a:ext uri="{FF2B5EF4-FFF2-40B4-BE49-F238E27FC236}">
                  <a16:creationId xmlns:a16="http://schemas.microsoft.com/office/drawing/2014/main" id="{BF84E011-B0E0-2E13-8389-2DB42CA610EE}"/>
                </a:ext>
              </a:extLst>
            </p:cNvPr>
            <p:cNvSpPr/>
            <p:nvPr/>
          </p:nvSpPr>
          <p:spPr>
            <a:xfrm>
              <a:off x="9927771" y="1384103"/>
              <a:ext cx="914400" cy="612648"/>
            </a:xfrm>
            <a:prstGeom prst="flowChartInputOutpu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ata 9">
              <a:extLst>
                <a:ext uri="{FF2B5EF4-FFF2-40B4-BE49-F238E27FC236}">
                  <a16:creationId xmlns:a16="http://schemas.microsoft.com/office/drawing/2014/main" id="{2A0503F3-DB50-7B72-EE04-C3A49C9B0F3C}"/>
                </a:ext>
              </a:extLst>
            </p:cNvPr>
            <p:cNvSpPr/>
            <p:nvPr/>
          </p:nvSpPr>
          <p:spPr>
            <a:xfrm>
              <a:off x="10647782" y="1387368"/>
              <a:ext cx="914400" cy="612648"/>
            </a:xfrm>
            <a:prstGeom prst="flowChartInputOutpu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ata 24">
              <a:extLst>
                <a:ext uri="{FF2B5EF4-FFF2-40B4-BE49-F238E27FC236}">
                  <a16:creationId xmlns:a16="http://schemas.microsoft.com/office/drawing/2014/main" id="{E7BB0E87-4F37-5CE4-C356-CEBA0F88391C}"/>
                </a:ext>
              </a:extLst>
            </p:cNvPr>
            <p:cNvSpPr/>
            <p:nvPr/>
          </p:nvSpPr>
          <p:spPr>
            <a:xfrm>
              <a:off x="9719931" y="1976202"/>
              <a:ext cx="914400" cy="612648"/>
            </a:xfrm>
            <a:prstGeom prst="flowChartInputOutput">
              <a:avLst/>
            </a:prstGeom>
            <a:blipFill>
              <a:blip r:embed="rId4"/>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EE0F78D-758C-C476-BE0A-4AD9CFA3E2B8}"/>
              </a:ext>
            </a:extLst>
          </p:cNvPr>
          <p:cNvGrpSpPr/>
          <p:nvPr/>
        </p:nvGrpSpPr>
        <p:grpSpPr>
          <a:xfrm rot="5400000">
            <a:off x="9063658" y="3873844"/>
            <a:ext cx="2162410" cy="1901372"/>
            <a:chOff x="8149972" y="3188758"/>
            <a:chExt cx="2888142" cy="2545812"/>
          </a:xfrm>
        </p:grpSpPr>
        <p:sp>
          <p:nvSpPr>
            <p:cNvPr id="14" name="Hexagon 13">
              <a:extLst>
                <a:ext uri="{FF2B5EF4-FFF2-40B4-BE49-F238E27FC236}">
                  <a16:creationId xmlns:a16="http://schemas.microsoft.com/office/drawing/2014/main" id="{DC4F7201-8DA6-F612-7AB9-1C83076B8950}"/>
                </a:ext>
              </a:extLst>
            </p:cNvPr>
            <p:cNvSpPr/>
            <p:nvPr/>
          </p:nvSpPr>
          <p:spPr>
            <a:xfrm>
              <a:off x="9600731" y="3188758"/>
              <a:ext cx="692020" cy="636210"/>
            </a:xfrm>
            <a:prstGeom prst="hexagon">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448B866-A8C5-F522-7435-1FA8037BBD61}"/>
                </a:ext>
              </a:extLst>
            </p:cNvPr>
            <p:cNvGrpSpPr/>
            <p:nvPr/>
          </p:nvGrpSpPr>
          <p:grpSpPr>
            <a:xfrm>
              <a:off x="8149972" y="3188758"/>
              <a:ext cx="2888142" cy="2545812"/>
              <a:chOff x="8303621" y="1845733"/>
              <a:chExt cx="2888142" cy="2545812"/>
            </a:xfrm>
            <a:blipFill>
              <a:blip r:embed="rId3"/>
              <a:stretch>
                <a:fillRect/>
              </a:stretch>
            </a:blipFill>
          </p:grpSpPr>
          <p:sp>
            <p:nvSpPr>
              <p:cNvPr id="13" name="Hexagon 12">
                <a:extLst>
                  <a:ext uri="{FF2B5EF4-FFF2-40B4-BE49-F238E27FC236}">
                    <a16:creationId xmlns:a16="http://schemas.microsoft.com/office/drawing/2014/main" id="{B75FD103-9C10-8AF6-943B-0A2F08099D56}"/>
                  </a:ext>
                </a:extLst>
              </p:cNvPr>
              <p:cNvSpPr/>
              <p:nvPr/>
            </p:nvSpPr>
            <p:spPr>
              <a:xfrm>
                <a:off x="10463660" y="1845734"/>
                <a:ext cx="692020" cy="63621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a:extLst>
                  <a:ext uri="{FF2B5EF4-FFF2-40B4-BE49-F238E27FC236}">
                    <a16:creationId xmlns:a16="http://schemas.microsoft.com/office/drawing/2014/main" id="{CD427855-1F21-2583-F551-36DEEC1110AF}"/>
                  </a:ext>
                </a:extLst>
              </p:cNvPr>
              <p:cNvSpPr/>
              <p:nvPr/>
            </p:nvSpPr>
            <p:spPr>
              <a:xfrm>
                <a:off x="9023634" y="1845734"/>
                <a:ext cx="692020" cy="63621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BAFFFD3A-4E16-4FA1-12D8-274AEA7D9FBC}"/>
                  </a:ext>
                </a:extLst>
              </p:cNvPr>
              <p:cNvSpPr/>
              <p:nvPr/>
            </p:nvSpPr>
            <p:spPr>
              <a:xfrm>
                <a:off x="8303621" y="1845733"/>
                <a:ext cx="692020" cy="63621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A868EB67-4A3A-DA31-5A9C-79EEAD8B6181}"/>
                  </a:ext>
                </a:extLst>
              </p:cNvPr>
              <p:cNvSpPr/>
              <p:nvPr/>
            </p:nvSpPr>
            <p:spPr>
              <a:xfrm>
                <a:off x="10452927" y="2476620"/>
                <a:ext cx="692020" cy="63621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7D444A2D-8A83-3905-80FE-ADCF47DD3DDA}"/>
                  </a:ext>
                </a:extLst>
              </p:cNvPr>
              <p:cNvSpPr/>
              <p:nvPr/>
            </p:nvSpPr>
            <p:spPr>
              <a:xfrm>
                <a:off x="9763010" y="2476619"/>
                <a:ext cx="692020" cy="63621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a:extLst>
                  <a:ext uri="{FF2B5EF4-FFF2-40B4-BE49-F238E27FC236}">
                    <a16:creationId xmlns:a16="http://schemas.microsoft.com/office/drawing/2014/main" id="{DA1C4AC1-317C-44E0-5CF6-BE6924B6F6D0}"/>
                  </a:ext>
                </a:extLst>
              </p:cNvPr>
              <p:cNvSpPr/>
              <p:nvPr/>
            </p:nvSpPr>
            <p:spPr>
              <a:xfrm>
                <a:off x="9045100" y="2476618"/>
                <a:ext cx="692020" cy="63621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E16D1989-3353-FA87-6E81-4F0D45469A8F}"/>
                  </a:ext>
                </a:extLst>
              </p:cNvPr>
              <p:cNvSpPr/>
              <p:nvPr/>
            </p:nvSpPr>
            <p:spPr>
              <a:xfrm>
                <a:off x="10472989" y="3110895"/>
                <a:ext cx="692020" cy="63621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a:extLst>
                  <a:ext uri="{FF2B5EF4-FFF2-40B4-BE49-F238E27FC236}">
                    <a16:creationId xmlns:a16="http://schemas.microsoft.com/office/drawing/2014/main" id="{B1A42055-FD33-B95D-3AB8-AA1477DFF2BF}"/>
                  </a:ext>
                </a:extLst>
              </p:cNvPr>
              <p:cNvSpPr/>
              <p:nvPr/>
            </p:nvSpPr>
            <p:spPr>
              <a:xfrm>
                <a:off x="9771640" y="3110895"/>
                <a:ext cx="692020" cy="63621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a:extLst>
                  <a:ext uri="{FF2B5EF4-FFF2-40B4-BE49-F238E27FC236}">
                    <a16:creationId xmlns:a16="http://schemas.microsoft.com/office/drawing/2014/main" id="{589FEF25-2F38-F0C5-8DBA-1B35DB533D8E}"/>
                  </a:ext>
                </a:extLst>
              </p:cNvPr>
              <p:cNvSpPr/>
              <p:nvPr/>
            </p:nvSpPr>
            <p:spPr>
              <a:xfrm>
                <a:off x="10499743" y="3755335"/>
                <a:ext cx="692020" cy="63621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92860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50A3-DD70-4B1F-8A99-76BB27E596E2}"/>
              </a:ext>
            </a:extLst>
          </p:cNvPr>
          <p:cNvSpPr>
            <a:spLocks noGrp="1"/>
          </p:cNvSpPr>
          <p:nvPr>
            <p:ph type="title"/>
          </p:nvPr>
        </p:nvSpPr>
        <p:spPr/>
        <p:txBody>
          <a:bodyPr/>
          <a:lstStyle/>
          <a:p>
            <a:r>
              <a:rPr lang="en-US" b="1" dirty="0">
                <a:solidFill>
                  <a:srgbClr val="0070C0"/>
                </a:solidFill>
              </a:rPr>
              <a:t>Association rule</a:t>
            </a:r>
          </a:p>
        </p:txBody>
      </p:sp>
      <p:sp>
        <p:nvSpPr>
          <p:cNvPr id="3" name="Content Placeholder 2">
            <a:extLst>
              <a:ext uri="{FF2B5EF4-FFF2-40B4-BE49-F238E27FC236}">
                <a16:creationId xmlns:a16="http://schemas.microsoft.com/office/drawing/2014/main" id="{EF48EF20-C4D8-3F2D-5C67-A14385D231BD}"/>
              </a:ext>
            </a:extLst>
          </p:cNvPr>
          <p:cNvSpPr>
            <a:spLocks noGrp="1"/>
          </p:cNvSpPr>
          <p:nvPr>
            <p:ph idx="1"/>
          </p:nvPr>
        </p:nvSpPr>
        <p:spPr/>
        <p:txBody>
          <a:bodyPr/>
          <a:lstStyle/>
          <a:p>
            <a:pPr>
              <a:buFont typeface="Wingdings" panose="05000000000000000000" pitchFamily="2" charset="2"/>
              <a:buChar char="q"/>
            </a:pPr>
            <a:r>
              <a:rPr lang="en-US" dirty="0"/>
              <a:t>These patterns can be represented in the form of association rules. </a:t>
            </a:r>
          </a:p>
          <a:p>
            <a:pPr>
              <a:buFont typeface="Wingdings" panose="05000000000000000000" pitchFamily="2" charset="2"/>
              <a:buChar char="q"/>
            </a:pPr>
            <a:r>
              <a:rPr lang="en-US" dirty="0"/>
              <a:t>For example, the information that customers who purchase computers also tend to buy antivirus software at the same time is represented in the following association rule:</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r>
              <a:rPr lang="en-US" dirty="0"/>
              <a:t>support and confidence are two measures of rule interestingness. </a:t>
            </a:r>
          </a:p>
          <a:p>
            <a:pPr>
              <a:buFont typeface="Wingdings" panose="05000000000000000000" pitchFamily="2" charset="2"/>
              <a:buChar char="q"/>
            </a:pPr>
            <a:r>
              <a:rPr lang="en-US" dirty="0"/>
              <a:t>They respectively reflect the usefulness and certainty of discovered rules</a:t>
            </a:r>
          </a:p>
        </p:txBody>
      </p:sp>
      <p:sp>
        <p:nvSpPr>
          <p:cNvPr id="4" name="Footer Placeholder 3">
            <a:extLst>
              <a:ext uri="{FF2B5EF4-FFF2-40B4-BE49-F238E27FC236}">
                <a16:creationId xmlns:a16="http://schemas.microsoft.com/office/drawing/2014/main" id="{EAB1DEBF-261F-479F-682B-721AE5C2D49D}"/>
              </a:ext>
            </a:extLst>
          </p:cNvPr>
          <p:cNvSpPr>
            <a:spLocks noGrp="1"/>
          </p:cNvSpPr>
          <p:nvPr>
            <p:ph type="ftr" sz="quarter" idx="11"/>
          </p:nvPr>
        </p:nvSpPr>
        <p:spPr/>
        <p:txBody>
          <a:bodyPr/>
          <a:lstStyle/>
          <a:p>
            <a:r>
              <a:rPr lang="en-US"/>
              <a:t>DR. WAHAB                                                                                        Deep Learning</a:t>
            </a:r>
          </a:p>
        </p:txBody>
      </p:sp>
      <p:grpSp>
        <p:nvGrpSpPr>
          <p:cNvPr id="16" name="Group 15">
            <a:extLst>
              <a:ext uri="{FF2B5EF4-FFF2-40B4-BE49-F238E27FC236}">
                <a16:creationId xmlns:a16="http://schemas.microsoft.com/office/drawing/2014/main" id="{760B62D8-CCA1-7BEC-EA8B-95DFF3987F42}"/>
              </a:ext>
            </a:extLst>
          </p:cNvPr>
          <p:cNvGrpSpPr/>
          <p:nvPr/>
        </p:nvGrpSpPr>
        <p:grpSpPr>
          <a:xfrm>
            <a:off x="10076783" y="710991"/>
            <a:ext cx="2157793" cy="4023359"/>
            <a:chOff x="9015604" y="1017059"/>
            <a:chExt cx="2157793" cy="3657600"/>
          </a:xfrm>
        </p:grpSpPr>
        <p:grpSp>
          <p:nvGrpSpPr>
            <p:cNvPr id="10" name="Group 9">
              <a:extLst>
                <a:ext uri="{FF2B5EF4-FFF2-40B4-BE49-F238E27FC236}">
                  <a16:creationId xmlns:a16="http://schemas.microsoft.com/office/drawing/2014/main" id="{F39489C9-C958-2997-49DE-F3C99FEC95DF}"/>
                </a:ext>
              </a:extLst>
            </p:cNvPr>
            <p:cNvGrpSpPr/>
            <p:nvPr/>
          </p:nvGrpSpPr>
          <p:grpSpPr>
            <a:xfrm>
              <a:off x="9015604" y="1017059"/>
              <a:ext cx="2140076" cy="1828800"/>
              <a:chOff x="5797487" y="3800475"/>
              <a:chExt cx="2140076" cy="1828800"/>
            </a:xfrm>
            <a:blipFill>
              <a:blip r:embed="rId2"/>
              <a:stretch>
                <a:fillRect/>
              </a:stretch>
            </a:blipFill>
          </p:grpSpPr>
          <p:sp>
            <p:nvSpPr>
              <p:cNvPr id="5" name="Octagon 4">
                <a:extLst>
                  <a:ext uri="{FF2B5EF4-FFF2-40B4-BE49-F238E27FC236}">
                    <a16:creationId xmlns:a16="http://schemas.microsoft.com/office/drawing/2014/main" id="{F671C11A-C17F-8B18-82A6-C6FF7D41A1A7}"/>
                  </a:ext>
                </a:extLst>
              </p:cNvPr>
              <p:cNvSpPr/>
              <p:nvPr/>
            </p:nvSpPr>
            <p:spPr>
              <a:xfrm>
                <a:off x="6410325" y="4714875"/>
                <a:ext cx="914400" cy="914400"/>
              </a:xfrm>
              <a:prstGeom prst="oct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iamond 5">
                <a:extLst>
                  <a:ext uri="{FF2B5EF4-FFF2-40B4-BE49-F238E27FC236}">
                    <a16:creationId xmlns:a16="http://schemas.microsoft.com/office/drawing/2014/main" id="{CCC84D2B-1EF5-1667-9B3C-E3A2B92FCD2F}"/>
                  </a:ext>
                </a:extLst>
              </p:cNvPr>
              <p:cNvSpPr/>
              <p:nvPr/>
            </p:nvSpPr>
            <p:spPr>
              <a:xfrm>
                <a:off x="6410325" y="3800475"/>
                <a:ext cx="914400" cy="9144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a:extLst>
                  <a:ext uri="{FF2B5EF4-FFF2-40B4-BE49-F238E27FC236}">
                    <a16:creationId xmlns:a16="http://schemas.microsoft.com/office/drawing/2014/main" id="{CB98352B-D360-3BC8-7D69-D7B7387F4591}"/>
                  </a:ext>
                </a:extLst>
              </p:cNvPr>
              <p:cNvSpPr/>
              <p:nvPr/>
            </p:nvSpPr>
            <p:spPr>
              <a:xfrm>
                <a:off x="7023163" y="4105134"/>
                <a:ext cx="914400" cy="9144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mond 8">
                <a:extLst>
                  <a:ext uri="{FF2B5EF4-FFF2-40B4-BE49-F238E27FC236}">
                    <a16:creationId xmlns:a16="http://schemas.microsoft.com/office/drawing/2014/main" id="{3659015C-F16E-5558-469D-21AC955F1593}"/>
                  </a:ext>
                </a:extLst>
              </p:cNvPr>
              <p:cNvSpPr/>
              <p:nvPr/>
            </p:nvSpPr>
            <p:spPr>
              <a:xfrm>
                <a:off x="5797487" y="4103440"/>
                <a:ext cx="914400" cy="9144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01C33BB-999B-641A-CDE5-228B745A6351}"/>
                </a:ext>
              </a:extLst>
            </p:cNvPr>
            <p:cNvGrpSpPr/>
            <p:nvPr/>
          </p:nvGrpSpPr>
          <p:grpSpPr>
            <a:xfrm rot="10800000">
              <a:off x="9033321" y="2845859"/>
              <a:ext cx="2140076" cy="1828800"/>
              <a:chOff x="5797487" y="3800475"/>
              <a:chExt cx="2140076" cy="1828800"/>
            </a:xfrm>
            <a:blipFill>
              <a:blip r:embed="rId2"/>
              <a:stretch>
                <a:fillRect/>
              </a:stretch>
            </a:blipFill>
          </p:grpSpPr>
          <p:sp>
            <p:nvSpPr>
              <p:cNvPr id="12" name="Octagon 11">
                <a:extLst>
                  <a:ext uri="{FF2B5EF4-FFF2-40B4-BE49-F238E27FC236}">
                    <a16:creationId xmlns:a16="http://schemas.microsoft.com/office/drawing/2014/main" id="{B4454888-4347-A86F-4D27-337C5FAA745C}"/>
                  </a:ext>
                </a:extLst>
              </p:cNvPr>
              <p:cNvSpPr/>
              <p:nvPr/>
            </p:nvSpPr>
            <p:spPr>
              <a:xfrm>
                <a:off x="6410325" y="4714875"/>
                <a:ext cx="914400" cy="914400"/>
              </a:xfrm>
              <a:prstGeom prst="oct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9FF78136-0E28-E2FA-A257-59F8EB69665B}"/>
                  </a:ext>
                </a:extLst>
              </p:cNvPr>
              <p:cNvSpPr/>
              <p:nvPr/>
            </p:nvSpPr>
            <p:spPr>
              <a:xfrm>
                <a:off x="6410325" y="3800475"/>
                <a:ext cx="914400" cy="9144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iamond 13">
                <a:extLst>
                  <a:ext uri="{FF2B5EF4-FFF2-40B4-BE49-F238E27FC236}">
                    <a16:creationId xmlns:a16="http://schemas.microsoft.com/office/drawing/2014/main" id="{F38817C6-F3E3-899F-0AE7-E292CBF60076}"/>
                  </a:ext>
                </a:extLst>
              </p:cNvPr>
              <p:cNvSpPr/>
              <p:nvPr/>
            </p:nvSpPr>
            <p:spPr>
              <a:xfrm>
                <a:off x="7023163" y="4105134"/>
                <a:ext cx="914400" cy="9144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iamond 14">
                <a:extLst>
                  <a:ext uri="{FF2B5EF4-FFF2-40B4-BE49-F238E27FC236}">
                    <a16:creationId xmlns:a16="http://schemas.microsoft.com/office/drawing/2014/main" id="{C5CF3955-30A7-4CFE-AE3A-15ED1CB497F1}"/>
                  </a:ext>
                </a:extLst>
              </p:cNvPr>
              <p:cNvSpPr/>
              <p:nvPr/>
            </p:nvSpPr>
            <p:spPr>
              <a:xfrm>
                <a:off x="5797487" y="4103440"/>
                <a:ext cx="914400" cy="9144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 name="Picture 17">
            <a:extLst>
              <a:ext uri="{FF2B5EF4-FFF2-40B4-BE49-F238E27FC236}">
                <a16:creationId xmlns:a16="http://schemas.microsoft.com/office/drawing/2014/main" id="{BD68DE51-C01C-9A16-2E8E-BA5805FA437A}"/>
              </a:ext>
            </a:extLst>
          </p:cNvPr>
          <p:cNvPicPr>
            <a:picLocks noChangeAspect="1"/>
          </p:cNvPicPr>
          <p:nvPr/>
        </p:nvPicPr>
        <p:blipFill>
          <a:blip r:embed="rId3"/>
          <a:stretch>
            <a:fillRect/>
          </a:stretch>
        </p:blipFill>
        <p:spPr>
          <a:xfrm>
            <a:off x="2341984" y="3200379"/>
            <a:ext cx="6234541" cy="895759"/>
          </a:xfrm>
          <a:prstGeom prst="rect">
            <a:avLst/>
          </a:prstGeom>
        </p:spPr>
      </p:pic>
    </p:spTree>
    <p:extLst>
      <p:ext uri="{BB962C8B-B14F-4D97-AF65-F5344CB8AC3E}">
        <p14:creationId xmlns:p14="http://schemas.microsoft.com/office/powerpoint/2010/main" val="268447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2887E-4837-6B9B-4823-0C1DE35DDAA2}"/>
              </a:ext>
            </a:extLst>
          </p:cNvPr>
          <p:cNvSpPr>
            <a:spLocks noGrp="1"/>
          </p:cNvSpPr>
          <p:nvPr>
            <p:ph type="title"/>
          </p:nvPr>
        </p:nvSpPr>
        <p:spPr/>
        <p:txBody>
          <a:bodyPr/>
          <a:lstStyle/>
          <a:p>
            <a:r>
              <a:rPr lang="en-US" dirty="0"/>
              <a:t>Association rule</a:t>
            </a:r>
          </a:p>
        </p:txBody>
      </p:sp>
      <p:sp>
        <p:nvSpPr>
          <p:cNvPr id="3" name="Content Placeholder 2">
            <a:extLst>
              <a:ext uri="{FF2B5EF4-FFF2-40B4-BE49-F238E27FC236}">
                <a16:creationId xmlns:a16="http://schemas.microsoft.com/office/drawing/2014/main" id="{34C3C4FA-5DE7-E816-5080-AE73A439B0F2}"/>
              </a:ext>
            </a:extLst>
          </p:cNvPr>
          <p:cNvSpPr>
            <a:spLocks noGrp="1"/>
          </p:cNvSpPr>
          <p:nvPr>
            <p:ph idx="1"/>
          </p:nvPr>
        </p:nvSpPr>
        <p:spPr/>
        <p:txBody>
          <a:bodyPr/>
          <a:lstStyle/>
          <a:p>
            <a:pPr algn="just"/>
            <a:r>
              <a:rPr lang="en-US" dirty="0"/>
              <a:t>Rule means that 2% of all the transactions under analysis show that computer and antivirus software are purchased together. </a:t>
            </a:r>
          </a:p>
          <a:p>
            <a:r>
              <a:rPr lang="en-US" dirty="0"/>
              <a:t>A confidence of 60% means that 60% of the customers who purchased a computer also bought the software</a:t>
            </a:r>
          </a:p>
        </p:txBody>
      </p:sp>
      <p:sp>
        <p:nvSpPr>
          <p:cNvPr id="4" name="Footer Placeholder 3">
            <a:extLst>
              <a:ext uri="{FF2B5EF4-FFF2-40B4-BE49-F238E27FC236}">
                <a16:creationId xmlns:a16="http://schemas.microsoft.com/office/drawing/2014/main" id="{9181FD23-6633-D6A4-FC9E-15CA162F24EC}"/>
              </a:ext>
            </a:extLst>
          </p:cNvPr>
          <p:cNvSpPr>
            <a:spLocks noGrp="1"/>
          </p:cNvSpPr>
          <p:nvPr>
            <p:ph type="ftr" sz="quarter" idx="11"/>
          </p:nvPr>
        </p:nvSpPr>
        <p:spPr/>
        <p:txBody>
          <a:bodyPr/>
          <a:lstStyle/>
          <a:p>
            <a:r>
              <a:rPr lang="en-US"/>
              <a:t>DR. WAHAB                                                                                        Deep Learning</a:t>
            </a:r>
          </a:p>
        </p:txBody>
      </p:sp>
    </p:spTree>
    <p:extLst>
      <p:ext uri="{BB962C8B-B14F-4D97-AF65-F5344CB8AC3E}">
        <p14:creationId xmlns:p14="http://schemas.microsoft.com/office/powerpoint/2010/main" val="408550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6356-C80B-A0C0-B413-7CC71672BCBE}"/>
              </a:ext>
            </a:extLst>
          </p:cNvPr>
          <p:cNvSpPr>
            <a:spLocks noGrp="1"/>
          </p:cNvSpPr>
          <p:nvPr>
            <p:ph type="title"/>
          </p:nvPr>
        </p:nvSpPr>
        <p:spPr/>
        <p:txBody>
          <a:bodyPr/>
          <a:lstStyle/>
          <a:p>
            <a:r>
              <a:rPr lang="en-US" dirty="0"/>
              <a:t>Association rule</a:t>
            </a:r>
          </a:p>
        </p:txBody>
      </p:sp>
      <p:sp>
        <p:nvSpPr>
          <p:cNvPr id="3" name="Content Placeholder 2">
            <a:extLst>
              <a:ext uri="{FF2B5EF4-FFF2-40B4-BE49-F238E27FC236}">
                <a16:creationId xmlns:a16="http://schemas.microsoft.com/office/drawing/2014/main" id="{19B8775B-CC84-E1BF-4677-B4307893B7DF}"/>
              </a:ext>
            </a:extLst>
          </p:cNvPr>
          <p:cNvSpPr>
            <a:spLocks noGrp="1"/>
          </p:cNvSpPr>
          <p:nvPr>
            <p:ph idx="1"/>
          </p:nvPr>
        </p:nvSpPr>
        <p:spPr/>
        <p:txBody>
          <a:bodyPr/>
          <a:lstStyle/>
          <a:p>
            <a:pPr algn="just">
              <a:buFont typeface="Arial" panose="020B0604020202020204" pitchFamily="34" charset="0"/>
              <a:buChar char="•"/>
            </a:pPr>
            <a:r>
              <a:rPr lang="en-US" b="1" i="0" dirty="0">
                <a:solidFill>
                  <a:srgbClr val="374151"/>
                </a:solidFill>
                <a:effectLst/>
                <a:latin typeface="Söhne"/>
              </a:rPr>
              <a:t>Support</a:t>
            </a:r>
            <a:r>
              <a:rPr lang="en-US" b="0" i="0" dirty="0">
                <a:solidFill>
                  <a:srgbClr val="374151"/>
                </a:solidFill>
                <a:effectLst/>
                <a:latin typeface="Söhne"/>
              </a:rPr>
              <a:t> refers to the frequency or occurrence of a particular itemset in the dataset. It shows how frequently an itemset appears in the entire dataset.</a:t>
            </a:r>
          </a:p>
          <a:p>
            <a:pPr algn="just">
              <a:buFont typeface="Arial" panose="020B0604020202020204" pitchFamily="34" charset="0"/>
              <a:buChar char="•"/>
            </a:pPr>
            <a:r>
              <a:rPr lang="en-US" b="1" i="0" dirty="0">
                <a:solidFill>
                  <a:srgbClr val="374151"/>
                </a:solidFill>
                <a:effectLst/>
                <a:latin typeface="Söhne"/>
              </a:rPr>
              <a:t>Confidence</a:t>
            </a:r>
            <a:r>
              <a:rPr lang="en-US" b="0" i="0" dirty="0">
                <a:solidFill>
                  <a:srgbClr val="374151"/>
                </a:solidFill>
                <a:effectLst/>
                <a:latin typeface="Söhne"/>
              </a:rPr>
              <a:t> measures the reliability or strength of the association between two items A and B in a rule. </a:t>
            </a:r>
          </a:p>
          <a:p>
            <a:pPr algn="just">
              <a:buFont typeface="Arial" panose="020B0604020202020204" pitchFamily="34" charset="0"/>
              <a:buChar char="•"/>
            </a:pPr>
            <a:r>
              <a:rPr lang="en-US" b="0" i="0" dirty="0">
                <a:solidFill>
                  <a:srgbClr val="374151"/>
                </a:solidFill>
                <a:effectLst/>
                <a:latin typeface="Söhne"/>
              </a:rPr>
              <a:t>It indicates the likelihood that item B will be purchased when item A is purchased.</a:t>
            </a:r>
          </a:p>
          <a:p>
            <a:endParaRPr lang="en-US" dirty="0"/>
          </a:p>
        </p:txBody>
      </p:sp>
      <p:sp>
        <p:nvSpPr>
          <p:cNvPr id="4" name="Date Placeholder 3">
            <a:extLst>
              <a:ext uri="{FF2B5EF4-FFF2-40B4-BE49-F238E27FC236}">
                <a16:creationId xmlns:a16="http://schemas.microsoft.com/office/drawing/2014/main" id="{638EF0B8-7DEC-6832-F568-F2B6875862CB}"/>
              </a:ext>
            </a:extLst>
          </p:cNvPr>
          <p:cNvSpPr>
            <a:spLocks noGrp="1"/>
          </p:cNvSpPr>
          <p:nvPr>
            <p:ph type="dt" sz="half" idx="10"/>
          </p:nvPr>
        </p:nvSpPr>
        <p:spPr/>
        <p:txBody>
          <a:bodyPr/>
          <a:lstStyle/>
          <a:p>
            <a:pPr>
              <a:defRPr/>
            </a:pPr>
            <a:fld id="{57260842-60C3-4D10-A6CE-D1894B66B5AA}" type="datetime4">
              <a:rPr lang="en-US" smtClean="0"/>
              <a:pPr>
                <a:defRPr/>
              </a:pPr>
              <a:t>January 31, 2024</a:t>
            </a:fld>
            <a:endParaRPr lang="en-US"/>
          </a:p>
        </p:txBody>
      </p:sp>
      <p:sp>
        <p:nvSpPr>
          <p:cNvPr id="5" name="Footer Placeholder 4">
            <a:extLst>
              <a:ext uri="{FF2B5EF4-FFF2-40B4-BE49-F238E27FC236}">
                <a16:creationId xmlns:a16="http://schemas.microsoft.com/office/drawing/2014/main" id="{A6527945-DB87-49AD-F1AA-E5FFAC74C1CD}"/>
              </a:ext>
            </a:extLst>
          </p:cNvPr>
          <p:cNvSpPr>
            <a:spLocks noGrp="1"/>
          </p:cNvSpPr>
          <p:nvPr>
            <p:ph type="ftr" sz="quarter" idx="11"/>
          </p:nvPr>
        </p:nvSpPr>
        <p:spPr/>
        <p:txBody>
          <a:bodyPr/>
          <a:lstStyle/>
          <a:p>
            <a:pPr>
              <a:defRPr/>
            </a:pPr>
            <a:r>
              <a:rPr lang="en-US"/>
              <a:t>Data Mining: Concepts and Techniques</a:t>
            </a:r>
          </a:p>
        </p:txBody>
      </p:sp>
      <p:sp>
        <p:nvSpPr>
          <p:cNvPr id="6" name="Slide Number Placeholder 5">
            <a:extLst>
              <a:ext uri="{FF2B5EF4-FFF2-40B4-BE49-F238E27FC236}">
                <a16:creationId xmlns:a16="http://schemas.microsoft.com/office/drawing/2014/main" id="{1600CB16-88B5-691A-D756-3C678E61C07D}"/>
              </a:ext>
            </a:extLst>
          </p:cNvPr>
          <p:cNvSpPr>
            <a:spLocks noGrp="1"/>
          </p:cNvSpPr>
          <p:nvPr>
            <p:ph type="sldNum" sz="quarter" idx="12"/>
          </p:nvPr>
        </p:nvSpPr>
        <p:spPr/>
        <p:txBody>
          <a:bodyPr/>
          <a:lstStyle/>
          <a:p>
            <a:fld id="{D63A99A5-7408-4599-8152-22F77871240A}" type="slidenum">
              <a:rPr lang="en-US" altLang="en-US" smtClean="0"/>
              <a:pPr/>
              <a:t>15</a:t>
            </a:fld>
            <a:endParaRPr lang="en-US" altLang="en-US"/>
          </a:p>
        </p:txBody>
      </p:sp>
    </p:spTree>
    <p:extLst>
      <p:ext uri="{BB962C8B-B14F-4D97-AF65-F5344CB8AC3E}">
        <p14:creationId xmlns:p14="http://schemas.microsoft.com/office/powerpoint/2010/main" val="2657674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27B7E-E197-F21C-CF52-535B42AD465D}"/>
              </a:ext>
            </a:extLst>
          </p:cNvPr>
          <p:cNvSpPr>
            <a:spLocks noGrp="1"/>
          </p:cNvSpPr>
          <p:nvPr>
            <p:ph type="title"/>
          </p:nvPr>
        </p:nvSpPr>
        <p:spPr/>
        <p:txBody>
          <a:bodyPr/>
          <a:lstStyle/>
          <a:p>
            <a:r>
              <a:rPr lang="en-US" dirty="0"/>
              <a:t>Association rule</a:t>
            </a:r>
          </a:p>
        </p:txBody>
      </p:sp>
      <p:sp>
        <p:nvSpPr>
          <p:cNvPr id="3" name="Content Placeholder 2">
            <a:extLst>
              <a:ext uri="{FF2B5EF4-FFF2-40B4-BE49-F238E27FC236}">
                <a16:creationId xmlns:a16="http://schemas.microsoft.com/office/drawing/2014/main" id="{1121A8A0-071B-7017-BFE0-97460013B834}"/>
              </a:ext>
            </a:extLst>
          </p:cNvPr>
          <p:cNvSpPr>
            <a:spLocks noGrp="1"/>
          </p:cNvSpPr>
          <p:nvPr>
            <p:ph idx="1"/>
          </p:nvPr>
        </p:nvSpPr>
        <p:spPr/>
        <p:txBody>
          <a:bodyPr/>
          <a:lstStyle/>
          <a:p>
            <a:pPr algn="l"/>
            <a:r>
              <a:rPr lang="en-US" b="1" i="0" dirty="0">
                <a:solidFill>
                  <a:srgbClr val="374151"/>
                </a:solidFill>
                <a:effectLst/>
                <a:latin typeface="Söhne"/>
              </a:rPr>
              <a:t>Support Calculation:</a:t>
            </a:r>
            <a:r>
              <a:rPr lang="en-US" b="0" i="0" dirty="0">
                <a:solidFill>
                  <a:srgbClr val="374151"/>
                </a:solidFill>
                <a:effectLst/>
                <a:latin typeface="Söhne"/>
              </a:rPr>
              <a:t> Support for an itemset (e.g., {Diaper, Beer}) is calculated by dividing the number of transactions containing both Diaper and Beer by the total number of transactions.</a:t>
            </a:r>
          </a:p>
          <a:p>
            <a:pPr algn="l"/>
            <a:r>
              <a:rPr lang="en-US" b="0" i="0" dirty="0">
                <a:solidFill>
                  <a:srgbClr val="374151"/>
                </a:solidFill>
                <a:effectLst/>
                <a:latin typeface="Söhne"/>
              </a:rPr>
              <a:t>Suppose there were 1000 transactions, and in 5 of those, both Diapers and Beer were purchased: </a:t>
            </a:r>
          </a:p>
          <a:p>
            <a:pPr algn="l"/>
            <a:r>
              <a:rPr lang="en-US" b="0" i="0" dirty="0">
                <a:solidFill>
                  <a:srgbClr val="374151"/>
                </a:solidFill>
                <a:effectLst/>
                <a:latin typeface="Söhne"/>
              </a:rPr>
              <a:t>Support = (Transactions containing Diaper and Beer) / (Total transactions) = 5 / 1000 = 0.5%</a:t>
            </a:r>
          </a:p>
          <a:p>
            <a:endParaRPr lang="en-US" dirty="0"/>
          </a:p>
        </p:txBody>
      </p:sp>
      <p:sp>
        <p:nvSpPr>
          <p:cNvPr id="4" name="Date Placeholder 3">
            <a:extLst>
              <a:ext uri="{FF2B5EF4-FFF2-40B4-BE49-F238E27FC236}">
                <a16:creationId xmlns:a16="http://schemas.microsoft.com/office/drawing/2014/main" id="{1F00DC32-0D57-1851-9A38-AC3701A246FF}"/>
              </a:ext>
            </a:extLst>
          </p:cNvPr>
          <p:cNvSpPr>
            <a:spLocks noGrp="1"/>
          </p:cNvSpPr>
          <p:nvPr>
            <p:ph type="dt" sz="half" idx="10"/>
          </p:nvPr>
        </p:nvSpPr>
        <p:spPr/>
        <p:txBody>
          <a:bodyPr/>
          <a:lstStyle/>
          <a:p>
            <a:pPr>
              <a:defRPr/>
            </a:pPr>
            <a:fld id="{57260842-60C3-4D10-A6CE-D1894B66B5AA}" type="datetime4">
              <a:rPr lang="en-US" smtClean="0"/>
              <a:pPr>
                <a:defRPr/>
              </a:pPr>
              <a:t>January 31, 2024</a:t>
            </a:fld>
            <a:endParaRPr lang="en-US"/>
          </a:p>
        </p:txBody>
      </p:sp>
      <p:sp>
        <p:nvSpPr>
          <p:cNvPr id="5" name="Footer Placeholder 4">
            <a:extLst>
              <a:ext uri="{FF2B5EF4-FFF2-40B4-BE49-F238E27FC236}">
                <a16:creationId xmlns:a16="http://schemas.microsoft.com/office/drawing/2014/main" id="{B3D37AE7-3F66-1166-0A09-EE222B8DD199}"/>
              </a:ext>
            </a:extLst>
          </p:cNvPr>
          <p:cNvSpPr>
            <a:spLocks noGrp="1"/>
          </p:cNvSpPr>
          <p:nvPr>
            <p:ph type="ftr" sz="quarter" idx="11"/>
          </p:nvPr>
        </p:nvSpPr>
        <p:spPr/>
        <p:txBody>
          <a:bodyPr/>
          <a:lstStyle/>
          <a:p>
            <a:pPr>
              <a:defRPr/>
            </a:pPr>
            <a:r>
              <a:rPr lang="en-US"/>
              <a:t>Data Mining: Concepts and Techniques</a:t>
            </a:r>
          </a:p>
        </p:txBody>
      </p:sp>
      <p:sp>
        <p:nvSpPr>
          <p:cNvPr id="6" name="Slide Number Placeholder 5">
            <a:extLst>
              <a:ext uri="{FF2B5EF4-FFF2-40B4-BE49-F238E27FC236}">
                <a16:creationId xmlns:a16="http://schemas.microsoft.com/office/drawing/2014/main" id="{E5D712A1-0F97-90B2-5DDA-030DEE3031A2}"/>
              </a:ext>
            </a:extLst>
          </p:cNvPr>
          <p:cNvSpPr>
            <a:spLocks noGrp="1"/>
          </p:cNvSpPr>
          <p:nvPr>
            <p:ph type="sldNum" sz="quarter" idx="12"/>
          </p:nvPr>
        </p:nvSpPr>
        <p:spPr/>
        <p:txBody>
          <a:bodyPr/>
          <a:lstStyle/>
          <a:p>
            <a:fld id="{D63A99A5-7408-4599-8152-22F77871240A}" type="slidenum">
              <a:rPr lang="en-US" altLang="en-US" smtClean="0"/>
              <a:pPr/>
              <a:t>16</a:t>
            </a:fld>
            <a:endParaRPr lang="en-US" altLang="en-US"/>
          </a:p>
        </p:txBody>
      </p:sp>
    </p:spTree>
    <p:extLst>
      <p:ext uri="{BB962C8B-B14F-4D97-AF65-F5344CB8AC3E}">
        <p14:creationId xmlns:p14="http://schemas.microsoft.com/office/powerpoint/2010/main" val="2741840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F517-179A-43B4-2105-C2C4C959A8CC}"/>
              </a:ext>
            </a:extLst>
          </p:cNvPr>
          <p:cNvSpPr>
            <a:spLocks noGrp="1"/>
          </p:cNvSpPr>
          <p:nvPr>
            <p:ph type="title"/>
          </p:nvPr>
        </p:nvSpPr>
        <p:spPr/>
        <p:txBody>
          <a:bodyPr/>
          <a:lstStyle/>
          <a:p>
            <a:r>
              <a:rPr lang="en-US" dirty="0"/>
              <a:t>Association rule</a:t>
            </a:r>
          </a:p>
        </p:txBody>
      </p:sp>
      <p:sp>
        <p:nvSpPr>
          <p:cNvPr id="3" name="Content Placeholder 2">
            <a:extLst>
              <a:ext uri="{FF2B5EF4-FFF2-40B4-BE49-F238E27FC236}">
                <a16:creationId xmlns:a16="http://schemas.microsoft.com/office/drawing/2014/main" id="{FE2A5D3E-1A5F-8B62-2215-98CACF7AAEE2}"/>
              </a:ext>
            </a:extLst>
          </p:cNvPr>
          <p:cNvSpPr>
            <a:spLocks noGrp="1"/>
          </p:cNvSpPr>
          <p:nvPr>
            <p:ph idx="1"/>
          </p:nvPr>
        </p:nvSpPr>
        <p:spPr/>
        <p:txBody>
          <a:bodyPr/>
          <a:lstStyle/>
          <a:p>
            <a:pPr algn="l"/>
            <a:r>
              <a:rPr lang="en-US" b="1" i="0" dirty="0">
                <a:solidFill>
                  <a:srgbClr val="374151"/>
                </a:solidFill>
                <a:effectLst/>
                <a:latin typeface="Söhne"/>
              </a:rPr>
              <a:t>Confidence Calculation:</a:t>
            </a:r>
            <a:r>
              <a:rPr lang="en-US" b="0" i="0" dirty="0">
                <a:solidFill>
                  <a:srgbClr val="374151"/>
                </a:solidFill>
                <a:effectLst/>
                <a:latin typeface="Söhne"/>
              </a:rPr>
              <a:t> Confidence measures how often Beer is purchased when Diapers are purchased.</a:t>
            </a:r>
          </a:p>
          <a:p>
            <a:pPr algn="l"/>
            <a:r>
              <a:rPr lang="en-US" b="0" i="0" dirty="0">
                <a:solidFill>
                  <a:srgbClr val="374151"/>
                </a:solidFill>
                <a:effectLst/>
                <a:latin typeface="Söhne"/>
              </a:rPr>
              <a:t>Confidence = (Transactions containing both Diaper and Beer) / (Transactions containing Diaper) </a:t>
            </a:r>
          </a:p>
          <a:p>
            <a:pPr algn="l"/>
            <a:r>
              <a:rPr lang="en-US" b="0" i="0" dirty="0">
                <a:solidFill>
                  <a:srgbClr val="374151"/>
                </a:solidFill>
                <a:effectLst/>
                <a:latin typeface="Söhne"/>
              </a:rPr>
              <a:t>Confidence = 5 / (Number of transactions containing Diaper)</a:t>
            </a:r>
          </a:p>
          <a:p>
            <a:pPr algn="l"/>
            <a:r>
              <a:rPr lang="en-US" b="0" i="0" dirty="0">
                <a:solidFill>
                  <a:srgbClr val="374151"/>
                </a:solidFill>
                <a:effectLst/>
                <a:latin typeface="Söhne"/>
              </a:rPr>
              <a:t>If 75% of transactions containing Diapers also contain Beer, the confidence is 75%.</a:t>
            </a:r>
          </a:p>
          <a:p>
            <a:endParaRPr lang="en-US" dirty="0"/>
          </a:p>
        </p:txBody>
      </p:sp>
      <p:sp>
        <p:nvSpPr>
          <p:cNvPr id="4" name="Date Placeholder 3">
            <a:extLst>
              <a:ext uri="{FF2B5EF4-FFF2-40B4-BE49-F238E27FC236}">
                <a16:creationId xmlns:a16="http://schemas.microsoft.com/office/drawing/2014/main" id="{65C4D75D-AC94-3A25-19C4-25DC31C4DA21}"/>
              </a:ext>
            </a:extLst>
          </p:cNvPr>
          <p:cNvSpPr>
            <a:spLocks noGrp="1"/>
          </p:cNvSpPr>
          <p:nvPr>
            <p:ph type="dt" sz="half" idx="10"/>
          </p:nvPr>
        </p:nvSpPr>
        <p:spPr/>
        <p:txBody>
          <a:bodyPr/>
          <a:lstStyle/>
          <a:p>
            <a:pPr>
              <a:defRPr/>
            </a:pPr>
            <a:fld id="{57260842-60C3-4D10-A6CE-D1894B66B5AA}" type="datetime4">
              <a:rPr lang="en-US" smtClean="0"/>
              <a:pPr>
                <a:defRPr/>
              </a:pPr>
              <a:t>January 31, 2024</a:t>
            </a:fld>
            <a:endParaRPr lang="en-US"/>
          </a:p>
        </p:txBody>
      </p:sp>
      <p:sp>
        <p:nvSpPr>
          <p:cNvPr id="5" name="Footer Placeholder 4">
            <a:extLst>
              <a:ext uri="{FF2B5EF4-FFF2-40B4-BE49-F238E27FC236}">
                <a16:creationId xmlns:a16="http://schemas.microsoft.com/office/drawing/2014/main" id="{390C466E-9764-1E8E-5564-4A399B69A294}"/>
              </a:ext>
            </a:extLst>
          </p:cNvPr>
          <p:cNvSpPr>
            <a:spLocks noGrp="1"/>
          </p:cNvSpPr>
          <p:nvPr>
            <p:ph type="ftr" sz="quarter" idx="11"/>
          </p:nvPr>
        </p:nvSpPr>
        <p:spPr/>
        <p:txBody>
          <a:bodyPr/>
          <a:lstStyle/>
          <a:p>
            <a:pPr>
              <a:defRPr/>
            </a:pPr>
            <a:r>
              <a:rPr lang="en-US"/>
              <a:t>Data Mining: Concepts and Techniques</a:t>
            </a:r>
          </a:p>
        </p:txBody>
      </p:sp>
      <p:sp>
        <p:nvSpPr>
          <p:cNvPr id="6" name="Slide Number Placeholder 5">
            <a:extLst>
              <a:ext uri="{FF2B5EF4-FFF2-40B4-BE49-F238E27FC236}">
                <a16:creationId xmlns:a16="http://schemas.microsoft.com/office/drawing/2014/main" id="{8FA506EB-554B-4521-5B22-40C1945968F8}"/>
              </a:ext>
            </a:extLst>
          </p:cNvPr>
          <p:cNvSpPr>
            <a:spLocks noGrp="1"/>
          </p:cNvSpPr>
          <p:nvPr>
            <p:ph type="sldNum" sz="quarter" idx="12"/>
          </p:nvPr>
        </p:nvSpPr>
        <p:spPr/>
        <p:txBody>
          <a:bodyPr/>
          <a:lstStyle/>
          <a:p>
            <a:fld id="{D63A99A5-7408-4599-8152-22F77871240A}" type="slidenum">
              <a:rPr lang="en-US" altLang="en-US" smtClean="0"/>
              <a:pPr/>
              <a:t>17</a:t>
            </a:fld>
            <a:endParaRPr lang="en-US" altLang="en-US"/>
          </a:p>
        </p:txBody>
      </p:sp>
    </p:spTree>
    <p:extLst>
      <p:ext uri="{BB962C8B-B14F-4D97-AF65-F5344CB8AC3E}">
        <p14:creationId xmlns:p14="http://schemas.microsoft.com/office/powerpoint/2010/main" val="3115162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chemeClr val="tx1"/>
                </a:solidFill>
                <a:latin typeface="Arial" panose="020B0604020202020204" pitchFamily="34" charset="0"/>
                <a:cs typeface="Arial" panose="020B0604020202020204" pitchFamily="34" charset="0"/>
              </a:rPr>
              <a:t>University of Science and Technology Bannu</a:t>
            </a:r>
            <a:br>
              <a:rPr lang="en-US" b="1" dirty="0">
                <a:solidFill>
                  <a:schemeClr val="tx1"/>
                </a:solidFill>
                <a:latin typeface="Arial" panose="020B0604020202020204" pitchFamily="34" charset="0"/>
                <a:cs typeface="Arial" panose="020B0604020202020204" pitchFamily="34" charset="0"/>
              </a:rPr>
            </a:br>
            <a:endParaRPr lang="en-US" dirty="0">
              <a:solidFill>
                <a:schemeClr val="tx1"/>
              </a:solidFill>
            </a:endParaRPr>
          </a:p>
        </p:txBody>
      </p:sp>
      <p:sp>
        <p:nvSpPr>
          <p:cNvPr id="3" name="Content Placeholder 2"/>
          <p:cNvSpPr>
            <a:spLocks noGrp="1"/>
          </p:cNvSpPr>
          <p:nvPr>
            <p:ph idx="1"/>
          </p:nvPr>
        </p:nvSpPr>
        <p:spPr>
          <a:xfrm>
            <a:off x="1097280" y="1826684"/>
            <a:ext cx="10058400" cy="4023360"/>
          </a:xfrm>
        </p:spPr>
        <p:txBody>
          <a:bodyPr/>
          <a:lstStyle/>
          <a:p>
            <a:pPr marL="0" indent="0" algn="ctr">
              <a:buNone/>
            </a:pPr>
            <a:r>
              <a:rPr lang="en-US" sz="2800" b="1" dirty="0">
                <a:solidFill>
                  <a:srgbClr val="004EEA"/>
                </a:solidFill>
                <a:latin typeface="Arial" panose="020B0604020202020204" pitchFamily="34" charset="0"/>
                <a:cs typeface="Arial" panose="020B0604020202020204" pitchFamily="34" charset="0"/>
              </a:rPr>
              <a:t>Data Mining</a:t>
            </a:r>
            <a:endParaRPr lang="en-US" sz="2800" b="1" dirty="0">
              <a:solidFill>
                <a:schemeClr val="tx1"/>
              </a:solidFill>
              <a:latin typeface="Arial" panose="020B0604020202020204" pitchFamily="34" charset="0"/>
              <a:cs typeface="Arial" panose="020B0604020202020204" pitchFamily="34" charset="0"/>
            </a:endParaRPr>
          </a:p>
          <a:p>
            <a:pPr marL="0" indent="0" algn="ctr">
              <a:buNone/>
            </a:pPr>
            <a:r>
              <a:rPr lang="en-US" sz="2800" b="1" dirty="0">
                <a:solidFill>
                  <a:schemeClr val="tx1"/>
                </a:solidFill>
                <a:latin typeface="Arial" panose="020B0604020202020204" pitchFamily="34" charset="0"/>
                <a:cs typeface="Arial" panose="020B0604020202020204" pitchFamily="34" charset="0"/>
              </a:rPr>
              <a:t>Lesson 7</a:t>
            </a:r>
          </a:p>
          <a:p>
            <a:pPr marL="0" indent="0" algn="ctr">
              <a:buNone/>
            </a:pPr>
            <a:r>
              <a:rPr lang="en-US" sz="2400" b="1" dirty="0">
                <a:solidFill>
                  <a:schemeClr val="tx1"/>
                </a:solidFill>
                <a:latin typeface="Arial" panose="020B0604020202020204" pitchFamily="34" charset="0"/>
                <a:cs typeface="Arial" panose="020B0604020202020204" pitchFamily="34" charset="0"/>
              </a:rPr>
              <a:t>January 31, 2024</a:t>
            </a:r>
          </a:p>
        </p:txBody>
      </p:sp>
      <p:sp>
        <p:nvSpPr>
          <p:cNvPr id="4" name="Footer Placeholder 3">
            <a:extLst>
              <a:ext uri="{FF2B5EF4-FFF2-40B4-BE49-F238E27FC236}">
                <a16:creationId xmlns:a16="http://schemas.microsoft.com/office/drawing/2014/main" id="{9F16C88F-56D5-41AD-8F18-C1C912AE67CE}"/>
              </a:ext>
            </a:extLst>
          </p:cNvPr>
          <p:cNvSpPr>
            <a:spLocks noGrp="1"/>
          </p:cNvSpPr>
          <p:nvPr>
            <p:ph type="ftr" sz="quarter" idx="11"/>
          </p:nvPr>
        </p:nvSpPr>
        <p:spPr/>
        <p:txBody>
          <a:bodyPr/>
          <a:lstStyle/>
          <a:p>
            <a:r>
              <a:rPr lang="en-US" dirty="0"/>
              <a:t>DR. WAHAB                                            </a:t>
            </a:r>
            <a:r>
              <a:rPr lang="en-US" sz="900" b="1" dirty="0">
                <a:solidFill>
                  <a:srgbClr val="004EEA"/>
                </a:solidFill>
                <a:latin typeface="Arial" panose="020B0604020202020204" pitchFamily="34" charset="0"/>
                <a:cs typeface="Arial" panose="020B0604020202020204" pitchFamily="34" charset="0"/>
              </a:rPr>
              <a:t>Web Programming (ASP.NET)</a:t>
            </a:r>
            <a:endParaRPr lang="en-US" dirty="0"/>
          </a:p>
        </p:txBody>
      </p:sp>
    </p:spTree>
    <p:extLst>
      <p:ext uri="{BB962C8B-B14F-4D97-AF65-F5344CB8AC3E}">
        <p14:creationId xmlns:p14="http://schemas.microsoft.com/office/powerpoint/2010/main" val="3520146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BF38-ECFA-41CD-8B1A-727BF5BF6CF2}"/>
              </a:ext>
            </a:extLst>
          </p:cNvPr>
          <p:cNvSpPr>
            <a:spLocks noGrp="1"/>
          </p:cNvSpPr>
          <p:nvPr>
            <p:ph type="title"/>
          </p:nvPr>
        </p:nvSpPr>
        <p:spPr>
          <a:xfrm>
            <a:off x="8186058" y="639763"/>
            <a:ext cx="3372529" cy="5055904"/>
          </a:xfrm>
        </p:spPr>
        <p:txBody>
          <a:bodyPr anchor="ctr">
            <a:normAutofit/>
          </a:bodyPr>
          <a:lstStyle/>
          <a:p>
            <a:r>
              <a:rPr lang="en-US" b="1" dirty="0"/>
              <a:t>Learning Objectives</a:t>
            </a:r>
          </a:p>
        </p:txBody>
      </p:sp>
      <p:sp>
        <p:nvSpPr>
          <p:cNvPr id="4" name="Footer Placeholder 3">
            <a:extLst>
              <a:ext uri="{FF2B5EF4-FFF2-40B4-BE49-F238E27FC236}">
                <a16:creationId xmlns:a16="http://schemas.microsoft.com/office/drawing/2014/main" id="{E6C73D2D-59DC-4B5D-B442-746B1FB6114E}"/>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dirty="0"/>
              <a:t>DR. WAHAB                                                                                        Web programming</a:t>
            </a:r>
          </a:p>
        </p:txBody>
      </p:sp>
      <p:graphicFrame>
        <p:nvGraphicFramePr>
          <p:cNvPr id="7" name="Content Placeholder 2">
            <a:extLst>
              <a:ext uri="{FF2B5EF4-FFF2-40B4-BE49-F238E27FC236}">
                <a16:creationId xmlns:a16="http://schemas.microsoft.com/office/drawing/2014/main" id="{A6C267BC-F6A8-4CCF-B2BC-279A911FE223}"/>
              </a:ext>
            </a:extLst>
          </p:cNvPr>
          <p:cNvGraphicFramePr>
            <a:graphicFrameLocks noGrp="1"/>
          </p:cNvGraphicFramePr>
          <p:nvPr>
            <p:ph idx="1"/>
            <p:extLst>
              <p:ext uri="{D42A27DB-BD31-4B8C-83A1-F6EECF244321}">
                <p14:modId xmlns:p14="http://schemas.microsoft.com/office/powerpoint/2010/main" val="3479675151"/>
              </p:ext>
            </p:extLst>
          </p:nvPr>
        </p:nvGraphicFramePr>
        <p:xfrm>
          <a:off x="810694" y="1618861"/>
          <a:ext cx="6910387" cy="3620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128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272F-7D95-8C53-80DC-C1433F2FF630}"/>
              </a:ext>
            </a:extLst>
          </p:cNvPr>
          <p:cNvSpPr>
            <a:spLocks noGrp="1"/>
          </p:cNvSpPr>
          <p:nvPr>
            <p:ph type="title"/>
          </p:nvPr>
        </p:nvSpPr>
        <p:spPr/>
        <p:txBody>
          <a:bodyPr/>
          <a:lstStyle/>
          <a:p>
            <a:r>
              <a:rPr lang="en-US" dirty="0"/>
              <a:t>Lesson outline</a:t>
            </a:r>
          </a:p>
        </p:txBody>
      </p:sp>
      <p:sp>
        <p:nvSpPr>
          <p:cNvPr id="3" name="Content Placeholder 2">
            <a:extLst>
              <a:ext uri="{FF2B5EF4-FFF2-40B4-BE49-F238E27FC236}">
                <a16:creationId xmlns:a16="http://schemas.microsoft.com/office/drawing/2014/main" id="{05AFB5FE-C21E-536C-F605-BD23423E6AE6}"/>
              </a:ext>
            </a:extLst>
          </p:cNvPr>
          <p:cNvSpPr>
            <a:spLocks noGrp="1"/>
          </p:cNvSpPr>
          <p:nvPr>
            <p:ph idx="1"/>
          </p:nvPr>
        </p:nvSpPr>
        <p:spPr/>
        <p:txBody>
          <a:bodyPr/>
          <a:lstStyle/>
          <a:p>
            <a:pPr>
              <a:buFont typeface="Wingdings" panose="05000000000000000000" pitchFamily="2" charset="2"/>
              <a:buChar char="Ø"/>
            </a:pPr>
            <a:r>
              <a:rPr lang="en-US" sz="2400" b="1" dirty="0"/>
              <a:t>What is Association Rule and frequent pattern mining?</a:t>
            </a:r>
          </a:p>
          <a:p>
            <a:pPr>
              <a:buFont typeface="Wingdings" panose="05000000000000000000" pitchFamily="2" charset="2"/>
              <a:buChar char="Ø"/>
            </a:pPr>
            <a:r>
              <a:rPr lang="en-US" sz="2400" b="1" dirty="0">
                <a:solidFill>
                  <a:srgbClr val="242424"/>
                </a:solidFill>
                <a:latin typeface="source-serif-pro"/>
              </a:rPr>
              <a:t>T</a:t>
            </a:r>
            <a:r>
              <a:rPr lang="en-US" sz="2400" b="1" i="0" dirty="0">
                <a:solidFill>
                  <a:srgbClr val="242424"/>
                </a:solidFill>
                <a:effectLst/>
                <a:latin typeface="source-serif-pro"/>
              </a:rPr>
              <a:t>he </a:t>
            </a:r>
            <a:r>
              <a:rPr lang="en-US" sz="2400" b="1" dirty="0" err="1">
                <a:solidFill>
                  <a:srgbClr val="242424"/>
                </a:solidFill>
                <a:latin typeface="source-serif-pro"/>
              </a:rPr>
              <a:t>A</a:t>
            </a:r>
            <a:r>
              <a:rPr lang="en-US" sz="2400" b="1" i="0" dirty="0" err="1">
                <a:solidFill>
                  <a:srgbClr val="242424"/>
                </a:solidFill>
                <a:effectLst/>
                <a:latin typeface="source-serif-pro"/>
              </a:rPr>
              <a:t>priori</a:t>
            </a:r>
            <a:r>
              <a:rPr lang="en-US" sz="2400" b="1" i="0" dirty="0">
                <a:solidFill>
                  <a:srgbClr val="242424"/>
                </a:solidFill>
                <a:effectLst/>
                <a:latin typeface="source-serif-pro"/>
              </a:rPr>
              <a:t> Algorithm for Association Rule</a:t>
            </a:r>
          </a:p>
          <a:p>
            <a:pPr>
              <a:buFont typeface="Wingdings" panose="05000000000000000000" pitchFamily="2" charset="2"/>
              <a:buChar char="Ø"/>
            </a:pPr>
            <a:r>
              <a:rPr lang="en-US" sz="2400" b="1" i="0" dirty="0">
                <a:solidFill>
                  <a:srgbClr val="242424"/>
                </a:solidFill>
                <a:effectLst/>
                <a:latin typeface="source-serif-pro"/>
              </a:rPr>
              <a:t>How FP-Growth Algorithm Work in Association Rule?</a:t>
            </a:r>
          </a:p>
          <a:p>
            <a:pPr algn="l">
              <a:buFont typeface="Wingdings" panose="05000000000000000000" pitchFamily="2" charset="2"/>
              <a:buChar char="Ø"/>
            </a:pPr>
            <a:r>
              <a:rPr lang="en-US" sz="2400" b="1" i="0" dirty="0">
                <a:solidFill>
                  <a:srgbClr val="242424"/>
                </a:solidFill>
                <a:effectLst/>
                <a:latin typeface="source-serif-pro"/>
              </a:rPr>
              <a:t>Practical Implementation of the </a:t>
            </a:r>
            <a:r>
              <a:rPr lang="en-US" sz="2400" b="1" i="0" dirty="0" err="1">
                <a:solidFill>
                  <a:srgbClr val="242424"/>
                </a:solidFill>
                <a:effectLst/>
                <a:latin typeface="source-serif-pro"/>
              </a:rPr>
              <a:t>Apriori</a:t>
            </a:r>
            <a:r>
              <a:rPr lang="en-US" sz="2400" b="1" i="0" dirty="0">
                <a:solidFill>
                  <a:srgbClr val="242424"/>
                </a:solidFill>
                <a:effectLst/>
                <a:latin typeface="source-serif-pro"/>
              </a:rPr>
              <a:t> Algorithm.</a:t>
            </a:r>
          </a:p>
          <a:p>
            <a:pPr algn="l">
              <a:buFont typeface="Wingdings" panose="05000000000000000000" pitchFamily="2" charset="2"/>
              <a:buChar char="Ø"/>
            </a:pPr>
            <a:r>
              <a:rPr lang="en-US" sz="2400" b="1" i="0" dirty="0">
                <a:solidFill>
                  <a:srgbClr val="242424"/>
                </a:solidFill>
                <a:effectLst/>
                <a:latin typeface="source-serif-pro"/>
              </a:rPr>
              <a:t>Practical Implementation of FP-Growth Algorithm.</a:t>
            </a:r>
          </a:p>
          <a:p>
            <a:endParaRPr lang="en-US" dirty="0"/>
          </a:p>
        </p:txBody>
      </p:sp>
      <p:sp>
        <p:nvSpPr>
          <p:cNvPr id="4" name="Footer Placeholder 3">
            <a:extLst>
              <a:ext uri="{FF2B5EF4-FFF2-40B4-BE49-F238E27FC236}">
                <a16:creationId xmlns:a16="http://schemas.microsoft.com/office/drawing/2014/main" id="{84824965-5A60-B1CC-996C-1423245B5EB6}"/>
              </a:ext>
            </a:extLst>
          </p:cNvPr>
          <p:cNvSpPr>
            <a:spLocks noGrp="1"/>
          </p:cNvSpPr>
          <p:nvPr>
            <p:ph type="ftr" sz="quarter" idx="11"/>
          </p:nvPr>
        </p:nvSpPr>
        <p:spPr/>
        <p:txBody>
          <a:bodyPr/>
          <a:lstStyle/>
          <a:p>
            <a:r>
              <a:rPr lang="en-US"/>
              <a:t>DR. WAHAB                                                                                        Deep Learning</a:t>
            </a:r>
          </a:p>
        </p:txBody>
      </p:sp>
    </p:spTree>
    <p:extLst>
      <p:ext uri="{BB962C8B-B14F-4D97-AF65-F5344CB8AC3E}">
        <p14:creationId xmlns:p14="http://schemas.microsoft.com/office/powerpoint/2010/main" val="376393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BA964E-73D0-5385-CE7C-33D794F0D703}"/>
              </a:ext>
            </a:extLst>
          </p:cNvPr>
          <p:cNvSpPr>
            <a:spLocks noGrp="1"/>
          </p:cNvSpPr>
          <p:nvPr>
            <p:ph type="title"/>
          </p:nvPr>
        </p:nvSpPr>
        <p:spPr>
          <a:xfrm>
            <a:off x="6411685" y="634946"/>
            <a:ext cx="5127171" cy="1450757"/>
          </a:xfrm>
        </p:spPr>
        <p:txBody>
          <a:bodyPr>
            <a:normAutofit/>
          </a:bodyPr>
          <a:lstStyle/>
          <a:p>
            <a:r>
              <a:rPr lang="en-US" b="1" dirty="0"/>
              <a:t>Frequent patterns and association rules</a:t>
            </a:r>
          </a:p>
        </p:txBody>
      </p:sp>
      <p:pic>
        <p:nvPicPr>
          <p:cNvPr id="1026" name="Picture 2" descr="Sales Manager Job Description, Qualifications, and Outlook | Job  Descriptions WIKI">
            <a:extLst>
              <a:ext uri="{FF2B5EF4-FFF2-40B4-BE49-F238E27FC236}">
                <a16:creationId xmlns:a16="http://schemas.microsoft.com/office/drawing/2014/main" id="{EBEAB170-FD2F-EF51-FA1A-AA7457676B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455075"/>
            <a:ext cx="5451627" cy="3627809"/>
          </a:xfrm>
          <a:prstGeom prst="rect">
            <a:avLst/>
          </a:prstGeom>
          <a:noFill/>
          <a:extLst>
            <a:ext uri="{909E8E84-426E-40DD-AFC4-6F175D3DCCD1}">
              <a14:hiddenFill xmlns:a14="http://schemas.microsoft.com/office/drawing/2010/main">
                <a:solidFill>
                  <a:srgbClr val="FFFFFF"/>
                </a:solidFill>
              </a14:hiddenFill>
            </a:ext>
          </a:extLst>
        </p:spPr>
      </p:pic>
      <p:cxnSp>
        <p:nvCxnSpPr>
          <p:cNvPr id="1033" name="Straight Connector 103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703368A-1D6C-B3E9-B40A-6DB3C6D005D1}"/>
              </a:ext>
            </a:extLst>
          </p:cNvPr>
          <p:cNvSpPr>
            <a:spLocks noGrp="1"/>
          </p:cNvSpPr>
          <p:nvPr>
            <p:ph idx="1"/>
          </p:nvPr>
        </p:nvSpPr>
        <p:spPr>
          <a:xfrm>
            <a:off x="6411684" y="2198914"/>
            <a:ext cx="5127172" cy="3670180"/>
          </a:xfrm>
        </p:spPr>
        <p:txBody>
          <a:bodyPr>
            <a:normAutofit/>
          </a:bodyPr>
          <a:lstStyle/>
          <a:p>
            <a:pPr>
              <a:buFont typeface="Wingdings" panose="05000000000000000000" pitchFamily="2" charset="2"/>
              <a:buChar char="Ø"/>
            </a:pPr>
            <a:r>
              <a:rPr lang="en-US" sz="1600"/>
              <a:t>Imagine that you are a sales manager at </a:t>
            </a:r>
            <a:r>
              <a:rPr lang="en-US" sz="1600" b="1" i="1"/>
              <a:t>AllElectronics</a:t>
            </a:r>
          </a:p>
          <a:p>
            <a:pPr>
              <a:buFont typeface="Wingdings" panose="05000000000000000000" pitchFamily="2" charset="2"/>
              <a:buChar char="Ø"/>
            </a:pPr>
            <a:r>
              <a:rPr lang="en-US" sz="1600"/>
              <a:t>Primary responsibility “</a:t>
            </a:r>
            <a:r>
              <a:rPr lang="en-US" sz="1600" b="1"/>
              <a:t>Sales Growth</a:t>
            </a:r>
            <a:r>
              <a:rPr lang="en-US" sz="1600"/>
              <a:t>”</a:t>
            </a:r>
          </a:p>
          <a:p>
            <a:pPr>
              <a:buFont typeface="Wingdings" panose="05000000000000000000" pitchFamily="2" charset="2"/>
              <a:buChar char="Ø"/>
            </a:pPr>
            <a:r>
              <a:rPr lang="en-US" sz="1600"/>
              <a:t>Customer purchased PC and Digital Camera</a:t>
            </a:r>
          </a:p>
          <a:p>
            <a:pPr>
              <a:buFont typeface="Wingdings" panose="05000000000000000000" pitchFamily="2" charset="2"/>
              <a:buChar char="Ø"/>
            </a:pPr>
            <a:r>
              <a:rPr lang="en-US" sz="1600"/>
              <a:t>You are recommending new item to her/him</a:t>
            </a:r>
          </a:p>
          <a:p>
            <a:pPr>
              <a:buFont typeface="Wingdings" panose="05000000000000000000" pitchFamily="2" charset="2"/>
              <a:buChar char="Ø"/>
            </a:pPr>
            <a:r>
              <a:rPr lang="en-US" sz="1600"/>
              <a:t>You can recommend a new item to her/him if you have a knowledge</a:t>
            </a:r>
          </a:p>
          <a:p>
            <a:pPr>
              <a:buFont typeface="Wingdings" panose="05000000000000000000" pitchFamily="2" charset="2"/>
              <a:buChar char="Ø"/>
            </a:pPr>
            <a:r>
              <a:rPr lang="en-US" sz="1600"/>
              <a:t>Knowledge of “which products are frequently purchased by your customers following their purchases of a PC and a digital camera in sequence”</a:t>
            </a:r>
          </a:p>
          <a:p>
            <a:pPr>
              <a:buFont typeface="Wingdings" panose="05000000000000000000" pitchFamily="2" charset="2"/>
              <a:buChar char="Ø"/>
            </a:pPr>
            <a:r>
              <a:rPr lang="en-US" sz="1600"/>
              <a:t>Frequent patterns and association rules are the knowledge that you want to mine in such a scenario.</a:t>
            </a:r>
          </a:p>
        </p:txBody>
      </p:sp>
      <p:sp>
        <p:nvSpPr>
          <p:cNvPr id="1035" name="Rectangle 103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37" name="Rectangle 103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Footer Placeholder 3">
            <a:extLst>
              <a:ext uri="{FF2B5EF4-FFF2-40B4-BE49-F238E27FC236}">
                <a16:creationId xmlns:a16="http://schemas.microsoft.com/office/drawing/2014/main" id="{002C32F0-88D9-A0BA-0D44-2E5E0E48A818}"/>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DR. WAHAB                                                                                        Deep Learning</a:t>
            </a:r>
          </a:p>
        </p:txBody>
      </p:sp>
    </p:spTree>
    <p:extLst>
      <p:ext uri="{BB962C8B-B14F-4D97-AF65-F5344CB8AC3E}">
        <p14:creationId xmlns:p14="http://schemas.microsoft.com/office/powerpoint/2010/main" val="220148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2F5B-6634-735D-6F8E-383C07B08CDD}"/>
              </a:ext>
            </a:extLst>
          </p:cNvPr>
          <p:cNvSpPr>
            <a:spLocks noGrp="1"/>
          </p:cNvSpPr>
          <p:nvPr>
            <p:ph type="title"/>
          </p:nvPr>
        </p:nvSpPr>
        <p:spPr/>
        <p:txBody>
          <a:bodyPr/>
          <a:lstStyle/>
          <a:p>
            <a:r>
              <a:rPr lang="en-US" dirty="0"/>
              <a:t>Frequent Patterns</a:t>
            </a:r>
          </a:p>
        </p:txBody>
      </p:sp>
      <p:sp>
        <p:nvSpPr>
          <p:cNvPr id="3" name="Content Placeholder 2">
            <a:extLst>
              <a:ext uri="{FF2B5EF4-FFF2-40B4-BE49-F238E27FC236}">
                <a16:creationId xmlns:a16="http://schemas.microsoft.com/office/drawing/2014/main" id="{F362FBC5-6C51-0F81-184B-C4F9A8468978}"/>
              </a:ext>
            </a:extLst>
          </p:cNvPr>
          <p:cNvSpPr>
            <a:spLocks noGrp="1"/>
          </p:cNvSpPr>
          <p:nvPr>
            <p:ph idx="1"/>
          </p:nvPr>
        </p:nvSpPr>
        <p:spPr/>
        <p:txBody>
          <a:bodyPr/>
          <a:lstStyle/>
          <a:p>
            <a:r>
              <a:rPr lang="en-US" dirty="0"/>
              <a:t>Frequent patterns are patterns (e.g., </a:t>
            </a:r>
            <a:r>
              <a:rPr lang="en-US" dirty="0" err="1"/>
              <a:t>itemsets</a:t>
            </a:r>
            <a:r>
              <a:rPr lang="en-US" dirty="0"/>
              <a:t>, subsequences) that appear frequently in a data set. </a:t>
            </a:r>
          </a:p>
          <a:p>
            <a:pPr algn="just"/>
            <a:r>
              <a:rPr lang="en-US" dirty="0"/>
              <a:t>For example, a set of items, such as milk and bread, that appear frequently together in a transaction data set is a </a:t>
            </a:r>
            <a:r>
              <a:rPr lang="en-US" b="1" i="1" dirty="0"/>
              <a:t>frequent itemset</a:t>
            </a:r>
            <a:r>
              <a:rPr lang="en-US" dirty="0"/>
              <a:t>. </a:t>
            </a:r>
          </a:p>
          <a:p>
            <a:pPr algn="just"/>
            <a:r>
              <a:rPr lang="en-US" dirty="0"/>
              <a:t>A subsequence, such as buying first a PC, then a digital camera, and then a memory card, if it occurs frequently in a shopping history database, is a (frequent) </a:t>
            </a:r>
            <a:r>
              <a:rPr lang="en-US" b="1" i="1" dirty="0"/>
              <a:t>sequential pattern</a:t>
            </a:r>
            <a:r>
              <a:rPr lang="en-US" dirty="0"/>
              <a:t>.</a:t>
            </a:r>
          </a:p>
          <a:p>
            <a:r>
              <a:rPr lang="en-US" dirty="0"/>
              <a:t>Frequent patterns searches for </a:t>
            </a:r>
            <a:r>
              <a:rPr lang="en-US" b="1" dirty="0"/>
              <a:t>recurring relationships </a:t>
            </a:r>
            <a:r>
              <a:rPr lang="en-US" dirty="0"/>
              <a:t>in a given data set.</a:t>
            </a:r>
          </a:p>
        </p:txBody>
      </p:sp>
      <p:sp>
        <p:nvSpPr>
          <p:cNvPr id="4" name="Footer Placeholder 3">
            <a:extLst>
              <a:ext uri="{FF2B5EF4-FFF2-40B4-BE49-F238E27FC236}">
                <a16:creationId xmlns:a16="http://schemas.microsoft.com/office/drawing/2014/main" id="{BC1CC2A3-8D1E-4E6C-039D-9E761C46E633}"/>
              </a:ext>
            </a:extLst>
          </p:cNvPr>
          <p:cNvSpPr>
            <a:spLocks noGrp="1"/>
          </p:cNvSpPr>
          <p:nvPr>
            <p:ph type="ftr" sz="quarter" idx="11"/>
          </p:nvPr>
        </p:nvSpPr>
        <p:spPr/>
        <p:txBody>
          <a:bodyPr/>
          <a:lstStyle/>
          <a:p>
            <a:r>
              <a:rPr lang="en-US"/>
              <a:t>DR. WAHAB                                                                                        Deep Learning</a:t>
            </a:r>
          </a:p>
        </p:txBody>
      </p:sp>
    </p:spTree>
    <p:extLst>
      <p:ext uri="{BB962C8B-B14F-4D97-AF65-F5344CB8AC3E}">
        <p14:creationId xmlns:p14="http://schemas.microsoft.com/office/powerpoint/2010/main" val="3914179874"/>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4B4D-4CA9-BF06-0AB9-3548E5C16FFC}"/>
              </a:ext>
            </a:extLst>
          </p:cNvPr>
          <p:cNvSpPr>
            <a:spLocks noGrp="1"/>
          </p:cNvSpPr>
          <p:nvPr>
            <p:ph type="title"/>
          </p:nvPr>
        </p:nvSpPr>
        <p:spPr>
          <a:xfrm>
            <a:off x="1097280" y="286604"/>
            <a:ext cx="10058400" cy="931612"/>
          </a:xfrm>
        </p:spPr>
        <p:txBody>
          <a:bodyPr/>
          <a:lstStyle/>
          <a:p>
            <a:r>
              <a:rPr lang="en-US" dirty="0"/>
              <a:t>Frequent Patterns</a:t>
            </a:r>
          </a:p>
        </p:txBody>
      </p:sp>
      <p:sp>
        <p:nvSpPr>
          <p:cNvPr id="3" name="Content Placeholder 2">
            <a:extLst>
              <a:ext uri="{FF2B5EF4-FFF2-40B4-BE49-F238E27FC236}">
                <a16:creationId xmlns:a16="http://schemas.microsoft.com/office/drawing/2014/main" id="{37553E43-B820-29DD-FB47-FF51990FAF79}"/>
              </a:ext>
            </a:extLst>
          </p:cNvPr>
          <p:cNvSpPr>
            <a:spLocks noGrp="1"/>
          </p:cNvSpPr>
          <p:nvPr>
            <p:ph idx="1"/>
          </p:nvPr>
        </p:nvSpPr>
        <p:spPr>
          <a:xfrm>
            <a:off x="1097280" y="1415391"/>
            <a:ext cx="10058400" cy="4453703"/>
          </a:xfrm>
        </p:spPr>
        <p:txBody>
          <a:bodyPr/>
          <a:lstStyle/>
          <a:p>
            <a:endParaRPr lang="en-US" dirty="0"/>
          </a:p>
        </p:txBody>
      </p:sp>
      <p:sp>
        <p:nvSpPr>
          <p:cNvPr id="4" name="Footer Placeholder 3">
            <a:extLst>
              <a:ext uri="{FF2B5EF4-FFF2-40B4-BE49-F238E27FC236}">
                <a16:creationId xmlns:a16="http://schemas.microsoft.com/office/drawing/2014/main" id="{B1D8723B-0A83-7312-662E-5F95307BE405}"/>
              </a:ext>
            </a:extLst>
          </p:cNvPr>
          <p:cNvSpPr>
            <a:spLocks noGrp="1"/>
          </p:cNvSpPr>
          <p:nvPr>
            <p:ph type="ftr" sz="quarter" idx="11"/>
          </p:nvPr>
        </p:nvSpPr>
        <p:spPr/>
        <p:txBody>
          <a:bodyPr/>
          <a:lstStyle/>
          <a:p>
            <a:r>
              <a:rPr lang="en-US"/>
              <a:t>DR. WAHAB                                                                                        Deep Learning</a:t>
            </a:r>
          </a:p>
        </p:txBody>
      </p:sp>
      <p:graphicFrame>
        <p:nvGraphicFramePr>
          <p:cNvPr id="5" name="Diagram 4">
            <a:extLst>
              <a:ext uri="{FF2B5EF4-FFF2-40B4-BE49-F238E27FC236}">
                <a16:creationId xmlns:a16="http://schemas.microsoft.com/office/drawing/2014/main" id="{28E8E140-5DED-5710-7363-A26D5A229C3B}"/>
              </a:ext>
            </a:extLst>
          </p:cNvPr>
          <p:cNvGraphicFramePr/>
          <p:nvPr>
            <p:extLst>
              <p:ext uri="{D42A27DB-BD31-4B8C-83A1-F6EECF244321}">
                <p14:modId xmlns:p14="http://schemas.microsoft.com/office/powerpoint/2010/main" val="2542756213"/>
              </p:ext>
            </p:extLst>
          </p:nvPr>
        </p:nvGraphicFramePr>
        <p:xfrm>
          <a:off x="1444171" y="1968759"/>
          <a:ext cx="9453984" cy="4366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7404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EACCC8-7654-A8BD-E749-39D0578B2FA0}"/>
              </a:ext>
            </a:extLst>
          </p:cNvPr>
          <p:cNvSpPr>
            <a:spLocks noGrp="1"/>
          </p:cNvSpPr>
          <p:nvPr>
            <p:ph type="title"/>
          </p:nvPr>
        </p:nvSpPr>
        <p:spPr>
          <a:xfrm>
            <a:off x="7859485" y="634946"/>
            <a:ext cx="3690257" cy="1450757"/>
          </a:xfrm>
        </p:spPr>
        <p:txBody>
          <a:bodyPr>
            <a:normAutofit/>
          </a:bodyPr>
          <a:lstStyle/>
          <a:p>
            <a:r>
              <a:rPr lang="en-US" sz="3400" b="1" dirty="0">
                <a:solidFill>
                  <a:srgbClr val="0070C0"/>
                </a:solidFill>
              </a:rPr>
              <a:t>Market Basket Analysis: A Motivating Example</a:t>
            </a:r>
          </a:p>
        </p:txBody>
      </p:sp>
      <p:pic>
        <p:nvPicPr>
          <p:cNvPr id="6" name="Picture 5">
            <a:extLst>
              <a:ext uri="{FF2B5EF4-FFF2-40B4-BE49-F238E27FC236}">
                <a16:creationId xmlns:a16="http://schemas.microsoft.com/office/drawing/2014/main" id="{7AFB6D20-FFC4-7429-A6FC-D2CCC12E6FED}"/>
              </a:ext>
            </a:extLst>
          </p:cNvPr>
          <p:cNvPicPr>
            <a:picLocks noChangeAspect="1"/>
          </p:cNvPicPr>
          <p:nvPr/>
        </p:nvPicPr>
        <p:blipFill>
          <a:blip r:embed="rId2"/>
          <a:stretch>
            <a:fillRect/>
          </a:stretch>
        </p:blipFill>
        <p:spPr>
          <a:xfrm>
            <a:off x="633999" y="973863"/>
            <a:ext cx="6909801" cy="4646842"/>
          </a:xfrm>
          <a:prstGeom prst="rect">
            <a:avLst/>
          </a:prstGeom>
        </p:spPr>
      </p:pic>
      <p:cxnSp>
        <p:nvCxnSpPr>
          <p:cNvPr id="13" name="Straight Connector 1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227140-6A15-ABC9-075F-F9A5D9590B82}"/>
              </a:ext>
            </a:extLst>
          </p:cNvPr>
          <p:cNvSpPr>
            <a:spLocks noGrp="1"/>
          </p:cNvSpPr>
          <p:nvPr>
            <p:ph idx="1"/>
          </p:nvPr>
        </p:nvSpPr>
        <p:spPr>
          <a:xfrm>
            <a:off x="7859485" y="2198914"/>
            <a:ext cx="3690257" cy="3670180"/>
          </a:xfrm>
        </p:spPr>
        <p:txBody>
          <a:bodyPr>
            <a:normAutofit/>
          </a:bodyPr>
          <a:lstStyle/>
          <a:p>
            <a:pPr algn="just"/>
            <a:r>
              <a:rPr lang="en-US" dirty="0"/>
              <a:t>A typical example of frequent itemset mining is market basket analysis</a:t>
            </a:r>
          </a:p>
          <a:p>
            <a:pPr algn="just"/>
            <a:r>
              <a:rPr lang="en-US" dirty="0"/>
              <a:t>A Market basket is a collection of items purchased by a customer in a single transaction, which is a well-defined business activity.</a:t>
            </a:r>
          </a:p>
          <a:p>
            <a:endParaRPr lang="en-US" dirty="0"/>
          </a:p>
        </p:txBody>
      </p:sp>
      <p:sp>
        <p:nvSpPr>
          <p:cNvPr id="15" name="Rectangle 1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Footer Placeholder 3">
            <a:extLst>
              <a:ext uri="{FF2B5EF4-FFF2-40B4-BE49-F238E27FC236}">
                <a16:creationId xmlns:a16="http://schemas.microsoft.com/office/drawing/2014/main" id="{6C2A2B83-D42C-57EC-1174-2A223686DDCE}"/>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DR. WAHAB                                                                                        Deep Learning</a:t>
            </a:r>
          </a:p>
        </p:txBody>
      </p:sp>
    </p:spTree>
    <p:extLst>
      <p:ext uri="{BB962C8B-B14F-4D97-AF65-F5344CB8AC3E}">
        <p14:creationId xmlns:p14="http://schemas.microsoft.com/office/powerpoint/2010/main" val="2855736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7D88-155E-B601-EF6A-4CBF1F336F0F}"/>
              </a:ext>
            </a:extLst>
          </p:cNvPr>
          <p:cNvSpPr>
            <a:spLocks noGrp="1"/>
          </p:cNvSpPr>
          <p:nvPr>
            <p:ph type="title"/>
          </p:nvPr>
        </p:nvSpPr>
        <p:spPr/>
        <p:txBody>
          <a:bodyPr/>
          <a:lstStyle/>
          <a:p>
            <a:r>
              <a:rPr lang="en-US" sz="4800" b="1" dirty="0">
                <a:solidFill>
                  <a:srgbClr val="0070C0"/>
                </a:solidFill>
              </a:rPr>
              <a:t>Market Basket Analysis: A Motivating Example</a:t>
            </a:r>
            <a:endParaRPr lang="en-US" dirty="0"/>
          </a:p>
        </p:txBody>
      </p:sp>
      <p:sp>
        <p:nvSpPr>
          <p:cNvPr id="3" name="Content Placeholder 2">
            <a:extLst>
              <a:ext uri="{FF2B5EF4-FFF2-40B4-BE49-F238E27FC236}">
                <a16:creationId xmlns:a16="http://schemas.microsoft.com/office/drawing/2014/main" id="{8BFBB745-E44E-D969-FBC5-6E227192CF73}"/>
              </a:ext>
            </a:extLst>
          </p:cNvPr>
          <p:cNvSpPr>
            <a:spLocks noGrp="1"/>
          </p:cNvSpPr>
          <p:nvPr>
            <p:ph idx="1"/>
          </p:nvPr>
        </p:nvSpPr>
        <p:spPr/>
        <p:txBody>
          <a:bodyPr/>
          <a:lstStyle/>
          <a:p>
            <a:pPr algn="just">
              <a:buFont typeface="Wingdings" panose="05000000000000000000" pitchFamily="2" charset="2"/>
              <a:buChar char="Ø"/>
            </a:pPr>
            <a:r>
              <a:rPr lang="en-US" sz="2000" b="1" dirty="0">
                <a:solidFill>
                  <a:srgbClr val="0070C0"/>
                </a:solidFill>
              </a:rPr>
              <a:t>Market Basket Analysis</a:t>
            </a:r>
            <a:r>
              <a:rPr lang="en-US" dirty="0"/>
              <a:t> analyzes customer buying habits by </a:t>
            </a:r>
            <a:r>
              <a:rPr lang="en-US" b="1" dirty="0"/>
              <a:t>finding associations between the different items</a:t>
            </a:r>
            <a:r>
              <a:rPr lang="en-US" dirty="0"/>
              <a:t> that customers place in their “shopping baskets” </a:t>
            </a:r>
          </a:p>
          <a:p>
            <a:pPr algn="just">
              <a:buFont typeface="Wingdings" panose="05000000000000000000" pitchFamily="2" charset="2"/>
              <a:buChar char="Ø"/>
            </a:pPr>
            <a:r>
              <a:rPr lang="en-US" dirty="0"/>
              <a:t>The discovery of these associations </a:t>
            </a:r>
            <a:r>
              <a:rPr lang="en-US" b="1" dirty="0"/>
              <a:t>can help retailers </a:t>
            </a:r>
            <a:r>
              <a:rPr lang="en-US" dirty="0"/>
              <a:t>develop marketing strategies by gaining insight into which items are frequently purchased together by customers. </a:t>
            </a:r>
          </a:p>
          <a:p>
            <a:pPr>
              <a:buFont typeface="Wingdings" panose="05000000000000000000" pitchFamily="2" charset="2"/>
              <a:buChar char="Ø"/>
            </a:pPr>
            <a:r>
              <a:rPr lang="en-US" dirty="0"/>
              <a:t>For instance, if customers are buying milk, how likely are they to also buy bread (and what kind of bread) on the same trip to the supermarket? </a:t>
            </a:r>
          </a:p>
          <a:p>
            <a:pPr>
              <a:buFont typeface="Wingdings" panose="05000000000000000000" pitchFamily="2" charset="2"/>
              <a:buChar char="Ø"/>
            </a:pPr>
            <a:r>
              <a:rPr lang="en-US" dirty="0"/>
              <a:t>This information can lead to increased sales by helping retailers do selective marketing and plan their shelf space.</a:t>
            </a:r>
          </a:p>
        </p:txBody>
      </p:sp>
      <p:sp>
        <p:nvSpPr>
          <p:cNvPr id="4" name="Footer Placeholder 3">
            <a:extLst>
              <a:ext uri="{FF2B5EF4-FFF2-40B4-BE49-F238E27FC236}">
                <a16:creationId xmlns:a16="http://schemas.microsoft.com/office/drawing/2014/main" id="{AFCD78C1-5019-B39B-1BC4-772DCFC54222}"/>
              </a:ext>
            </a:extLst>
          </p:cNvPr>
          <p:cNvSpPr>
            <a:spLocks noGrp="1"/>
          </p:cNvSpPr>
          <p:nvPr>
            <p:ph type="ftr" sz="quarter" idx="11"/>
          </p:nvPr>
        </p:nvSpPr>
        <p:spPr/>
        <p:txBody>
          <a:bodyPr/>
          <a:lstStyle/>
          <a:p>
            <a:r>
              <a:rPr lang="en-US"/>
              <a:t>DR. WAHAB                                                                                        Deep Learning</a:t>
            </a:r>
          </a:p>
        </p:txBody>
      </p:sp>
    </p:spTree>
    <p:extLst>
      <p:ext uri="{BB962C8B-B14F-4D97-AF65-F5344CB8AC3E}">
        <p14:creationId xmlns:p14="http://schemas.microsoft.com/office/powerpoint/2010/main" val="34539541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d84d36a5-5cd1-4c84-b3fd-f5cdb1f1d7cf" Revision="1" Stencil="System.MyShapes" StencilVersion="1.0"/>
</Control>
</file>

<file path=customXml/item2.xml><?xml version="1.0" encoding="utf-8"?>
<Control xmlns="http://schemas.microsoft.com/VisualStudio/2011/storyboarding/control">
  <Id Name="d84d36a5-5cd1-4c84-b3fd-f5cdb1f1d7cf" Revision="1" Stencil="System.MyShapes" StencilVersion="1.0"/>
</Control>
</file>

<file path=customXml/itemProps1.xml><?xml version="1.0" encoding="utf-8"?>
<ds:datastoreItem xmlns:ds="http://schemas.openxmlformats.org/officeDocument/2006/customXml" ds:itemID="{D2BA10AC-C23F-4417-8F4D-AB63C3CC5558}">
  <ds:schemaRefs>
    <ds:schemaRef ds:uri="http://schemas.microsoft.com/VisualStudio/2011/storyboarding/control"/>
  </ds:schemaRefs>
</ds:datastoreItem>
</file>

<file path=customXml/itemProps2.xml><?xml version="1.0" encoding="utf-8"?>
<ds:datastoreItem xmlns:ds="http://schemas.openxmlformats.org/officeDocument/2006/customXml" ds:itemID="{478D8EBB-9659-4265-AF82-5CA6C79BE87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Retrospect</Template>
  <TotalTime>18192</TotalTime>
  <Words>1024</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Söhne</vt:lpstr>
      <vt:lpstr>source-serif-pro</vt:lpstr>
      <vt:lpstr>TwitterChirp</vt:lpstr>
      <vt:lpstr>Wingdings</vt:lpstr>
      <vt:lpstr>Retrospect</vt:lpstr>
      <vt:lpstr>PowerPoint Presentation</vt:lpstr>
      <vt:lpstr>University of Science and Technology Bannu </vt:lpstr>
      <vt:lpstr>Learning Objectives</vt:lpstr>
      <vt:lpstr>Lesson outline</vt:lpstr>
      <vt:lpstr>Frequent patterns and association rules</vt:lpstr>
      <vt:lpstr>Frequent Patterns</vt:lpstr>
      <vt:lpstr>Frequent Patterns</vt:lpstr>
      <vt:lpstr>Market Basket Analysis: A Motivating Example</vt:lpstr>
      <vt:lpstr>Market Basket Analysis: A Motivating Example</vt:lpstr>
      <vt:lpstr>Example</vt:lpstr>
      <vt:lpstr>Example</vt:lpstr>
      <vt:lpstr>Example</vt:lpstr>
      <vt:lpstr>Association rule</vt:lpstr>
      <vt:lpstr>Association rule</vt:lpstr>
      <vt:lpstr>Association rule</vt:lpstr>
      <vt:lpstr>Association rule</vt:lpstr>
      <vt:lpstr>Association rule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UST BANNU</dc:creator>
  <cp:lastModifiedBy>Wahab Khan</cp:lastModifiedBy>
  <cp:revision>403</cp:revision>
  <dcterms:created xsi:type="dcterms:W3CDTF">2020-08-08T03:03:04Z</dcterms:created>
  <dcterms:modified xsi:type="dcterms:W3CDTF">2024-01-31T05:43:37Z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