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2"/>
  </p:notesMasterIdLst>
  <p:sldIdLst>
    <p:sldId id="847" r:id="rId2"/>
    <p:sldId id="258" r:id="rId3"/>
    <p:sldId id="294" r:id="rId4"/>
    <p:sldId id="848" r:id="rId5"/>
    <p:sldId id="864" r:id="rId6"/>
    <p:sldId id="850" r:id="rId7"/>
    <p:sldId id="852" r:id="rId8"/>
    <p:sldId id="853" r:id="rId9"/>
    <p:sldId id="854" r:id="rId10"/>
    <p:sldId id="855" r:id="rId11"/>
    <p:sldId id="856" r:id="rId12"/>
    <p:sldId id="858" r:id="rId13"/>
    <p:sldId id="857" r:id="rId14"/>
    <p:sldId id="863" r:id="rId15"/>
    <p:sldId id="859" r:id="rId16"/>
    <p:sldId id="860" r:id="rId17"/>
    <p:sldId id="861" r:id="rId18"/>
    <p:sldId id="862" r:id="rId19"/>
    <p:sldId id="268"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60441-80DD-4314-BB14-2DDF0815CBF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AE22142-0918-41D5-9CFF-4D49B6445E59}">
      <dgm:prSet/>
      <dgm:spPr>
        <a:solidFill>
          <a:srgbClr val="0070C0"/>
        </a:solidFill>
      </dgm:spPr>
      <dgm:t>
        <a:bodyPr/>
        <a:lstStyle/>
        <a:p>
          <a:r>
            <a:rPr lang="en-US" b="1" dirty="0"/>
            <a:t>Bias VS Threshold</a:t>
          </a:r>
        </a:p>
      </dgm:t>
    </dgm:pt>
    <dgm:pt modelId="{8189C9FE-A837-42A2-8D35-AE564058C673}" type="parTrans" cxnId="{B972DAE6-FFF7-43B2-91F7-6D028CD7EB46}">
      <dgm:prSet/>
      <dgm:spPr/>
      <dgm:t>
        <a:bodyPr/>
        <a:lstStyle/>
        <a:p>
          <a:endParaRPr lang="en-US"/>
        </a:p>
      </dgm:t>
    </dgm:pt>
    <dgm:pt modelId="{B5C2113E-46A3-4215-A063-1138FB0CDF52}" type="sibTrans" cxnId="{B972DAE6-FFF7-43B2-91F7-6D028CD7EB46}">
      <dgm:prSet/>
      <dgm:spPr/>
      <dgm:t>
        <a:bodyPr/>
        <a:lstStyle/>
        <a:p>
          <a:endParaRPr lang="en-US"/>
        </a:p>
      </dgm:t>
    </dgm:pt>
    <dgm:pt modelId="{3A80FC7D-0A60-4CEB-B4A0-97FBE0FFE5E1}">
      <dgm:prSet/>
      <dgm:spPr>
        <a:solidFill>
          <a:schemeClr val="accent1">
            <a:lumMod val="60000"/>
            <a:lumOff val="40000"/>
          </a:schemeClr>
        </a:solidFill>
      </dgm:spPr>
      <dgm:t>
        <a:bodyPr/>
        <a:lstStyle/>
        <a:p>
          <a:r>
            <a:rPr lang="en-US" b="1" dirty="0"/>
            <a:t>Network Topology</a:t>
          </a:r>
        </a:p>
      </dgm:t>
    </dgm:pt>
    <dgm:pt modelId="{D9B89560-740C-4F74-95B5-547614D65271}" type="parTrans" cxnId="{311E561B-F10F-47F5-9427-3984CFBA0B7F}">
      <dgm:prSet/>
      <dgm:spPr/>
      <dgm:t>
        <a:bodyPr/>
        <a:lstStyle/>
        <a:p>
          <a:endParaRPr lang="en-US"/>
        </a:p>
      </dgm:t>
    </dgm:pt>
    <dgm:pt modelId="{A66683E8-51CB-40C1-8B1C-981896C677E3}" type="sibTrans" cxnId="{311E561B-F10F-47F5-9427-3984CFBA0B7F}">
      <dgm:prSet/>
      <dgm:spPr/>
      <dgm:t>
        <a:bodyPr/>
        <a:lstStyle/>
        <a:p>
          <a:endParaRPr lang="en-US"/>
        </a:p>
      </dgm:t>
    </dgm:pt>
    <dgm:pt modelId="{536E89BD-3944-41A2-8934-19B03C54448C}">
      <dgm:prSet/>
      <dgm:spPr>
        <a:solidFill>
          <a:srgbClr val="00B0F0"/>
        </a:solidFill>
      </dgm:spPr>
      <dgm:t>
        <a:bodyPr/>
        <a:lstStyle/>
        <a:p>
          <a:r>
            <a:rPr lang="en-US" b="1" dirty="0"/>
            <a:t>Activation Functions/Transfer Functions</a:t>
          </a:r>
        </a:p>
      </dgm:t>
    </dgm:pt>
    <dgm:pt modelId="{E11B9EE0-9D6A-4234-A9A5-2C9EEEC907AA}" type="parTrans" cxnId="{F49542E6-6B9B-4C55-BB01-922D63460FF5}">
      <dgm:prSet/>
      <dgm:spPr/>
      <dgm:t>
        <a:bodyPr/>
        <a:lstStyle/>
        <a:p>
          <a:endParaRPr lang="en-US"/>
        </a:p>
      </dgm:t>
    </dgm:pt>
    <dgm:pt modelId="{0F7E29F7-CA2C-469F-BDBB-D9AE21126424}" type="sibTrans" cxnId="{F49542E6-6B9B-4C55-BB01-922D63460FF5}">
      <dgm:prSet/>
      <dgm:spPr/>
      <dgm:t>
        <a:bodyPr/>
        <a:lstStyle/>
        <a:p>
          <a:endParaRPr lang="en-US"/>
        </a:p>
      </dgm:t>
    </dgm:pt>
    <dgm:pt modelId="{1C7A3BD4-BF9E-40D4-9F5D-986282218E81}" type="pres">
      <dgm:prSet presAssocID="{37160441-80DD-4314-BB14-2DDF0815CBF3}" presName="linear" presStyleCnt="0">
        <dgm:presLayoutVars>
          <dgm:dir/>
          <dgm:animLvl val="lvl"/>
          <dgm:resizeHandles val="exact"/>
        </dgm:presLayoutVars>
      </dgm:prSet>
      <dgm:spPr/>
    </dgm:pt>
    <dgm:pt modelId="{666FBC43-EF76-42DE-A02C-22239944E33A}" type="pres">
      <dgm:prSet presAssocID="{6AE22142-0918-41D5-9CFF-4D49B6445E59}" presName="parentLin" presStyleCnt="0"/>
      <dgm:spPr/>
    </dgm:pt>
    <dgm:pt modelId="{D16CAF47-1B5F-4878-90AE-9350FF3F0F95}" type="pres">
      <dgm:prSet presAssocID="{6AE22142-0918-41D5-9CFF-4D49B6445E59}" presName="parentLeftMargin" presStyleLbl="node1" presStyleIdx="0" presStyleCnt="3"/>
      <dgm:spPr/>
    </dgm:pt>
    <dgm:pt modelId="{B96B9EAA-29F2-40B5-A188-815DCDE81509}" type="pres">
      <dgm:prSet presAssocID="{6AE22142-0918-41D5-9CFF-4D49B6445E59}" presName="parentText" presStyleLbl="node1" presStyleIdx="0" presStyleCnt="3">
        <dgm:presLayoutVars>
          <dgm:chMax val="0"/>
          <dgm:bulletEnabled val="1"/>
        </dgm:presLayoutVars>
      </dgm:prSet>
      <dgm:spPr/>
    </dgm:pt>
    <dgm:pt modelId="{977CAC76-A02C-450B-BAF9-E7A8FC37B53C}" type="pres">
      <dgm:prSet presAssocID="{6AE22142-0918-41D5-9CFF-4D49B6445E59}" presName="negativeSpace" presStyleCnt="0"/>
      <dgm:spPr/>
    </dgm:pt>
    <dgm:pt modelId="{9E2C2B49-8CE9-429E-8CF9-788C3099C42C}" type="pres">
      <dgm:prSet presAssocID="{6AE22142-0918-41D5-9CFF-4D49B6445E59}" presName="childText" presStyleLbl="conFgAcc1" presStyleIdx="0" presStyleCnt="3">
        <dgm:presLayoutVars>
          <dgm:bulletEnabled val="1"/>
        </dgm:presLayoutVars>
      </dgm:prSet>
      <dgm:spPr/>
    </dgm:pt>
    <dgm:pt modelId="{A0E7A13B-70DD-41C5-844A-03AFC3DC367E}" type="pres">
      <dgm:prSet presAssocID="{B5C2113E-46A3-4215-A063-1138FB0CDF52}" presName="spaceBetweenRectangles" presStyleCnt="0"/>
      <dgm:spPr/>
    </dgm:pt>
    <dgm:pt modelId="{A59D0C78-D193-47DB-8A97-DEAFD487D011}" type="pres">
      <dgm:prSet presAssocID="{3A80FC7D-0A60-4CEB-B4A0-97FBE0FFE5E1}" presName="parentLin" presStyleCnt="0"/>
      <dgm:spPr/>
    </dgm:pt>
    <dgm:pt modelId="{0AF42A88-66D9-4158-835D-CDFF94D7F7E2}" type="pres">
      <dgm:prSet presAssocID="{3A80FC7D-0A60-4CEB-B4A0-97FBE0FFE5E1}" presName="parentLeftMargin" presStyleLbl="node1" presStyleIdx="0" presStyleCnt="3"/>
      <dgm:spPr/>
    </dgm:pt>
    <dgm:pt modelId="{33E67543-1579-4707-AE8A-509213F70236}" type="pres">
      <dgm:prSet presAssocID="{3A80FC7D-0A60-4CEB-B4A0-97FBE0FFE5E1}" presName="parentText" presStyleLbl="node1" presStyleIdx="1" presStyleCnt="3">
        <dgm:presLayoutVars>
          <dgm:chMax val="0"/>
          <dgm:bulletEnabled val="1"/>
        </dgm:presLayoutVars>
      </dgm:prSet>
      <dgm:spPr/>
    </dgm:pt>
    <dgm:pt modelId="{F109A68B-1336-4955-8007-3B683EEEDA43}" type="pres">
      <dgm:prSet presAssocID="{3A80FC7D-0A60-4CEB-B4A0-97FBE0FFE5E1}" presName="negativeSpace" presStyleCnt="0"/>
      <dgm:spPr/>
    </dgm:pt>
    <dgm:pt modelId="{75B83AE6-FF37-4B7D-B5B3-B2518E186112}" type="pres">
      <dgm:prSet presAssocID="{3A80FC7D-0A60-4CEB-B4A0-97FBE0FFE5E1}" presName="childText" presStyleLbl="conFgAcc1" presStyleIdx="1" presStyleCnt="3">
        <dgm:presLayoutVars>
          <dgm:bulletEnabled val="1"/>
        </dgm:presLayoutVars>
      </dgm:prSet>
      <dgm:spPr/>
    </dgm:pt>
    <dgm:pt modelId="{052335A1-F30C-4D56-8184-FA6555CD37B6}" type="pres">
      <dgm:prSet presAssocID="{A66683E8-51CB-40C1-8B1C-981896C677E3}" presName="spaceBetweenRectangles" presStyleCnt="0"/>
      <dgm:spPr/>
    </dgm:pt>
    <dgm:pt modelId="{78DD84EF-1CC7-4F11-9842-EB0D8C9D794C}" type="pres">
      <dgm:prSet presAssocID="{536E89BD-3944-41A2-8934-19B03C54448C}" presName="parentLin" presStyleCnt="0"/>
      <dgm:spPr/>
    </dgm:pt>
    <dgm:pt modelId="{D356B2E5-FF28-4529-BD6B-F69C37178B4F}" type="pres">
      <dgm:prSet presAssocID="{536E89BD-3944-41A2-8934-19B03C54448C}" presName="parentLeftMargin" presStyleLbl="node1" presStyleIdx="1" presStyleCnt="3"/>
      <dgm:spPr/>
    </dgm:pt>
    <dgm:pt modelId="{ACAE6B7B-84D5-47DF-9FDD-A8E07F91020A}" type="pres">
      <dgm:prSet presAssocID="{536E89BD-3944-41A2-8934-19B03C54448C}" presName="parentText" presStyleLbl="node1" presStyleIdx="2" presStyleCnt="3">
        <dgm:presLayoutVars>
          <dgm:chMax val="0"/>
          <dgm:bulletEnabled val="1"/>
        </dgm:presLayoutVars>
      </dgm:prSet>
      <dgm:spPr/>
    </dgm:pt>
    <dgm:pt modelId="{D8B34D13-65A9-4034-9663-B9935210A9BF}" type="pres">
      <dgm:prSet presAssocID="{536E89BD-3944-41A2-8934-19B03C54448C}" presName="negativeSpace" presStyleCnt="0"/>
      <dgm:spPr/>
    </dgm:pt>
    <dgm:pt modelId="{34974133-0E28-4BBF-B922-E19D29D577A2}" type="pres">
      <dgm:prSet presAssocID="{536E89BD-3944-41A2-8934-19B03C54448C}" presName="childText" presStyleLbl="conFgAcc1" presStyleIdx="2" presStyleCnt="3">
        <dgm:presLayoutVars>
          <dgm:bulletEnabled val="1"/>
        </dgm:presLayoutVars>
      </dgm:prSet>
      <dgm:spPr/>
    </dgm:pt>
  </dgm:ptLst>
  <dgm:cxnLst>
    <dgm:cxn modelId="{58EF5409-7949-4027-9199-71D54934972A}" type="presOf" srcId="{536E89BD-3944-41A2-8934-19B03C54448C}" destId="{D356B2E5-FF28-4529-BD6B-F69C37178B4F}" srcOrd="0" destOrd="0" presId="urn:microsoft.com/office/officeart/2005/8/layout/list1"/>
    <dgm:cxn modelId="{E342580C-1F0B-409A-A8DA-514B9F35C918}" type="presOf" srcId="{37160441-80DD-4314-BB14-2DDF0815CBF3}" destId="{1C7A3BD4-BF9E-40D4-9F5D-986282218E81}" srcOrd="0" destOrd="0" presId="urn:microsoft.com/office/officeart/2005/8/layout/list1"/>
    <dgm:cxn modelId="{F63B7A12-BE78-423E-850A-26B09DC04112}" type="presOf" srcId="{3A80FC7D-0A60-4CEB-B4A0-97FBE0FFE5E1}" destId="{0AF42A88-66D9-4158-835D-CDFF94D7F7E2}" srcOrd="0" destOrd="0" presId="urn:microsoft.com/office/officeart/2005/8/layout/list1"/>
    <dgm:cxn modelId="{84E67E18-38DA-4E19-9783-25F18C2A2E5E}" type="presOf" srcId="{3A80FC7D-0A60-4CEB-B4A0-97FBE0FFE5E1}" destId="{33E67543-1579-4707-AE8A-509213F70236}" srcOrd="1" destOrd="0" presId="urn:microsoft.com/office/officeart/2005/8/layout/list1"/>
    <dgm:cxn modelId="{8F494719-7191-4D19-BBA0-6BC7CBF4C932}" type="presOf" srcId="{536E89BD-3944-41A2-8934-19B03C54448C}" destId="{ACAE6B7B-84D5-47DF-9FDD-A8E07F91020A}" srcOrd="1" destOrd="0" presId="urn:microsoft.com/office/officeart/2005/8/layout/list1"/>
    <dgm:cxn modelId="{311E561B-F10F-47F5-9427-3984CFBA0B7F}" srcId="{37160441-80DD-4314-BB14-2DDF0815CBF3}" destId="{3A80FC7D-0A60-4CEB-B4A0-97FBE0FFE5E1}" srcOrd="1" destOrd="0" parTransId="{D9B89560-740C-4F74-95B5-547614D65271}" sibTransId="{A66683E8-51CB-40C1-8B1C-981896C677E3}"/>
    <dgm:cxn modelId="{B242CCD0-6493-4255-842B-ADE7C2F9AFD4}" type="presOf" srcId="{6AE22142-0918-41D5-9CFF-4D49B6445E59}" destId="{B96B9EAA-29F2-40B5-A188-815DCDE81509}" srcOrd="1" destOrd="0" presId="urn:microsoft.com/office/officeart/2005/8/layout/list1"/>
    <dgm:cxn modelId="{F49542E6-6B9B-4C55-BB01-922D63460FF5}" srcId="{37160441-80DD-4314-BB14-2DDF0815CBF3}" destId="{536E89BD-3944-41A2-8934-19B03C54448C}" srcOrd="2" destOrd="0" parTransId="{E11B9EE0-9D6A-4234-A9A5-2C9EEEC907AA}" sibTransId="{0F7E29F7-CA2C-469F-BDBB-D9AE21126424}"/>
    <dgm:cxn modelId="{B972DAE6-FFF7-43B2-91F7-6D028CD7EB46}" srcId="{37160441-80DD-4314-BB14-2DDF0815CBF3}" destId="{6AE22142-0918-41D5-9CFF-4D49B6445E59}" srcOrd="0" destOrd="0" parTransId="{8189C9FE-A837-42A2-8D35-AE564058C673}" sibTransId="{B5C2113E-46A3-4215-A063-1138FB0CDF52}"/>
    <dgm:cxn modelId="{27363DF4-BB88-4D58-9814-D442298738CC}" type="presOf" srcId="{6AE22142-0918-41D5-9CFF-4D49B6445E59}" destId="{D16CAF47-1B5F-4878-90AE-9350FF3F0F95}" srcOrd="0" destOrd="0" presId="urn:microsoft.com/office/officeart/2005/8/layout/list1"/>
    <dgm:cxn modelId="{9F62A133-5362-4AC2-9A1F-EBFFA40C82F0}" type="presParOf" srcId="{1C7A3BD4-BF9E-40D4-9F5D-986282218E81}" destId="{666FBC43-EF76-42DE-A02C-22239944E33A}" srcOrd="0" destOrd="0" presId="urn:microsoft.com/office/officeart/2005/8/layout/list1"/>
    <dgm:cxn modelId="{0CF23318-CDA3-45AA-AAD6-8F33CF91EC0A}" type="presParOf" srcId="{666FBC43-EF76-42DE-A02C-22239944E33A}" destId="{D16CAF47-1B5F-4878-90AE-9350FF3F0F95}" srcOrd="0" destOrd="0" presId="urn:microsoft.com/office/officeart/2005/8/layout/list1"/>
    <dgm:cxn modelId="{688D9BCC-9964-4EA2-803D-877AD8CB91AE}" type="presParOf" srcId="{666FBC43-EF76-42DE-A02C-22239944E33A}" destId="{B96B9EAA-29F2-40B5-A188-815DCDE81509}" srcOrd="1" destOrd="0" presId="urn:microsoft.com/office/officeart/2005/8/layout/list1"/>
    <dgm:cxn modelId="{A4AC11C0-2024-43DF-9657-C42F3B5F42EF}" type="presParOf" srcId="{1C7A3BD4-BF9E-40D4-9F5D-986282218E81}" destId="{977CAC76-A02C-450B-BAF9-E7A8FC37B53C}" srcOrd="1" destOrd="0" presId="urn:microsoft.com/office/officeart/2005/8/layout/list1"/>
    <dgm:cxn modelId="{C46E0A6D-BE4B-428B-B5CA-0214E7737286}" type="presParOf" srcId="{1C7A3BD4-BF9E-40D4-9F5D-986282218E81}" destId="{9E2C2B49-8CE9-429E-8CF9-788C3099C42C}" srcOrd="2" destOrd="0" presId="urn:microsoft.com/office/officeart/2005/8/layout/list1"/>
    <dgm:cxn modelId="{92785D35-85F3-4960-B43A-7B09AF54BF16}" type="presParOf" srcId="{1C7A3BD4-BF9E-40D4-9F5D-986282218E81}" destId="{A0E7A13B-70DD-41C5-844A-03AFC3DC367E}" srcOrd="3" destOrd="0" presId="urn:microsoft.com/office/officeart/2005/8/layout/list1"/>
    <dgm:cxn modelId="{5F54E4E3-7811-40A4-B28B-10C5FB74A6C9}" type="presParOf" srcId="{1C7A3BD4-BF9E-40D4-9F5D-986282218E81}" destId="{A59D0C78-D193-47DB-8A97-DEAFD487D011}" srcOrd="4" destOrd="0" presId="urn:microsoft.com/office/officeart/2005/8/layout/list1"/>
    <dgm:cxn modelId="{C831734D-93EF-4D32-BE55-4C52F1501907}" type="presParOf" srcId="{A59D0C78-D193-47DB-8A97-DEAFD487D011}" destId="{0AF42A88-66D9-4158-835D-CDFF94D7F7E2}" srcOrd="0" destOrd="0" presId="urn:microsoft.com/office/officeart/2005/8/layout/list1"/>
    <dgm:cxn modelId="{9D55C46A-834B-4EFB-81AC-7B80841DDD82}" type="presParOf" srcId="{A59D0C78-D193-47DB-8A97-DEAFD487D011}" destId="{33E67543-1579-4707-AE8A-509213F70236}" srcOrd="1" destOrd="0" presId="urn:microsoft.com/office/officeart/2005/8/layout/list1"/>
    <dgm:cxn modelId="{6154D5CB-59C0-4FD4-9620-80D6F702F4E0}" type="presParOf" srcId="{1C7A3BD4-BF9E-40D4-9F5D-986282218E81}" destId="{F109A68B-1336-4955-8007-3B683EEEDA43}" srcOrd="5" destOrd="0" presId="urn:microsoft.com/office/officeart/2005/8/layout/list1"/>
    <dgm:cxn modelId="{EA36D8BC-22D6-4B2A-9780-54B59AE035B8}" type="presParOf" srcId="{1C7A3BD4-BF9E-40D4-9F5D-986282218E81}" destId="{75B83AE6-FF37-4B7D-B5B3-B2518E186112}" srcOrd="6" destOrd="0" presId="urn:microsoft.com/office/officeart/2005/8/layout/list1"/>
    <dgm:cxn modelId="{D7E20881-8BC2-449A-8F50-07ED5DD0BD97}" type="presParOf" srcId="{1C7A3BD4-BF9E-40D4-9F5D-986282218E81}" destId="{052335A1-F30C-4D56-8184-FA6555CD37B6}" srcOrd="7" destOrd="0" presId="urn:microsoft.com/office/officeart/2005/8/layout/list1"/>
    <dgm:cxn modelId="{7CEC3F61-20A4-44FE-BC22-85E1F1C50A94}" type="presParOf" srcId="{1C7A3BD4-BF9E-40D4-9F5D-986282218E81}" destId="{78DD84EF-1CC7-4F11-9842-EB0D8C9D794C}" srcOrd="8" destOrd="0" presId="urn:microsoft.com/office/officeart/2005/8/layout/list1"/>
    <dgm:cxn modelId="{6DA70A05-D178-4A91-BD64-BBB8407B2C56}" type="presParOf" srcId="{78DD84EF-1CC7-4F11-9842-EB0D8C9D794C}" destId="{D356B2E5-FF28-4529-BD6B-F69C37178B4F}" srcOrd="0" destOrd="0" presId="urn:microsoft.com/office/officeart/2005/8/layout/list1"/>
    <dgm:cxn modelId="{D52F17BA-80B5-491C-A224-CECA4F15F1D4}" type="presParOf" srcId="{78DD84EF-1CC7-4F11-9842-EB0D8C9D794C}" destId="{ACAE6B7B-84D5-47DF-9FDD-A8E07F91020A}" srcOrd="1" destOrd="0" presId="urn:microsoft.com/office/officeart/2005/8/layout/list1"/>
    <dgm:cxn modelId="{9F3508FF-E4E7-49A7-B685-0B6D10651BF4}" type="presParOf" srcId="{1C7A3BD4-BF9E-40D4-9F5D-986282218E81}" destId="{D8B34D13-65A9-4034-9663-B9935210A9BF}" srcOrd="9" destOrd="0" presId="urn:microsoft.com/office/officeart/2005/8/layout/list1"/>
    <dgm:cxn modelId="{96A4489A-AAC0-4CB3-9BB6-B6D00A439ECF}" type="presParOf" srcId="{1C7A3BD4-BF9E-40D4-9F5D-986282218E81}" destId="{34974133-0E28-4BBF-B922-E19D29D577A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C2B49-8CE9-429E-8CF9-788C3099C42C}">
      <dsp:nvSpPr>
        <dsp:cNvPr id="0" name=""/>
        <dsp:cNvSpPr/>
      </dsp:nvSpPr>
      <dsp:spPr>
        <a:xfrm>
          <a:off x="0" y="1463532"/>
          <a:ext cx="6910387" cy="52920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6B9EAA-29F2-40B5-A188-815DCDE81509}">
      <dsp:nvSpPr>
        <dsp:cNvPr id="0" name=""/>
        <dsp:cNvSpPr/>
      </dsp:nvSpPr>
      <dsp:spPr>
        <a:xfrm>
          <a:off x="345519" y="1153572"/>
          <a:ext cx="4837270" cy="619920"/>
        </a:xfrm>
        <a:prstGeom prst="roundRect">
          <a:avLst/>
        </a:prstGeom>
        <a:solidFill>
          <a:srgbClr val="0070C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33450">
            <a:lnSpc>
              <a:spcPct val="90000"/>
            </a:lnSpc>
            <a:spcBef>
              <a:spcPct val="0"/>
            </a:spcBef>
            <a:spcAft>
              <a:spcPct val="35000"/>
            </a:spcAft>
            <a:buNone/>
          </a:pPr>
          <a:r>
            <a:rPr lang="en-US" sz="2100" b="1" kern="1200" dirty="0"/>
            <a:t>Bias VS Threshold</a:t>
          </a:r>
        </a:p>
      </dsp:txBody>
      <dsp:txXfrm>
        <a:off x="375781" y="1183834"/>
        <a:ext cx="4776746" cy="559396"/>
      </dsp:txXfrm>
    </dsp:sp>
    <dsp:sp modelId="{75B83AE6-FF37-4B7D-B5B3-B2518E186112}">
      <dsp:nvSpPr>
        <dsp:cNvPr id="0" name=""/>
        <dsp:cNvSpPr/>
      </dsp:nvSpPr>
      <dsp:spPr>
        <a:xfrm>
          <a:off x="0" y="2416092"/>
          <a:ext cx="6910387" cy="529200"/>
        </a:xfrm>
        <a:prstGeom prst="rect">
          <a:avLst/>
        </a:prstGeom>
        <a:solidFill>
          <a:schemeClr val="lt1">
            <a:alpha val="90000"/>
            <a:hueOff val="0"/>
            <a:satOff val="0"/>
            <a:lumOff val="0"/>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dsp:style>
    </dsp:sp>
    <dsp:sp modelId="{33E67543-1579-4707-AE8A-509213F70236}">
      <dsp:nvSpPr>
        <dsp:cNvPr id="0" name=""/>
        <dsp:cNvSpPr/>
      </dsp:nvSpPr>
      <dsp:spPr>
        <a:xfrm>
          <a:off x="345519" y="2106132"/>
          <a:ext cx="4837270" cy="619920"/>
        </a:xfrm>
        <a:prstGeom prst="roundRect">
          <a:avLst/>
        </a:prstGeom>
        <a:solidFill>
          <a:schemeClr val="accent1">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33450">
            <a:lnSpc>
              <a:spcPct val="90000"/>
            </a:lnSpc>
            <a:spcBef>
              <a:spcPct val="0"/>
            </a:spcBef>
            <a:spcAft>
              <a:spcPct val="35000"/>
            </a:spcAft>
            <a:buNone/>
          </a:pPr>
          <a:r>
            <a:rPr lang="en-US" sz="2100" b="1" kern="1200" dirty="0"/>
            <a:t>Network Topology</a:t>
          </a:r>
        </a:p>
      </dsp:txBody>
      <dsp:txXfrm>
        <a:off x="375781" y="2136394"/>
        <a:ext cx="4776746" cy="559396"/>
      </dsp:txXfrm>
    </dsp:sp>
    <dsp:sp modelId="{34974133-0E28-4BBF-B922-E19D29D577A2}">
      <dsp:nvSpPr>
        <dsp:cNvPr id="0" name=""/>
        <dsp:cNvSpPr/>
      </dsp:nvSpPr>
      <dsp:spPr>
        <a:xfrm>
          <a:off x="0" y="3368652"/>
          <a:ext cx="6910387" cy="5292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sp>
    <dsp:sp modelId="{ACAE6B7B-84D5-47DF-9FDD-A8E07F91020A}">
      <dsp:nvSpPr>
        <dsp:cNvPr id="0" name=""/>
        <dsp:cNvSpPr/>
      </dsp:nvSpPr>
      <dsp:spPr>
        <a:xfrm>
          <a:off x="345519" y="3058692"/>
          <a:ext cx="4837270" cy="619920"/>
        </a:xfrm>
        <a:prstGeom prst="roundRect">
          <a:avLst/>
        </a:prstGeom>
        <a:solidFill>
          <a:srgbClr val="00B0F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37" tIns="0" rIns="182837" bIns="0" numCol="1" spcCol="1270" anchor="ctr" anchorCtr="0">
          <a:noAutofit/>
        </a:bodyPr>
        <a:lstStyle/>
        <a:p>
          <a:pPr marL="0" lvl="0" indent="0" algn="l" defTabSz="933450">
            <a:lnSpc>
              <a:spcPct val="90000"/>
            </a:lnSpc>
            <a:spcBef>
              <a:spcPct val="0"/>
            </a:spcBef>
            <a:spcAft>
              <a:spcPct val="35000"/>
            </a:spcAft>
            <a:buNone/>
          </a:pPr>
          <a:r>
            <a:rPr lang="en-US" sz="2100" b="1" kern="1200" dirty="0"/>
            <a:t>Activation Functions/Transfer Functions</a:t>
          </a:r>
        </a:p>
      </dsp:txBody>
      <dsp:txXfrm>
        <a:off x="375781" y="3088954"/>
        <a:ext cx="477674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AFB5E-8DA7-4AA6-864D-2060A010DE02}"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B64530-7480-4D66-A2C0-98F4CE7F13B1}" type="slidenum">
              <a:rPr lang="en-US" smtClean="0"/>
              <a:t>‹#›</a:t>
            </a:fld>
            <a:endParaRPr lang="en-US"/>
          </a:p>
        </p:txBody>
      </p:sp>
    </p:spTree>
    <p:extLst>
      <p:ext uri="{BB962C8B-B14F-4D97-AF65-F5344CB8AC3E}">
        <p14:creationId xmlns:p14="http://schemas.microsoft.com/office/powerpoint/2010/main" val="3378253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C9F08C-C87F-41BF-9271-7D7511D52A8E}" type="datetime1">
              <a:rPr lang="en-US" smtClean="0"/>
              <a:t>5/13/2024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56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C89B4-0A87-4A9C-859A-3B8750FBD198}" type="datetime1">
              <a:rPr lang="en-US" smtClean="0"/>
              <a:t>5/13/2024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60292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12E3C8-D7E2-48CD-8EFD-603572AFBECB}" type="datetime1">
              <a:rPr lang="en-US" smtClean="0"/>
              <a:t>5/13/2024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91524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A86BE-D81A-4EBF-A711-03001C11E859}" type="datetime1">
              <a:rPr lang="en-US" smtClean="0"/>
              <a:t>5/13/2024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22805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BA7F67-8F7E-40D1-9BBE-467889597C4C}" type="datetime1">
              <a:rPr lang="en-US" smtClean="0"/>
              <a:t>5/13/2024</a:t>
            </a:fld>
            <a:endParaRPr lang="en-US"/>
          </a:p>
        </p:txBody>
      </p:sp>
      <p:sp>
        <p:nvSpPr>
          <p:cNvPr id="5" name="Footer Placeholder 4"/>
          <p:cNvSpPr>
            <a:spLocks noGrp="1"/>
          </p:cNvSpPr>
          <p:nvPr>
            <p:ph type="ftr" sz="quarter" idx="11"/>
          </p:nvPr>
        </p:nvSpPr>
        <p:spPr/>
        <p:txBody>
          <a:bodyPr/>
          <a:lstStyle/>
          <a:p>
            <a:r>
              <a:rPr lang="en-US"/>
              <a:t>DR. WAHAB                                                                                        Deep Learning</a:t>
            </a:r>
          </a:p>
        </p:txBody>
      </p:sp>
      <p:sp>
        <p:nvSpPr>
          <p:cNvPr id="6" name="Slide Number Placeholder 5"/>
          <p:cNvSpPr>
            <a:spLocks noGrp="1"/>
          </p:cNvSpPr>
          <p:nvPr>
            <p:ph type="sldNum" sz="quarter" idx="12"/>
          </p:nvPr>
        </p:nvSpPr>
        <p:spPr/>
        <p:txBody>
          <a:bodyPr/>
          <a:lstStyle/>
          <a:p>
            <a:fld id="{A1C46E9E-A3B8-4956-B33E-DBE7EA92E03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69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0CDB9-7454-419B-BF1A-D73E63A5D48F}" type="datetime1">
              <a:rPr lang="en-US" smtClean="0"/>
              <a:t>5/13/2024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79522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C9A975-5ACD-4021-8357-56510557A4B6}" type="datetime1">
              <a:rPr lang="en-US" smtClean="0"/>
              <a:t>5/13/2024</a:t>
            </a:fld>
            <a:endParaRPr lang="en-US"/>
          </a:p>
        </p:txBody>
      </p:sp>
      <p:sp>
        <p:nvSpPr>
          <p:cNvPr id="8" name="Footer Placeholder 7"/>
          <p:cNvSpPr>
            <a:spLocks noGrp="1"/>
          </p:cNvSpPr>
          <p:nvPr>
            <p:ph type="ftr" sz="quarter" idx="11"/>
          </p:nvPr>
        </p:nvSpPr>
        <p:spPr/>
        <p:txBody>
          <a:body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339097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A57487-0225-4E9F-B330-2B8BF48E28D5}" type="datetime1">
              <a:rPr lang="en-US" smtClean="0"/>
              <a:t>5/13/2024</a:t>
            </a:fld>
            <a:endParaRPr lang="en-US"/>
          </a:p>
        </p:txBody>
      </p:sp>
      <p:sp>
        <p:nvSpPr>
          <p:cNvPr id="4" name="Footer Placeholder 3"/>
          <p:cNvSpPr>
            <a:spLocks noGrp="1"/>
          </p:cNvSpPr>
          <p:nvPr>
            <p:ph type="ftr" sz="quarter" idx="11"/>
          </p:nvPr>
        </p:nvSpPr>
        <p:spPr/>
        <p:txBody>
          <a:bodyPr/>
          <a:lstStyle/>
          <a:p>
            <a:r>
              <a:rPr lang="en-US"/>
              <a:t>DR. WAHAB                                                                                        Deep Learning</a:t>
            </a:r>
          </a:p>
        </p:txBody>
      </p:sp>
      <p:sp>
        <p:nvSpPr>
          <p:cNvPr id="5" name="Slide Number Placeholder 4"/>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31112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805EEB2-8EDA-4361-BD17-510305077697}" type="datetime1">
              <a:rPr lang="en-US" smtClean="0"/>
              <a:t>5/13/2024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DR. WAHAB                                                                                        Deep Learning</a:t>
            </a:r>
          </a:p>
        </p:txBody>
      </p:sp>
      <p:sp>
        <p:nvSpPr>
          <p:cNvPr id="9" name="Slide Number Placeholder 8"/>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40275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E02523-64AF-4DCF-88F5-687A58DA5379}" type="datetime1">
              <a:rPr lang="en-US" smtClean="0"/>
              <a:t>5/13/2024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DR. WAHAB                                                                                        Deep Learning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C46E9E-A3B8-4956-B33E-DBE7EA92E039}" type="slidenum">
              <a:rPr lang="en-US" smtClean="0"/>
              <a:t>‹#›</a:t>
            </a:fld>
            <a:endParaRPr lang="en-US"/>
          </a:p>
        </p:txBody>
      </p:sp>
    </p:spTree>
    <p:extLst>
      <p:ext uri="{BB962C8B-B14F-4D97-AF65-F5344CB8AC3E}">
        <p14:creationId xmlns:p14="http://schemas.microsoft.com/office/powerpoint/2010/main" val="29769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616D57-7BB2-4728-AD73-80A608EB2D19}" type="datetime1">
              <a:rPr lang="en-US" smtClean="0"/>
              <a:t>5/13/2024</a:t>
            </a:fld>
            <a:endParaRPr lang="en-US"/>
          </a:p>
        </p:txBody>
      </p:sp>
      <p:sp>
        <p:nvSpPr>
          <p:cNvPr id="6" name="Footer Placeholder 5"/>
          <p:cNvSpPr>
            <a:spLocks noGrp="1"/>
          </p:cNvSpPr>
          <p:nvPr>
            <p:ph type="ftr" sz="quarter" idx="11"/>
          </p:nvPr>
        </p:nvSpPr>
        <p:spPr/>
        <p:txBody>
          <a:bodyPr/>
          <a:lstStyle/>
          <a:p>
            <a:r>
              <a:rPr lang="en-US"/>
              <a:t>DR. WAHAB                                                                                        Deep Learning</a:t>
            </a:r>
          </a:p>
        </p:txBody>
      </p:sp>
      <p:sp>
        <p:nvSpPr>
          <p:cNvPr id="7" name="Slide Number Placeholder 6"/>
          <p:cNvSpPr>
            <a:spLocks noGrp="1"/>
          </p:cNvSpPr>
          <p:nvPr>
            <p:ph type="sldNum" sz="quarter" idx="12"/>
          </p:nvPr>
        </p:nvSpPr>
        <p:spPr/>
        <p:txBody>
          <a:bodyPr/>
          <a:lstStyle/>
          <a:p>
            <a:fld id="{A1C46E9E-A3B8-4956-B33E-DBE7EA92E039}" type="slidenum">
              <a:rPr lang="en-US" smtClean="0"/>
              <a:t>‹#›</a:t>
            </a:fld>
            <a:endParaRPr lang="en-US"/>
          </a:p>
        </p:txBody>
      </p:sp>
    </p:spTree>
    <p:extLst>
      <p:ext uri="{BB962C8B-B14F-4D97-AF65-F5344CB8AC3E}">
        <p14:creationId xmlns:p14="http://schemas.microsoft.com/office/powerpoint/2010/main" val="1752684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FDBB7EC-0D3C-4D1B-ABA5-32DDAF61B371}" type="datetime1">
              <a:rPr lang="en-US" smtClean="0"/>
              <a:t>5/13/2024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DR. WAHAB                                                                                        Deep Learning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C46E9E-A3B8-4956-B33E-DBE7EA92E03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4307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C041A-91A1-4BCB-8A72-C2CF727810E7}"/>
              </a:ext>
            </a:extLst>
          </p:cNvPr>
          <p:cNvSpPr>
            <a:spLocks noGrp="1"/>
          </p:cNvSpPr>
          <p:nvPr>
            <p:ph type="title"/>
          </p:nvPr>
        </p:nvSpPr>
        <p:spPr>
          <a:xfrm>
            <a:off x="477078" y="516835"/>
            <a:ext cx="3100136" cy="2103875"/>
          </a:xfrm>
        </p:spPr>
        <p:txBody>
          <a:bodyPr>
            <a:normAutofit/>
          </a:bodyPr>
          <a:lstStyle/>
          <a:p>
            <a:endParaRPr lang="en-US" sz="3600"/>
          </a:p>
        </p:txBody>
      </p:sp>
      <p:cxnSp>
        <p:nvCxnSpPr>
          <p:cNvPr id="21" name="Straight Connector 2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F430DC-F9C1-4FEE-A3FC-94074723C68E}"/>
              </a:ext>
            </a:extLst>
          </p:cNvPr>
          <p:cNvSpPr>
            <a:spLocks noGrp="1"/>
          </p:cNvSpPr>
          <p:nvPr>
            <p:ph idx="1"/>
          </p:nvPr>
        </p:nvSpPr>
        <p:spPr>
          <a:xfrm>
            <a:off x="492371" y="2736574"/>
            <a:ext cx="3084844" cy="3366047"/>
          </a:xfrm>
        </p:spPr>
        <p:txBody>
          <a:bodyPr>
            <a:normAutofit/>
          </a:bodyPr>
          <a:lstStyle/>
          <a:p>
            <a:endParaRPr lang="en-US" sz="1500"/>
          </a:p>
        </p:txBody>
      </p:sp>
      <p:sp>
        <p:nvSpPr>
          <p:cNvPr id="4" name="Footer Placeholder 3">
            <a:extLst>
              <a:ext uri="{FF2B5EF4-FFF2-40B4-BE49-F238E27FC236}">
                <a16:creationId xmlns:a16="http://schemas.microsoft.com/office/drawing/2014/main" id="{6A0E75EF-95CA-4777-AE9B-A47C0EF0AA53}"/>
              </a:ext>
            </a:extLst>
          </p:cNvPr>
          <p:cNvSpPr>
            <a:spLocks noGrp="1"/>
          </p:cNvSpPr>
          <p:nvPr>
            <p:ph type="ftr" sz="quarter" idx="11"/>
          </p:nvPr>
        </p:nvSpPr>
        <p:spPr>
          <a:xfrm>
            <a:off x="435429" y="6459785"/>
            <a:ext cx="3141785" cy="365125"/>
          </a:xfrm>
        </p:spPr>
        <p:txBody>
          <a:bodyPr>
            <a:normAutofit/>
          </a:bodyPr>
          <a:lstStyle/>
          <a:p>
            <a:pPr algn="l">
              <a:lnSpc>
                <a:spcPct val="90000"/>
              </a:lnSpc>
              <a:spcAft>
                <a:spcPts val="600"/>
              </a:spcAft>
            </a:pPr>
            <a:r>
              <a:rPr lang="en-US">
                <a:solidFill>
                  <a:schemeClr val="tx1">
                    <a:lumMod val="75000"/>
                    <a:lumOff val="25000"/>
                  </a:schemeClr>
                </a:solidFill>
              </a:rPr>
              <a:t>DR. WAHAB                                                                                        Deep Learning</a:t>
            </a:r>
          </a:p>
        </p:txBody>
      </p:sp>
      <p:sp>
        <p:nvSpPr>
          <p:cNvPr id="13" name="TextBox 12">
            <a:extLst>
              <a:ext uri="{FF2B5EF4-FFF2-40B4-BE49-F238E27FC236}">
                <a16:creationId xmlns:a16="http://schemas.microsoft.com/office/drawing/2014/main" id="{B90E4773-CE47-41DA-B2F4-25C83334316C}"/>
              </a:ext>
            </a:extLst>
          </p:cNvPr>
          <p:cNvSpPr txBox="1"/>
          <p:nvPr/>
        </p:nvSpPr>
        <p:spPr>
          <a:xfrm>
            <a:off x="7579310" y="5834"/>
            <a:ext cx="4494321" cy="369332"/>
          </a:xfrm>
          <a:prstGeom prst="rect">
            <a:avLst/>
          </a:prstGeom>
          <a:noFill/>
        </p:spPr>
        <p:txBody>
          <a:bodyPr wrap="square">
            <a:spAutoFit/>
          </a:bodyPr>
          <a:lstStyle/>
          <a:p>
            <a:r>
              <a:rPr lang="en-US" b="0" i="0" dirty="0">
                <a:solidFill>
                  <a:schemeClr val="bg1"/>
                </a:solidFill>
                <a:effectLst/>
                <a:latin typeface="TwitterChirp"/>
              </a:rPr>
              <a:t>Hedgehog Rock</a:t>
            </a:r>
            <a:endParaRPr lang="en-US" dirty="0">
              <a:solidFill>
                <a:schemeClr val="bg1"/>
              </a:solidFill>
            </a:endParaRPr>
          </a:p>
        </p:txBody>
      </p:sp>
      <p:pic>
        <p:nvPicPr>
          <p:cNvPr id="1026" name="Picture 2" descr="Image">
            <a:extLst>
              <a:ext uri="{FF2B5EF4-FFF2-40B4-BE49-F238E27FC236}">
                <a16:creationId xmlns:a16="http://schemas.microsoft.com/office/drawing/2014/main" id="{EF47D3EF-BA82-4F40-956A-D3CC67E7C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29" y="213067"/>
            <a:ext cx="11165643" cy="621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72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318A6-F118-451C-A3FB-2E656A19296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B652F8E-E3E2-4CB3-9156-43167EDEF585}"/>
              </a:ext>
            </a:extLst>
          </p:cNvPr>
          <p:cNvSpPr>
            <a:spLocks noGrp="1"/>
          </p:cNvSpPr>
          <p:nvPr>
            <p:ph idx="1"/>
          </p:nvPr>
        </p:nvSpPr>
        <p:spPr/>
        <p:txBody>
          <a:bodyPr/>
          <a:lstStyle/>
          <a:p>
            <a:pPr algn="l"/>
            <a:r>
              <a:rPr lang="en-US" b="0" i="0" dirty="0">
                <a:solidFill>
                  <a:srgbClr val="222222"/>
                </a:solidFill>
                <a:effectLst/>
                <a:latin typeface="Lato" panose="020F0502020204030203" pitchFamily="34" charset="0"/>
              </a:rPr>
              <a:t>Let’s imagine a different scenario now. </a:t>
            </a:r>
          </a:p>
          <a:p>
            <a:pPr algn="l"/>
            <a:r>
              <a:rPr lang="en-US" b="0" i="0" dirty="0">
                <a:solidFill>
                  <a:srgbClr val="222222"/>
                </a:solidFill>
                <a:effectLst/>
                <a:latin typeface="Lato" panose="020F0502020204030203" pitchFamily="34" charset="0"/>
              </a:rPr>
              <a:t>Imagine you’re sick today and no matter what you will not attend the party then this situation can be represented by assigning equal weight to weather, venue, and crush with the threshold of 4.</a:t>
            </a:r>
          </a:p>
          <a:p>
            <a:br>
              <a:rPr lang="en-US" dirty="0"/>
            </a:br>
            <a:endParaRPr lang="en-US" dirty="0"/>
          </a:p>
        </p:txBody>
      </p:sp>
      <p:sp>
        <p:nvSpPr>
          <p:cNvPr id="4" name="Footer Placeholder 3">
            <a:extLst>
              <a:ext uri="{FF2B5EF4-FFF2-40B4-BE49-F238E27FC236}">
                <a16:creationId xmlns:a16="http://schemas.microsoft.com/office/drawing/2014/main" id="{EE445380-1C66-4393-9C6F-803E6ADEF82D}"/>
              </a:ext>
            </a:extLst>
          </p:cNvPr>
          <p:cNvSpPr>
            <a:spLocks noGrp="1"/>
          </p:cNvSpPr>
          <p:nvPr>
            <p:ph type="ftr" sz="quarter" idx="11"/>
          </p:nvPr>
        </p:nvSpPr>
        <p:spPr/>
        <p:txBody>
          <a:bodyPr/>
          <a:lstStyle/>
          <a:p>
            <a:r>
              <a:rPr lang="en-US"/>
              <a:t>DR. WAHAB                                                                                        Deep Learning</a:t>
            </a:r>
          </a:p>
        </p:txBody>
      </p:sp>
      <p:grpSp>
        <p:nvGrpSpPr>
          <p:cNvPr id="5" name="Group 4">
            <a:extLst>
              <a:ext uri="{FF2B5EF4-FFF2-40B4-BE49-F238E27FC236}">
                <a16:creationId xmlns:a16="http://schemas.microsoft.com/office/drawing/2014/main" id="{B294A80D-891B-410E-BE8E-9B76F5839A7F}"/>
              </a:ext>
            </a:extLst>
          </p:cNvPr>
          <p:cNvGrpSpPr/>
          <p:nvPr/>
        </p:nvGrpSpPr>
        <p:grpSpPr>
          <a:xfrm>
            <a:off x="3256773" y="3268840"/>
            <a:ext cx="6797040" cy="2895600"/>
            <a:chOff x="0" y="0"/>
            <a:chExt cx="6797040" cy="2895600"/>
          </a:xfrm>
        </p:grpSpPr>
        <p:sp>
          <p:nvSpPr>
            <p:cNvPr id="6" name="Flowchart: Connector 5">
              <a:extLst>
                <a:ext uri="{FF2B5EF4-FFF2-40B4-BE49-F238E27FC236}">
                  <a16:creationId xmlns:a16="http://schemas.microsoft.com/office/drawing/2014/main" id="{6456F95E-3162-4D0D-8A12-CB27BAA58ADE}"/>
                </a:ext>
              </a:extLst>
            </p:cNvPr>
            <p:cNvSpPr/>
            <p:nvPr/>
          </p:nvSpPr>
          <p:spPr>
            <a:xfrm>
              <a:off x="3322320" y="883920"/>
              <a:ext cx="899160" cy="81534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Arrow Connector 6">
              <a:extLst>
                <a:ext uri="{FF2B5EF4-FFF2-40B4-BE49-F238E27FC236}">
                  <a16:creationId xmlns:a16="http://schemas.microsoft.com/office/drawing/2014/main" id="{29DBAC9C-BA4D-4988-AD35-CD6E9A2A1C73}"/>
                </a:ext>
              </a:extLst>
            </p:cNvPr>
            <p:cNvCxnSpPr/>
            <p:nvPr/>
          </p:nvCxnSpPr>
          <p:spPr>
            <a:xfrm>
              <a:off x="4259580" y="1299210"/>
              <a:ext cx="899160" cy="76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 Box 2">
              <a:extLst>
                <a:ext uri="{FF2B5EF4-FFF2-40B4-BE49-F238E27FC236}">
                  <a16:creationId xmlns:a16="http://schemas.microsoft.com/office/drawing/2014/main" id="{063DB7BB-0F18-4977-87A5-602E54136F2A}"/>
                </a:ext>
              </a:extLst>
            </p:cNvPr>
            <p:cNvSpPr txBox="1">
              <a:spLocks noChangeArrowheads="1"/>
            </p:cNvSpPr>
            <p:nvPr/>
          </p:nvSpPr>
          <p:spPr bwMode="auto">
            <a:xfrm>
              <a:off x="5219700" y="1181100"/>
              <a:ext cx="157734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Should go to the Party?</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776FCACD-7C6C-42FC-B484-79D437982032}"/>
                </a:ext>
              </a:extLst>
            </p:cNvPr>
            <p:cNvCxnSpPr/>
            <p:nvPr/>
          </p:nvCxnSpPr>
          <p:spPr>
            <a:xfrm>
              <a:off x="1676400" y="312420"/>
              <a:ext cx="1684020" cy="7848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DE8D14AF-C0B8-4778-98DA-5DA792227F34}"/>
                </a:ext>
              </a:extLst>
            </p:cNvPr>
            <p:cNvCxnSpPr/>
            <p:nvPr/>
          </p:nvCxnSpPr>
          <p:spPr>
            <a:xfrm>
              <a:off x="1386840" y="1211580"/>
              <a:ext cx="1905000" cy="914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0FF88522-98C8-4DED-8C20-B11FD4384123}"/>
                </a:ext>
              </a:extLst>
            </p:cNvPr>
            <p:cNvCxnSpPr/>
            <p:nvPr/>
          </p:nvCxnSpPr>
          <p:spPr>
            <a:xfrm flipV="1">
              <a:off x="1440180" y="1413510"/>
              <a:ext cx="186690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B3AB7B4F-5B12-4A1D-BE47-AB9C8999A9B6}"/>
                </a:ext>
              </a:extLst>
            </p:cNvPr>
            <p:cNvCxnSpPr/>
            <p:nvPr/>
          </p:nvCxnSpPr>
          <p:spPr>
            <a:xfrm flipV="1">
              <a:off x="1684020" y="1600200"/>
              <a:ext cx="1691640" cy="9296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 Box 2">
              <a:extLst>
                <a:ext uri="{FF2B5EF4-FFF2-40B4-BE49-F238E27FC236}">
                  <a16:creationId xmlns:a16="http://schemas.microsoft.com/office/drawing/2014/main" id="{A7D7D74E-3B5F-48FD-9E17-2A88882F29CE}"/>
                </a:ext>
              </a:extLst>
            </p:cNvPr>
            <p:cNvSpPr txBox="1">
              <a:spLocks noChangeArrowheads="1"/>
            </p:cNvSpPr>
            <p:nvPr/>
          </p:nvSpPr>
          <p:spPr bwMode="auto">
            <a:xfrm>
              <a:off x="2308860" y="34290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ext Box 2">
              <a:extLst>
                <a:ext uri="{FF2B5EF4-FFF2-40B4-BE49-F238E27FC236}">
                  <a16:creationId xmlns:a16="http://schemas.microsoft.com/office/drawing/2014/main" id="{8D8645A3-1379-4812-AE48-6BD1A2F61293}"/>
                </a:ext>
              </a:extLst>
            </p:cNvPr>
            <p:cNvSpPr txBox="1">
              <a:spLocks noChangeArrowheads="1"/>
            </p:cNvSpPr>
            <p:nvPr/>
          </p:nvSpPr>
          <p:spPr bwMode="auto">
            <a:xfrm>
              <a:off x="2202180" y="92964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Text Box 2">
              <a:extLst>
                <a:ext uri="{FF2B5EF4-FFF2-40B4-BE49-F238E27FC236}">
                  <a16:creationId xmlns:a16="http://schemas.microsoft.com/office/drawing/2014/main" id="{D73F17F9-DEB3-46A9-B77E-370AA07EAB1C}"/>
                </a:ext>
              </a:extLst>
            </p:cNvPr>
            <p:cNvSpPr txBox="1">
              <a:spLocks noChangeArrowheads="1"/>
            </p:cNvSpPr>
            <p:nvPr/>
          </p:nvSpPr>
          <p:spPr bwMode="auto">
            <a:xfrm>
              <a:off x="2164080" y="133350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3AB24342-741C-4039-BB99-44E400C1FD42}"/>
                </a:ext>
              </a:extLst>
            </p:cNvPr>
            <p:cNvSpPr txBox="1">
              <a:spLocks noChangeArrowheads="1"/>
            </p:cNvSpPr>
            <p:nvPr/>
          </p:nvSpPr>
          <p:spPr bwMode="auto">
            <a:xfrm>
              <a:off x="1935480" y="186690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 Box 2">
              <a:extLst>
                <a:ext uri="{FF2B5EF4-FFF2-40B4-BE49-F238E27FC236}">
                  <a16:creationId xmlns:a16="http://schemas.microsoft.com/office/drawing/2014/main" id="{BDD23653-5673-4736-B01E-B0356F18B030}"/>
                </a:ext>
              </a:extLst>
            </p:cNvPr>
            <p:cNvSpPr txBox="1">
              <a:spLocks noChangeArrowheads="1"/>
            </p:cNvSpPr>
            <p:nvPr/>
          </p:nvSpPr>
          <p:spPr bwMode="auto">
            <a:xfrm>
              <a:off x="220980" y="0"/>
              <a:ext cx="1889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X1= is the whether is good?</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8" name="Text Box 2">
              <a:extLst>
                <a:ext uri="{FF2B5EF4-FFF2-40B4-BE49-F238E27FC236}">
                  <a16:creationId xmlns:a16="http://schemas.microsoft.com/office/drawing/2014/main" id="{7DB5E0E8-FE8B-468C-A309-0CAAA107F7E7}"/>
                </a:ext>
              </a:extLst>
            </p:cNvPr>
            <p:cNvSpPr txBox="1">
              <a:spLocks noChangeArrowheads="1"/>
            </p:cNvSpPr>
            <p:nvPr/>
          </p:nvSpPr>
          <p:spPr bwMode="auto">
            <a:xfrm>
              <a:off x="0" y="899160"/>
              <a:ext cx="174498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X2= is the venue is near?</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ext Box 2">
              <a:extLst>
                <a:ext uri="{FF2B5EF4-FFF2-40B4-BE49-F238E27FC236}">
                  <a16:creationId xmlns:a16="http://schemas.microsoft.com/office/drawing/2014/main" id="{3DA3206D-D6BE-40B2-9E7B-64AF4D5571A1}"/>
                </a:ext>
              </a:extLst>
            </p:cNvPr>
            <p:cNvSpPr txBox="1">
              <a:spLocks noChangeArrowheads="1"/>
            </p:cNvSpPr>
            <p:nvPr/>
          </p:nvSpPr>
          <p:spPr bwMode="auto">
            <a:xfrm>
              <a:off x="22860" y="1485900"/>
              <a:ext cx="1874520"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X3= is there is free Biryani?</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20" name="Text Box 2">
              <a:extLst>
                <a:ext uri="{FF2B5EF4-FFF2-40B4-BE49-F238E27FC236}">
                  <a16:creationId xmlns:a16="http://schemas.microsoft.com/office/drawing/2014/main" id="{DB54BD6C-A143-428A-A919-7437214DE184}"/>
                </a:ext>
              </a:extLst>
            </p:cNvPr>
            <p:cNvSpPr txBox="1">
              <a:spLocks noChangeArrowheads="1"/>
            </p:cNvSpPr>
            <p:nvPr/>
          </p:nvSpPr>
          <p:spPr bwMode="auto">
            <a:xfrm>
              <a:off x="1341120" y="2621280"/>
              <a:ext cx="579120"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X0=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52242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02B1-3FA3-4090-AD3A-B91D1B7AAB3F}"/>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000023E3-8B52-477B-BA24-3A9BB4626A1A}"/>
              </a:ext>
            </a:extLst>
          </p:cNvPr>
          <p:cNvPicPr>
            <a:picLocks noGrp="1" noChangeAspect="1"/>
          </p:cNvPicPr>
          <p:nvPr>
            <p:ph idx="1"/>
          </p:nvPr>
        </p:nvPicPr>
        <p:blipFill>
          <a:blip r:embed="rId2"/>
          <a:stretch>
            <a:fillRect/>
          </a:stretch>
        </p:blipFill>
        <p:spPr>
          <a:xfrm>
            <a:off x="2168158" y="1814782"/>
            <a:ext cx="7259063" cy="2114845"/>
          </a:xfrm>
        </p:spPr>
      </p:pic>
      <p:sp>
        <p:nvSpPr>
          <p:cNvPr id="4" name="Footer Placeholder 3">
            <a:extLst>
              <a:ext uri="{FF2B5EF4-FFF2-40B4-BE49-F238E27FC236}">
                <a16:creationId xmlns:a16="http://schemas.microsoft.com/office/drawing/2014/main" id="{E5AE4BD8-D05B-4424-8F41-2C43098E062C}"/>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315237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79073-DC5F-4560-B35E-35950518A932}"/>
              </a:ext>
            </a:extLst>
          </p:cNvPr>
          <p:cNvSpPr>
            <a:spLocks noGrp="1"/>
          </p:cNvSpPr>
          <p:nvPr>
            <p:ph type="title"/>
          </p:nvPr>
        </p:nvSpPr>
        <p:spPr>
          <a:xfrm>
            <a:off x="6411685" y="634946"/>
            <a:ext cx="5127171" cy="1450757"/>
          </a:xfrm>
        </p:spPr>
        <p:txBody>
          <a:bodyPr>
            <a:normAutofit/>
          </a:bodyPr>
          <a:lstStyle/>
          <a:p>
            <a:r>
              <a:rPr lang="en-US" dirty="0"/>
              <a:t>Activation Functions</a:t>
            </a:r>
          </a:p>
        </p:txBody>
      </p:sp>
      <p:pic>
        <p:nvPicPr>
          <p:cNvPr id="6" name="Picture 5">
            <a:extLst>
              <a:ext uri="{FF2B5EF4-FFF2-40B4-BE49-F238E27FC236}">
                <a16:creationId xmlns:a16="http://schemas.microsoft.com/office/drawing/2014/main" id="{57719B44-BC39-4079-B729-327EE6F5F159}"/>
              </a:ext>
            </a:extLst>
          </p:cNvPr>
          <p:cNvPicPr>
            <a:picLocks noChangeAspect="1"/>
          </p:cNvPicPr>
          <p:nvPr/>
        </p:nvPicPr>
        <p:blipFill>
          <a:blip r:embed="rId2"/>
          <a:stretch>
            <a:fillRect/>
          </a:stretch>
        </p:blipFill>
        <p:spPr>
          <a:xfrm>
            <a:off x="1086235" y="645106"/>
            <a:ext cx="4565540"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098C7A-9B54-4620-BA75-8A8A7694B7B0}"/>
              </a:ext>
            </a:extLst>
          </p:cNvPr>
          <p:cNvSpPr>
            <a:spLocks noGrp="1"/>
          </p:cNvSpPr>
          <p:nvPr>
            <p:ph idx="1"/>
          </p:nvPr>
        </p:nvSpPr>
        <p:spPr>
          <a:xfrm>
            <a:off x="6411684" y="2198914"/>
            <a:ext cx="5127172" cy="3670180"/>
          </a:xfrm>
        </p:spPr>
        <p:txBody>
          <a:bodyPr>
            <a:normAutofit/>
          </a:bodyPr>
          <a:lstStyle/>
          <a:p>
            <a:r>
              <a:rPr lang="en-US" dirty="0"/>
              <a:t>Also called the squashing function as it limits </a:t>
            </a:r>
          </a:p>
          <a:p>
            <a:r>
              <a:rPr lang="en-US" dirty="0"/>
              <a:t>the amplitude of the output of the neuron.</a:t>
            </a:r>
          </a:p>
          <a:p>
            <a:r>
              <a:rPr lang="en-US" dirty="0"/>
              <a:t>Many types of activations functions are used:</a:t>
            </a:r>
          </a:p>
          <a:p>
            <a:r>
              <a:rPr lang="en-US" dirty="0"/>
              <a:t>1. Linear Function</a:t>
            </a:r>
          </a:p>
          <a:p>
            <a:r>
              <a:rPr lang="en-US" dirty="0"/>
              <a:t>2. Sigmoid Function</a:t>
            </a:r>
          </a:p>
          <a:p>
            <a:r>
              <a:rPr lang="en-US" dirty="0"/>
              <a:t>3. Tanh Function</a:t>
            </a:r>
          </a:p>
          <a:p>
            <a:r>
              <a:rPr lang="en-US" dirty="0"/>
              <a:t>4. </a:t>
            </a:r>
            <a:r>
              <a:rPr lang="en-US" b="1" i="0" dirty="0">
                <a:solidFill>
                  <a:srgbClr val="273239"/>
                </a:solidFill>
                <a:effectLst/>
                <a:latin typeface="urw-din"/>
              </a:rPr>
              <a:t>RELU Function</a:t>
            </a:r>
          </a:p>
          <a:p>
            <a:r>
              <a:rPr lang="en-US" b="1" dirty="0">
                <a:solidFill>
                  <a:srgbClr val="273239"/>
                </a:solidFill>
                <a:latin typeface="urw-din"/>
              </a:rPr>
              <a:t>5. </a:t>
            </a:r>
            <a:r>
              <a:rPr lang="en-US" dirty="0">
                <a:solidFill>
                  <a:srgbClr val="273239"/>
                </a:solidFill>
                <a:latin typeface="urw-din"/>
              </a:rPr>
              <a:t>Soft Max Function</a:t>
            </a:r>
            <a:endParaRPr lang="en-US" dirty="0"/>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6EE77AE1-3440-492E-A8DD-6FF7EA962E83}"/>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52328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9" name="Straight Connector 28">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23627-6BE9-45FB-A4CA-521CCC6BF026}"/>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7400" dirty="0">
                <a:solidFill>
                  <a:schemeClr val="tx1">
                    <a:lumMod val="85000"/>
                    <a:lumOff val="15000"/>
                  </a:schemeClr>
                </a:solidFill>
              </a:rPr>
              <a:t>Different Neural Network Topology</a:t>
            </a:r>
          </a:p>
        </p:txBody>
      </p:sp>
      <p:pic>
        <p:nvPicPr>
          <p:cNvPr id="6" name="Picture 5" descr="Metallic spheres connected in mesh">
            <a:extLst>
              <a:ext uri="{FF2B5EF4-FFF2-40B4-BE49-F238E27FC236}">
                <a16:creationId xmlns:a16="http://schemas.microsoft.com/office/drawing/2014/main" id="{9E774C54-988B-4464-8F15-A59B606A4198}"/>
              </a:ext>
            </a:extLst>
          </p:cNvPr>
          <p:cNvPicPr>
            <a:picLocks noChangeAspect="1"/>
          </p:cNvPicPr>
          <p:nvPr/>
        </p:nvPicPr>
        <p:blipFill rotWithShape="1">
          <a:blip r:embed="rId2"/>
          <a:srcRect l="25926" r="28957" b="-1"/>
          <a:stretch/>
        </p:blipFill>
        <p:spPr>
          <a:xfrm>
            <a:off x="-1" y="10"/>
            <a:ext cx="4635315" cy="6857989"/>
          </a:xfrm>
          <a:prstGeom prst="rect">
            <a:avLst/>
          </a:prstGeom>
        </p:spPr>
      </p:pic>
      <p:cxnSp>
        <p:nvCxnSpPr>
          <p:cNvPr id="33" name="Straight Connector 32">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2D2D0A99-5484-4B3D-B2A7-0181AE1CDB05}"/>
              </a:ext>
            </a:extLst>
          </p:cNvPr>
          <p:cNvSpPr>
            <a:spLocks noGrp="1"/>
          </p:cNvSpPr>
          <p:nvPr>
            <p:ph type="ftr" sz="quarter" idx="11"/>
          </p:nvPr>
        </p:nvSpPr>
        <p:spPr>
          <a:xfrm>
            <a:off x="5289753" y="6459785"/>
            <a:ext cx="4635314" cy="365125"/>
          </a:xfrm>
        </p:spPr>
        <p:txBody>
          <a:bodyPr vert="horz" lIns="91440" tIns="45720" rIns="91440" bIns="45720" rtlCol="0" anchor="ctr">
            <a:normAutofit/>
          </a:bodyPr>
          <a:lstStyle/>
          <a:p>
            <a:pPr algn="l">
              <a:spcAft>
                <a:spcPts val="600"/>
              </a:spcAft>
            </a:pPr>
            <a:r>
              <a:rPr lang="en-US" kern="1200" cap="all" baseline="0">
                <a:solidFill>
                  <a:schemeClr val="tx1">
                    <a:lumMod val="75000"/>
                    <a:lumOff val="25000"/>
                  </a:schemeClr>
                </a:solidFill>
                <a:latin typeface="+mn-lt"/>
                <a:ea typeface="+mn-ea"/>
                <a:cs typeface="+mn-cs"/>
              </a:rPr>
              <a:t>DR. WAHAB                                                                                        Deep Learning</a:t>
            </a:r>
          </a:p>
        </p:txBody>
      </p:sp>
    </p:spTree>
    <p:extLst>
      <p:ext uri="{BB962C8B-B14F-4D97-AF65-F5344CB8AC3E}">
        <p14:creationId xmlns:p14="http://schemas.microsoft.com/office/powerpoint/2010/main" val="183301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6" name="Straight Connector 35">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63D77-B512-4B65-BD5D-F4343A051B3C}"/>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dirty="0">
                <a:solidFill>
                  <a:schemeClr val="tx1">
                    <a:lumMod val="85000"/>
                    <a:lumOff val="15000"/>
                  </a:schemeClr>
                </a:solidFill>
              </a:rPr>
              <a:t>Three Layer Neuron</a:t>
            </a:r>
          </a:p>
        </p:txBody>
      </p:sp>
      <p:pic>
        <p:nvPicPr>
          <p:cNvPr id="6" name="Content Placeholder 5">
            <a:extLst>
              <a:ext uri="{FF2B5EF4-FFF2-40B4-BE49-F238E27FC236}">
                <a16:creationId xmlns:a16="http://schemas.microsoft.com/office/drawing/2014/main" id="{70937F50-FE1C-4358-82E3-771B4BC97B7A}"/>
              </a:ext>
            </a:extLst>
          </p:cNvPr>
          <p:cNvPicPr>
            <a:picLocks noGrp="1" noChangeAspect="1"/>
          </p:cNvPicPr>
          <p:nvPr>
            <p:ph idx="1"/>
          </p:nvPr>
        </p:nvPicPr>
        <p:blipFill>
          <a:blip r:embed="rId2"/>
          <a:stretch>
            <a:fillRect/>
          </a:stretch>
        </p:blipFill>
        <p:spPr>
          <a:xfrm>
            <a:off x="635457" y="1248339"/>
            <a:ext cx="5131653" cy="2386218"/>
          </a:xfrm>
          <a:prstGeom prst="rect">
            <a:avLst/>
          </a:prstGeom>
        </p:spPr>
      </p:pic>
      <p:sp>
        <p:nvSpPr>
          <p:cNvPr id="40" name="Rectangle 39">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A83865A-B9A3-49FE-A1D8-34118E76BB7C}"/>
              </a:ext>
            </a:extLst>
          </p:cNvPr>
          <p:cNvPicPr>
            <a:picLocks noChangeAspect="1"/>
          </p:cNvPicPr>
          <p:nvPr/>
        </p:nvPicPr>
        <p:blipFill>
          <a:blip r:embed="rId3"/>
          <a:stretch>
            <a:fillRect/>
          </a:stretch>
        </p:blipFill>
        <p:spPr>
          <a:xfrm>
            <a:off x="6424891" y="925187"/>
            <a:ext cx="5118182" cy="3032522"/>
          </a:xfrm>
          <a:prstGeom prst="rect">
            <a:avLst/>
          </a:prstGeom>
        </p:spPr>
      </p:pic>
      <p:cxnSp>
        <p:nvCxnSpPr>
          <p:cNvPr id="42" name="Straight Connector 41">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63CF7DA4-79B0-415D-894B-B2EF4A49FBB9}"/>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457200">
              <a:spcAft>
                <a:spcPts val="600"/>
              </a:spcAft>
            </a:pPr>
            <a:r>
              <a:rPr lang="en-US" kern="1200" cap="all" baseline="0">
                <a:solidFill>
                  <a:srgbClr val="FFFFFF"/>
                </a:solidFill>
                <a:latin typeface="+mn-lt"/>
                <a:ea typeface="+mn-ea"/>
                <a:cs typeface="+mn-cs"/>
              </a:rPr>
              <a:t>DR. WAHAB                                                                                        Deep Learning</a:t>
            </a:r>
          </a:p>
        </p:txBody>
      </p:sp>
    </p:spTree>
    <p:extLst>
      <p:ext uri="{BB962C8B-B14F-4D97-AF65-F5344CB8AC3E}">
        <p14:creationId xmlns:p14="http://schemas.microsoft.com/office/powerpoint/2010/main" val="184533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AD225-CE92-467F-B2F8-F6E925BFC2B9}"/>
              </a:ext>
            </a:extLst>
          </p:cNvPr>
          <p:cNvSpPr>
            <a:spLocks noGrp="1"/>
          </p:cNvSpPr>
          <p:nvPr>
            <p:ph type="title"/>
          </p:nvPr>
        </p:nvSpPr>
        <p:spPr>
          <a:xfrm>
            <a:off x="5144679" y="634946"/>
            <a:ext cx="6405063" cy="1450757"/>
          </a:xfrm>
        </p:spPr>
        <p:txBody>
          <a:bodyPr>
            <a:normAutofit/>
          </a:bodyPr>
          <a:lstStyle/>
          <a:p>
            <a:endParaRPr lang="en-US"/>
          </a:p>
        </p:txBody>
      </p:sp>
      <p:pic>
        <p:nvPicPr>
          <p:cNvPr id="6" name="Picture 5">
            <a:extLst>
              <a:ext uri="{FF2B5EF4-FFF2-40B4-BE49-F238E27FC236}">
                <a16:creationId xmlns:a16="http://schemas.microsoft.com/office/drawing/2014/main" id="{1C47E845-7CF1-44D7-97AF-873EB1105BFD}"/>
              </a:ext>
            </a:extLst>
          </p:cNvPr>
          <p:cNvPicPr>
            <a:picLocks noChangeAspect="1"/>
          </p:cNvPicPr>
          <p:nvPr/>
        </p:nvPicPr>
        <p:blipFill>
          <a:blip r:embed="rId2"/>
          <a:stretch>
            <a:fillRect/>
          </a:stretch>
        </p:blipFill>
        <p:spPr>
          <a:xfrm>
            <a:off x="633999" y="979929"/>
            <a:ext cx="4020297" cy="1678473"/>
          </a:xfrm>
          <a:prstGeom prst="rect">
            <a:avLst/>
          </a:prstGeom>
        </p:spPr>
      </p:pic>
      <p:cxnSp>
        <p:nvCxnSpPr>
          <p:cNvPr id="24" name="Straight Connector 23">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949F970-00F9-46B2-B054-C17FEFBCE07E}"/>
              </a:ext>
            </a:extLst>
          </p:cNvPr>
          <p:cNvPicPr>
            <a:picLocks noChangeAspect="1"/>
          </p:cNvPicPr>
          <p:nvPr/>
        </p:nvPicPr>
        <p:blipFill>
          <a:blip r:embed="rId3"/>
          <a:stretch>
            <a:fillRect/>
          </a:stretch>
        </p:blipFill>
        <p:spPr>
          <a:xfrm>
            <a:off x="1343505" y="3218101"/>
            <a:ext cx="2601284" cy="2476136"/>
          </a:xfrm>
          <a:prstGeom prst="rect">
            <a:avLst/>
          </a:prstGeom>
        </p:spPr>
      </p:pic>
      <p:sp>
        <p:nvSpPr>
          <p:cNvPr id="3" name="Content Placeholder 2">
            <a:extLst>
              <a:ext uri="{FF2B5EF4-FFF2-40B4-BE49-F238E27FC236}">
                <a16:creationId xmlns:a16="http://schemas.microsoft.com/office/drawing/2014/main" id="{0BBC27CB-F36D-4771-900C-F6EBAFBDEE5E}"/>
              </a:ext>
            </a:extLst>
          </p:cNvPr>
          <p:cNvSpPr>
            <a:spLocks noGrp="1"/>
          </p:cNvSpPr>
          <p:nvPr>
            <p:ph idx="1"/>
          </p:nvPr>
        </p:nvSpPr>
        <p:spPr>
          <a:xfrm>
            <a:off x="5144679" y="2198914"/>
            <a:ext cx="6405063" cy="3670180"/>
          </a:xfrm>
        </p:spPr>
        <p:txBody>
          <a:bodyPr>
            <a:normAutofit/>
          </a:bodyPr>
          <a:lstStyle/>
          <a:p>
            <a:endParaRPr lang="en-US"/>
          </a:p>
        </p:txBody>
      </p:sp>
      <p:sp>
        <p:nvSpPr>
          <p:cNvPr id="26" name="Rectangle 25">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F1DACF03-09CC-4870-AC09-D00A60F0F59A}"/>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3416027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3877F-9127-4C98-AC3E-DFEE038E8E20}"/>
              </a:ext>
            </a:extLst>
          </p:cNvPr>
          <p:cNvSpPr>
            <a:spLocks noGrp="1"/>
          </p:cNvSpPr>
          <p:nvPr>
            <p:ph type="title"/>
          </p:nvPr>
        </p:nvSpPr>
        <p:spPr>
          <a:xfrm>
            <a:off x="633999" y="4550229"/>
            <a:ext cx="10909073" cy="1057655"/>
          </a:xfrm>
        </p:spPr>
        <p:txBody>
          <a:bodyPr vert="horz" lIns="91440" tIns="45720" rIns="91440" bIns="45720" rtlCol="0" anchor="b">
            <a:normAutofit/>
          </a:bodyPr>
          <a:lstStyle/>
          <a:p>
            <a:endParaRPr lang="en-US" sz="6000">
              <a:solidFill>
                <a:schemeClr val="tx1">
                  <a:lumMod val="85000"/>
                  <a:lumOff val="15000"/>
                </a:schemeClr>
              </a:solidFill>
            </a:endParaRPr>
          </a:p>
        </p:txBody>
      </p:sp>
      <p:pic>
        <p:nvPicPr>
          <p:cNvPr id="6" name="Content Placeholder 5">
            <a:extLst>
              <a:ext uri="{FF2B5EF4-FFF2-40B4-BE49-F238E27FC236}">
                <a16:creationId xmlns:a16="http://schemas.microsoft.com/office/drawing/2014/main" id="{E975429E-B4B6-4185-87DD-5DF395653EF4}"/>
              </a:ext>
            </a:extLst>
          </p:cNvPr>
          <p:cNvPicPr>
            <a:picLocks noGrp="1" noChangeAspect="1"/>
          </p:cNvPicPr>
          <p:nvPr>
            <p:ph idx="1"/>
          </p:nvPr>
        </p:nvPicPr>
        <p:blipFill>
          <a:blip r:embed="rId2"/>
          <a:stretch>
            <a:fillRect/>
          </a:stretch>
        </p:blipFill>
        <p:spPr>
          <a:xfrm>
            <a:off x="635457" y="1759320"/>
            <a:ext cx="10916463" cy="2483495"/>
          </a:xfrm>
          <a:prstGeom prst="rect">
            <a:avLst/>
          </a:prstGeom>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6E7A902B-FC51-496A-9B38-95F22FF37FB8}"/>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DR. WAHAB                                                                                        Deep Learning</a:t>
            </a:r>
          </a:p>
        </p:txBody>
      </p:sp>
    </p:spTree>
    <p:extLst>
      <p:ext uri="{BB962C8B-B14F-4D97-AF65-F5344CB8AC3E}">
        <p14:creationId xmlns:p14="http://schemas.microsoft.com/office/powerpoint/2010/main" val="384763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9971ECC5-51D9-4E70-89C1-3DCF3A372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7E855-BC79-42EA-96D9-C44A44B2A94B}"/>
              </a:ext>
            </a:extLst>
          </p:cNvPr>
          <p:cNvSpPr>
            <a:spLocks noGrp="1"/>
          </p:cNvSpPr>
          <p:nvPr>
            <p:ph type="title"/>
          </p:nvPr>
        </p:nvSpPr>
        <p:spPr>
          <a:xfrm>
            <a:off x="638423" y="3766457"/>
            <a:ext cx="10909073" cy="1654629"/>
          </a:xfrm>
        </p:spPr>
        <p:txBody>
          <a:bodyPr vert="horz" lIns="91440" tIns="45720" rIns="91440" bIns="45720" rtlCol="0" anchor="b">
            <a:normAutofit/>
          </a:bodyPr>
          <a:lstStyle/>
          <a:p>
            <a:pPr algn="ctr"/>
            <a:endParaRPr lang="en-US" sz="6000">
              <a:solidFill>
                <a:schemeClr val="tx1">
                  <a:lumMod val="85000"/>
                  <a:lumOff val="15000"/>
                </a:schemeClr>
              </a:solidFill>
            </a:endParaRPr>
          </a:p>
        </p:txBody>
      </p:sp>
      <p:pic>
        <p:nvPicPr>
          <p:cNvPr id="6" name="Content Placeholder 5">
            <a:extLst>
              <a:ext uri="{FF2B5EF4-FFF2-40B4-BE49-F238E27FC236}">
                <a16:creationId xmlns:a16="http://schemas.microsoft.com/office/drawing/2014/main" id="{462AD722-97C7-4A0D-9DC8-51B776EE8DC9}"/>
              </a:ext>
            </a:extLst>
          </p:cNvPr>
          <p:cNvPicPr>
            <a:picLocks noGrp="1" noChangeAspect="1"/>
          </p:cNvPicPr>
          <p:nvPr>
            <p:ph idx="1"/>
          </p:nvPr>
        </p:nvPicPr>
        <p:blipFill>
          <a:blip r:embed="rId2"/>
          <a:stretch>
            <a:fillRect/>
          </a:stretch>
        </p:blipFill>
        <p:spPr>
          <a:xfrm>
            <a:off x="947650" y="1278878"/>
            <a:ext cx="10284036" cy="2159648"/>
          </a:xfrm>
          <a:prstGeom prst="rect">
            <a:avLst/>
          </a:prstGeom>
        </p:spPr>
      </p:pic>
      <p:cxnSp>
        <p:nvCxnSpPr>
          <p:cNvPr id="19" name="Straight Connector 18">
            <a:extLst>
              <a:ext uri="{FF2B5EF4-FFF2-40B4-BE49-F238E27FC236}">
                <a16:creationId xmlns:a16="http://schemas.microsoft.com/office/drawing/2014/main" id="{432529AB-8F99-47FB-91B5-93565E543B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5159" y="5433708"/>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11F890-74C3-40C9-9A8B-A80E38704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27874070-078A-470B-9C8C-BD1BCB55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55FB26E7-596E-433C-9F28-35330E94774D}"/>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DR. WAHAB                                                                                        Deep Learning</a:t>
            </a:r>
          </a:p>
        </p:txBody>
      </p:sp>
    </p:spTree>
    <p:extLst>
      <p:ext uri="{BB962C8B-B14F-4D97-AF65-F5344CB8AC3E}">
        <p14:creationId xmlns:p14="http://schemas.microsoft.com/office/powerpoint/2010/main" val="199679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AAA502-5435-489E-9538-3A40E6C71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C8DA9-43CB-42EC-8AC8-444A83E29B7C}"/>
              </a:ext>
            </a:extLst>
          </p:cNvPr>
          <p:cNvSpPr>
            <a:spLocks noGrp="1"/>
          </p:cNvSpPr>
          <p:nvPr>
            <p:ph type="title"/>
          </p:nvPr>
        </p:nvSpPr>
        <p:spPr>
          <a:xfrm>
            <a:off x="633999" y="4550229"/>
            <a:ext cx="10909073" cy="1057655"/>
          </a:xfrm>
        </p:spPr>
        <p:txBody>
          <a:bodyPr vert="horz" lIns="91440" tIns="45720" rIns="91440" bIns="45720" rtlCol="0" anchor="b">
            <a:normAutofit/>
          </a:bodyPr>
          <a:lstStyle/>
          <a:p>
            <a:endParaRPr lang="en-US" sz="6000">
              <a:solidFill>
                <a:schemeClr val="tx1">
                  <a:lumMod val="85000"/>
                  <a:lumOff val="15000"/>
                </a:schemeClr>
              </a:solidFill>
            </a:endParaRPr>
          </a:p>
        </p:txBody>
      </p:sp>
      <p:pic>
        <p:nvPicPr>
          <p:cNvPr id="6" name="Content Placeholder 5">
            <a:extLst>
              <a:ext uri="{FF2B5EF4-FFF2-40B4-BE49-F238E27FC236}">
                <a16:creationId xmlns:a16="http://schemas.microsoft.com/office/drawing/2014/main" id="{671B46E0-73D7-4621-9F65-8E57541CD474}"/>
              </a:ext>
            </a:extLst>
          </p:cNvPr>
          <p:cNvPicPr>
            <a:picLocks noGrp="1" noChangeAspect="1"/>
          </p:cNvPicPr>
          <p:nvPr>
            <p:ph idx="1"/>
          </p:nvPr>
        </p:nvPicPr>
        <p:blipFill>
          <a:blip r:embed="rId2"/>
          <a:stretch>
            <a:fillRect/>
          </a:stretch>
        </p:blipFill>
        <p:spPr>
          <a:xfrm>
            <a:off x="635457" y="1977652"/>
            <a:ext cx="10916463" cy="2265164"/>
          </a:xfrm>
          <a:prstGeom prst="rect">
            <a:avLst/>
          </a:prstGeom>
        </p:spPr>
      </p:pic>
      <p:cxnSp>
        <p:nvCxnSpPr>
          <p:cNvPr id="19" name="Straight Connector 18">
            <a:extLst>
              <a:ext uri="{FF2B5EF4-FFF2-40B4-BE49-F238E27FC236}">
                <a16:creationId xmlns:a16="http://schemas.microsoft.com/office/drawing/2014/main" id="{C9AC0290-4702-4519-B0F4-C2A4688099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E42378B-2E28-4810-8421-7A473A40E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0D91DD17-237F-4811-BC0E-128EB1BD7C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E627A82C-5C12-4ACE-BDDC-26E03ED9694C}"/>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spcAft>
                <a:spcPts val="600"/>
              </a:spcAft>
            </a:pPr>
            <a:r>
              <a:rPr lang="en-US" kern="1200" cap="all" baseline="0">
                <a:solidFill>
                  <a:srgbClr val="FFFFFF"/>
                </a:solidFill>
                <a:latin typeface="+mn-lt"/>
                <a:ea typeface="+mn-ea"/>
                <a:cs typeface="+mn-cs"/>
              </a:rPr>
              <a:t>DR. WAHAB                                                                                        Deep Learning</a:t>
            </a:r>
          </a:p>
        </p:txBody>
      </p:sp>
    </p:spTree>
    <p:extLst>
      <p:ext uri="{BB962C8B-B14F-4D97-AF65-F5344CB8AC3E}">
        <p14:creationId xmlns:p14="http://schemas.microsoft.com/office/powerpoint/2010/main" val="1663907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9018270" y="143225"/>
            <a:ext cx="2005758" cy="1594135"/>
          </a:xfrm>
          <a:prstGeom prst="rect">
            <a:avLst/>
          </a:prstGeom>
        </p:spPr>
      </p:pic>
      <p:sp>
        <p:nvSpPr>
          <p:cNvPr id="2" name="Title 1"/>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5B41292C-4AFC-4921-A47C-6BD1649D3F77}"/>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13F8E48D-9DB6-4C2F-8DBB-E1006DD36971}"/>
              </a:ext>
            </a:extLst>
          </p:cNvPr>
          <p:cNvPicPr>
            <a:picLocks noChangeAspect="1"/>
          </p:cNvPicPr>
          <p:nvPr/>
        </p:nvPicPr>
        <p:blipFill>
          <a:blip r:embed="rId3"/>
          <a:stretch>
            <a:fillRect/>
          </a:stretch>
        </p:blipFill>
        <p:spPr>
          <a:xfrm>
            <a:off x="4219630" y="2716567"/>
            <a:ext cx="3028950" cy="1737360"/>
          </a:xfrm>
          <a:prstGeom prst="rect">
            <a:avLst/>
          </a:prstGeom>
        </p:spPr>
      </p:pic>
    </p:spTree>
    <p:extLst>
      <p:ext uri="{BB962C8B-B14F-4D97-AF65-F5344CB8AC3E}">
        <p14:creationId xmlns:p14="http://schemas.microsoft.com/office/powerpoint/2010/main" val="7601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solidFill>
                  <a:srgbClr val="0070C0"/>
                </a:solidFill>
                <a:latin typeface="Arial" panose="020B0604020202020204" pitchFamily="34" charset="0"/>
                <a:cs typeface="Arial" panose="020B0604020202020204" pitchFamily="34" charset="0"/>
              </a:rPr>
              <a:t>University of Science and Technology Bannu</a:t>
            </a:r>
            <a:br>
              <a:rPr lang="en-US" b="1" dirty="0">
                <a:solidFill>
                  <a:srgbClr val="0070C0"/>
                </a:solidFill>
                <a:latin typeface="Arial" panose="020B0604020202020204" pitchFamily="34" charset="0"/>
                <a:cs typeface="Arial" panose="020B0604020202020204" pitchFamily="34" charset="0"/>
              </a:rPr>
            </a:br>
            <a:endParaRPr lang="en-US" dirty="0"/>
          </a:p>
        </p:txBody>
      </p:sp>
      <p:sp>
        <p:nvSpPr>
          <p:cNvPr id="3" name="Content Placeholder 2"/>
          <p:cNvSpPr>
            <a:spLocks noGrp="1"/>
          </p:cNvSpPr>
          <p:nvPr>
            <p:ph idx="1"/>
          </p:nvPr>
        </p:nvSpPr>
        <p:spPr/>
        <p:txBody>
          <a:bodyPr/>
          <a:lstStyle/>
          <a:p>
            <a:pPr marL="0" indent="0" algn="ctr">
              <a:buNone/>
            </a:pPr>
            <a:r>
              <a:rPr lang="en-US" sz="2800" b="1" dirty="0">
                <a:solidFill>
                  <a:srgbClr val="004EEA"/>
                </a:solidFill>
                <a:latin typeface="Arial" panose="020B0604020202020204" pitchFamily="34" charset="0"/>
                <a:cs typeface="Arial" panose="020B0604020202020204" pitchFamily="34" charset="0"/>
              </a:rPr>
              <a:t>Deep Learning</a:t>
            </a:r>
            <a:endParaRPr lang="en-US" sz="2800" b="1" dirty="0">
              <a:solidFill>
                <a:schemeClr val="tx1"/>
              </a:solidFill>
              <a:latin typeface="Arial" panose="020B0604020202020204" pitchFamily="34" charset="0"/>
              <a:cs typeface="Arial" panose="020B0604020202020204" pitchFamily="34" charset="0"/>
            </a:endParaRPr>
          </a:p>
          <a:p>
            <a:pPr marL="0" indent="0" algn="ctr">
              <a:buNone/>
            </a:pPr>
            <a:r>
              <a:rPr lang="en-US" sz="2800" b="1" dirty="0">
                <a:solidFill>
                  <a:schemeClr val="tx1"/>
                </a:solidFill>
                <a:latin typeface="Arial" panose="020B0604020202020204" pitchFamily="34" charset="0"/>
                <a:cs typeface="Arial" panose="020B0604020202020204" pitchFamily="34" charset="0"/>
              </a:rPr>
              <a:t>Lesson 3</a:t>
            </a:r>
          </a:p>
          <a:p>
            <a:pPr marL="0" indent="0" algn="ctr">
              <a:buNone/>
            </a:pPr>
            <a:r>
              <a:rPr lang="en-US" sz="2400" b="1" dirty="0">
                <a:solidFill>
                  <a:schemeClr val="tx1"/>
                </a:solidFill>
                <a:latin typeface="Arial" panose="020B0604020202020204" pitchFamily="34" charset="0"/>
                <a:cs typeface="Arial" panose="020B0604020202020204" pitchFamily="34" charset="0"/>
              </a:rPr>
              <a:t>May 13, 2024</a:t>
            </a:r>
          </a:p>
        </p:txBody>
      </p:sp>
      <p:sp>
        <p:nvSpPr>
          <p:cNvPr id="4" name="Footer Placeholder 3">
            <a:extLst>
              <a:ext uri="{FF2B5EF4-FFF2-40B4-BE49-F238E27FC236}">
                <a16:creationId xmlns:a16="http://schemas.microsoft.com/office/drawing/2014/main" id="{9F16C88F-56D5-41AD-8F18-C1C912AE67CE}"/>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3520146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solidFill>
                <a:srgbClr val="004EEA"/>
              </a:solidFill>
            </a:endParaRPr>
          </a:p>
        </p:txBody>
      </p:sp>
      <p:sp>
        <p:nvSpPr>
          <p:cNvPr id="3" name="Content Placeholder 2"/>
          <p:cNvSpPr>
            <a:spLocks noGrp="1"/>
          </p:cNvSpPr>
          <p:nvPr>
            <p:ph idx="1"/>
          </p:nvPr>
        </p:nvSpPr>
        <p:spPr/>
        <p:txBody>
          <a:bodyPr>
            <a:normAutofit lnSpcReduction="10000"/>
          </a:bodyPr>
          <a:lstStyle/>
          <a:p>
            <a:pPr algn="ctr"/>
            <a:r>
              <a:rPr lang="en-US" sz="4000" b="1" dirty="0">
                <a:solidFill>
                  <a:srgbClr val="004EEA"/>
                </a:solidFill>
              </a:rPr>
              <a:t>Kahoot Quiz</a:t>
            </a:r>
          </a:p>
          <a:p>
            <a:pPr algn="ctr"/>
            <a:endParaRPr lang="en-US" sz="4000" b="1" dirty="0">
              <a:solidFill>
                <a:srgbClr val="004EEA"/>
              </a:solidFill>
            </a:endParaRPr>
          </a:p>
          <a:p>
            <a:pPr algn="ctr"/>
            <a:endParaRPr lang="en-US" sz="4000" b="1" dirty="0">
              <a:solidFill>
                <a:srgbClr val="004EEA"/>
              </a:solidFill>
            </a:endParaRPr>
          </a:p>
          <a:p>
            <a:pPr algn="ctr"/>
            <a:endParaRPr lang="en-US" sz="4000" b="1" dirty="0">
              <a:solidFill>
                <a:srgbClr val="004EEA"/>
              </a:solidFill>
            </a:endParaRPr>
          </a:p>
          <a:p>
            <a:pPr algn="ctr"/>
            <a:r>
              <a:rPr lang="en-US" sz="4000" b="1" dirty="0">
                <a:solidFill>
                  <a:schemeClr val="tx1"/>
                </a:solidFill>
              </a:rPr>
              <a:t>Go to </a:t>
            </a:r>
            <a:r>
              <a:rPr lang="en-US" sz="4000" b="1" dirty="0">
                <a:solidFill>
                  <a:srgbClr val="C00000"/>
                </a:solidFill>
              </a:rPr>
              <a:t>www.kahoot.it</a:t>
            </a:r>
            <a:r>
              <a:rPr lang="en-US" sz="4000" b="1" dirty="0">
                <a:solidFill>
                  <a:schemeClr val="tx1"/>
                </a:solidFill>
              </a:rPr>
              <a:t> &amp; enter</a:t>
            </a:r>
          </a:p>
          <a:p>
            <a:pPr algn="ctr"/>
            <a:r>
              <a:rPr lang="en-US" sz="4000" b="1" dirty="0">
                <a:solidFill>
                  <a:schemeClr val="tx1"/>
                </a:solidFill>
              </a:rPr>
              <a:t>Game PIN</a:t>
            </a:r>
          </a:p>
        </p:txBody>
      </p:sp>
      <p:pic>
        <p:nvPicPr>
          <p:cNvPr id="4" name="Picture 3"/>
          <p:cNvPicPr>
            <a:picLocks noChangeAspect="1"/>
          </p:cNvPicPr>
          <p:nvPr/>
        </p:nvPicPr>
        <p:blipFill>
          <a:blip r:embed="rId2"/>
          <a:stretch>
            <a:fillRect/>
          </a:stretch>
        </p:blipFill>
        <p:spPr>
          <a:xfrm>
            <a:off x="4941570" y="2526030"/>
            <a:ext cx="2857500" cy="1600200"/>
          </a:xfrm>
          <a:prstGeom prst="rect">
            <a:avLst/>
          </a:prstGeom>
        </p:spPr>
      </p:pic>
      <p:pic>
        <p:nvPicPr>
          <p:cNvPr id="5" name="Picture 4">
            <a:extLst>
              <a:ext uri="{FF2B5EF4-FFF2-40B4-BE49-F238E27FC236}">
                <a16:creationId xmlns:a16="http://schemas.microsoft.com/office/drawing/2014/main" id="{11582EF6-F092-4C14-A4D0-F065F17A114A}"/>
              </a:ext>
            </a:extLst>
          </p:cNvPr>
          <p:cNvPicPr>
            <a:picLocks noChangeAspect="1"/>
          </p:cNvPicPr>
          <p:nvPr/>
        </p:nvPicPr>
        <p:blipFill>
          <a:blip r:embed="rId3"/>
          <a:stretch>
            <a:fillRect/>
          </a:stretch>
        </p:blipFill>
        <p:spPr>
          <a:xfrm>
            <a:off x="926013" y="286603"/>
            <a:ext cx="3028950" cy="1737360"/>
          </a:xfrm>
          <a:prstGeom prst="rect">
            <a:avLst/>
          </a:prstGeom>
        </p:spPr>
      </p:pic>
    </p:spTree>
    <p:extLst>
      <p:ext uri="{BB962C8B-B14F-4D97-AF65-F5344CB8AC3E}">
        <p14:creationId xmlns:p14="http://schemas.microsoft.com/office/powerpoint/2010/main" val="3220046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BF38-ECFA-41CD-8B1A-727BF5BF6CF2}"/>
              </a:ext>
            </a:extLst>
          </p:cNvPr>
          <p:cNvSpPr>
            <a:spLocks noGrp="1"/>
          </p:cNvSpPr>
          <p:nvPr>
            <p:ph type="title"/>
          </p:nvPr>
        </p:nvSpPr>
        <p:spPr>
          <a:xfrm>
            <a:off x="8186058" y="635284"/>
            <a:ext cx="3372529" cy="5055904"/>
          </a:xfrm>
        </p:spPr>
        <p:txBody>
          <a:bodyPr anchor="ctr">
            <a:normAutofit/>
          </a:bodyPr>
          <a:lstStyle/>
          <a:p>
            <a:r>
              <a:rPr lang="en-US" b="1"/>
              <a:t>Learning Objectives</a:t>
            </a:r>
          </a:p>
        </p:txBody>
      </p:sp>
      <p:sp>
        <p:nvSpPr>
          <p:cNvPr id="4" name="Footer Placeholder 3">
            <a:extLst>
              <a:ext uri="{FF2B5EF4-FFF2-40B4-BE49-F238E27FC236}">
                <a16:creationId xmlns:a16="http://schemas.microsoft.com/office/drawing/2014/main" id="{E6C73D2D-59DC-4B5D-B442-746B1FB6114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endParaRPr lang="en-US" dirty="0"/>
          </a:p>
        </p:txBody>
      </p:sp>
      <p:graphicFrame>
        <p:nvGraphicFramePr>
          <p:cNvPr id="7" name="Content Placeholder 2">
            <a:extLst>
              <a:ext uri="{FF2B5EF4-FFF2-40B4-BE49-F238E27FC236}">
                <a16:creationId xmlns:a16="http://schemas.microsoft.com/office/drawing/2014/main" id="{A6C267BC-F6A8-4CCF-B2BC-279A911FE223}"/>
              </a:ext>
            </a:extLst>
          </p:cNvPr>
          <p:cNvGraphicFramePr>
            <a:graphicFrameLocks noGrp="1"/>
          </p:cNvGraphicFramePr>
          <p:nvPr>
            <p:ph idx="1"/>
            <p:extLst>
              <p:ext uri="{D42A27DB-BD31-4B8C-83A1-F6EECF244321}">
                <p14:modId xmlns:p14="http://schemas.microsoft.com/office/powerpoint/2010/main" val="1887761967"/>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829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026FD-F12E-48DE-811A-2806A8352058}"/>
              </a:ext>
            </a:extLst>
          </p:cNvPr>
          <p:cNvSpPr>
            <a:spLocks noGrp="1"/>
          </p:cNvSpPr>
          <p:nvPr>
            <p:ph type="title"/>
          </p:nvPr>
        </p:nvSpPr>
        <p:spPr>
          <a:xfrm>
            <a:off x="631371" y="642258"/>
            <a:ext cx="3417677" cy="5226837"/>
          </a:xfrm>
        </p:spPr>
        <p:txBody>
          <a:bodyPr anchor="t">
            <a:normAutofit/>
          </a:bodyPr>
          <a:lstStyle/>
          <a:p>
            <a:r>
              <a:rPr lang="en-US" dirty="0"/>
              <a:t>Threshold Vs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1204C0-0265-4F23-A383-15A7CC5133CC}"/>
                  </a:ext>
                </a:extLst>
              </p:cNvPr>
              <p:cNvSpPr>
                <a:spLocks noGrp="1"/>
              </p:cNvSpPr>
              <p:nvPr>
                <p:ph idx="1"/>
              </p:nvPr>
            </p:nvSpPr>
            <p:spPr>
              <a:xfrm>
                <a:off x="4713512" y="642258"/>
                <a:ext cx="6847117" cy="3091682"/>
              </a:xfrm>
            </p:spPr>
            <p:txBody>
              <a:bodyPr>
                <a:normAutofit/>
              </a:bodyPr>
              <a:lstStyle/>
              <a:p>
                <a:r>
                  <a:rPr lang="en-US" sz="1400" b="0" i="0" dirty="0">
                    <a:effectLst/>
                    <a:latin typeface="Times New Roman" panose="02020603050405020304" pitchFamily="18" charset="0"/>
                    <a:cs typeface="Times New Roman" panose="02020603050405020304" pitchFamily="18" charset="0"/>
                  </a:rPr>
                  <a:t>If you compare a quantity against that value, it's a threshold.</a:t>
                </a:r>
              </a:p>
              <a:p>
                <a:r>
                  <a:rPr lang="en-US" sz="1400" dirty="0">
                    <a:latin typeface="Times New Roman" panose="02020603050405020304" pitchFamily="18" charset="0"/>
                    <a:cs typeface="Times New Roman" panose="02020603050405020304" pitchFamily="18" charset="0"/>
                  </a:rPr>
                  <a:t>Threshold is the value which is used for comparison, when it is moved from right hand side to the left-hand side than it becomes bias.</a:t>
                </a:r>
              </a:p>
              <a:p>
                <a14:m>
                  <m:oMath xmlns:m="http://schemas.openxmlformats.org/officeDocument/2006/math">
                    <m:r>
                      <a:rPr lang="en-US" sz="1400" i="1" smtClean="0">
                        <a:effectLst/>
                        <a:latin typeface="Cambria Math" panose="02040503050406030204" pitchFamily="18" charset="0"/>
                        <a:ea typeface="Times New Roman" panose="02020603050405020304" pitchFamily="18" charset="0"/>
                        <a:cs typeface="Times New Roman" panose="02020603050405020304" pitchFamily="18" charset="0"/>
                      </a:rPr>
                      <m:t>𝑜𝑢𝑡𝑝𝑢𝑡</m:t>
                    </m:r>
                    <m:r>
                      <a:rPr lang="en-US" sz="14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400" i="1">
                            <a:effectLst/>
                            <a:latin typeface="Cambria Math" panose="02040503050406030204" pitchFamily="18" charset="0"/>
                            <a:ea typeface="Times New Roman" panose="02020603050405020304" pitchFamily="18" charset="0"/>
                          </a:rPr>
                        </m:ctrlPr>
                      </m:dPr>
                      <m:e>
                        <m:eqArr>
                          <m:eqArrPr>
                            <m:ctrlPr>
                              <a:rPr lang="en-US" sz="1400" i="1">
                                <a:effectLst/>
                                <a:latin typeface="Cambria Math" panose="02040503050406030204" pitchFamily="18" charset="0"/>
                                <a:ea typeface="Times New Roman" panose="02020603050405020304" pitchFamily="18" charset="0"/>
                              </a:rPr>
                            </m:ctrlPr>
                          </m:eqArr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supHide m:val="on"/>
                                <m:ctrlPr>
                                  <a:rPr lang="en-US" sz="1400" i="1">
                                    <a:effectLst/>
                                    <a:latin typeface="Cambria Math" panose="02040503050406030204" pitchFamily="18" charset="0"/>
                                    <a:ea typeface="Times New Roman" panose="02020603050405020304" pitchFamily="18" charset="0"/>
                                  </a:rPr>
                                </m:ctrlPr>
                              </m:naryPr>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𝑡h𝑟𝑒𝑠h𝑜𝑙𝑑</m:t>
                            </m:r>
                          </m:e>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supHide m:val="on"/>
                                <m:ctrlPr>
                                  <a:rPr lang="en-US" sz="1400" i="1">
                                    <a:effectLst/>
                                    <a:latin typeface="Cambria Math" panose="02040503050406030204" pitchFamily="18" charset="0"/>
                                    <a:ea typeface="Times New Roman" panose="02020603050405020304" pitchFamily="18" charset="0"/>
                                  </a:rPr>
                                </m:ctrlPr>
                              </m:naryPr>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e>
                            </m:nary>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&gt;</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𝑡h𝑟𝑒𝑠h𝑜𝑙𝑑</m:t>
                            </m:r>
                          </m:e>
                        </m:eqArr>
                      </m:e>
                    </m:d>
                  </m:oMath>
                </a14:m>
                <a:endParaRPr lang="en-US" sz="1400" dirty="0">
                  <a:effectLst/>
                  <a:ea typeface="Times New Roman" panose="02020603050405020304" pitchFamily="18" charset="0"/>
                  <a:cs typeface="Times New Roman" panose="02020603050405020304" pitchFamily="18" charset="0"/>
                </a:endParaRPr>
              </a:p>
              <a:p>
                <a:endParaRPr lang="en-US" sz="1400" dirty="0"/>
              </a:p>
              <a:p>
                <a14:m>
                  <m:oMath xmlns:m="http://schemas.openxmlformats.org/officeDocument/2006/math">
                    <m:r>
                      <a:rPr lang="en-US" sz="1400" i="1" smtClean="0">
                        <a:effectLst/>
                        <a:latin typeface="Cambria Math" panose="02040503050406030204" pitchFamily="18" charset="0"/>
                        <a:ea typeface="Times New Roman" panose="02020603050405020304" pitchFamily="18" charset="0"/>
                        <a:cs typeface="Times New Roman" panose="02020603050405020304" pitchFamily="18" charset="0"/>
                      </a:rPr>
                      <m:t>𝑜𝑢𝑡𝑝𝑢𝑡</m:t>
                    </m:r>
                    <m:r>
                      <a:rPr lang="en-US" sz="14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400" i="1">
                            <a:effectLst/>
                            <a:latin typeface="Cambria Math" panose="02040503050406030204" pitchFamily="18" charset="0"/>
                            <a:ea typeface="Times New Roman" panose="02020603050405020304" pitchFamily="18" charset="0"/>
                          </a:rPr>
                        </m:ctrlPr>
                      </m:dPr>
                      <m:e>
                        <m:eqArr>
                          <m:eqArrPr>
                            <m:ctrlPr>
                              <a:rPr lang="en-US" sz="1400" i="1">
                                <a:effectLst/>
                                <a:latin typeface="Cambria Math" panose="02040503050406030204" pitchFamily="18" charset="0"/>
                                <a:ea typeface="Times New Roman" panose="02020603050405020304" pitchFamily="18" charset="0"/>
                              </a:rPr>
                            </m:ctrlPr>
                          </m:eqArr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supHide m:val="on"/>
                                <m:ctrlPr>
                                  <a:rPr lang="en-US" sz="1400" i="1">
                                    <a:effectLst/>
                                    <a:latin typeface="Cambria Math" panose="02040503050406030204" pitchFamily="18" charset="0"/>
                                    <a:ea typeface="Times New Roman" panose="02020603050405020304" pitchFamily="18" charset="0"/>
                                  </a:rPr>
                                </m:ctrlPr>
                              </m:naryPr>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𝑡h𝑟𝑒𝑠h𝑜𝑙𝑑</m:t>
                                    </m:r>
                                  </m:e>
                                </m:d>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&lt;0</m:t>
                                </m:r>
                              </m:e>
                            </m:nary>
                          </m:e>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1,  </m:t>
                            </m:r>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𝑖𝑓</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subSup"/>
                                <m:supHide m:val="on"/>
                                <m:ctrlPr>
                                  <a:rPr lang="en-US" sz="1400" i="1">
                                    <a:effectLst/>
                                    <a:latin typeface="Cambria Math" panose="02040503050406030204" pitchFamily="18" charset="0"/>
                                    <a:ea typeface="Times New Roman" panose="02020603050405020304" pitchFamily="18" charset="0"/>
                                  </a:rPr>
                                </m:ctrlPr>
                              </m:naryPr>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up/>
                              <m:e>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n-US" sz="1400" i="1">
                                    <a:latin typeface="Cambria Math" panose="02040503050406030204" pitchFamily="18" charset="0"/>
                                    <a:ea typeface="Times New Roman" panose="02020603050405020304" pitchFamily="18" charset="0"/>
                                    <a:cs typeface="Times New Roman" panose="02020603050405020304" pitchFamily="18" charset="0"/>
                                  </a:rPr>
                                  <m:t>+(−</m:t>
                                </m:r>
                                <m:r>
                                  <a:rPr lang="en-US" sz="1400" i="1">
                                    <a:latin typeface="Cambria Math" panose="02040503050406030204" pitchFamily="18" charset="0"/>
                                    <a:ea typeface="Times New Roman" panose="02020603050405020304" pitchFamily="18" charset="0"/>
                                    <a:cs typeface="Times New Roman" panose="02020603050405020304" pitchFamily="18" charset="0"/>
                                  </a:rPr>
                                  <m:t>𝑡h𝑟𝑒𝑠h𝑜𝑙𝑑</m:t>
                                </m:r>
                              </m:e>
                            </m:nary>
                            <m:r>
                              <a:rPr lang="en-US" sz="1400" b="0" i="1" smtClean="0">
                                <a:latin typeface="Cambria Math" panose="02040503050406030204" pitchFamily="18" charset="0"/>
                                <a:ea typeface="Times New Roman" panose="02020603050405020304" pitchFamily="18" charset="0"/>
                                <a:cs typeface="Times New Roman" panose="02020603050405020304" pitchFamily="18" charset="0"/>
                              </a:rPr>
                              <m:t>) &gt;0</m:t>
                            </m:r>
                          </m:e>
                        </m:eqArr>
                      </m:e>
                    </m:d>
                  </m:oMath>
                </a14:m>
                <a:endParaRPr lang="en-US" sz="1400" dirty="0"/>
              </a:p>
              <a:p>
                <a:r>
                  <a:rPr lang="en-US" sz="1400" dirty="0"/>
                  <a:t>The –</a:t>
                </a:r>
                <a:r>
                  <a:rPr lang="en-US" sz="1400" dirty="0" err="1"/>
                  <a:t>Ve</a:t>
                </a:r>
                <a:r>
                  <a:rPr lang="en-US" sz="1400" dirty="0"/>
                  <a:t> Threshold is called </a:t>
                </a:r>
                <a:r>
                  <a:rPr lang="en-US" sz="1400" b="1" dirty="0"/>
                  <a:t>Bias</a:t>
                </a:r>
              </a:p>
              <a:p>
                <a:endParaRPr lang="en-US" sz="1400" dirty="0"/>
              </a:p>
            </p:txBody>
          </p:sp>
        </mc:Choice>
        <mc:Fallback xmlns="">
          <p:sp>
            <p:nvSpPr>
              <p:cNvPr id="3" name="Content Placeholder 2">
                <a:extLst>
                  <a:ext uri="{FF2B5EF4-FFF2-40B4-BE49-F238E27FC236}">
                    <a16:creationId xmlns:a16="http://schemas.microsoft.com/office/drawing/2014/main" id="{B61204C0-0265-4F23-A383-15A7CC5133CC}"/>
                  </a:ext>
                </a:extLst>
              </p:cNvPr>
              <p:cNvSpPr>
                <a:spLocks noGrp="1" noRot="1" noChangeAspect="1" noMove="1" noResize="1" noEditPoints="1" noAdjustHandles="1" noChangeArrowheads="1" noChangeShapeType="1" noTextEdit="1"/>
              </p:cNvSpPr>
              <p:nvPr>
                <p:ph idx="1"/>
              </p:nvPr>
            </p:nvSpPr>
            <p:spPr>
              <a:xfrm>
                <a:off x="4713512" y="642258"/>
                <a:ext cx="6847117" cy="3091682"/>
              </a:xfrm>
              <a:blipFill>
                <a:blip r:embed="rId2"/>
                <a:stretch>
                  <a:fillRect l="-267" t="-787" r="-1425"/>
                </a:stretch>
              </a:blipFill>
            </p:spPr>
            <p:txBody>
              <a:bodyPr/>
              <a:lstStyle/>
              <a:p>
                <a:r>
                  <a:rPr lang="en-US">
                    <a:noFill/>
                  </a:rPr>
                  <a:t> </a:t>
                </a:r>
              </a:p>
            </p:txBody>
          </p:sp>
        </mc:Fallback>
      </mc:AlternateContent>
      <p:pic>
        <p:nvPicPr>
          <p:cNvPr id="8" name="Picture 7" descr="Calendar&#10;&#10;Description automatically generated with medium confidence">
            <a:extLst>
              <a:ext uri="{FF2B5EF4-FFF2-40B4-BE49-F238E27FC236}">
                <a16:creationId xmlns:a16="http://schemas.microsoft.com/office/drawing/2014/main" id="{EC4F9FE0-6BBC-473C-9550-FC43EC46C164}"/>
              </a:ext>
            </a:extLst>
          </p:cNvPr>
          <p:cNvPicPr>
            <a:picLocks noChangeAspect="1"/>
          </p:cNvPicPr>
          <p:nvPr/>
        </p:nvPicPr>
        <p:blipFill>
          <a:blip r:embed="rId3"/>
          <a:stretch>
            <a:fillRect/>
          </a:stretch>
        </p:blipFill>
        <p:spPr>
          <a:xfrm>
            <a:off x="5148765" y="3994485"/>
            <a:ext cx="5976610" cy="1882632"/>
          </a:xfrm>
          <a:prstGeom prst="rect">
            <a:avLst/>
          </a:prstGeom>
        </p:spPr>
      </p:pic>
      <p:sp>
        <p:nvSpPr>
          <p:cNvPr id="15" name="Rectangle 14">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Footer Placeholder 3">
            <a:extLst>
              <a:ext uri="{FF2B5EF4-FFF2-40B4-BE49-F238E27FC236}">
                <a16:creationId xmlns:a16="http://schemas.microsoft.com/office/drawing/2014/main" id="{D166044C-C199-4853-9675-7EA3BF3A83FE}"/>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DR. WAHAB                                                                                        Deep Learning</a:t>
            </a:r>
          </a:p>
        </p:txBody>
      </p:sp>
    </p:spTree>
    <p:extLst>
      <p:ext uri="{BB962C8B-B14F-4D97-AF65-F5344CB8AC3E}">
        <p14:creationId xmlns:p14="http://schemas.microsoft.com/office/powerpoint/2010/main" val="9063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FAD5-E40A-4252-AB63-4C0406B08D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9B9536-95FE-4625-AE3D-D6B3657057C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F0F17BA-6DEF-435F-BE31-7325C67B4DE8}"/>
              </a:ext>
            </a:extLst>
          </p:cNvPr>
          <p:cNvSpPr>
            <a:spLocks noGrp="1"/>
          </p:cNvSpPr>
          <p:nvPr>
            <p:ph type="ftr" sz="quarter" idx="11"/>
          </p:nvPr>
        </p:nvSpPr>
        <p:spPr/>
        <p:txBody>
          <a:bodyPr/>
          <a:lstStyle/>
          <a:p>
            <a:r>
              <a:rPr lang="en-US"/>
              <a:t>DR. WAHAB                                                                                        Deep Learning</a:t>
            </a:r>
          </a:p>
        </p:txBody>
      </p:sp>
      <p:pic>
        <p:nvPicPr>
          <p:cNvPr id="1026" name="Picture 2" descr="Feed forward Neural Network">
            <a:extLst>
              <a:ext uri="{FF2B5EF4-FFF2-40B4-BE49-F238E27FC236}">
                <a16:creationId xmlns:a16="http://schemas.microsoft.com/office/drawing/2014/main" id="{A93AE3FA-B739-4E83-B8AD-D3D7E131E1F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47813"/>
            <a:ext cx="60960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72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CE1F-745A-4151-945C-85926F58AC83}"/>
              </a:ext>
            </a:extLst>
          </p:cNvPr>
          <p:cNvSpPr>
            <a:spLocks noGrp="1"/>
          </p:cNvSpPr>
          <p:nvPr>
            <p:ph type="title"/>
          </p:nvPr>
        </p:nvSpPr>
        <p:spPr/>
        <p:txBody>
          <a:bodyPr/>
          <a:lstStyle/>
          <a:p>
            <a:r>
              <a:rPr lang="en-US" dirty="0"/>
              <a:t>Bias</a:t>
            </a:r>
          </a:p>
        </p:txBody>
      </p:sp>
      <p:sp>
        <p:nvSpPr>
          <p:cNvPr id="3" name="Content Placeholder 2">
            <a:extLst>
              <a:ext uri="{FF2B5EF4-FFF2-40B4-BE49-F238E27FC236}">
                <a16:creationId xmlns:a16="http://schemas.microsoft.com/office/drawing/2014/main" id="{5D53DF8A-7629-46F7-A59F-97B0E537116A}"/>
              </a:ext>
            </a:extLst>
          </p:cNvPr>
          <p:cNvSpPr>
            <a:spLocks noGrp="1"/>
          </p:cNvSpPr>
          <p:nvPr>
            <p:ph idx="1"/>
          </p:nvPr>
        </p:nvSpPr>
        <p:spPr/>
        <p:txBody>
          <a:bodyPr/>
          <a:lstStyle/>
          <a:p>
            <a:r>
              <a:rPr lang="en-US" b="0" i="0" dirty="0">
                <a:solidFill>
                  <a:srgbClr val="282829"/>
                </a:solidFill>
                <a:effectLst/>
                <a:latin typeface="-apple-system"/>
              </a:rPr>
              <a:t>A bias unit is an "extra" neuron added to each pre-output layer that stores the value of 1.</a:t>
            </a:r>
            <a:endParaRPr lang="en-US" dirty="0"/>
          </a:p>
        </p:txBody>
      </p:sp>
      <p:sp>
        <p:nvSpPr>
          <p:cNvPr id="4" name="Footer Placeholder 3">
            <a:extLst>
              <a:ext uri="{FF2B5EF4-FFF2-40B4-BE49-F238E27FC236}">
                <a16:creationId xmlns:a16="http://schemas.microsoft.com/office/drawing/2014/main" id="{F6926042-3C68-44DE-B7CE-A41F009A0A49}"/>
              </a:ext>
            </a:extLst>
          </p:cNvPr>
          <p:cNvSpPr>
            <a:spLocks noGrp="1"/>
          </p:cNvSpPr>
          <p:nvPr>
            <p:ph type="ftr" sz="quarter" idx="11"/>
          </p:nvPr>
        </p:nvSpPr>
        <p:spPr/>
        <p:txBody>
          <a:bodyPr/>
          <a:lstStyle/>
          <a:p>
            <a:r>
              <a:rPr lang="en-US"/>
              <a:t>DR. WAHAB                                                                                        Deep Learning</a:t>
            </a:r>
          </a:p>
        </p:txBody>
      </p:sp>
      <p:pic>
        <p:nvPicPr>
          <p:cNvPr id="1026" name="Picture 2">
            <a:extLst>
              <a:ext uri="{FF2B5EF4-FFF2-40B4-BE49-F238E27FC236}">
                <a16:creationId xmlns:a16="http://schemas.microsoft.com/office/drawing/2014/main" id="{93953B4E-D278-43EF-B5C4-4FCD886AF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30" y="2621225"/>
            <a:ext cx="47625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43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6DA4-14EC-481F-9875-4F80ABFDD3C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8612BD4-2DB3-47A3-A1A8-F32C62ED3FF6}"/>
              </a:ext>
            </a:extLst>
          </p:cNvPr>
          <p:cNvSpPr>
            <a:spLocks noGrp="1"/>
          </p:cNvSpPr>
          <p:nvPr>
            <p:ph idx="1"/>
          </p:nvPr>
        </p:nvSpPr>
        <p:spPr/>
        <p:txBody>
          <a:bodyPr/>
          <a:lstStyle/>
          <a:p>
            <a:r>
              <a:rPr lang="en-US" b="0" i="0" dirty="0">
                <a:solidFill>
                  <a:srgbClr val="222222"/>
                </a:solidFill>
                <a:effectLst/>
                <a:latin typeface="Lato" panose="020B0604020202020204" pitchFamily="34" charset="0"/>
              </a:rPr>
              <a:t>Let’s have a look at an example to understand this better. </a:t>
            </a:r>
          </a:p>
          <a:p>
            <a:r>
              <a:rPr lang="en-US" b="0" i="0" dirty="0">
                <a:solidFill>
                  <a:srgbClr val="222222"/>
                </a:solidFill>
                <a:effectLst/>
                <a:latin typeface="Lato" panose="020B0604020202020204" pitchFamily="34" charset="0"/>
              </a:rPr>
              <a:t>Suppose today is a college party and you have to decide whether you should go to the party or not based on some input conditions such as </a:t>
            </a:r>
          </a:p>
          <a:p>
            <a:pPr lvl="1"/>
            <a:r>
              <a:rPr lang="en-US" b="1" i="0" dirty="0">
                <a:solidFill>
                  <a:srgbClr val="222222"/>
                </a:solidFill>
                <a:effectLst/>
                <a:latin typeface="Lato" panose="020B0604020202020204" pitchFamily="34" charset="0"/>
              </a:rPr>
              <a:t>Is the weather good?</a:t>
            </a:r>
          </a:p>
          <a:p>
            <a:pPr lvl="1"/>
            <a:r>
              <a:rPr lang="en-US" b="1" i="0" dirty="0">
                <a:solidFill>
                  <a:srgbClr val="222222"/>
                </a:solidFill>
                <a:effectLst/>
                <a:latin typeface="Lato" panose="020B0604020202020204" pitchFamily="34" charset="0"/>
              </a:rPr>
              <a:t>Is the venue nearby?  </a:t>
            </a:r>
          </a:p>
          <a:p>
            <a:pPr lvl="1"/>
            <a:r>
              <a:rPr lang="en-US" b="1" i="0" dirty="0">
                <a:solidFill>
                  <a:srgbClr val="222222"/>
                </a:solidFill>
                <a:effectLst/>
                <a:latin typeface="Lato" panose="020B0604020202020204" pitchFamily="34" charset="0"/>
              </a:rPr>
              <a:t>Is there Free Biryani offer?</a:t>
            </a:r>
          </a:p>
          <a:p>
            <a:pPr lvl="1"/>
            <a:endParaRPr lang="en-US" b="1" dirty="0">
              <a:solidFill>
                <a:srgbClr val="222222"/>
              </a:solidFill>
              <a:latin typeface="Lato" panose="020B0604020202020204" pitchFamily="34" charset="0"/>
            </a:endParaRPr>
          </a:p>
          <a:p>
            <a:pPr lvl="1"/>
            <a:r>
              <a:rPr lang="en-US" b="0" i="0" dirty="0">
                <a:solidFill>
                  <a:srgbClr val="222222"/>
                </a:solidFill>
                <a:effectLst/>
                <a:latin typeface="Lato" panose="020F0502020204030203" pitchFamily="34" charset="0"/>
              </a:rPr>
              <a:t>So, if the weather is good then it will be presented with a value of 1, otherwise 0. Similarly, if the venue is near it will be represented by 1, otherwise 0. And similarly for your crush(Biryani) is available.</a:t>
            </a:r>
            <a:endParaRPr lang="en-US" b="1" dirty="0"/>
          </a:p>
        </p:txBody>
      </p:sp>
      <p:sp>
        <p:nvSpPr>
          <p:cNvPr id="4" name="Footer Placeholder 3">
            <a:extLst>
              <a:ext uri="{FF2B5EF4-FFF2-40B4-BE49-F238E27FC236}">
                <a16:creationId xmlns:a16="http://schemas.microsoft.com/office/drawing/2014/main" id="{7A2FE727-5908-4133-BED7-8D647954E072}"/>
              </a:ext>
            </a:extLst>
          </p:cNvPr>
          <p:cNvSpPr>
            <a:spLocks noGrp="1"/>
          </p:cNvSpPr>
          <p:nvPr>
            <p:ph type="ftr" sz="quarter" idx="11"/>
          </p:nvPr>
        </p:nvSpPr>
        <p:spPr/>
        <p:txBody>
          <a:bodyPr/>
          <a:lstStyle/>
          <a:p>
            <a:r>
              <a:rPr lang="en-US"/>
              <a:t>DR. WAHAB                                                                                        Deep Learning</a:t>
            </a:r>
          </a:p>
        </p:txBody>
      </p:sp>
    </p:spTree>
    <p:extLst>
      <p:ext uri="{BB962C8B-B14F-4D97-AF65-F5344CB8AC3E}">
        <p14:creationId xmlns:p14="http://schemas.microsoft.com/office/powerpoint/2010/main" val="136474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8519-E465-4665-A15B-471F6915438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F826791-7BAB-4361-AC63-EC7D39B43388}"/>
              </a:ext>
            </a:extLst>
          </p:cNvPr>
          <p:cNvSpPr>
            <a:spLocks noGrp="1"/>
          </p:cNvSpPr>
          <p:nvPr>
            <p:ph idx="1"/>
          </p:nvPr>
        </p:nvSpPr>
        <p:spPr/>
        <p:txBody>
          <a:bodyPr/>
          <a:lstStyle/>
          <a:p>
            <a:r>
              <a:rPr lang="en-US" b="0" i="0" dirty="0">
                <a:solidFill>
                  <a:srgbClr val="222222"/>
                </a:solidFill>
                <a:effectLst/>
                <a:latin typeface="Lato" panose="020F0502020204030203" pitchFamily="34" charset="0"/>
              </a:rPr>
              <a:t>We can assign a weight of 3 to the weather, a weight of 2 to the venue, and a weight of 6 to the crush. </a:t>
            </a:r>
          </a:p>
          <a:p>
            <a:r>
              <a:rPr lang="en-US" b="0" i="0" dirty="0">
                <a:solidFill>
                  <a:srgbClr val="222222"/>
                </a:solidFill>
                <a:effectLst/>
                <a:latin typeface="Lato" panose="020F0502020204030203" pitchFamily="34" charset="0"/>
              </a:rPr>
              <a:t>Now if the sum of all these three factors that is weather, venue, and crush is greater than a threshold of 5, then you can decide to go to the party otherwise not.</a:t>
            </a:r>
            <a:endParaRPr lang="en-US" dirty="0"/>
          </a:p>
        </p:txBody>
      </p:sp>
      <p:sp>
        <p:nvSpPr>
          <p:cNvPr id="4" name="Footer Placeholder 3">
            <a:extLst>
              <a:ext uri="{FF2B5EF4-FFF2-40B4-BE49-F238E27FC236}">
                <a16:creationId xmlns:a16="http://schemas.microsoft.com/office/drawing/2014/main" id="{D78D2C95-D1A4-403B-A91F-1DA9CF5F1AF2}"/>
              </a:ext>
            </a:extLst>
          </p:cNvPr>
          <p:cNvSpPr>
            <a:spLocks noGrp="1"/>
          </p:cNvSpPr>
          <p:nvPr>
            <p:ph type="ftr" sz="quarter" idx="11"/>
          </p:nvPr>
        </p:nvSpPr>
        <p:spPr/>
        <p:txBody>
          <a:bodyPr/>
          <a:lstStyle/>
          <a:p>
            <a:r>
              <a:rPr lang="en-US"/>
              <a:t>DR. WAHAB                                                                                        Deep Learning</a:t>
            </a:r>
          </a:p>
        </p:txBody>
      </p:sp>
      <p:grpSp>
        <p:nvGrpSpPr>
          <p:cNvPr id="5" name="Group 4">
            <a:extLst>
              <a:ext uri="{FF2B5EF4-FFF2-40B4-BE49-F238E27FC236}">
                <a16:creationId xmlns:a16="http://schemas.microsoft.com/office/drawing/2014/main" id="{B5030216-86DC-4A4E-B04C-7B52220AF26A}"/>
              </a:ext>
            </a:extLst>
          </p:cNvPr>
          <p:cNvGrpSpPr/>
          <p:nvPr/>
        </p:nvGrpSpPr>
        <p:grpSpPr>
          <a:xfrm>
            <a:off x="3594124" y="3268840"/>
            <a:ext cx="6797040" cy="2895600"/>
            <a:chOff x="0" y="0"/>
            <a:chExt cx="6797040" cy="2895600"/>
          </a:xfrm>
        </p:grpSpPr>
        <p:sp>
          <p:nvSpPr>
            <p:cNvPr id="6" name="Flowchart: Connector 5">
              <a:extLst>
                <a:ext uri="{FF2B5EF4-FFF2-40B4-BE49-F238E27FC236}">
                  <a16:creationId xmlns:a16="http://schemas.microsoft.com/office/drawing/2014/main" id="{73EBB437-325B-48A8-8149-06CB54F93DD5}"/>
                </a:ext>
              </a:extLst>
            </p:cNvPr>
            <p:cNvSpPr/>
            <p:nvPr/>
          </p:nvSpPr>
          <p:spPr>
            <a:xfrm>
              <a:off x="3322320" y="883920"/>
              <a:ext cx="899160" cy="815340"/>
            </a:xfrm>
            <a:prstGeom prst="flowChartConnector">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Arrow Connector 6">
              <a:extLst>
                <a:ext uri="{FF2B5EF4-FFF2-40B4-BE49-F238E27FC236}">
                  <a16:creationId xmlns:a16="http://schemas.microsoft.com/office/drawing/2014/main" id="{83A76B69-B30B-4200-A249-8604A87A95D8}"/>
                </a:ext>
              </a:extLst>
            </p:cNvPr>
            <p:cNvCxnSpPr/>
            <p:nvPr/>
          </p:nvCxnSpPr>
          <p:spPr>
            <a:xfrm>
              <a:off x="4259580" y="1299210"/>
              <a:ext cx="899160" cy="76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 Box 2">
              <a:extLst>
                <a:ext uri="{FF2B5EF4-FFF2-40B4-BE49-F238E27FC236}">
                  <a16:creationId xmlns:a16="http://schemas.microsoft.com/office/drawing/2014/main" id="{0B012E84-6F9E-4854-B047-743BF4AFDA01}"/>
                </a:ext>
              </a:extLst>
            </p:cNvPr>
            <p:cNvSpPr txBox="1">
              <a:spLocks noChangeArrowheads="1"/>
            </p:cNvSpPr>
            <p:nvPr/>
          </p:nvSpPr>
          <p:spPr bwMode="auto">
            <a:xfrm>
              <a:off x="5219700" y="1181100"/>
              <a:ext cx="157734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Should go to the Party?</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cxnSp>
          <p:nvCxnSpPr>
            <p:cNvPr id="9" name="Straight Arrow Connector 8">
              <a:extLst>
                <a:ext uri="{FF2B5EF4-FFF2-40B4-BE49-F238E27FC236}">
                  <a16:creationId xmlns:a16="http://schemas.microsoft.com/office/drawing/2014/main" id="{B65C25C2-F6C6-4B54-A3E1-B7CEFBFE4D51}"/>
                </a:ext>
              </a:extLst>
            </p:cNvPr>
            <p:cNvCxnSpPr/>
            <p:nvPr/>
          </p:nvCxnSpPr>
          <p:spPr>
            <a:xfrm>
              <a:off x="1676400" y="312420"/>
              <a:ext cx="1684020" cy="7848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A63FA7E0-880A-4E89-BEBB-B7A2148AD32B}"/>
                </a:ext>
              </a:extLst>
            </p:cNvPr>
            <p:cNvCxnSpPr/>
            <p:nvPr/>
          </p:nvCxnSpPr>
          <p:spPr>
            <a:xfrm>
              <a:off x="1386840" y="1211580"/>
              <a:ext cx="1905000" cy="914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56E0A203-0FED-4538-8F55-DF1D2FB7E4E8}"/>
                </a:ext>
              </a:extLst>
            </p:cNvPr>
            <p:cNvCxnSpPr/>
            <p:nvPr/>
          </p:nvCxnSpPr>
          <p:spPr>
            <a:xfrm flipV="1">
              <a:off x="1440180" y="1413510"/>
              <a:ext cx="1866900" cy="457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821CB0DF-7989-494E-9251-AFC1A2B2555A}"/>
                </a:ext>
              </a:extLst>
            </p:cNvPr>
            <p:cNvCxnSpPr/>
            <p:nvPr/>
          </p:nvCxnSpPr>
          <p:spPr>
            <a:xfrm flipV="1">
              <a:off x="1684020" y="1600200"/>
              <a:ext cx="1691640" cy="9296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 Box 2">
              <a:extLst>
                <a:ext uri="{FF2B5EF4-FFF2-40B4-BE49-F238E27FC236}">
                  <a16:creationId xmlns:a16="http://schemas.microsoft.com/office/drawing/2014/main" id="{221AC39C-F352-40A4-BA1B-453D4C2400BC}"/>
                </a:ext>
              </a:extLst>
            </p:cNvPr>
            <p:cNvSpPr txBox="1">
              <a:spLocks noChangeArrowheads="1"/>
            </p:cNvSpPr>
            <p:nvPr/>
          </p:nvSpPr>
          <p:spPr bwMode="auto">
            <a:xfrm>
              <a:off x="2308860" y="34290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Arial" panose="020B0604020202020204" pitchFamily="34" charset="0"/>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ext Box 2">
              <a:extLst>
                <a:ext uri="{FF2B5EF4-FFF2-40B4-BE49-F238E27FC236}">
                  <a16:creationId xmlns:a16="http://schemas.microsoft.com/office/drawing/2014/main" id="{61598C9E-CC73-4248-8864-31E65AA74E8F}"/>
                </a:ext>
              </a:extLst>
            </p:cNvPr>
            <p:cNvSpPr txBox="1">
              <a:spLocks noChangeArrowheads="1"/>
            </p:cNvSpPr>
            <p:nvPr/>
          </p:nvSpPr>
          <p:spPr bwMode="auto">
            <a:xfrm>
              <a:off x="2202180" y="92964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Arial" panose="020B0604020202020204" pitchFamily="34" charset="0"/>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Text Box 2">
              <a:extLst>
                <a:ext uri="{FF2B5EF4-FFF2-40B4-BE49-F238E27FC236}">
                  <a16:creationId xmlns:a16="http://schemas.microsoft.com/office/drawing/2014/main" id="{BCFCC946-F5A5-4BE1-AB0A-E31DD7657296}"/>
                </a:ext>
              </a:extLst>
            </p:cNvPr>
            <p:cNvSpPr txBox="1">
              <a:spLocks noChangeArrowheads="1"/>
            </p:cNvSpPr>
            <p:nvPr/>
          </p:nvSpPr>
          <p:spPr bwMode="auto">
            <a:xfrm>
              <a:off x="2164080" y="133350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6</a:t>
              </a:r>
            </a:p>
          </p:txBody>
        </p:sp>
        <p:sp>
          <p:nvSpPr>
            <p:cNvPr id="16" name="Text Box 2">
              <a:extLst>
                <a:ext uri="{FF2B5EF4-FFF2-40B4-BE49-F238E27FC236}">
                  <a16:creationId xmlns:a16="http://schemas.microsoft.com/office/drawing/2014/main" id="{826C9F15-2A7F-43C3-9DA7-C29058A14431}"/>
                </a:ext>
              </a:extLst>
            </p:cNvPr>
            <p:cNvSpPr txBox="1">
              <a:spLocks noChangeArrowheads="1"/>
            </p:cNvSpPr>
            <p:nvPr/>
          </p:nvSpPr>
          <p:spPr bwMode="auto">
            <a:xfrm>
              <a:off x="1935480" y="1866900"/>
              <a:ext cx="365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 Box 2">
              <a:extLst>
                <a:ext uri="{FF2B5EF4-FFF2-40B4-BE49-F238E27FC236}">
                  <a16:creationId xmlns:a16="http://schemas.microsoft.com/office/drawing/2014/main" id="{B8917E81-2EE1-4459-8D03-4D1F9A951DE5}"/>
                </a:ext>
              </a:extLst>
            </p:cNvPr>
            <p:cNvSpPr txBox="1">
              <a:spLocks noChangeArrowheads="1"/>
            </p:cNvSpPr>
            <p:nvPr/>
          </p:nvSpPr>
          <p:spPr bwMode="auto">
            <a:xfrm>
              <a:off x="220980" y="0"/>
              <a:ext cx="188976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X1= is the whether is good?</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8" name="Text Box 2">
              <a:extLst>
                <a:ext uri="{FF2B5EF4-FFF2-40B4-BE49-F238E27FC236}">
                  <a16:creationId xmlns:a16="http://schemas.microsoft.com/office/drawing/2014/main" id="{1C456CC9-8EE2-4DAD-BEA4-D5C1AD48BE9F}"/>
                </a:ext>
              </a:extLst>
            </p:cNvPr>
            <p:cNvSpPr txBox="1">
              <a:spLocks noChangeArrowheads="1"/>
            </p:cNvSpPr>
            <p:nvPr/>
          </p:nvSpPr>
          <p:spPr bwMode="auto">
            <a:xfrm>
              <a:off x="0" y="899160"/>
              <a:ext cx="174498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X2= is the venue is near?</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ext Box 2">
              <a:extLst>
                <a:ext uri="{FF2B5EF4-FFF2-40B4-BE49-F238E27FC236}">
                  <a16:creationId xmlns:a16="http://schemas.microsoft.com/office/drawing/2014/main" id="{1ECAE912-3104-4F27-B991-641CC5BD6E95}"/>
                </a:ext>
              </a:extLst>
            </p:cNvPr>
            <p:cNvSpPr txBox="1">
              <a:spLocks noChangeArrowheads="1"/>
            </p:cNvSpPr>
            <p:nvPr/>
          </p:nvSpPr>
          <p:spPr bwMode="auto">
            <a:xfrm>
              <a:off x="22860" y="1485900"/>
              <a:ext cx="1874520"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X3= is there is free Biryani?</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20" name="Text Box 2">
              <a:extLst>
                <a:ext uri="{FF2B5EF4-FFF2-40B4-BE49-F238E27FC236}">
                  <a16:creationId xmlns:a16="http://schemas.microsoft.com/office/drawing/2014/main" id="{6A598B14-4CDC-4DCD-A3F4-DE5A36B14FB8}"/>
                </a:ext>
              </a:extLst>
            </p:cNvPr>
            <p:cNvSpPr txBox="1">
              <a:spLocks noChangeArrowheads="1"/>
            </p:cNvSpPr>
            <p:nvPr/>
          </p:nvSpPr>
          <p:spPr bwMode="auto">
            <a:xfrm>
              <a:off x="1341120" y="2621280"/>
              <a:ext cx="579120" cy="27432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Arial" panose="020B0604020202020204" pitchFamily="34" charset="0"/>
                </a:rPr>
                <a:t>X0=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47872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49DB-96D0-4745-994F-C1CA270A4FD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7DF3F00-CF1C-4E06-A52B-3D4FA83680F1}"/>
              </a:ext>
            </a:extLst>
          </p:cNvPr>
          <p:cNvSpPr>
            <a:spLocks noGrp="1"/>
          </p:cNvSpPr>
          <p:nvPr>
            <p:ph idx="1"/>
          </p:nvPr>
        </p:nvSpPr>
        <p:spPr/>
        <p:txBody>
          <a:bodyPr/>
          <a:lstStyle/>
          <a:p>
            <a:r>
              <a:rPr lang="en-US" b="0" i="0" dirty="0">
                <a:solidFill>
                  <a:srgbClr val="222222"/>
                </a:solidFill>
                <a:effectLst/>
                <a:latin typeface="Lato" panose="020F0502020204030203" pitchFamily="34" charset="0"/>
              </a:rPr>
              <a:t>So for example, we have taken initially the condition where crush is more important than the weather or the venue itself.</a:t>
            </a:r>
            <a:endParaRPr lang="en-US" dirty="0"/>
          </a:p>
        </p:txBody>
      </p:sp>
      <p:sp>
        <p:nvSpPr>
          <p:cNvPr id="4" name="Footer Placeholder 3">
            <a:extLst>
              <a:ext uri="{FF2B5EF4-FFF2-40B4-BE49-F238E27FC236}">
                <a16:creationId xmlns:a16="http://schemas.microsoft.com/office/drawing/2014/main" id="{0410DBB7-BFCA-46C3-8343-AFC16E726F54}"/>
              </a:ext>
            </a:extLst>
          </p:cNvPr>
          <p:cNvSpPr>
            <a:spLocks noGrp="1"/>
          </p:cNvSpPr>
          <p:nvPr>
            <p:ph type="ftr" sz="quarter" idx="11"/>
          </p:nvPr>
        </p:nvSpPr>
        <p:spPr/>
        <p:txBody>
          <a:bodyPr/>
          <a:lstStyle/>
          <a:p>
            <a:r>
              <a:rPr lang="en-US"/>
              <a:t>DR. WAHAB                                                                                        Deep Learning</a:t>
            </a:r>
          </a:p>
        </p:txBody>
      </p:sp>
      <p:pic>
        <p:nvPicPr>
          <p:cNvPr id="6" name="Picture 5">
            <a:extLst>
              <a:ext uri="{FF2B5EF4-FFF2-40B4-BE49-F238E27FC236}">
                <a16:creationId xmlns:a16="http://schemas.microsoft.com/office/drawing/2014/main" id="{EEA616EF-480B-41D2-8242-2FBBBB14D09A}"/>
              </a:ext>
            </a:extLst>
          </p:cNvPr>
          <p:cNvPicPr>
            <a:picLocks noChangeAspect="1"/>
          </p:cNvPicPr>
          <p:nvPr/>
        </p:nvPicPr>
        <p:blipFill>
          <a:blip r:embed="rId2"/>
          <a:stretch>
            <a:fillRect/>
          </a:stretch>
        </p:blipFill>
        <p:spPr>
          <a:xfrm>
            <a:off x="2395021" y="2638314"/>
            <a:ext cx="7401958" cy="1581371"/>
          </a:xfrm>
          <a:prstGeom prst="rect">
            <a:avLst/>
          </a:prstGeom>
        </p:spPr>
      </p:pic>
      <p:sp>
        <p:nvSpPr>
          <p:cNvPr id="8" name="TextBox 7">
            <a:extLst>
              <a:ext uri="{FF2B5EF4-FFF2-40B4-BE49-F238E27FC236}">
                <a16:creationId xmlns:a16="http://schemas.microsoft.com/office/drawing/2014/main" id="{169346DB-B4FB-4E3B-A6B6-17F89B420033}"/>
              </a:ext>
            </a:extLst>
          </p:cNvPr>
          <p:cNvSpPr txBox="1"/>
          <p:nvPr/>
        </p:nvSpPr>
        <p:spPr>
          <a:xfrm>
            <a:off x="1697854" y="4490391"/>
            <a:ext cx="6094520" cy="369332"/>
          </a:xfrm>
          <a:prstGeom prst="rect">
            <a:avLst/>
          </a:prstGeom>
          <a:noFill/>
        </p:spPr>
        <p:txBody>
          <a:bodyPr wrap="square">
            <a:spAutoFit/>
          </a:bodyPr>
          <a:lstStyle/>
          <a:p>
            <a:r>
              <a:rPr lang="en-US" b="1" i="0" dirty="0">
                <a:solidFill>
                  <a:srgbClr val="222222"/>
                </a:solidFill>
                <a:effectLst/>
                <a:latin typeface="Lato" panose="020F0502020204030203" pitchFamily="34" charset="0"/>
              </a:rPr>
              <a:t>Note: X0 is the bias value</a:t>
            </a:r>
            <a:endParaRPr lang="en-US" dirty="0"/>
          </a:p>
        </p:txBody>
      </p:sp>
    </p:spTree>
    <p:extLst>
      <p:ext uri="{BB962C8B-B14F-4D97-AF65-F5344CB8AC3E}">
        <p14:creationId xmlns:p14="http://schemas.microsoft.com/office/powerpoint/2010/main" val="28294820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3439</TotalTime>
  <Words>590</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Calibri</vt:lpstr>
      <vt:lpstr>Calibri Light</vt:lpstr>
      <vt:lpstr>Cambria Math</vt:lpstr>
      <vt:lpstr>Lato</vt:lpstr>
      <vt:lpstr>Times New Roman</vt:lpstr>
      <vt:lpstr>TwitterChirp</vt:lpstr>
      <vt:lpstr>urw-din</vt:lpstr>
      <vt:lpstr>Retrospect</vt:lpstr>
      <vt:lpstr>PowerPoint Presentation</vt:lpstr>
      <vt:lpstr>University of Science and Technology Bannu </vt:lpstr>
      <vt:lpstr>Learning Objectives</vt:lpstr>
      <vt:lpstr>Threshold Vs Bias</vt:lpstr>
      <vt:lpstr>PowerPoint Presentation</vt:lpstr>
      <vt:lpstr>Bias</vt:lpstr>
      <vt:lpstr>Example</vt:lpstr>
      <vt:lpstr>Example</vt:lpstr>
      <vt:lpstr>Example</vt:lpstr>
      <vt:lpstr>Example</vt:lpstr>
      <vt:lpstr>Example</vt:lpstr>
      <vt:lpstr>Activation Functions</vt:lpstr>
      <vt:lpstr>Different Neural Network Topology</vt:lpstr>
      <vt:lpstr>Three Layer Neuron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UST BANNU</dc:creator>
  <cp:lastModifiedBy>Wahab Khan</cp:lastModifiedBy>
  <cp:revision>113</cp:revision>
  <dcterms:created xsi:type="dcterms:W3CDTF">2020-08-08T03:03:04Z</dcterms:created>
  <dcterms:modified xsi:type="dcterms:W3CDTF">2024-05-13T03:42:42Z</dcterms:modified>
</cp:coreProperties>
</file>