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847" r:id="rId2"/>
    <p:sldId id="258" r:id="rId3"/>
    <p:sldId id="294" r:id="rId4"/>
    <p:sldId id="1013" r:id="rId5"/>
    <p:sldId id="1012" r:id="rId6"/>
    <p:sldId id="1014" r:id="rId7"/>
    <p:sldId id="1015" r:id="rId8"/>
    <p:sldId id="1016" r:id="rId9"/>
    <p:sldId id="1017" r:id="rId10"/>
    <p:sldId id="1018" r:id="rId11"/>
    <p:sldId id="1019" r:id="rId12"/>
    <p:sldId id="1020" r:id="rId13"/>
    <p:sldId id="10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DF56B-8949-4659-8988-0E41AEF2B3C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34DFE1D-B5CB-4642-88AC-3BB417367F61}">
      <dgm:prSet/>
      <dgm:spPr/>
      <dgm:t>
        <a:bodyPr/>
        <a:lstStyle/>
        <a:p>
          <a:r>
            <a:rPr lang="en-US" b="1"/>
            <a:t>Deep Learning</a:t>
          </a:r>
          <a:endParaRPr lang="en-US"/>
        </a:p>
      </dgm:t>
    </dgm:pt>
    <dgm:pt modelId="{8B0A478E-D176-47FD-93D5-DABF9D98DF1B}" type="parTrans" cxnId="{A4A092EB-EB27-4AF3-83DB-74960192E9F1}">
      <dgm:prSet/>
      <dgm:spPr/>
      <dgm:t>
        <a:bodyPr/>
        <a:lstStyle/>
        <a:p>
          <a:endParaRPr lang="en-US"/>
        </a:p>
      </dgm:t>
    </dgm:pt>
    <dgm:pt modelId="{01E29C6F-C9F2-49B3-94B5-9F0B0B5A1CA3}" type="sibTrans" cxnId="{A4A092EB-EB27-4AF3-83DB-74960192E9F1}">
      <dgm:prSet/>
      <dgm:spPr/>
      <dgm:t>
        <a:bodyPr/>
        <a:lstStyle/>
        <a:p>
          <a:endParaRPr lang="en-US"/>
        </a:p>
      </dgm:t>
    </dgm:pt>
    <dgm:pt modelId="{33E97AA4-803A-4541-9868-F4D0D1094508}">
      <dgm:prSet/>
      <dgm:spPr/>
      <dgm:t>
        <a:bodyPr/>
        <a:lstStyle/>
        <a:p>
          <a:r>
            <a:rPr lang="en-US" b="1" dirty="0"/>
            <a:t>Lesson 10</a:t>
          </a:r>
          <a:endParaRPr lang="en-US" dirty="0"/>
        </a:p>
      </dgm:t>
    </dgm:pt>
    <dgm:pt modelId="{602DE04C-6C08-409A-84E5-C2B36B59450D}" type="parTrans" cxnId="{3E970FD9-2190-48DE-BC97-C0C371664ACF}">
      <dgm:prSet/>
      <dgm:spPr/>
      <dgm:t>
        <a:bodyPr/>
        <a:lstStyle/>
        <a:p>
          <a:endParaRPr lang="en-US"/>
        </a:p>
      </dgm:t>
    </dgm:pt>
    <dgm:pt modelId="{B9777098-1864-4D78-A721-00766F680643}" type="sibTrans" cxnId="{3E970FD9-2190-48DE-BC97-C0C371664ACF}">
      <dgm:prSet/>
      <dgm:spPr/>
      <dgm:t>
        <a:bodyPr/>
        <a:lstStyle/>
        <a:p>
          <a:endParaRPr lang="en-US"/>
        </a:p>
      </dgm:t>
    </dgm:pt>
    <dgm:pt modelId="{E2C042B8-6099-4603-8356-9B23F589928D}">
      <dgm:prSet/>
      <dgm:spPr/>
      <dgm:t>
        <a:bodyPr/>
        <a:lstStyle/>
        <a:p>
          <a:r>
            <a:rPr lang="en-US" b="1" dirty="0"/>
            <a:t>Sep,29 2024</a:t>
          </a:r>
          <a:endParaRPr lang="en-US" dirty="0"/>
        </a:p>
      </dgm:t>
    </dgm:pt>
    <dgm:pt modelId="{DCEE26E8-2C4B-4EB8-A4FB-A81DDA0F84A7}" type="parTrans" cxnId="{0B51B698-FCEA-4E9F-A783-75102ACF116D}">
      <dgm:prSet/>
      <dgm:spPr/>
      <dgm:t>
        <a:bodyPr/>
        <a:lstStyle/>
        <a:p>
          <a:endParaRPr lang="en-US"/>
        </a:p>
      </dgm:t>
    </dgm:pt>
    <dgm:pt modelId="{2F098357-02AF-445C-9817-990B175FDBFA}" type="sibTrans" cxnId="{0B51B698-FCEA-4E9F-A783-75102ACF116D}">
      <dgm:prSet/>
      <dgm:spPr/>
      <dgm:t>
        <a:bodyPr/>
        <a:lstStyle/>
        <a:p>
          <a:endParaRPr lang="en-US"/>
        </a:p>
      </dgm:t>
    </dgm:pt>
    <dgm:pt modelId="{368F6A00-F405-4203-8A4F-16F61A6066F3}" type="pres">
      <dgm:prSet presAssocID="{717DF56B-8949-4659-8988-0E41AEF2B3CA}" presName="root" presStyleCnt="0">
        <dgm:presLayoutVars>
          <dgm:dir/>
          <dgm:resizeHandles val="exact"/>
        </dgm:presLayoutVars>
      </dgm:prSet>
      <dgm:spPr/>
    </dgm:pt>
    <dgm:pt modelId="{3952E78C-73FD-43C1-9263-D6BAFC868B69}" type="pres">
      <dgm:prSet presAssocID="{834DFE1D-B5CB-4642-88AC-3BB417367F61}" presName="compNode" presStyleCnt="0"/>
      <dgm:spPr/>
    </dgm:pt>
    <dgm:pt modelId="{847E2BC9-21F3-452E-BB65-E13C7812D141}" type="pres">
      <dgm:prSet presAssocID="{834DFE1D-B5CB-4642-88AC-3BB417367F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BF784FB-5129-4BC9-99BB-8ED3E14398BC}" type="pres">
      <dgm:prSet presAssocID="{834DFE1D-B5CB-4642-88AC-3BB417367F61}" presName="spaceRect" presStyleCnt="0"/>
      <dgm:spPr/>
    </dgm:pt>
    <dgm:pt modelId="{9D692916-31EC-4A9C-9794-D10CD12F95E5}" type="pres">
      <dgm:prSet presAssocID="{834DFE1D-B5CB-4642-88AC-3BB417367F61}" presName="textRect" presStyleLbl="revTx" presStyleIdx="0" presStyleCnt="3">
        <dgm:presLayoutVars>
          <dgm:chMax val="1"/>
          <dgm:chPref val="1"/>
        </dgm:presLayoutVars>
      </dgm:prSet>
      <dgm:spPr/>
    </dgm:pt>
    <dgm:pt modelId="{98D2B341-CBC4-42EB-8767-C42D7D155FDE}" type="pres">
      <dgm:prSet presAssocID="{01E29C6F-C9F2-49B3-94B5-9F0B0B5A1CA3}" presName="sibTrans" presStyleCnt="0"/>
      <dgm:spPr/>
    </dgm:pt>
    <dgm:pt modelId="{5B95C62C-1527-47A3-A3A8-34ABF3BFD4B1}" type="pres">
      <dgm:prSet presAssocID="{33E97AA4-803A-4541-9868-F4D0D1094508}" presName="compNode" presStyleCnt="0"/>
      <dgm:spPr/>
    </dgm:pt>
    <dgm:pt modelId="{432471A6-BA68-4683-8C34-6B173ACDEA50}" type="pres">
      <dgm:prSet presAssocID="{33E97AA4-803A-4541-9868-F4D0D10945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FD2266FF-510E-4A62-8B73-E2201FE88E68}" type="pres">
      <dgm:prSet presAssocID="{33E97AA4-803A-4541-9868-F4D0D1094508}" presName="spaceRect" presStyleCnt="0"/>
      <dgm:spPr/>
    </dgm:pt>
    <dgm:pt modelId="{2372707E-08E6-453A-BD91-D4E9F79E6495}" type="pres">
      <dgm:prSet presAssocID="{33E97AA4-803A-4541-9868-F4D0D1094508}" presName="textRect" presStyleLbl="revTx" presStyleIdx="1" presStyleCnt="3">
        <dgm:presLayoutVars>
          <dgm:chMax val="1"/>
          <dgm:chPref val="1"/>
        </dgm:presLayoutVars>
      </dgm:prSet>
      <dgm:spPr/>
    </dgm:pt>
    <dgm:pt modelId="{98FF290B-086E-46EB-B060-166237507D31}" type="pres">
      <dgm:prSet presAssocID="{B9777098-1864-4D78-A721-00766F680643}" presName="sibTrans" presStyleCnt="0"/>
      <dgm:spPr/>
    </dgm:pt>
    <dgm:pt modelId="{0AC1CB03-34EB-4653-9E07-832C6685060F}" type="pres">
      <dgm:prSet presAssocID="{E2C042B8-6099-4603-8356-9B23F589928D}" presName="compNode" presStyleCnt="0"/>
      <dgm:spPr/>
    </dgm:pt>
    <dgm:pt modelId="{F7C0DDCB-41BB-48BD-8411-B90CE736945E}" type="pres">
      <dgm:prSet presAssocID="{E2C042B8-6099-4603-8356-9B23F58992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C1D8FEB7-8F5F-460A-978F-D6E3B5C5DCFD}" type="pres">
      <dgm:prSet presAssocID="{E2C042B8-6099-4603-8356-9B23F589928D}" presName="spaceRect" presStyleCnt="0"/>
      <dgm:spPr/>
    </dgm:pt>
    <dgm:pt modelId="{02C139F4-DCD6-4B21-BDFF-A596E6C1BFF3}" type="pres">
      <dgm:prSet presAssocID="{E2C042B8-6099-4603-8356-9B23F589928D}" presName="textRect" presStyleLbl="revTx" presStyleIdx="2" presStyleCnt="3">
        <dgm:presLayoutVars>
          <dgm:chMax val="1"/>
          <dgm:chPref val="1"/>
        </dgm:presLayoutVars>
      </dgm:prSet>
      <dgm:spPr/>
    </dgm:pt>
  </dgm:ptLst>
  <dgm:cxnLst>
    <dgm:cxn modelId="{0AD70A3B-6A79-4BA8-B0B3-7A16E648A4E3}" type="presOf" srcId="{717DF56B-8949-4659-8988-0E41AEF2B3CA}" destId="{368F6A00-F405-4203-8A4F-16F61A6066F3}" srcOrd="0" destOrd="0" presId="urn:microsoft.com/office/officeart/2018/2/layout/IconLabelList"/>
    <dgm:cxn modelId="{A18F997F-C9CC-4750-A623-F4841B260E9F}" type="presOf" srcId="{E2C042B8-6099-4603-8356-9B23F589928D}" destId="{02C139F4-DCD6-4B21-BDFF-A596E6C1BFF3}" srcOrd="0" destOrd="0" presId="urn:microsoft.com/office/officeart/2018/2/layout/IconLabelList"/>
    <dgm:cxn modelId="{DF48B385-E377-4621-AA4B-088BBB280422}" type="presOf" srcId="{834DFE1D-B5CB-4642-88AC-3BB417367F61}" destId="{9D692916-31EC-4A9C-9794-D10CD12F95E5}" srcOrd="0" destOrd="0" presId="urn:microsoft.com/office/officeart/2018/2/layout/IconLabelList"/>
    <dgm:cxn modelId="{0B51B698-FCEA-4E9F-A783-75102ACF116D}" srcId="{717DF56B-8949-4659-8988-0E41AEF2B3CA}" destId="{E2C042B8-6099-4603-8356-9B23F589928D}" srcOrd="2" destOrd="0" parTransId="{DCEE26E8-2C4B-4EB8-A4FB-A81DDA0F84A7}" sibTransId="{2F098357-02AF-445C-9817-990B175FDBFA}"/>
    <dgm:cxn modelId="{E5A7F4D1-88E9-4228-98F2-18537083201E}" type="presOf" srcId="{33E97AA4-803A-4541-9868-F4D0D1094508}" destId="{2372707E-08E6-453A-BD91-D4E9F79E6495}" srcOrd="0" destOrd="0" presId="urn:microsoft.com/office/officeart/2018/2/layout/IconLabelList"/>
    <dgm:cxn modelId="{3E970FD9-2190-48DE-BC97-C0C371664ACF}" srcId="{717DF56B-8949-4659-8988-0E41AEF2B3CA}" destId="{33E97AA4-803A-4541-9868-F4D0D1094508}" srcOrd="1" destOrd="0" parTransId="{602DE04C-6C08-409A-84E5-C2B36B59450D}" sibTransId="{B9777098-1864-4D78-A721-00766F680643}"/>
    <dgm:cxn modelId="{A4A092EB-EB27-4AF3-83DB-74960192E9F1}" srcId="{717DF56B-8949-4659-8988-0E41AEF2B3CA}" destId="{834DFE1D-B5CB-4642-88AC-3BB417367F61}" srcOrd="0" destOrd="0" parTransId="{8B0A478E-D176-47FD-93D5-DABF9D98DF1B}" sibTransId="{01E29C6F-C9F2-49B3-94B5-9F0B0B5A1CA3}"/>
    <dgm:cxn modelId="{34780F3C-4987-49A4-B2FA-0AD007912D84}" type="presParOf" srcId="{368F6A00-F405-4203-8A4F-16F61A6066F3}" destId="{3952E78C-73FD-43C1-9263-D6BAFC868B69}" srcOrd="0" destOrd="0" presId="urn:microsoft.com/office/officeart/2018/2/layout/IconLabelList"/>
    <dgm:cxn modelId="{2F767719-8CE2-487D-A48F-3A436149C7CD}" type="presParOf" srcId="{3952E78C-73FD-43C1-9263-D6BAFC868B69}" destId="{847E2BC9-21F3-452E-BB65-E13C7812D141}" srcOrd="0" destOrd="0" presId="urn:microsoft.com/office/officeart/2018/2/layout/IconLabelList"/>
    <dgm:cxn modelId="{FF92089D-4B21-4D29-946E-E4E677B8657F}" type="presParOf" srcId="{3952E78C-73FD-43C1-9263-D6BAFC868B69}" destId="{2BF784FB-5129-4BC9-99BB-8ED3E14398BC}" srcOrd="1" destOrd="0" presId="urn:microsoft.com/office/officeart/2018/2/layout/IconLabelList"/>
    <dgm:cxn modelId="{280DCF96-40D0-48A2-B762-D4640E452834}" type="presParOf" srcId="{3952E78C-73FD-43C1-9263-D6BAFC868B69}" destId="{9D692916-31EC-4A9C-9794-D10CD12F95E5}" srcOrd="2" destOrd="0" presId="urn:microsoft.com/office/officeart/2018/2/layout/IconLabelList"/>
    <dgm:cxn modelId="{E14FACE0-FFFF-4E57-A544-A3F5FA00A191}" type="presParOf" srcId="{368F6A00-F405-4203-8A4F-16F61A6066F3}" destId="{98D2B341-CBC4-42EB-8767-C42D7D155FDE}" srcOrd="1" destOrd="0" presId="urn:microsoft.com/office/officeart/2018/2/layout/IconLabelList"/>
    <dgm:cxn modelId="{BDAC927C-F65E-4EC3-86B4-85CF93198B29}" type="presParOf" srcId="{368F6A00-F405-4203-8A4F-16F61A6066F3}" destId="{5B95C62C-1527-47A3-A3A8-34ABF3BFD4B1}" srcOrd="2" destOrd="0" presId="urn:microsoft.com/office/officeart/2018/2/layout/IconLabelList"/>
    <dgm:cxn modelId="{FC1B3E31-F786-4C0B-9D17-D1A6AE68482E}" type="presParOf" srcId="{5B95C62C-1527-47A3-A3A8-34ABF3BFD4B1}" destId="{432471A6-BA68-4683-8C34-6B173ACDEA50}" srcOrd="0" destOrd="0" presId="urn:microsoft.com/office/officeart/2018/2/layout/IconLabelList"/>
    <dgm:cxn modelId="{FDBDB5F5-BD78-49BB-A927-A030AE6847A5}" type="presParOf" srcId="{5B95C62C-1527-47A3-A3A8-34ABF3BFD4B1}" destId="{FD2266FF-510E-4A62-8B73-E2201FE88E68}" srcOrd="1" destOrd="0" presId="urn:microsoft.com/office/officeart/2018/2/layout/IconLabelList"/>
    <dgm:cxn modelId="{66C9547F-1F22-48D4-A527-182717AE7B20}" type="presParOf" srcId="{5B95C62C-1527-47A3-A3A8-34ABF3BFD4B1}" destId="{2372707E-08E6-453A-BD91-D4E9F79E6495}" srcOrd="2" destOrd="0" presId="urn:microsoft.com/office/officeart/2018/2/layout/IconLabelList"/>
    <dgm:cxn modelId="{52E07D08-3384-4D61-8737-E26B8564E34C}" type="presParOf" srcId="{368F6A00-F405-4203-8A4F-16F61A6066F3}" destId="{98FF290B-086E-46EB-B060-166237507D31}" srcOrd="3" destOrd="0" presId="urn:microsoft.com/office/officeart/2018/2/layout/IconLabelList"/>
    <dgm:cxn modelId="{1EC7A575-684A-493C-9E6D-9B39BC518C49}" type="presParOf" srcId="{368F6A00-F405-4203-8A4F-16F61A6066F3}" destId="{0AC1CB03-34EB-4653-9E07-832C6685060F}" srcOrd="4" destOrd="0" presId="urn:microsoft.com/office/officeart/2018/2/layout/IconLabelList"/>
    <dgm:cxn modelId="{E02BE1D1-3DEF-4114-A461-F5A7796CB794}" type="presParOf" srcId="{0AC1CB03-34EB-4653-9E07-832C6685060F}" destId="{F7C0DDCB-41BB-48BD-8411-B90CE736945E}" srcOrd="0" destOrd="0" presId="urn:microsoft.com/office/officeart/2018/2/layout/IconLabelList"/>
    <dgm:cxn modelId="{CBE21DD6-C68E-43F5-88FC-D0B968B9D856}" type="presParOf" srcId="{0AC1CB03-34EB-4653-9E07-832C6685060F}" destId="{C1D8FEB7-8F5F-460A-978F-D6E3B5C5DCFD}" srcOrd="1" destOrd="0" presId="urn:microsoft.com/office/officeart/2018/2/layout/IconLabelList"/>
    <dgm:cxn modelId="{1CEA1178-1D3E-4845-9B77-48C30F997C0E}" type="presParOf" srcId="{0AC1CB03-34EB-4653-9E07-832C6685060F}" destId="{02C139F4-DCD6-4B21-BDFF-A596E6C1BF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60441-80DD-4314-BB14-2DDF0815CBF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AE22142-0918-41D5-9CFF-4D49B6445E59}">
      <dgm:prSet custT="1"/>
      <dgm:spPr>
        <a:solidFill>
          <a:srgbClr val="0070C0"/>
        </a:solidFill>
      </dgm:spPr>
      <dgm:t>
        <a:bodyPr/>
        <a:lstStyle/>
        <a:p>
          <a:r>
            <a:rPr lang="en-US" sz="2000" b="0" i="0" dirty="0"/>
            <a:t>Need for a LSTM</a:t>
          </a:r>
          <a:endParaRPr lang="en-US" sz="2000" b="1" dirty="0"/>
        </a:p>
      </dgm:t>
    </dgm:pt>
    <dgm:pt modelId="{8189C9FE-A837-42A2-8D35-AE564058C673}" type="parTrans" cxnId="{B972DAE6-FFF7-43B2-91F7-6D028CD7EB46}">
      <dgm:prSet/>
      <dgm:spPr/>
      <dgm:t>
        <a:bodyPr/>
        <a:lstStyle/>
        <a:p>
          <a:endParaRPr lang="en-US"/>
        </a:p>
      </dgm:t>
    </dgm:pt>
    <dgm:pt modelId="{B5C2113E-46A3-4215-A063-1138FB0CDF52}" type="sibTrans" cxnId="{B972DAE6-FFF7-43B2-91F7-6D028CD7EB46}">
      <dgm:prSet/>
      <dgm:spPr/>
      <dgm:t>
        <a:bodyPr/>
        <a:lstStyle/>
        <a:p>
          <a:endParaRPr lang="en-US"/>
        </a:p>
      </dgm:t>
    </dgm:pt>
    <dgm:pt modelId="{3A80FC7D-0A60-4CEB-B4A0-97FBE0FFE5E1}">
      <dgm:prSet custT="1"/>
      <dgm:spPr>
        <a:solidFill>
          <a:schemeClr val="accent1">
            <a:lumMod val="60000"/>
            <a:lumOff val="40000"/>
          </a:schemeClr>
        </a:solidFill>
      </dgm:spPr>
      <dgm:t>
        <a:bodyPr/>
        <a:lstStyle/>
        <a:p>
          <a:r>
            <a:rPr lang="en-US" sz="3200" b="1" dirty="0"/>
            <a:t>Why LSTM</a:t>
          </a:r>
        </a:p>
      </dgm:t>
    </dgm:pt>
    <dgm:pt modelId="{D9B89560-740C-4F74-95B5-547614D65271}" type="parTrans" cxnId="{311E561B-F10F-47F5-9427-3984CFBA0B7F}">
      <dgm:prSet/>
      <dgm:spPr/>
      <dgm:t>
        <a:bodyPr/>
        <a:lstStyle/>
        <a:p>
          <a:endParaRPr lang="en-US"/>
        </a:p>
      </dgm:t>
    </dgm:pt>
    <dgm:pt modelId="{A66683E8-51CB-40C1-8B1C-981896C677E3}" type="sibTrans" cxnId="{311E561B-F10F-47F5-9427-3984CFBA0B7F}">
      <dgm:prSet/>
      <dgm:spPr/>
      <dgm:t>
        <a:bodyPr/>
        <a:lstStyle/>
        <a:p>
          <a:endParaRPr lang="en-US"/>
        </a:p>
      </dgm:t>
    </dgm:pt>
    <dgm:pt modelId="{536E89BD-3944-41A2-8934-19B03C54448C}">
      <dgm:prSet custT="1"/>
      <dgm:spPr>
        <a:solidFill>
          <a:srgbClr val="00B0F0"/>
        </a:solidFill>
      </dgm:spPr>
      <dgm:t>
        <a:bodyPr/>
        <a:lstStyle/>
        <a:p>
          <a:r>
            <a:rPr lang="en-US" sz="2400" b="1" i="0" dirty="0"/>
            <a:t>LSTM Architecture</a:t>
          </a:r>
          <a:endParaRPr lang="en-US" sz="2400" b="1" dirty="0"/>
        </a:p>
      </dgm:t>
    </dgm:pt>
    <dgm:pt modelId="{E11B9EE0-9D6A-4234-A9A5-2C9EEEC907AA}" type="parTrans" cxnId="{F49542E6-6B9B-4C55-BB01-922D63460FF5}">
      <dgm:prSet/>
      <dgm:spPr/>
      <dgm:t>
        <a:bodyPr/>
        <a:lstStyle/>
        <a:p>
          <a:endParaRPr lang="en-US"/>
        </a:p>
      </dgm:t>
    </dgm:pt>
    <dgm:pt modelId="{0F7E29F7-CA2C-469F-BDBB-D9AE21126424}" type="sibTrans" cxnId="{F49542E6-6B9B-4C55-BB01-922D63460FF5}">
      <dgm:prSet/>
      <dgm:spPr/>
      <dgm:t>
        <a:bodyPr/>
        <a:lstStyle/>
        <a:p>
          <a:endParaRPr lang="en-US"/>
        </a:p>
      </dgm:t>
    </dgm:pt>
    <dgm:pt modelId="{1C7A3BD4-BF9E-40D4-9F5D-986282218E81}" type="pres">
      <dgm:prSet presAssocID="{37160441-80DD-4314-BB14-2DDF0815CBF3}" presName="linear" presStyleCnt="0">
        <dgm:presLayoutVars>
          <dgm:dir/>
          <dgm:animLvl val="lvl"/>
          <dgm:resizeHandles val="exact"/>
        </dgm:presLayoutVars>
      </dgm:prSet>
      <dgm:spPr/>
    </dgm:pt>
    <dgm:pt modelId="{666FBC43-EF76-42DE-A02C-22239944E33A}" type="pres">
      <dgm:prSet presAssocID="{6AE22142-0918-41D5-9CFF-4D49B6445E59}" presName="parentLin" presStyleCnt="0"/>
      <dgm:spPr/>
    </dgm:pt>
    <dgm:pt modelId="{D16CAF47-1B5F-4878-90AE-9350FF3F0F95}" type="pres">
      <dgm:prSet presAssocID="{6AE22142-0918-41D5-9CFF-4D49B6445E59}" presName="parentLeftMargin" presStyleLbl="node1" presStyleIdx="0" presStyleCnt="3"/>
      <dgm:spPr/>
    </dgm:pt>
    <dgm:pt modelId="{B96B9EAA-29F2-40B5-A188-815DCDE81509}" type="pres">
      <dgm:prSet presAssocID="{6AE22142-0918-41D5-9CFF-4D49B6445E59}" presName="parentText" presStyleLbl="node1" presStyleIdx="0" presStyleCnt="3" custScaleX="142857" custScaleY="118447" custLinFactNeighborY="-4579">
        <dgm:presLayoutVars>
          <dgm:chMax val="0"/>
          <dgm:bulletEnabled val="1"/>
        </dgm:presLayoutVars>
      </dgm:prSet>
      <dgm:spPr/>
    </dgm:pt>
    <dgm:pt modelId="{977CAC76-A02C-450B-BAF9-E7A8FC37B53C}" type="pres">
      <dgm:prSet presAssocID="{6AE22142-0918-41D5-9CFF-4D49B6445E59}" presName="negativeSpace" presStyleCnt="0"/>
      <dgm:spPr/>
    </dgm:pt>
    <dgm:pt modelId="{9E2C2B49-8CE9-429E-8CF9-788C3099C42C}" type="pres">
      <dgm:prSet presAssocID="{6AE22142-0918-41D5-9CFF-4D49B6445E59}" presName="childText" presStyleLbl="conFgAcc1" presStyleIdx="0" presStyleCnt="3">
        <dgm:presLayoutVars>
          <dgm:bulletEnabled val="1"/>
        </dgm:presLayoutVars>
      </dgm:prSet>
      <dgm:spPr/>
    </dgm:pt>
    <dgm:pt modelId="{A0E7A13B-70DD-41C5-844A-03AFC3DC367E}" type="pres">
      <dgm:prSet presAssocID="{B5C2113E-46A3-4215-A063-1138FB0CDF52}" presName="spaceBetweenRectangles" presStyleCnt="0"/>
      <dgm:spPr/>
    </dgm:pt>
    <dgm:pt modelId="{A59D0C78-D193-47DB-8A97-DEAFD487D011}" type="pres">
      <dgm:prSet presAssocID="{3A80FC7D-0A60-4CEB-B4A0-97FBE0FFE5E1}" presName="parentLin" presStyleCnt="0"/>
      <dgm:spPr/>
    </dgm:pt>
    <dgm:pt modelId="{0AF42A88-66D9-4158-835D-CDFF94D7F7E2}" type="pres">
      <dgm:prSet presAssocID="{3A80FC7D-0A60-4CEB-B4A0-97FBE0FFE5E1}" presName="parentLeftMargin" presStyleLbl="node1" presStyleIdx="0" presStyleCnt="3"/>
      <dgm:spPr/>
    </dgm:pt>
    <dgm:pt modelId="{33E67543-1579-4707-AE8A-509213F70236}" type="pres">
      <dgm:prSet presAssocID="{3A80FC7D-0A60-4CEB-B4A0-97FBE0FFE5E1}" presName="parentText" presStyleLbl="node1" presStyleIdx="1" presStyleCnt="3" custScaleX="142857" custScaleY="114633">
        <dgm:presLayoutVars>
          <dgm:chMax val="0"/>
          <dgm:bulletEnabled val="1"/>
        </dgm:presLayoutVars>
      </dgm:prSet>
      <dgm:spPr/>
    </dgm:pt>
    <dgm:pt modelId="{F109A68B-1336-4955-8007-3B683EEEDA43}" type="pres">
      <dgm:prSet presAssocID="{3A80FC7D-0A60-4CEB-B4A0-97FBE0FFE5E1}" presName="negativeSpace" presStyleCnt="0"/>
      <dgm:spPr/>
    </dgm:pt>
    <dgm:pt modelId="{75B83AE6-FF37-4B7D-B5B3-B2518E186112}" type="pres">
      <dgm:prSet presAssocID="{3A80FC7D-0A60-4CEB-B4A0-97FBE0FFE5E1}" presName="childText" presStyleLbl="conFgAcc1" presStyleIdx="1" presStyleCnt="3">
        <dgm:presLayoutVars>
          <dgm:bulletEnabled val="1"/>
        </dgm:presLayoutVars>
      </dgm:prSet>
      <dgm:spPr/>
    </dgm:pt>
    <dgm:pt modelId="{052335A1-F30C-4D56-8184-FA6555CD37B6}" type="pres">
      <dgm:prSet presAssocID="{A66683E8-51CB-40C1-8B1C-981896C677E3}" presName="spaceBetweenRectangles" presStyleCnt="0"/>
      <dgm:spPr/>
    </dgm:pt>
    <dgm:pt modelId="{78DD84EF-1CC7-4F11-9842-EB0D8C9D794C}" type="pres">
      <dgm:prSet presAssocID="{536E89BD-3944-41A2-8934-19B03C54448C}" presName="parentLin" presStyleCnt="0"/>
      <dgm:spPr/>
    </dgm:pt>
    <dgm:pt modelId="{D356B2E5-FF28-4529-BD6B-F69C37178B4F}" type="pres">
      <dgm:prSet presAssocID="{536E89BD-3944-41A2-8934-19B03C54448C}" presName="parentLeftMargin" presStyleLbl="node1" presStyleIdx="1" presStyleCnt="3"/>
      <dgm:spPr/>
    </dgm:pt>
    <dgm:pt modelId="{ACAE6B7B-84D5-47DF-9FDD-A8E07F91020A}" type="pres">
      <dgm:prSet presAssocID="{536E89BD-3944-41A2-8934-19B03C54448C}" presName="parentText" presStyleLbl="node1" presStyleIdx="2" presStyleCnt="3" custScaleX="142857" custScaleY="123046">
        <dgm:presLayoutVars>
          <dgm:chMax val="0"/>
          <dgm:bulletEnabled val="1"/>
        </dgm:presLayoutVars>
      </dgm:prSet>
      <dgm:spPr/>
    </dgm:pt>
    <dgm:pt modelId="{D8B34D13-65A9-4034-9663-B9935210A9BF}" type="pres">
      <dgm:prSet presAssocID="{536E89BD-3944-41A2-8934-19B03C54448C}" presName="negativeSpace" presStyleCnt="0"/>
      <dgm:spPr/>
    </dgm:pt>
    <dgm:pt modelId="{34974133-0E28-4BBF-B922-E19D29D577A2}" type="pres">
      <dgm:prSet presAssocID="{536E89BD-3944-41A2-8934-19B03C54448C}" presName="childText" presStyleLbl="conFgAcc1" presStyleIdx="2" presStyleCnt="3">
        <dgm:presLayoutVars>
          <dgm:bulletEnabled val="1"/>
        </dgm:presLayoutVars>
      </dgm:prSet>
      <dgm:spPr/>
    </dgm:pt>
  </dgm:ptLst>
  <dgm:cxnLst>
    <dgm:cxn modelId="{58EF5409-7949-4027-9199-71D54934972A}" type="presOf" srcId="{536E89BD-3944-41A2-8934-19B03C54448C}" destId="{D356B2E5-FF28-4529-BD6B-F69C37178B4F}" srcOrd="0" destOrd="0" presId="urn:microsoft.com/office/officeart/2005/8/layout/list1"/>
    <dgm:cxn modelId="{E342580C-1F0B-409A-A8DA-514B9F35C918}" type="presOf" srcId="{37160441-80DD-4314-BB14-2DDF0815CBF3}" destId="{1C7A3BD4-BF9E-40D4-9F5D-986282218E81}" srcOrd="0" destOrd="0" presId="urn:microsoft.com/office/officeart/2005/8/layout/list1"/>
    <dgm:cxn modelId="{F63B7A12-BE78-423E-850A-26B09DC04112}" type="presOf" srcId="{3A80FC7D-0A60-4CEB-B4A0-97FBE0FFE5E1}" destId="{0AF42A88-66D9-4158-835D-CDFF94D7F7E2}" srcOrd="0" destOrd="0" presId="urn:microsoft.com/office/officeart/2005/8/layout/list1"/>
    <dgm:cxn modelId="{84E67E18-38DA-4E19-9783-25F18C2A2E5E}" type="presOf" srcId="{3A80FC7D-0A60-4CEB-B4A0-97FBE0FFE5E1}" destId="{33E67543-1579-4707-AE8A-509213F70236}" srcOrd="1" destOrd="0" presId="urn:microsoft.com/office/officeart/2005/8/layout/list1"/>
    <dgm:cxn modelId="{8F494719-7191-4D19-BBA0-6BC7CBF4C932}" type="presOf" srcId="{536E89BD-3944-41A2-8934-19B03C54448C}" destId="{ACAE6B7B-84D5-47DF-9FDD-A8E07F91020A}" srcOrd="1" destOrd="0" presId="urn:microsoft.com/office/officeart/2005/8/layout/list1"/>
    <dgm:cxn modelId="{311E561B-F10F-47F5-9427-3984CFBA0B7F}" srcId="{37160441-80DD-4314-BB14-2DDF0815CBF3}" destId="{3A80FC7D-0A60-4CEB-B4A0-97FBE0FFE5E1}" srcOrd="1" destOrd="0" parTransId="{D9B89560-740C-4F74-95B5-547614D65271}" sibTransId="{A66683E8-51CB-40C1-8B1C-981896C677E3}"/>
    <dgm:cxn modelId="{B242CCD0-6493-4255-842B-ADE7C2F9AFD4}" type="presOf" srcId="{6AE22142-0918-41D5-9CFF-4D49B6445E59}" destId="{B96B9EAA-29F2-40B5-A188-815DCDE81509}" srcOrd="1" destOrd="0" presId="urn:microsoft.com/office/officeart/2005/8/layout/list1"/>
    <dgm:cxn modelId="{F49542E6-6B9B-4C55-BB01-922D63460FF5}" srcId="{37160441-80DD-4314-BB14-2DDF0815CBF3}" destId="{536E89BD-3944-41A2-8934-19B03C54448C}" srcOrd="2" destOrd="0" parTransId="{E11B9EE0-9D6A-4234-A9A5-2C9EEEC907AA}" sibTransId="{0F7E29F7-CA2C-469F-BDBB-D9AE21126424}"/>
    <dgm:cxn modelId="{B972DAE6-FFF7-43B2-91F7-6D028CD7EB46}" srcId="{37160441-80DD-4314-BB14-2DDF0815CBF3}" destId="{6AE22142-0918-41D5-9CFF-4D49B6445E59}" srcOrd="0" destOrd="0" parTransId="{8189C9FE-A837-42A2-8D35-AE564058C673}" sibTransId="{B5C2113E-46A3-4215-A063-1138FB0CDF52}"/>
    <dgm:cxn modelId="{27363DF4-BB88-4D58-9814-D442298738CC}" type="presOf" srcId="{6AE22142-0918-41D5-9CFF-4D49B6445E59}" destId="{D16CAF47-1B5F-4878-90AE-9350FF3F0F95}" srcOrd="0" destOrd="0" presId="urn:microsoft.com/office/officeart/2005/8/layout/list1"/>
    <dgm:cxn modelId="{9F62A133-5362-4AC2-9A1F-EBFFA40C82F0}" type="presParOf" srcId="{1C7A3BD4-BF9E-40D4-9F5D-986282218E81}" destId="{666FBC43-EF76-42DE-A02C-22239944E33A}" srcOrd="0" destOrd="0" presId="urn:microsoft.com/office/officeart/2005/8/layout/list1"/>
    <dgm:cxn modelId="{0CF23318-CDA3-45AA-AAD6-8F33CF91EC0A}" type="presParOf" srcId="{666FBC43-EF76-42DE-A02C-22239944E33A}" destId="{D16CAF47-1B5F-4878-90AE-9350FF3F0F95}" srcOrd="0" destOrd="0" presId="urn:microsoft.com/office/officeart/2005/8/layout/list1"/>
    <dgm:cxn modelId="{688D9BCC-9964-4EA2-803D-877AD8CB91AE}" type="presParOf" srcId="{666FBC43-EF76-42DE-A02C-22239944E33A}" destId="{B96B9EAA-29F2-40B5-A188-815DCDE81509}" srcOrd="1" destOrd="0" presId="urn:microsoft.com/office/officeart/2005/8/layout/list1"/>
    <dgm:cxn modelId="{A4AC11C0-2024-43DF-9657-C42F3B5F42EF}" type="presParOf" srcId="{1C7A3BD4-BF9E-40D4-9F5D-986282218E81}" destId="{977CAC76-A02C-450B-BAF9-E7A8FC37B53C}" srcOrd="1" destOrd="0" presId="urn:microsoft.com/office/officeart/2005/8/layout/list1"/>
    <dgm:cxn modelId="{C46E0A6D-BE4B-428B-B5CA-0214E7737286}" type="presParOf" srcId="{1C7A3BD4-BF9E-40D4-9F5D-986282218E81}" destId="{9E2C2B49-8CE9-429E-8CF9-788C3099C42C}" srcOrd="2" destOrd="0" presId="urn:microsoft.com/office/officeart/2005/8/layout/list1"/>
    <dgm:cxn modelId="{92785D35-85F3-4960-B43A-7B09AF54BF16}" type="presParOf" srcId="{1C7A3BD4-BF9E-40D4-9F5D-986282218E81}" destId="{A0E7A13B-70DD-41C5-844A-03AFC3DC367E}" srcOrd="3" destOrd="0" presId="urn:microsoft.com/office/officeart/2005/8/layout/list1"/>
    <dgm:cxn modelId="{5F54E4E3-7811-40A4-B28B-10C5FB74A6C9}" type="presParOf" srcId="{1C7A3BD4-BF9E-40D4-9F5D-986282218E81}" destId="{A59D0C78-D193-47DB-8A97-DEAFD487D011}" srcOrd="4" destOrd="0" presId="urn:microsoft.com/office/officeart/2005/8/layout/list1"/>
    <dgm:cxn modelId="{C831734D-93EF-4D32-BE55-4C52F1501907}" type="presParOf" srcId="{A59D0C78-D193-47DB-8A97-DEAFD487D011}" destId="{0AF42A88-66D9-4158-835D-CDFF94D7F7E2}" srcOrd="0" destOrd="0" presId="urn:microsoft.com/office/officeart/2005/8/layout/list1"/>
    <dgm:cxn modelId="{9D55C46A-834B-4EFB-81AC-7B80841DDD82}" type="presParOf" srcId="{A59D0C78-D193-47DB-8A97-DEAFD487D011}" destId="{33E67543-1579-4707-AE8A-509213F70236}" srcOrd="1" destOrd="0" presId="urn:microsoft.com/office/officeart/2005/8/layout/list1"/>
    <dgm:cxn modelId="{6154D5CB-59C0-4FD4-9620-80D6F702F4E0}" type="presParOf" srcId="{1C7A3BD4-BF9E-40D4-9F5D-986282218E81}" destId="{F109A68B-1336-4955-8007-3B683EEEDA43}" srcOrd="5" destOrd="0" presId="urn:microsoft.com/office/officeart/2005/8/layout/list1"/>
    <dgm:cxn modelId="{EA36D8BC-22D6-4B2A-9780-54B59AE035B8}" type="presParOf" srcId="{1C7A3BD4-BF9E-40D4-9F5D-986282218E81}" destId="{75B83AE6-FF37-4B7D-B5B3-B2518E186112}" srcOrd="6" destOrd="0" presId="urn:microsoft.com/office/officeart/2005/8/layout/list1"/>
    <dgm:cxn modelId="{D7E20881-8BC2-449A-8F50-07ED5DD0BD97}" type="presParOf" srcId="{1C7A3BD4-BF9E-40D4-9F5D-986282218E81}" destId="{052335A1-F30C-4D56-8184-FA6555CD37B6}" srcOrd="7" destOrd="0" presId="urn:microsoft.com/office/officeart/2005/8/layout/list1"/>
    <dgm:cxn modelId="{7CEC3F61-20A4-44FE-BC22-85E1F1C50A94}" type="presParOf" srcId="{1C7A3BD4-BF9E-40D4-9F5D-986282218E81}" destId="{78DD84EF-1CC7-4F11-9842-EB0D8C9D794C}" srcOrd="8" destOrd="0" presId="urn:microsoft.com/office/officeart/2005/8/layout/list1"/>
    <dgm:cxn modelId="{6DA70A05-D178-4A91-BD64-BBB8407B2C56}" type="presParOf" srcId="{78DD84EF-1CC7-4F11-9842-EB0D8C9D794C}" destId="{D356B2E5-FF28-4529-BD6B-F69C37178B4F}" srcOrd="0" destOrd="0" presId="urn:microsoft.com/office/officeart/2005/8/layout/list1"/>
    <dgm:cxn modelId="{D52F17BA-80B5-491C-A224-CECA4F15F1D4}" type="presParOf" srcId="{78DD84EF-1CC7-4F11-9842-EB0D8C9D794C}" destId="{ACAE6B7B-84D5-47DF-9FDD-A8E07F91020A}" srcOrd="1" destOrd="0" presId="urn:microsoft.com/office/officeart/2005/8/layout/list1"/>
    <dgm:cxn modelId="{9F3508FF-E4E7-49A7-B685-0B6D10651BF4}" type="presParOf" srcId="{1C7A3BD4-BF9E-40D4-9F5D-986282218E81}" destId="{D8B34D13-65A9-4034-9663-B9935210A9BF}" srcOrd="9" destOrd="0" presId="urn:microsoft.com/office/officeart/2005/8/layout/list1"/>
    <dgm:cxn modelId="{96A4489A-AAC0-4CB3-9BB6-B6D00A439ECF}" type="presParOf" srcId="{1C7A3BD4-BF9E-40D4-9F5D-986282218E81}" destId="{34974133-0E28-4BBF-B922-E19D29D577A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E2BC9-21F3-452E-BB65-E13C7812D141}">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692916-31EC-4A9C-9794-D10CD12F95E5}">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1" kern="1200"/>
            <a:t>Deep Learning</a:t>
          </a:r>
          <a:endParaRPr lang="en-US" sz="3600" kern="1200"/>
        </a:p>
      </dsp:txBody>
      <dsp:txXfrm>
        <a:off x="285097" y="2346338"/>
        <a:ext cx="2832300" cy="720000"/>
      </dsp:txXfrm>
    </dsp:sp>
    <dsp:sp modelId="{432471A6-BA68-4683-8C34-6B173ACDEA50}">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72707E-08E6-453A-BD91-D4E9F79E6495}">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1" kern="1200" dirty="0"/>
            <a:t>Lesson 10</a:t>
          </a:r>
          <a:endParaRPr lang="en-US" sz="3600" kern="1200" dirty="0"/>
        </a:p>
      </dsp:txBody>
      <dsp:txXfrm>
        <a:off x="3613050" y="2346338"/>
        <a:ext cx="2832300" cy="720000"/>
      </dsp:txXfrm>
    </dsp:sp>
    <dsp:sp modelId="{F7C0DDCB-41BB-48BD-8411-B90CE736945E}">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C139F4-DCD6-4B21-BDFF-A596E6C1BFF3}">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b="1" kern="1200" dirty="0"/>
            <a:t>Sep,29 2024</a:t>
          </a:r>
          <a:endParaRPr lang="en-US" sz="3600" kern="1200" dirty="0"/>
        </a:p>
      </dsp:txBody>
      <dsp:txXfrm>
        <a:off x="6941002" y="2346338"/>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C2B49-8CE9-429E-8CF9-788C3099C42C}">
      <dsp:nvSpPr>
        <dsp:cNvPr id="0" name=""/>
        <dsp:cNvSpPr/>
      </dsp:nvSpPr>
      <dsp:spPr>
        <a:xfrm>
          <a:off x="0" y="841274"/>
          <a:ext cx="6910387" cy="1033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B9EAA-29F2-40B5-A188-815DCDE81509}">
      <dsp:nvSpPr>
        <dsp:cNvPr id="0" name=""/>
        <dsp:cNvSpPr/>
      </dsp:nvSpPr>
      <dsp:spPr>
        <a:xfrm>
          <a:off x="328985" y="0"/>
          <a:ext cx="6579707" cy="1433587"/>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889000">
            <a:lnSpc>
              <a:spcPct val="90000"/>
            </a:lnSpc>
            <a:spcBef>
              <a:spcPct val="0"/>
            </a:spcBef>
            <a:spcAft>
              <a:spcPct val="35000"/>
            </a:spcAft>
            <a:buNone/>
          </a:pPr>
          <a:r>
            <a:rPr lang="en-US" sz="2000" b="0" i="0" kern="1200" dirty="0"/>
            <a:t>Need for a LSTM</a:t>
          </a:r>
          <a:endParaRPr lang="en-US" sz="2000" b="1" kern="1200" dirty="0"/>
        </a:p>
      </dsp:txBody>
      <dsp:txXfrm>
        <a:off x="398967" y="69982"/>
        <a:ext cx="6439743" cy="1293623"/>
      </dsp:txXfrm>
    </dsp:sp>
    <dsp:sp modelId="{75B83AE6-FF37-4B7D-B5B3-B2518E186112}">
      <dsp:nvSpPr>
        <dsp:cNvPr id="0" name=""/>
        <dsp:cNvSpPr/>
      </dsp:nvSpPr>
      <dsp:spPr>
        <a:xfrm>
          <a:off x="0" y="2878140"/>
          <a:ext cx="6910387" cy="1033200"/>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sp>
    <dsp:sp modelId="{33E67543-1579-4707-AE8A-509213F70236}">
      <dsp:nvSpPr>
        <dsp:cNvPr id="0" name=""/>
        <dsp:cNvSpPr/>
      </dsp:nvSpPr>
      <dsp:spPr>
        <a:xfrm>
          <a:off x="328985" y="2095874"/>
          <a:ext cx="6579707" cy="1387426"/>
        </a:xfrm>
        <a:prstGeom prst="round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1422400">
            <a:lnSpc>
              <a:spcPct val="90000"/>
            </a:lnSpc>
            <a:spcBef>
              <a:spcPct val="0"/>
            </a:spcBef>
            <a:spcAft>
              <a:spcPct val="35000"/>
            </a:spcAft>
            <a:buNone/>
          </a:pPr>
          <a:r>
            <a:rPr lang="en-US" sz="3200" b="1" kern="1200" dirty="0"/>
            <a:t>Why LSTM</a:t>
          </a:r>
        </a:p>
      </dsp:txBody>
      <dsp:txXfrm>
        <a:off x="396714" y="2163603"/>
        <a:ext cx="6444249" cy="1251968"/>
      </dsp:txXfrm>
    </dsp:sp>
    <dsp:sp modelId="{34974133-0E28-4BBF-B922-E19D29D577A2}">
      <dsp:nvSpPr>
        <dsp:cNvPr id="0" name=""/>
        <dsp:cNvSpPr/>
      </dsp:nvSpPr>
      <dsp:spPr>
        <a:xfrm>
          <a:off x="0" y="5016831"/>
          <a:ext cx="6910387" cy="10332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ACAE6B7B-84D5-47DF-9FDD-A8E07F91020A}">
      <dsp:nvSpPr>
        <dsp:cNvPr id="0" name=""/>
        <dsp:cNvSpPr/>
      </dsp:nvSpPr>
      <dsp:spPr>
        <a:xfrm>
          <a:off x="328985" y="4132740"/>
          <a:ext cx="6579707" cy="148925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1066800">
            <a:lnSpc>
              <a:spcPct val="90000"/>
            </a:lnSpc>
            <a:spcBef>
              <a:spcPct val="0"/>
            </a:spcBef>
            <a:spcAft>
              <a:spcPct val="35000"/>
            </a:spcAft>
            <a:buNone/>
          </a:pPr>
          <a:r>
            <a:rPr lang="en-US" sz="2400" b="1" i="0" kern="1200" dirty="0"/>
            <a:t>LSTM Architecture</a:t>
          </a:r>
          <a:endParaRPr lang="en-US" sz="2400" b="1" kern="1200" dirty="0"/>
        </a:p>
      </dsp:txBody>
      <dsp:txXfrm>
        <a:off x="401684" y="4205439"/>
        <a:ext cx="6434309" cy="13438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AFB5E-8DA7-4AA6-864D-2060A010DE02}"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64530-7480-4D66-A2C0-98F4CE7F13B1}" type="slidenum">
              <a:rPr lang="en-US" smtClean="0"/>
              <a:t>‹#›</a:t>
            </a:fld>
            <a:endParaRPr lang="en-US"/>
          </a:p>
        </p:txBody>
      </p:sp>
    </p:spTree>
    <p:extLst>
      <p:ext uri="{BB962C8B-B14F-4D97-AF65-F5344CB8AC3E}">
        <p14:creationId xmlns:p14="http://schemas.microsoft.com/office/powerpoint/2010/main" val="337825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F08C-C87F-41BF-9271-7D7511D52A8E}" type="datetime1">
              <a:rPr lang="en-US" smtClean="0"/>
              <a:t>9/30/2024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C89B4-0A87-4A9C-859A-3B8750FBD198}" type="datetime1">
              <a:rPr lang="en-US" smtClean="0"/>
              <a:t>9/30/2024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60292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2E3C8-D7E2-48CD-8EFD-603572AFBECB}" type="datetime1">
              <a:rPr lang="en-US" smtClean="0"/>
              <a:t>9/30/2024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9152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A86BE-D81A-4EBF-A711-03001C11E859}" type="datetime1">
              <a:rPr lang="en-US" smtClean="0"/>
              <a:t>9/30/2024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2280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A7F67-8F7E-40D1-9BBE-467889597C4C}" type="datetime1">
              <a:rPr lang="en-US" smtClean="0"/>
              <a:t>9/30/2024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0CDB9-7454-419B-BF1A-D73E63A5D48F}" type="datetime1">
              <a:rPr lang="en-US" smtClean="0"/>
              <a:t>9/30/2024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79522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9A975-5ACD-4021-8357-56510557A4B6}" type="datetime1">
              <a:rPr lang="en-US" smtClean="0"/>
              <a:t>9/30/2024</a:t>
            </a:fld>
            <a:endParaRPr lang="en-US"/>
          </a:p>
        </p:txBody>
      </p:sp>
      <p:sp>
        <p:nvSpPr>
          <p:cNvPr id="8" name="Footer Placeholder 7"/>
          <p:cNvSpPr>
            <a:spLocks noGrp="1"/>
          </p:cNvSpPr>
          <p:nvPr>
            <p:ph type="ftr" sz="quarter" idx="11"/>
          </p:nvPr>
        </p:nvSpPr>
        <p:spPr/>
        <p:txBody>
          <a:body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33909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57487-0225-4E9F-B330-2B8BF48E28D5}" type="datetime1">
              <a:rPr lang="en-US" smtClean="0"/>
              <a:t>9/30/2024</a:t>
            </a:fld>
            <a:endParaRPr lang="en-US"/>
          </a:p>
        </p:txBody>
      </p:sp>
      <p:sp>
        <p:nvSpPr>
          <p:cNvPr id="4" name="Footer Placeholder 3"/>
          <p:cNvSpPr>
            <a:spLocks noGrp="1"/>
          </p:cNvSpPr>
          <p:nvPr>
            <p:ph type="ftr" sz="quarter" idx="11"/>
          </p:nvPr>
        </p:nvSpPr>
        <p:spPr/>
        <p:txBody>
          <a:bodyPr/>
          <a:lstStyle/>
          <a:p>
            <a:r>
              <a:rPr lang="en-US"/>
              <a:t>DR. WAHAB                                                                                        Deep Learning</a:t>
            </a:r>
          </a:p>
        </p:txBody>
      </p:sp>
      <p:sp>
        <p:nvSpPr>
          <p:cNvPr id="5" name="Slide Number Placeholder 4"/>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1112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5EEB2-8EDA-4361-BD17-510305077697}" type="datetime1">
              <a:rPr lang="en-US" smtClean="0"/>
              <a:t>9/30/2024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4027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E02523-64AF-4DCF-88F5-687A58DA5379}" type="datetime1">
              <a:rPr lang="en-US" smtClean="0"/>
              <a:t>9/30/2024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DR. WAHAB                                                                                        Deep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46E9E-A3B8-4956-B33E-DBE7EA92E039}" type="slidenum">
              <a:rPr lang="en-US" smtClean="0"/>
              <a:t>‹#›</a:t>
            </a:fld>
            <a:endParaRPr lang="en-US"/>
          </a:p>
        </p:txBody>
      </p:sp>
    </p:spTree>
    <p:extLst>
      <p:ext uri="{BB962C8B-B14F-4D97-AF65-F5344CB8AC3E}">
        <p14:creationId xmlns:p14="http://schemas.microsoft.com/office/powerpoint/2010/main" val="29769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16D57-7BB2-4728-AD73-80A608EB2D19}" type="datetime1">
              <a:rPr lang="en-US" smtClean="0"/>
              <a:t>9/30/2024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75268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DBB7EC-0D3C-4D1B-ABA5-32DDAF61B371}" type="datetime1">
              <a:rPr lang="en-US" smtClean="0"/>
              <a:t>9/30/2024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DR. WAHAB                                                                                        Deep Learning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46E9E-A3B8-4956-B33E-DBE7EA92E0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307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041A-91A1-4BCB-8A72-C2CF727810E7}"/>
              </a:ext>
            </a:extLst>
          </p:cNvPr>
          <p:cNvSpPr>
            <a:spLocks noGrp="1"/>
          </p:cNvSpPr>
          <p:nvPr>
            <p:ph type="title"/>
          </p:nvPr>
        </p:nvSpPr>
        <p:spPr>
          <a:xfrm>
            <a:off x="7859485" y="634946"/>
            <a:ext cx="3690257" cy="1450757"/>
          </a:xfrm>
        </p:spPr>
        <p:txBody>
          <a:bodyPr vert="horz" lIns="91440" tIns="45720" rIns="91440" bIns="45720" rtlCol="0" anchor="b">
            <a:normAutofit/>
          </a:bodyPr>
          <a:lstStyle/>
          <a:p>
            <a:endParaRPr lang="en-US"/>
          </a:p>
        </p:txBody>
      </p:sp>
      <p:pic>
        <p:nvPicPr>
          <p:cNvPr id="1026" name="Picture 2">
            <a:extLst>
              <a:ext uri="{FF2B5EF4-FFF2-40B4-BE49-F238E27FC236}">
                <a16:creationId xmlns:a16="http://schemas.microsoft.com/office/drawing/2014/main" id="{F0A5F8AA-0E66-4578-8D93-485B90C0C9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85725"/>
            <a:ext cx="11024601" cy="6453435"/>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A683AFE-2695-46DF-81E2-1AD79CFE4ED1}"/>
              </a:ext>
            </a:extLst>
          </p:cNvPr>
          <p:cNvSpPr>
            <a:spLocks noGrp="1"/>
          </p:cNvSpPr>
          <p:nvPr>
            <p:ph idx="1"/>
          </p:nvPr>
        </p:nvSpPr>
        <p:spPr>
          <a:xfrm>
            <a:off x="7859485" y="2198914"/>
            <a:ext cx="3690257" cy="3670180"/>
          </a:xfrm>
        </p:spPr>
        <p:txBody>
          <a:bodyPr vert="horz" lIns="0" tIns="45720" rIns="0" bIns="45720" rtlCol="0">
            <a:normAutofit/>
          </a:bodyPr>
          <a:lstStyle/>
          <a:p>
            <a:r>
              <a:rPr lang="en-US" b="0" i="0">
                <a:effectLst/>
              </a:rPr>
              <a:t>Hedgehog Rock</a:t>
            </a:r>
            <a:endParaRPr lang="en-US"/>
          </a:p>
        </p:txBody>
      </p:sp>
      <p:sp>
        <p:nvSpPr>
          <p:cNvPr id="1030"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6A0E75EF-95CA-4777-AE9B-A47C0EF0AA53}"/>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DR. WAHAB                                                                                        Deep Learning</a:t>
            </a:r>
          </a:p>
        </p:txBody>
      </p:sp>
      <p:sp>
        <p:nvSpPr>
          <p:cNvPr id="5" name="AutoShape 4" descr="Deep Learning Joke 8">
            <a:extLst>
              <a:ext uri="{FF2B5EF4-FFF2-40B4-BE49-F238E27FC236}">
                <a16:creationId xmlns:a16="http://schemas.microsoft.com/office/drawing/2014/main" id="{4438D3CA-C1FA-4C58-8848-809D1510DE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272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84E80-FF90-D807-027C-1061B90AF9A2}"/>
              </a:ext>
            </a:extLst>
          </p:cNvPr>
          <p:cNvSpPr>
            <a:spLocks noGrp="1"/>
          </p:cNvSpPr>
          <p:nvPr>
            <p:ph type="title"/>
          </p:nvPr>
        </p:nvSpPr>
        <p:spPr>
          <a:xfrm>
            <a:off x="6411685" y="634946"/>
            <a:ext cx="5127171" cy="1450757"/>
          </a:xfrm>
        </p:spPr>
        <p:txBody>
          <a:bodyPr>
            <a:normAutofit/>
          </a:bodyPr>
          <a:lstStyle/>
          <a:p>
            <a:r>
              <a:rPr lang="en-US" b="1" i="0" dirty="0">
                <a:effectLst/>
                <a:latin typeface="sohne"/>
              </a:rPr>
              <a:t>3. Input gate</a:t>
            </a:r>
            <a:endParaRPr lang="en-US" dirty="0"/>
          </a:p>
        </p:txBody>
      </p:sp>
      <p:pic>
        <p:nvPicPr>
          <p:cNvPr id="4098" name="Picture 2">
            <a:extLst>
              <a:ext uri="{FF2B5EF4-FFF2-40B4-BE49-F238E27FC236}">
                <a16:creationId xmlns:a16="http://schemas.microsoft.com/office/drawing/2014/main" id="{CB83FA11-4CDF-D817-8E27-3407C207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2430792"/>
            <a:ext cx="5451627" cy="1676375"/>
          </a:xfrm>
          <a:prstGeom prst="rect">
            <a:avLst/>
          </a:prstGeom>
          <a:noFill/>
          <a:extLst>
            <a:ext uri="{909E8E84-426E-40DD-AFC4-6F175D3DCCD1}">
              <a14:hiddenFill xmlns:a14="http://schemas.microsoft.com/office/drawing/2010/main">
                <a:solidFill>
                  <a:srgbClr val="FFFFFF"/>
                </a:solidFill>
              </a14:hiddenFill>
            </a:ext>
          </a:extLst>
        </p:spPr>
      </p:pic>
      <p:cxnSp>
        <p:nvCxnSpPr>
          <p:cNvPr id="4116" name="Straight Connector 411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0D1BD6-FAFA-8C12-32ED-3282A00C2E22}"/>
              </a:ext>
            </a:extLst>
          </p:cNvPr>
          <p:cNvSpPr>
            <a:spLocks noGrp="1"/>
          </p:cNvSpPr>
          <p:nvPr>
            <p:ph idx="1"/>
          </p:nvPr>
        </p:nvSpPr>
        <p:spPr>
          <a:xfrm>
            <a:off x="6411684" y="2198914"/>
            <a:ext cx="5127172" cy="3670180"/>
          </a:xfrm>
        </p:spPr>
        <p:txBody>
          <a:bodyPr>
            <a:normAutofit/>
          </a:bodyPr>
          <a:lstStyle/>
          <a:p>
            <a:r>
              <a:rPr lang="en-US" sz="1600" b="0" i="0" dirty="0">
                <a:effectLst/>
                <a:latin typeface="source-serif-pro"/>
              </a:rPr>
              <a:t>The input gate gives new information to the LSTM and decides if that new information is going to be stored in the cell state.</a:t>
            </a:r>
          </a:p>
          <a:p>
            <a:r>
              <a:rPr lang="en-US" sz="1600" b="0" i="0" dirty="0">
                <a:effectLst/>
                <a:latin typeface="source-serif-pro"/>
              </a:rPr>
              <a:t>This has 3 parts-</a:t>
            </a:r>
          </a:p>
          <a:p>
            <a:pPr>
              <a:buFont typeface="+mj-lt"/>
              <a:buAutoNum type="arabicPeriod"/>
            </a:pPr>
            <a:r>
              <a:rPr lang="en-US" sz="1600" b="0" i="0" dirty="0">
                <a:effectLst/>
                <a:latin typeface="source-serif-pro"/>
              </a:rPr>
              <a:t>A </a:t>
            </a:r>
            <a:r>
              <a:rPr lang="en-US" sz="1600" b="1" i="1" dirty="0">
                <a:effectLst/>
                <a:latin typeface="source-serif-pro"/>
              </a:rPr>
              <a:t>sigmoid </a:t>
            </a:r>
            <a:r>
              <a:rPr lang="en-US" sz="1600" b="0" i="0" dirty="0">
                <a:effectLst/>
                <a:latin typeface="source-serif-pro"/>
              </a:rPr>
              <a:t>layer decides the values to be updated. This layer is called the “input gate layer”</a:t>
            </a:r>
          </a:p>
          <a:p>
            <a:pPr>
              <a:buFont typeface="+mj-lt"/>
              <a:buAutoNum type="arabicPeriod"/>
            </a:pPr>
            <a:r>
              <a:rPr lang="en-US" sz="1600" b="0" i="0" dirty="0">
                <a:effectLst/>
                <a:latin typeface="source-serif-pro"/>
              </a:rPr>
              <a:t>A </a:t>
            </a:r>
            <a:r>
              <a:rPr lang="en-US" sz="1600" b="1" i="1" dirty="0">
                <a:effectLst/>
                <a:latin typeface="source-serif-pro"/>
              </a:rPr>
              <a:t>tanh </a:t>
            </a:r>
            <a:r>
              <a:rPr lang="en-US" sz="1600" b="0" i="0" dirty="0">
                <a:effectLst/>
                <a:latin typeface="source-serif-pro"/>
              </a:rPr>
              <a:t>activation function layer creates a vector of new candidate values, </a:t>
            </a:r>
            <a:r>
              <a:rPr lang="en-US" sz="1600" b="1" i="1" dirty="0">
                <a:effectLst/>
                <a:latin typeface="source-serif-pro"/>
              </a:rPr>
              <a:t>Č(t)</a:t>
            </a:r>
            <a:r>
              <a:rPr lang="en-US" sz="1600" b="0" i="0" dirty="0">
                <a:effectLst/>
                <a:latin typeface="source-serif-pro"/>
              </a:rPr>
              <a:t>, that could be added to the state.</a:t>
            </a:r>
          </a:p>
          <a:p>
            <a:pPr>
              <a:buFont typeface="+mj-lt"/>
              <a:buAutoNum type="arabicPeriod"/>
            </a:pPr>
            <a:r>
              <a:rPr lang="en-US" sz="1600" b="0" i="0" dirty="0">
                <a:effectLst/>
                <a:latin typeface="source-serif-pro"/>
              </a:rPr>
              <a:t>Then we combine these 2 outputs, </a:t>
            </a:r>
            <a:r>
              <a:rPr lang="en-US" sz="1600" b="1" i="1" dirty="0" err="1">
                <a:effectLst/>
                <a:latin typeface="source-serif-pro"/>
              </a:rPr>
              <a:t>i</a:t>
            </a:r>
            <a:r>
              <a:rPr lang="en-US" sz="1600" b="1" i="1" dirty="0">
                <a:effectLst/>
                <a:latin typeface="source-serif-pro"/>
              </a:rPr>
              <a:t>(t) * Č(t),</a:t>
            </a:r>
            <a:r>
              <a:rPr lang="en-US" sz="1600" b="0" i="0" dirty="0">
                <a:effectLst/>
                <a:latin typeface="source-serif-pro"/>
              </a:rPr>
              <a:t> and update the cell state.</a:t>
            </a:r>
          </a:p>
          <a:p>
            <a:r>
              <a:rPr lang="en-US" sz="1600" b="0" i="0" dirty="0">
                <a:effectLst/>
                <a:latin typeface="source-serif-pro"/>
              </a:rPr>
              <a:t>The new cell state </a:t>
            </a:r>
            <a:r>
              <a:rPr lang="en-US" sz="1600" b="1" i="1" dirty="0">
                <a:effectLst/>
                <a:latin typeface="source-serif-pro"/>
              </a:rPr>
              <a:t>C(t)</a:t>
            </a:r>
            <a:r>
              <a:rPr lang="en-US" sz="1600" b="0" i="0" dirty="0">
                <a:effectLst/>
                <a:latin typeface="source-serif-pro"/>
              </a:rPr>
              <a:t> is obtained by adding the output from forget and input gates.</a:t>
            </a:r>
          </a:p>
          <a:p>
            <a:endParaRPr lang="en-US" sz="1600" dirty="0"/>
          </a:p>
        </p:txBody>
      </p:sp>
      <p:sp>
        <p:nvSpPr>
          <p:cNvPr id="4118" name="Rectangle 411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20" name="Rectangle 411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584A03C1-DF3B-C7E5-2DBD-2535D78A2487}"/>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273614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E3363-97D1-8F00-3202-978D31FE30C8}"/>
              </a:ext>
            </a:extLst>
          </p:cNvPr>
          <p:cNvSpPr>
            <a:spLocks noGrp="1"/>
          </p:cNvSpPr>
          <p:nvPr>
            <p:ph type="title"/>
          </p:nvPr>
        </p:nvSpPr>
        <p:spPr>
          <a:xfrm>
            <a:off x="6411685" y="634946"/>
            <a:ext cx="5127171" cy="1450757"/>
          </a:xfrm>
        </p:spPr>
        <p:txBody>
          <a:bodyPr>
            <a:normAutofit/>
          </a:bodyPr>
          <a:lstStyle/>
          <a:p>
            <a:r>
              <a:rPr lang="en-US" b="1" i="0">
                <a:effectLst/>
                <a:latin typeface="sohne"/>
              </a:rPr>
              <a:t>4. Output gate</a:t>
            </a:r>
            <a:endParaRPr lang="en-US" dirty="0"/>
          </a:p>
        </p:txBody>
      </p:sp>
      <p:pic>
        <p:nvPicPr>
          <p:cNvPr id="5122" name="Picture 2">
            <a:extLst>
              <a:ext uri="{FF2B5EF4-FFF2-40B4-BE49-F238E27FC236}">
                <a16:creationId xmlns:a16="http://schemas.microsoft.com/office/drawing/2014/main" id="{A1B6813C-DF66-533A-55FB-080FF166DF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3" y="2430792"/>
            <a:ext cx="4709858" cy="1676375"/>
          </a:xfrm>
          <a:prstGeom prst="rect">
            <a:avLst/>
          </a:prstGeom>
          <a:noFill/>
          <a:extLst>
            <a:ext uri="{909E8E84-426E-40DD-AFC4-6F175D3DCCD1}">
              <a14:hiddenFill xmlns:a14="http://schemas.microsoft.com/office/drawing/2010/main">
                <a:solidFill>
                  <a:srgbClr val="FFFFFF"/>
                </a:solidFill>
              </a14:hiddenFill>
            </a:ext>
          </a:extLst>
        </p:spPr>
      </p:pic>
      <p:cxnSp>
        <p:nvCxnSpPr>
          <p:cNvPr id="5129" name="Straight Connector 512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3A56EC-D3F4-8573-394B-3F3D27852452}"/>
              </a:ext>
            </a:extLst>
          </p:cNvPr>
          <p:cNvSpPr>
            <a:spLocks noGrp="1"/>
          </p:cNvSpPr>
          <p:nvPr>
            <p:ph idx="1"/>
          </p:nvPr>
        </p:nvSpPr>
        <p:spPr>
          <a:xfrm>
            <a:off x="5714063" y="2198914"/>
            <a:ext cx="5127171" cy="3670180"/>
          </a:xfrm>
        </p:spPr>
        <p:txBody>
          <a:bodyPr>
            <a:normAutofit/>
          </a:bodyPr>
          <a:lstStyle/>
          <a:p>
            <a:r>
              <a:rPr lang="en-US" b="0" i="0" dirty="0">
                <a:effectLst/>
                <a:latin typeface="source-serif-pro"/>
              </a:rPr>
              <a:t>The output of the LSTM unit depends on the new cell state.</a:t>
            </a:r>
          </a:p>
          <a:p>
            <a:br>
              <a:rPr lang="en-US" dirty="0">
                <a:effectLst/>
              </a:rPr>
            </a:br>
            <a:r>
              <a:rPr lang="en-US" b="0" i="0" dirty="0">
                <a:effectLst/>
                <a:latin typeface="source-serif-pro"/>
              </a:rPr>
              <a:t>First, a sigmoid layer decides what parts of the cell state we’re going to output. Then, a </a:t>
            </a:r>
            <a:r>
              <a:rPr lang="en-US" b="1" i="1" dirty="0">
                <a:effectLst/>
                <a:latin typeface="source-serif-pro"/>
              </a:rPr>
              <a:t>tanh </a:t>
            </a:r>
            <a:r>
              <a:rPr lang="en-US" b="0" i="0" dirty="0">
                <a:effectLst/>
                <a:latin typeface="source-serif-pro"/>
              </a:rPr>
              <a:t>layer is used on the cell state to squash the values between -1 and 1, which is finally multiplied by the sigmoid gate output.</a:t>
            </a:r>
            <a:endParaRPr lang="en-US" dirty="0"/>
          </a:p>
        </p:txBody>
      </p:sp>
      <p:sp>
        <p:nvSpPr>
          <p:cNvPr id="5131" name="Rectangle 513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33" name="Rectangle 513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59B4F735-EBFC-89E0-0FCC-EA5F898FAF44}"/>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321487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570E-1505-7A01-2C6F-7679EAAEB7D1}"/>
              </a:ext>
            </a:extLst>
          </p:cNvPr>
          <p:cNvSpPr>
            <a:spLocks noGrp="1"/>
          </p:cNvSpPr>
          <p:nvPr>
            <p:ph type="title"/>
          </p:nvPr>
        </p:nvSpPr>
        <p:spPr/>
        <p:txBody>
          <a:bodyPr/>
          <a:lstStyle/>
          <a:p>
            <a:r>
              <a:rPr lang="en-US" dirty="0"/>
              <a:t>S</a:t>
            </a:r>
            <a:r>
              <a:rPr lang="en-US"/>
              <a:t>ummary</a:t>
            </a:r>
            <a:endParaRPr lang="en-US" dirty="0"/>
          </a:p>
        </p:txBody>
      </p:sp>
      <p:sp>
        <p:nvSpPr>
          <p:cNvPr id="3" name="Content Placeholder 2">
            <a:extLst>
              <a:ext uri="{FF2B5EF4-FFF2-40B4-BE49-F238E27FC236}">
                <a16:creationId xmlns:a16="http://schemas.microsoft.com/office/drawing/2014/main" id="{358152EC-F6E6-C114-F7AF-B3A45753B623}"/>
              </a:ext>
            </a:extLst>
          </p:cNvPr>
          <p:cNvSpPr>
            <a:spLocks noGrp="1"/>
          </p:cNvSpPr>
          <p:nvPr>
            <p:ph idx="1"/>
          </p:nvPr>
        </p:nvSpPr>
        <p:spPr/>
        <p:txBody>
          <a:bodyPr/>
          <a:lstStyle/>
          <a:p>
            <a:r>
              <a:rPr lang="en-US" b="1" i="0" dirty="0">
                <a:solidFill>
                  <a:srgbClr val="242424"/>
                </a:solidFill>
                <a:effectLst/>
                <a:latin typeface="sohne"/>
              </a:rPr>
              <a:t>LSTM in action</a:t>
            </a:r>
          </a:p>
          <a:p>
            <a:r>
              <a:rPr lang="en-US" b="0" i="0" dirty="0">
                <a:solidFill>
                  <a:srgbClr val="242424"/>
                </a:solidFill>
                <a:effectLst/>
                <a:latin typeface="source-serif-pro"/>
              </a:rPr>
              <a:t>Now that we have understood the architecture and the components of LSTM, let’s see it in action.</a:t>
            </a:r>
            <a:endParaRPr lang="en-US" dirty="0"/>
          </a:p>
        </p:txBody>
      </p:sp>
      <p:sp>
        <p:nvSpPr>
          <p:cNvPr id="4" name="Footer Placeholder 3">
            <a:extLst>
              <a:ext uri="{FF2B5EF4-FFF2-40B4-BE49-F238E27FC236}">
                <a16:creationId xmlns:a16="http://schemas.microsoft.com/office/drawing/2014/main" id="{F2914F61-427A-09CA-B218-D20488364384}"/>
              </a:ext>
            </a:extLst>
          </p:cNvPr>
          <p:cNvSpPr>
            <a:spLocks noGrp="1"/>
          </p:cNvSpPr>
          <p:nvPr>
            <p:ph type="ftr" sz="quarter" idx="11"/>
          </p:nvPr>
        </p:nvSpPr>
        <p:spPr/>
        <p:txBody>
          <a:bodyPr/>
          <a:lstStyle/>
          <a:p>
            <a:r>
              <a:rPr lang="en-US"/>
              <a:t>DR. WAHAB                                                                                        Deep Learning</a:t>
            </a:r>
          </a:p>
        </p:txBody>
      </p:sp>
      <p:pic>
        <p:nvPicPr>
          <p:cNvPr id="6146" name="Picture 2">
            <a:extLst>
              <a:ext uri="{FF2B5EF4-FFF2-40B4-BE49-F238E27FC236}">
                <a16:creationId xmlns:a16="http://schemas.microsoft.com/office/drawing/2014/main" id="{9B4D3624-3368-CD9F-20FF-38A303413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030" y="2630942"/>
            <a:ext cx="49149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6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8B38-B2A9-2471-780E-29FBC1C8DCA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6F4E56D-E544-0FEA-CE5E-C42FE3C6E9A4}"/>
              </a:ext>
            </a:extLst>
          </p:cNvPr>
          <p:cNvSpPr>
            <a:spLocks noGrp="1"/>
          </p:cNvSpPr>
          <p:nvPr>
            <p:ph idx="1"/>
          </p:nvPr>
        </p:nvSpPr>
        <p:spPr/>
        <p:txBody>
          <a:bodyPr/>
          <a:lstStyle/>
          <a:p>
            <a:r>
              <a:rPr lang="en-US" b="0" i="0" dirty="0">
                <a:solidFill>
                  <a:srgbClr val="242424"/>
                </a:solidFill>
                <a:effectLst/>
                <a:latin typeface="source-serif-pro"/>
              </a:rPr>
              <a:t>LSTMs can hold information longer by forgetting and remembering information. This is achieved by 4 components — a cell state and 3 gates. It also combats the vanishing gradient problem, which was a limitation with RNNs. This gives LSTMs an edge over vanilla RNNs. We also understood the architecture and working of LSTMs.</a:t>
            </a:r>
            <a:endParaRPr lang="en-US" dirty="0"/>
          </a:p>
        </p:txBody>
      </p:sp>
      <p:sp>
        <p:nvSpPr>
          <p:cNvPr id="4" name="Footer Placeholder 3">
            <a:extLst>
              <a:ext uri="{FF2B5EF4-FFF2-40B4-BE49-F238E27FC236}">
                <a16:creationId xmlns:a16="http://schemas.microsoft.com/office/drawing/2014/main" id="{7F9A7E2C-7974-5D92-D7D2-4FF547D311F1}"/>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131799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sz="3700" b="1">
                <a:latin typeface="Arial" panose="020B0604020202020204" pitchFamily="34" charset="0"/>
                <a:cs typeface="Arial" panose="020B0604020202020204" pitchFamily="34" charset="0"/>
              </a:rPr>
              <a:t>University of Science and Technology Bannu</a:t>
            </a:r>
            <a:br>
              <a:rPr lang="en-US" sz="3700" b="1">
                <a:latin typeface="Arial" panose="020B0604020202020204" pitchFamily="34" charset="0"/>
                <a:cs typeface="Arial" panose="020B0604020202020204" pitchFamily="34" charset="0"/>
              </a:rPr>
            </a:br>
            <a:endParaRPr lang="en-US" sz="3700"/>
          </a:p>
        </p:txBody>
      </p:sp>
      <p:sp>
        <p:nvSpPr>
          <p:cNvPr id="4" name="Footer Placeholder 3">
            <a:extLst>
              <a:ext uri="{FF2B5EF4-FFF2-40B4-BE49-F238E27FC236}">
                <a16:creationId xmlns:a16="http://schemas.microsoft.com/office/drawing/2014/main" id="{9F16C88F-56D5-41AD-8F18-C1C912AE67C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graphicFrame>
        <p:nvGraphicFramePr>
          <p:cNvPr id="6" name="Content Placeholder 2">
            <a:extLst>
              <a:ext uri="{FF2B5EF4-FFF2-40B4-BE49-F238E27FC236}">
                <a16:creationId xmlns:a16="http://schemas.microsoft.com/office/drawing/2014/main" id="{89345B85-323B-4C64-B8BE-15CF350A04D0}"/>
              </a:ext>
            </a:extLst>
          </p:cNvPr>
          <p:cNvGraphicFramePr>
            <a:graphicFrameLocks noGrp="1"/>
          </p:cNvGraphicFramePr>
          <p:nvPr>
            <p:ph idx="1"/>
            <p:extLst>
              <p:ext uri="{D42A27DB-BD31-4B8C-83A1-F6EECF244321}">
                <p14:modId xmlns:p14="http://schemas.microsoft.com/office/powerpoint/2010/main" val="36964280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14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BF38-ECFA-41CD-8B1A-727BF5BF6CF2}"/>
              </a:ext>
            </a:extLst>
          </p:cNvPr>
          <p:cNvSpPr>
            <a:spLocks noGrp="1"/>
          </p:cNvSpPr>
          <p:nvPr>
            <p:ph type="title"/>
          </p:nvPr>
        </p:nvSpPr>
        <p:spPr>
          <a:xfrm>
            <a:off x="8186058" y="690703"/>
            <a:ext cx="3372529" cy="5055904"/>
          </a:xfrm>
        </p:spPr>
        <p:txBody>
          <a:bodyPr anchor="ctr">
            <a:normAutofit/>
          </a:bodyPr>
          <a:lstStyle/>
          <a:p>
            <a:r>
              <a:rPr lang="en-US" b="1"/>
              <a:t>Learning Objectives</a:t>
            </a:r>
          </a:p>
        </p:txBody>
      </p:sp>
      <p:sp>
        <p:nvSpPr>
          <p:cNvPr id="4" name="Footer Placeholder 3">
            <a:extLst>
              <a:ext uri="{FF2B5EF4-FFF2-40B4-BE49-F238E27FC236}">
                <a16:creationId xmlns:a16="http://schemas.microsoft.com/office/drawing/2014/main" id="{E6C73D2D-59DC-4B5D-B442-746B1FB611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endParaRPr lang="en-US" dirty="0"/>
          </a:p>
        </p:txBody>
      </p:sp>
      <p:graphicFrame>
        <p:nvGraphicFramePr>
          <p:cNvPr id="7" name="Content Placeholder 2">
            <a:extLst>
              <a:ext uri="{FF2B5EF4-FFF2-40B4-BE49-F238E27FC236}">
                <a16:creationId xmlns:a16="http://schemas.microsoft.com/office/drawing/2014/main" id="{A6C267BC-F6A8-4CCF-B2BC-279A911FE223}"/>
              </a:ext>
            </a:extLst>
          </p:cNvPr>
          <p:cNvGraphicFramePr>
            <a:graphicFrameLocks noGrp="1"/>
          </p:cNvGraphicFramePr>
          <p:nvPr>
            <p:ph idx="1"/>
            <p:extLst>
              <p:ext uri="{D42A27DB-BD31-4B8C-83A1-F6EECF244321}">
                <p14:modId xmlns:p14="http://schemas.microsoft.com/office/powerpoint/2010/main" val="2288425741"/>
              </p:ext>
            </p:extLst>
          </p:nvPr>
        </p:nvGraphicFramePr>
        <p:xfrm>
          <a:off x="550749" y="131797"/>
          <a:ext cx="6910387" cy="6062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82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D221-D005-9349-3883-A26CE6C66425}"/>
              </a:ext>
            </a:extLst>
          </p:cNvPr>
          <p:cNvSpPr>
            <a:spLocks noGrp="1"/>
          </p:cNvSpPr>
          <p:nvPr>
            <p:ph type="title"/>
          </p:nvPr>
        </p:nvSpPr>
        <p:spPr/>
        <p:txBody>
          <a:bodyPr/>
          <a:lstStyle/>
          <a:p>
            <a:r>
              <a:rPr lang="en-US" b="1" dirty="0">
                <a:solidFill>
                  <a:srgbClr val="242424"/>
                </a:solidFill>
                <a:latin typeface="sohne"/>
              </a:rPr>
              <a:t>V</a:t>
            </a:r>
            <a:r>
              <a:rPr lang="en-US" b="1" i="0" dirty="0">
                <a:solidFill>
                  <a:srgbClr val="242424"/>
                </a:solidFill>
                <a:effectLst/>
                <a:latin typeface="sohne"/>
              </a:rPr>
              <a:t>anishing gradient problem?</a:t>
            </a:r>
            <a:endParaRPr lang="en-US" dirty="0"/>
          </a:p>
        </p:txBody>
      </p:sp>
      <p:sp>
        <p:nvSpPr>
          <p:cNvPr id="3" name="Content Placeholder 2">
            <a:extLst>
              <a:ext uri="{FF2B5EF4-FFF2-40B4-BE49-F238E27FC236}">
                <a16:creationId xmlns:a16="http://schemas.microsoft.com/office/drawing/2014/main" id="{A3DB79D5-E16A-490C-6EE6-EF7AF23D25BC}"/>
              </a:ext>
            </a:extLst>
          </p:cNvPr>
          <p:cNvSpPr>
            <a:spLocks noGrp="1"/>
          </p:cNvSpPr>
          <p:nvPr>
            <p:ph idx="1"/>
          </p:nvPr>
        </p:nvSpPr>
        <p:spPr/>
        <p:txBody>
          <a:bodyPr/>
          <a:lstStyle/>
          <a:p>
            <a:r>
              <a:rPr lang="en-US" b="0" i="0" dirty="0">
                <a:solidFill>
                  <a:srgbClr val="242424"/>
                </a:solidFill>
                <a:effectLst/>
                <a:latin typeface="source-serif-pro"/>
              </a:rPr>
              <a:t>The </a:t>
            </a:r>
            <a:r>
              <a:rPr lang="en-US" b="1" i="0" dirty="0">
                <a:solidFill>
                  <a:srgbClr val="242424"/>
                </a:solidFill>
                <a:effectLst/>
                <a:latin typeface="source-serif-pro"/>
              </a:rPr>
              <a:t>main limitation of RNNs </a:t>
            </a:r>
            <a:r>
              <a:rPr lang="en-US" b="0" i="0" dirty="0">
                <a:solidFill>
                  <a:srgbClr val="242424"/>
                </a:solidFill>
                <a:effectLst/>
                <a:latin typeface="source-serif-pro"/>
              </a:rPr>
              <a:t>is that RNNs can’t remember very long sequences and get into the problem of </a:t>
            </a:r>
            <a:r>
              <a:rPr lang="en-US" b="1" i="0" dirty="0">
                <a:solidFill>
                  <a:srgbClr val="242424"/>
                </a:solidFill>
                <a:effectLst/>
                <a:latin typeface="source-serif-pro"/>
              </a:rPr>
              <a:t>vanishing gradient.</a:t>
            </a:r>
          </a:p>
          <a:p>
            <a:pPr algn="l"/>
            <a:r>
              <a:rPr lang="en-US" b="1" i="0" dirty="0">
                <a:solidFill>
                  <a:srgbClr val="242424"/>
                </a:solidFill>
                <a:effectLst/>
                <a:latin typeface="sohne"/>
              </a:rPr>
              <a:t>What is the vanishing gradient problem?</a:t>
            </a:r>
          </a:p>
          <a:p>
            <a:pPr algn="l"/>
            <a:r>
              <a:rPr lang="en-US" b="0" i="0" dirty="0">
                <a:solidFill>
                  <a:srgbClr val="242424"/>
                </a:solidFill>
                <a:effectLst/>
                <a:latin typeface="source-serif-pro"/>
              </a:rPr>
              <a:t>The gradients of the loss function in neural networks approach zero when more layers with certain activation functions are added, making the network difficult to train.</a:t>
            </a:r>
          </a:p>
          <a:p>
            <a:endParaRPr lang="en-US" dirty="0"/>
          </a:p>
        </p:txBody>
      </p:sp>
      <p:sp>
        <p:nvSpPr>
          <p:cNvPr id="4" name="Footer Placeholder 3">
            <a:extLst>
              <a:ext uri="{FF2B5EF4-FFF2-40B4-BE49-F238E27FC236}">
                <a16:creationId xmlns:a16="http://schemas.microsoft.com/office/drawing/2014/main" id="{882841C9-B5DC-A900-5FE4-AE4C48AA5DB0}"/>
              </a:ext>
            </a:extLst>
          </p:cNvPr>
          <p:cNvSpPr>
            <a:spLocks noGrp="1"/>
          </p:cNvSpPr>
          <p:nvPr>
            <p:ph type="ftr" sz="quarter" idx="11"/>
          </p:nvPr>
        </p:nvSpPr>
        <p:spPr/>
        <p:txBody>
          <a:bodyPr/>
          <a:lstStyle/>
          <a:p>
            <a:r>
              <a:rPr lang="en-US"/>
              <a:t>DR. WAHAB                                                                                        Deep Learning</a:t>
            </a:r>
          </a:p>
        </p:txBody>
      </p:sp>
      <p:pic>
        <p:nvPicPr>
          <p:cNvPr id="2050" name="Picture 2">
            <a:extLst>
              <a:ext uri="{FF2B5EF4-FFF2-40B4-BE49-F238E27FC236}">
                <a16:creationId xmlns:a16="http://schemas.microsoft.com/office/drawing/2014/main" id="{CD191140-C8D5-A5FC-5044-7C38FB5D5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85" y="3701337"/>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79A-81AA-EA71-B63F-A843FC942B0A}"/>
              </a:ext>
            </a:extLst>
          </p:cNvPr>
          <p:cNvSpPr>
            <a:spLocks noGrp="1"/>
          </p:cNvSpPr>
          <p:nvPr>
            <p:ph type="title"/>
          </p:nvPr>
        </p:nvSpPr>
        <p:spPr>
          <a:xfrm>
            <a:off x="1097280" y="286603"/>
            <a:ext cx="10058400" cy="1450757"/>
          </a:xfrm>
        </p:spPr>
        <p:txBody>
          <a:bodyPr>
            <a:normAutofit/>
          </a:bodyPr>
          <a:lstStyle/>
          <a:p>
            <a:r>
              <a:rPr lang="en-US"/>
              <a:t>LSTM</a:t>
            </a:r>
          </a:p>
        </p:txBody>
      </p:sp>
      <p:pic>
        <p:nvPicPr>
          <p:cNvPr id="1026" name="Picture 2" descr="Jürgen Schmidhuber - Wikipedia">
            <a:extLst>
              <a:ext uri="{FF2B5EF4-FFF2-40B4-BE49-F238E27FC236}">
                <a16:creationId xmlns:a16="http://schemas.microsoft.com/office/drawing/2014/main" id="{A1490846-FB36-8C36-099E-99E1876F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3" r="28403"/>
          <a:stretch/>
        </p:blipFill>
        <p:spPr bwMode="auto">
          <a:xfrm>
            <a:off x="1183017" y="1916318"/>
            <a:ext cx="2376058" cy="3471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pp Hochreiter's Fundamental Deep Learning Problem (1991)">
            <a:extLst>
              <a:ext uri="{FF2B5EF4-FFF2-40B4-BE49-F238E27FC236}">
                <a16:creationId xmlns:a16="http://schemas.microsoft.com/office/drawing/2014/main" id="{A972901B-B865-382F-1869-E0ACBA5F8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7730" b="2"/>
          <a:stretch/>
        </p:blipFill>
        <p:spPr bwMode="auto">
          <a:xfrm>
            <a:off x="3719942" y="1916318"/>
            <a:ext cx="2376057" cy="34710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8049260-3EBB-4579-C634-834CF11E3C11}"/>
              </a:ext>
            </a:extLst>
          </p:cNvPr>
          <p:cNvSpPr>
            <a:spLocks noGrp="1"/>
          </p:cNvSpPr>
          <p:nvPr>
            <p:ph idx="1"/>
          </p:nvPr>
        </p:nvSpPr>
        <p:spPr>
          <a:xfrm>
            <a:off x="6351639" y="1845734"/>
            <a:ext cx="4804041" cy="4023360"/>
          </a:xfrm>
        </p:spPr>
        <p:txBody>
          <a:bodyPr>
            <a:normAutofit/>
          </a:bodyPr>
          <a:lstStyle/>
          <a:p>
            <a:pPr algn="just"/>
            <a:r>
              <a:rPr lang="en-US" dirty="0">
                <a:latin typeface="ElsevierGulliver"/>
              </a:rPr>
              <a:t>L</a:t>
            </a:r>
            <a:r>
              <a:rPr lang="en-US" b="0" i="0" dirty="0">
                <a:effectLst/>
                <a:latin typeface="ElsevierGulliver"/>
              </a:rPr>
              <a:t>ong short-term memory (LSTM), which is an extended version of RNN, was first introduced by </a:t>
            </a:r>
            <a:r>
              <a:rPr lang="en-US" b="0" i="0" dirty="0" err="1">
                <a:effectLst/>
                <a:latin typeface="ElsevierGulliver"/>
              </a:rPr>
              <a:t>Hochreiter</a:t>
            </a:r>
            <a:r>
              <a:rPr lang="en-US" b="0" i="0" dirty="0">
                <a:effectLst/>
                <a:latin typeface="ElsevierGulliver"/>
              </a:rPr>
              <a:t> and </a:t>
            </a:r>
            <a:r>
              <a:rPr lang="en-US" b="0" i="0" dirty="0" err="1">
                <a:effectLst/>
                <a:latin typeface="ElsevierGulliver"/>
              </a:rPr>
              <a:t>Schmidhuber</a:t>
            </a:r>
            <a:r>
              <a:rPr lang="en-US" b="0" i="0" dirty="0">
                <a:effectLst/>
                <a:latin typeface="ElsevierGulliver"/>
              </a:rPr>
              <a:t>  in 1997.</a:t>
            </a:r>
          </a:p>
          <a:p>
            <a:pPr algn="just"/>
            <a:r>
              <a:rPr lang="en-US" b="0" i="0" dirty="0">
                <a:solidFill>
                  <a:srgbClr val="242424"/>
                </a:solidFill>
                <a:effectLst/>
                <a:latin typeface="source-serif-pro"/>
              </a:rPr>
              <a:t>LSTMs come to the rescue to solve the vanishing gradient problem. It does so by ignoring (forgetting) useless data/information in the network. The LSTM will forget the data if there is no useful information from other inputs (prior sentence words). When new information comes, the network determines which information to be overlooked and which to be remembered.</a:t>
            </a:r>
            <a:endParaRPr lang="en-US" dirty="0"/>
          </a:p>
        </p:txBody>
      </p:sp>
      <p:sp>
        <p:nvSpPr>
          <p:cNvPr id="4" name="Footer Placeholder 3">
            <a:extLst>
              <a:ext uri="{FF2B5EF4-FFF2-40B4-BE49-F238E27FC236}">
                <a16:creationId xmlns:a16="http://schemas.microsoft.com/office/drawing/2014/main" id="{29DDE26F-CBD4-711E-D954-1F15AC24B32D}"/>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
        <p:nvSpPr>
          <p:cNvPr id="5" name="TextBox 4">
            <a:extLst>
              <a:ext uri="{FF2B5EF4-FFF2-40B4-BE49-F238E27FC236}">
                <a16:creationId xmlns:a16="http://schemas.microsoft.com/office/drawing/2014/main" id="{62CDC1E8-0889-E26C-0476-16FA411EC201}"/>
              </a:ext>
            </a:extLst>
          </p:cNvPr>
          <p:cNvSpPr txBox="1"/>
          <p:nvPr/>
        </p:nvSpPr>
        <p:spPr>
          <a:xfrm>
            <a:off x="4073871" y="5499762"/>
            <a:ext cx="2675732" cy="369332"/>
          </a:xfrm>
          <a:prstGeom prst="rect">
            <a:avLst/>
          </a:prstGeom>
          <a:noFill/>
        </p:spPr>
        <p:txBody>
          <a:bodyPr wrap="none" rtlCol="0">
            <a:spAutoFit/>
          </a:bodyPr>
          <a:lstStyle/>
          <a:p>
            <a:r>
              <a:rPr lang="en-US" b="1" i="0" dirty="0" err="1">
                <a:solidFill>
                  <a:srgbClr val="000000"/>
                </a:solidFill>
                <a:effectLst/>
                <a:latin typeface="arial" panose="020B0604020202020204" pitchFamily="34" charset="0"/>
              </a:rPr>
              <a:t>Prof.Sepp</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Hochreiter's</a:t>
            </a:r>
            <a:endParaRPr lang="en-US" dirty="0"/>
          </a:p>
        </p:txBody>
      </p:sp>
      <p:sp>
        <p:nvSpPr>
          <p:cNvPr id="6" name="TextBox 5">
            <a:extLst>
              <a:ext uri="{FF2B5EF4-FFF2-40B4-BE49-F238E27FC236}">
                <a16:creationId xmlns:a16="http://schemas.microsoft.com/office/drawing/2014/main" id="{EFD761C1-FC54-6A19-A2DE-ADA4E90FC5D3}"/>
              </a:ext>
            </a:extLst>
          </p:cNvPr>
          <p:cNvSpPr txBox="1"/>
          <p:nvPr/>
        </p:nvSpPr>
        <p:spPr>
          <a:xfrm>
            <a:off x="1409127" y="5436068"/>
            <a:ext cx="1948803" cy="369332"/>
          </a:xfrm>
          <a:prstGeom prst="rect">
            <a:avLst/>
          </a:prstGeom>
          <a:noFill/>
        </p:spPr>
        <p:txBody>
          <a:bodyPr wrap="none" rtlCol="0">
            <a:spAutoFit/>
          </a:bodyPr>
          <a:lstStyle/>
          <a:p>
            <a:r>
              <a:rPr lang="en-US" b="1" i="0" dirty="0">
                <a:effectLst/>
                <a:latin typeface="ElsevierGulliver"/>
              </a:rPr>
              <a:t>Prof. </a:t>
            </a:r>
            <a:r>
              <a:rPr lang="en-US" b="1" i="0" dirty="0" err="1">
                <a:effectLst/>
                <a:latin typeface="ElsevierGulliver"/>
              </a:rPr>
              <a:t>Schmidhuber</a:t>
            </a:r>
            <a:endParaRPr lang="en-US" b="1" dirty="0"/>
          </a:p>
        </p:txBody>
      </p:sp>
    </p:spTree>
    <p:extLst>
      <p:ext uri="{BB962C8B-B14F-4D97-AF65-F5344CB8AC3E}">
        <p14:creationId xmlns:p14="http://schemas.microsoft.com/office/powerpoint/2010/main" val="102932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1C558-D23B-3705-3DF0-DEFC32A41CA3}"/>
              </a:ext>
            </a:extLst>
          </p:cNvPr>
          <p:cNvSpPr>
            <a:spLocks noGrp="1"/>
          </p:cNvSpPr>
          <p:nvPr>
            <p:ph type="title"/>
          </p:nvPr>
        </p:nvSpPr>
        <p:spPr>
          <a:xfrm>
            <a:off x="5144679" y="634946"/>
            <a:ext cx="6405063" cy="1450757"/>
          </a:xfrm>
        </p:spPr>
        <p:txBody>
          <a:bodyPr>
            <a:normAutofit/>
          </a:bodyPr>
          <a:lstStyle/>
          <a:p>
            <a:r>
              <a:rPr lang="en-US" b="1" i="0">
                <a:effectLst/>
                <a:latin typeface="sohne"/>
              </a:rPr>
              <a:t>LSTM Architecture</a:t>
            </a:r>
            <a:endParaRPr lang="en-US" dirty="0"/>
          </a:p>
        </p:txBody>
      </p:sp>
      <p:pic>
        <p:nvPicPr>
          <p:cNvPr id="3074" name="Picture 2">
            <a:extLst>
              <a:ext uri="{FF2B5EF4-FFF2-40B4-BE49-F238E27FC236}">
                <a16:creationId xmlns:a16="http://schemas.microsoft.com/office/drawing/2014/main" id="{85A8387D-6CFB-BB41-AD22-1FE7138261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251" y="634946"/>
            <a:ext cx="4559046" cy="1933000"/>
          </a:xfrm>
          <a:prstGeom prst="rect">
            <a:avLst/>
          </a:prstGeom>
          <a:noFill/>
          <a:extLst>
            <a:ext uri="{909E8E84-426E-40DD-AFC4-6F175D3DCCD1}">
              <a14:hiddenFill xmlns:a14="http://schemas.microsoft.com/office/drawing/2010/main">
                <a:solidFill>
                  <a:srgbClr val="FFFFFF"/>
                </a:solidFill>
              </a14:hiddenFill>
            </a:ext>
          </a:extLst>
        </p:spPr>
      </p:pic>
      <p:cxnSp>
        <p:nvCxnSpPr>
          <p:cNvPr id="3090" name="Straight Connector 3089">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1B038C69-E967-7DF1-29D3-E9C6552EF2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99" y="3926351"/>
            <a:ext cx="6033501" cy="25206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04F433-8B3E-67D1-0E91-A194BA0330D5}"/>
              </a:ext>
            </a:extLst>
          </p:cNvPr>
          <p:cNvSpPr>
            <a:spLocks noGrp="1"/>
          </p:cNvSpPr>
          <p:nvPr>
            <p:ph idx="1"/>
          </p:nvPr>
        </p:nvSpPr>
        <p:spPr>
          <a:xfrm>
            <a:off x="5144679" y="2198914"/>
            <a:ext cx="6405063" cy="3670180"/>
          </a:xfrm>
        </p:spPr>
        <p:txBody>
          <a:bodyPr>
            <a:normAutofit/>
          </a:bodyPr>
          <a:lstStyle/>
          <a:p>
            <a:r>
              <a:rPr lang="en-US" b="0" i="0">
                <a:effectLst/>
                <a:latin typeface="source-serif-pro"/>
              </a:rPr>
              <a:t>In RNNs, we have a very simple structure with a single activation function (</a:t>
            </a:r>
            <a:r>
              <a:rPr lang="en-US" b="1" i="1">
                <a:effectLst/>
                <a:latin typeface="source-serif-pro"/>
              </a:rPr>
              <a:t>tanh</a:t>
            </a:r>
            <a:r>
              <a:rPr lang="en-US" b="0" i="0">
                <a:effectLst/>
                <a:latin typeface="source-serif-pro"/>
              </a:rPr>
              <a:t>).</a:t>
            </a:r>
          </a:p>
          <a:p>
            <a:r>
              <a:rPr lang="en-US" b="0" i="0">
                <a:effectLst/>
                <a:latin typeface="source-serif-pro"/>
              </a:rPr>
              <a:t>In LSTMs, instead of just a simple network with a single activation function, we have multiple components, giving power to the network to forget and remember information.</a:t>
            </a:r>
            <a:endParaRPr lang="en-US" dirty="0"/>
          </a:p>
        </p:txBody>
      </p:sp>
      <p:sp>
        <p:nvSpPr>
          <p:cNvPr id="3092" name="Rectangle 3091">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4" name="Rectangle 3093">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4EA43591-C515-B7C4-0B75-BD732F87EF9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pic>
        <p:nvPicPr>
          <p:cNvPr id="3078" name="Picture 6">
            <a:extLst>
              <a:ext uri="{FF2B5EF4-FFF2-40B4-BE49-F238E27FC236}">
                <a16:creationId xmlns:a16="http://schemas.microsoft.com/office/drawing/2014/main" id="{C945E320-5626-649A-6DDB-4DF167860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657" y="4933262"/>
            <a:ext cx="3676806" cy="7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8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C8D6-0D5E-B2C7-5049-31033B68E50A}"/>
              </a:ext>
            </a:extLst>
          </p:cNvPr>
          <p:cNvSpPr>
            <a:spLocks noGrp="1"/>
          </p:cNvSpPr>
          <p:nvPr>
            <p:ph type="title"/>
          </p:nvPr>
        </p:nvSpPr>
        <p:spPr/>
        <p:txBody>
          <a:bodyPr/>
          <a:lstStyle/>
          <a:p>
            <a:r>
              <a:rPr lang="en-US" dirty="0"/>
              <a:t>LSTM Components</a:t>
            </a:r>
          </a:p>
        </p:txBody>
      </p:sp>
      <p:sp>
        <p:nvSpPr>
          <p:cNvPr id="3" name="Content Placeholder 2">
            <a:extLst>
              <a:ext uri="{FF2B5EF4-FFF2-40B4-BE49-F238E27FC236}">
                <a16:creationId xmlns:a16="http://schemas.microsoft.com/office/drawing/2014/main" id="{81A5A78E-0B8B-7210-4EF1-84AECCBF0769}"/>
              </a:ext>
            </a:extLst>
          </p:cNvPr>
          <p:cNvSpPr>
            <a:spLocks noGrp="1"/>
          </p:cNvSpPr>
          <p:nvPr>
            <p:ph idx="1"/>
          </p:nvPr>
        </p:nvSpPr>
        <p:spPr/>
        <p:txBody>
          <a:bodyPr/>
          <a:lstStyle/>
          <a:p>
            <a:r>
              <a:rPr lang="en-US" b="0" i="0" dirty="0">
                <a:solidFill>
                  <a:srgbClr val="242424"/>
                </a:solidFill>
                <a:effectLst/>
                <a:latin typeface="source-serif-pro"/>
              </a:rPr>
              <a:t>LSTMs have 4 different components, namely</a:t>
            </a:r>
          </a:p>
          <a:p>
            <a:pPr lvl="1">
              <a:buFont typeface="+mj-lt"/>
              <a:buAutoNum type="arabicPeriod"/>
            </a:pPr>
            <a:r>
              <a:rPr lang="en-US" b="0" i="0" dirty="0">
                <a:solidFill>
                  <a:srgbClr val="242424"/>
                </a:solidFill>
                <a:effectLst/>
                <a:latin typeface="source-serif-pro"/>
              </a:rPr>
              <a:t>Cell state (Memory cell)</a:t>
            </a:r>
          </a:p>
          <a:p>
            <a:pPr lvl="1">
              <a:buFont typeface="+mj-lt"/>
              <a:buAutoNum type="arabicPeriod"/>
            </a:pPr>
            <a:r>
              <a:rPr lang="en-US" b="0" i="0" dirty="0">
                <a:solidFill>
                  <a:srgbClr val="242424"/>
                </a:solidFill>
                <a:effectLst/>
                <a:latin typeface="source-serif-pro"/>
              </a:rPr>
              <a:t>Forget gate</a:t>
            </a:r>
          </a:p>
          <a:p>
            <a:pPr lvl="1">
              <a:buFont typeface="+mj-lt"/>
              <a:buAutoNum type="arabicPeriod"/>
            </a:pPr>
            <a:r>
              <a:rPr lang="en-US" b="0" i="0" dirty="0">
                <a:solidFill>
                  <a:srgbClr val="242424"/>
                </a:solidFill>
                <a:effectLst/>
                <a:latin typeface="source-serif-pro"/>
              </a:rPr>
              <a:t>Input gate</a:t>
            </a:r>
          </a:p>
          <a:p>
            <a:pPr lvl="1">
              <a:buFont typeface="+mj-lt"/>
              <a:buAutoNum type="arabicPeriod"/>
            </a:pPr>
            <a:r>
              <a:rPr lang="en-US" b="0" i="0" dirty="0">
                <a:solidFill>
                  <a:srgbClr val="242424"/>
                </a:solidFill>
                <a:effectLst/>
                <a:latin typeface="source-serif-pro"/>
              </a:rPr>
              <a:t>Output gate</a:t>
            </a:r>
          </a:p>
        </p:txBody>
      </p:sp>
      <p:sp>
        <p:nvSpPr>
          <p:cNvPr id="4" name="Footer Placeholder 3">
            <a:extLst>
              <a:ext uri="{FF2B5EF4-FFF2-40B4-BE49-F238E27FC236}">
                <a16:creationId xmlns:a16="http://schemas.microsoft.com/office/drawing/2014/main" id="{D6FE5132-FE6C-10B4-0EA9-28B69EBF1374}"/>
              </a:ext>
            </a:extLst>
          </p:cNvPr>
          <p:cNvSpPr>
            <a:spLocks noGrp="1"/>
          </p:cNvSpPr>
          <p:nvPr>
            <p:ph type="ftr" sz="quarter" idx="11"/>
          </p:nvPr>
        </p:nvSpPr>
        <p:spPr/>
        <p:txBody>
          <a:bodyPr/>
          <a:lstStyle/>
          <a:p>
            <a:r>
              <a:rPr lang="en-US"/>
              <a:t>DR. WAHAB                                                                                        Deep Learning</a:t>
            </a:r>
          </a:p>
        </p:txBody>
      </p:sp>
      <p:pic>
        <p:nvPicPr>
          <p:cNvPr id="1026" name="Picture 2">
            <a:extLst>
              <a:ext uri="{FF2B5EF4-FFF2-40B4-BE49-F238E27FC236}">
                <a16:creationId xmlns:a16="http://schemas.microsoft.com/office/drawing/2014/main" id="{12CA8C72-9602-4F65-158D-245B113CF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677" y="2192693"/>
            <a:ext cx="6577003" cy="354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80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9D78-98D8-B1E3-912C-B8AD571744BB}"/>
              </a:ext>
            </a:extLst>
          </p:cNvPr>
          <p:cNvSpPr>
            <a:spLocks noGrp="1"/>
          </p:cNvSpPr>
          <p:nvPr>
            <p:ph type="title"/>
          </p:nvPr>
        </p:nvSpPr>
        <p:spPr>
          <a:xfrm>
            <a:off x="1097280" y="286603"/>
            <a:ext cx="10058400" cy="1450757"/>
          </a:xfrm>
        </p:spPr>
        <p:txBody>
          <a:bodyPr>
            <a:normAutofit/>
          </a:bodyPr>
          <a:lstStyle/>
          <a:p>
            <a:r>
              <a:rPr lang="en-US" b="1" i="0" dirty="0">
                <a:effectLst/>
                <a:latin typeface="sohne"/>
              </a:rPr>
              <a:t>Cell State (Memory cell)</a:t>
            </a:r>
            <a:endParaRPr lang="en-US" dirty="0"/>
          </a:p>
        </p:txBody>
      </p:sp>
      <p:sp>
        <p:nvSpPr>
          <p:cNvPr id="3" name="Content Placeholder 2">
            <a:extLst>
              <a:ext uri="{FF2B5EF4-FFF2-40B4-BE49-F238E27FC236}">
                <a16:creationId xmlns:a16="http://schemas.microsoft.com/office/drawing/2014/main" id="{32AA618F-3B61-3DCA-3296-02FF196B4DC6}"/>
              </a:ext>
            </a:extLst>
          </p:cNvPr>
          <p:cNvSpPr>
            <a:spLocks noGrp="1"/>
          </p:cNvSpPr>
          <p:nvPr>
            <p:ph idx="1"/>
          </p:nvPr>
        </p:nvSpPr>
        <p:spPr>
          <a:xfrm>
            <a:off x="1097279" y="1845734"/>
            <a:ext cx="6454987" cy="4023360"/>
          </a:xfrm>
        </p:spPr>
        <p:txBody>
          <a:bodyPr>
            <a:normAutofit/>
          </a:bodyPr>
          <a:lstStyle/>
          <a:p>
            <a:r>
              <a:rPr lang="en-US" b="1" i="0" dirty="0">
                <a:effectLst/>
                <a:latin typeface="sohne"/>
              </a:rPr>
              <a:t>1. Cell State (Memory cell):</a:t>
            </a:r>
            <a:r>
              <a:rPr lang="en-US" b="0" i="0" dirty="0">
                <a:effectLst/>
                <a:latin typeface="source-serif-pro"/>
              </a:rPr>
              <a:t>It is the first component of LSTM which runs through the entire LSTM unit. It can be thought of as a conveyer belt.</a:t>
            </a:r>
          </a:p>
          <a:p>
            <a:r>
              <a:rPr lang="en-US" b="0" i="0" dirty="0">
                <a:effectLst/>
                <a:latin typeface="source-serif-pro"/>
              </a:rPr>
              <a:t>This cell state is responsible for remembering and forgetting. This is based on the context of the input. This means that some of the previous information should be remembered while some of them should be forgotten and some of the new information should be added to the memory. The first operation (</a:t>
            </a:r>
            <a:r>
              <a:rPr lang="en-US" b="1" i="0" dirty="0">
                <a:effectLst/>
                <a:latin typeface="source-serif-pro"/>
              </a:rPr>
              <a:t>X</a:t>
            </a:r>
            <a:r>
              <a:rPr lang="en-US" b="0" i="0" dirty="0">
                <a:effectLst/>
                <a:latin typeface="source-serif-pro"/>
              </a:rPr>
              <a:t>) is the pointwise operation which is nothing but multiplying the cell state by an array of [-1, 0, 1]. The information multiplied by 0 will be forgotten by the LSTM. Another operation is (</a:t>
            </a:r>
            <a:r>
              <a:rPr lang="en-US" b="1" i="0" dirty="0">
                <a:effectLst/>
                <a:latin typeface="source-serif-pro"/>
              </a:rPr>
              <a:t>+</a:t>
            </a:r>
            <a:r>
              <a:rPr lang="en-US" b="0" i="0" dirty="0">
                <a:effectLst/>
                <a:latin typeface="source-serif-pro"/>
              </a:rPr>
              <a:t>) which is responsible to add some new information to the state.</a:t>
            </a:r>
          </a:p>
          <a:p>
            <a:endParaRPr lang="en-US" b="1" i="0" dirty="0">
              <a:effectLst/>
              <a:latin typeface="sohne"/>
            </a:endParaRPr>
          </a:p>
          <a:p>
            <a:endParaRPr lang="en-US" dirty="0"/>
          </a:p>
        </p:txBody>
      </p:sp>
      <p:pic>
        <p:nvPicPr>
          <p:cNvPr id="2050" name="Picture 2">
            <a:extLst>
              <a:ext uri="{FF2B5EF4-FFF2-40B4-BE49-F238E27FC236}">
                <a16:creationId xmlns:a16="http://schemas.microsoft.com/office/drawing/2014/main" id="{37ECAE4D-7116-B901-8F40-0CBA93ACA0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8575" y="2280225"/>
            <a:ext cx="4543425" cy="229754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93DA23B-6D62-89D3-212B-F9DAABAC1DAD}"/>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143768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23B74-8C12-4561-3F75-C2A863776CB3}"/>
              </a:ext>
            </a:extLst>
          </p:cNvPr>
          <p:cNvSpPr>
            <a:spLocks noGrp="1"/>
          </p:cNvSpPr>
          <p:nvPr>
            <p:ph type="title"/>
          </p:nvPr>
        </p:nvSpPr>
        <p:spPr>
          <a:xfrm>
            <a:off x="4933951" y="634946"/>
            <a:ext cx="6604906" cy="1450757"/>
          </a:xfrm>
        </p:spPr>
        <p:txBody>
          <a:bodyPr>
            <a:normAutofit/>
          </a:bodyPr>
          <a:lstStyle/>
          <a:p>
            <a:r>
              <a:rPr lang="en-US" b="1" i="0" dirty="0">
                <a:effectLst/>
                <a:latin typeface="sohne"/>
              </a:rPr>
              <a:t>2. Forget Gate</a:t>
            </a:r>
            <a:endParaRPr lang="en-US" dirty="0"/>
          </a:p>
        </p:txBody>
      </p:sp>
      <p:pic>
        <p:nvPicPr>
          <p:cNvPr id="3074" name="Picture 2">
            <a:extLst>
              <a:ext uri="{FF2B5EF4-FFF2-40B4-BE49-F238E27FC236}">
                <a16:creationId xmlns:a16="http://schemas.microsoft.com/office/drawing/2014/main" id="{BADCA097-E45D-9525-4545-F1AA3BAF26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726" y="1857378"/>
            <a:ext cx="4572000" cy="2249790"/>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C23AF0-4848-B2F8-D410-C039BA8D044D}"/>
              </a:ext>
            </a:extLst>
          </p:cNvPr>
          <p:cNvSpPr>
            <a:spLocks noGrp="1"/>
          </p:cNvSpPr>
          <p:nvPr>
            <p:ph idx="1"/>
          </p:nvPr>
        </p:nvSpPr>
        <p:spPr>
          <a:xfrm>
            <a:off x="4829175" y="2198914"/>
            <a:ext cx="6709681" cy="3670180"/>
          </a:xfrm>
        </p:spPr>
        <p:txBody>
          <a:bodyPr>
            <a:normAutofit/>
          </a:bodyPr>
          <a:lstStyle/>
          <a:p>
            <a:r>
              <a:rPr lang="en-US" b="0" i="0" dirty="0">
                <a:effectLst/>
                <a:latin typeface="source-serif-pro"/>
              </a:rPr>
              <a:t>The forget LSTM gate, as the name suggests, decides what information should be forgotten. A sigmoid layer is used to make this decision. </a:t>
            </a:r>
          </a:p>
          <a:p>
            <a:r>
              <a:rPr lang="en-US" b="0" i="0" dirty="0">
                <a:effectLst/>
                <a:latin typeface="source-serif-pro"/>
              </a:rPr>
              <a:t>This sigmoid layer is called the “forget gate layer”.</a:t>
            </a:r>
          </a:p>
          <a:p>
            <a:r>
              <a:rPr lang="en-US" b="0" i="0" dirty="0">
                <a:effectLst/>
                <a:latin typeface="source-serif-pro"/>
              </a:rPr>
              <a:t>It does a dot product of </a:t>
            </a:r>
            <a:r>
              <a:rPr lang="en-US" b="1" i="1" dirty="0">
                <a:effectLst/>
                <a:latin typeface="source-serif-pro"/>
              </a:rPr>
              <a:t>h(t-1)</a:t>
            </a:r>
            <a:r>
              <a:rPr lang="en-US" b="0" i="0" dirty="0">
                <a:effectLst/>
                <a:latin typeface="source-serif-pro"/>
              </a:rPr>
              <a:t> and </a:t>
            </a:r>
            <a:r>
              <a:rPr lang="en-US" b="1" i="1" dirty="0">
                <a:effectLst/>
                <a:latin typeface="source-serif-pro"/>
              </a:rPr>
              <a:t>x(t)</a:t>
            </a:r>
            <a:r>
              <a:rPr lang="en-US" b="0" i="0" dirty="0">
                <a:effectLst/>
                <a:latin typeface="source-serif-pro"/>
              </a:rPr>
              <a:t> and with the help of the sigmoid layer, outputs a number between 0 and 1 for each number in the cell state </a:t>
            </a:r>
            <a:r>
              <a:rPr lang="en-US" b="1" i="1" dirty="0">
                <a:effectLst/>
                <a:latin typeface="source-serif-pro"/>
              </a:rPr>
              <a:t>C(t-1)</a:t>
            </a:r>
            <a:r>
              <a:rPr lang="en-US" b="0" i="0" dirty="0">
                <a:effectLst/>
                <a:latin typeface="source-serif-pro"/>
              </a:rPr>
              <a:t>. If the output is a ‘1’, it means we will keep it. A ‘0’ means to forget it completely.</a:t>
            </a:r>
            <a:endParaRPr lang="en-US" dirty="0"/>
          </a:p>
        </p:txBody>
      </p:sp>
      <p:sp>
        <p:nvSpPr>
          <p:cNvPr id="3083" name="Rectangle 308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9F5A1785-DC50-85EA-26C2-5D16C91EDF4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24609112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12124</TotalTime>
  <Words>848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Calibri Light</vt:lpstr>
      <vt:lpstr>ElsevierGulliver</vt:lpstr>
      <vt:lpstr>sohne</vt:lpstr>
      <vt:lpstr>source-serif-pro</vt:lpstr>
      <vt:lpstr>Retrospect</vt:lpstr>
      <vt:lpstr>PowerPoint Presentation</vt:lpstr>
      <vt:lpstr>University of Science and Technology Bannu </vt:lpstr>
      <vt:lpstr>Learning Objectives</vt:lpstr>
      <vt:lpstr>Vanishing gradient problem?</vt:lpstr>
      <vt:lpstr>LSTM</vt:lpstr>
      <vt:lpstr>LSTM Architecture</vt:lpstr>
      <vt:lpstr>LSTM Components</vt:lpstr>
      <vt:lpstr>Cell State (Memory cell)</vt:lpstr>
      <vt:lpstr>2. Forget Gate</vt:lpstr>
      <vt:lpstr>3. Input gate</vt:lpstr>
      <vt:lpstr>4. Output gate</vt:lpstr>
      <vt:lpstr>Summary</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 BANNU</dc:creator>
  <cp:lastModifiedBy>Wahab Khan</cp:lastModifiedBy>
  <cp:revision>328</cp:revision>
  <dcterms:created xsi:type="dcterms:W3CDTF">2020-08-08T03:03:04Z</dcterms:created>
  <dcterms:modified xsi:type="dcterms:W3CDTF">2024-09-30T03:48:09Z</dcterms:modified>
</cp:coreProperties>
</file>