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7" r:id="rId2"/>
    <p:sldId id="344" r:id="rId3"/>
    <p:sldId id="349" r:id="rId4"/>
    <p:sldId id="35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6629235E-2297-46AA-8BB4-3DA72DFD4E12}">
          <p14:sldIdLst>
            <p14:sldId id="257"/>
          </p14:sldIdLst>
        </p14:section>
        <p14:section name="Module 1" id="{31371628-D75D-4245-B144-71FF19DC84FD}">
          <p14:sldIdLst>
            <p14:sldId id="344"/>
          </p14:sldIdLst>
        </p14:section>
        <p14:section name="Module 2" id="{8854123B-E4B3-4D6C-86B0-9E6ACC191446}">
          <p14:sldIdLst>
            <p14:sldId id="349"/>
          </p14:sldIdLst>
        </p14:section>
        <p14:section name="Module 3" id="{3C8133C5-4B1C-4E46-AE33-CC30E57F79B8}">
          <p14:sldIdLst>
            <p14:sldId id="3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8" autoAdjust="0"/>
    <p:restoredTop sz="94660"/>
  </p:normalViewPr>
  <p:slideViewPr>
    <p:cSldViewPr snapToGrid="0">
      <p:cViewPr varScale="1">
        <p:scale>
          <a:sx n="73" d="100"/>
          <a:sy n="73"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DCC6E-7E8B-49B0-90FB-7726D0575546}" type="datetimeFigureOut">
              <a:rPr lang="en-AU" smtClean="0"/>
              <a:t>13/05/2020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FF485-9F9D-4E7C-AF3E-907239015E81}" type="slidenum">
              <a:rPr lang="en-AU" smtClean="0"/>
              <a:t>‹#›</a:t>
            </a:fld>
            <a:endParaRPr lang="en-AU"/>
          </a:p>
        </p:txBody>
      </p:sp>
    </p:spTree>
    <p:extLst>
      <p:ext uri="{BB962C8B-B14F-4D97-AF65-F5344CB8AC3E}">
        <p14:creationId xmlns:p14="http://schemas.microsoft.com/office/powerpoint/2010/main" val="358964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665515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179465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487727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7457547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6000" y="1628781"/>
            <a:ext cx="11340000"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5" name="Rectangle 4"/>
          <p:cNvSpPr/>
          <p:nvPr userDrawn="1"/>
        </p:nvSpPr>
        <p:spPr>
          <a:xfrm>
            <a:off x="8360826" y="6556755"/>
            <a:ext cx="1476000" cy="216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900" dirty="0">
                <a:solidFill>
                  <a:srgbClr val="FF0000"/>
                </a:solidFill>
                <a:latin typeface="Open Sans" panose="020B0606030504020204" pitchFamily="34" charset="0"/>
                <a:ea typeface="Open Sans" panose="020B0606030504020204" pitchFamily="34" charset="0"/>
                <a:cs typeface="Open Sans" panose="020B0606030504020204" pitchFamily="34" charset="0"/>
              </a:rPr>
              <a:t>Draft – Work in Progress</a:t>
            </a:r>
          </a:p>
        </p:txBody>
      </p:sp>
      <p:sp>
        <p:nvSpPr>
          <p:cNvPr id="6" name="Rectangle 5"/>
          <p:cNvSpPr/>
          <p:nvPr userDrawn="1"/>
        </p:nvSpPr>
        <p:spPr>
          <a:xfrm>
            <a:off x="5110956" y="6527336"/>
            <a:ext cx="1970091"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TS&amp;I</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Inside Sherpa – Digital Internship Module</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cxnSp>
        <p:nvCxnSpPr>
          <p:cNvPr id="10"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sp>
        <p:nvSpPr>
          <p:cNvPr id="11" name="Rectangle 2"/>
          <p:cNvSpPr>
            <a:spLocks/>
          </p:cNvSpPr>
          <p:nvPr userDrawn="1"/>
        </p:nvSpPr>
        <p:spPr bwMode="auto">
          <a:xfrm>
            <a:off x="426000" y="6603200"/>
            <a:ext cx="1205458"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a:t>
            </a:r>
          </a:p>
        </p:txBody>
      </p:sp>
      <p:sp>
        <p:nvSpPr>
          <p:cNvPr id="12" name="Title 1"/>
          <p:cNvSpPr>
            <a:spLocks noGrp="1"/>
          </p:cNvSpPr>
          <p:nvPr>
            <p:ph type="title" hasCustomPrompt="1"/>
          </p:nvPr>
        </p:nvSpPr>
        <p:spPr>
          <a:xfrm>
            <a:off x="426542" y="327026"/>
            <a:ext cx="11340000" cy="180000"/>
          </a:xfrm>
        </p:spPr>
        <p:txBody>
          <a:bodyPr/>
          <a:lstStyle>
            <a:lvl1pPr>
              <a:defRPr kumimoji="0" lang="en-AU" sz="900" b="1" i="0" u="none" strike="noStrike" kern="0" cap="all" spc="250" normalizeH="0" baseline="0" dirty="0">
                <a:ln>
                  <a:noFill/>
                </a:ln>
                <a:solidFill>
                  <a:srgbClr val="787878">
                    <a:lumMod val="60000"/>
                    <a:lumOff val="40000"/>
                  </a:srgbClr>
                </a:solidFill>
                <a:effectLst/>
                <a:uLnTx/>
                <a:uFillTx/>
                <a:latin typeface="+mn-lt"/>
                <a:ea typeface="Nexa Black" charset="0"/>
                <a:cs typeface="Arial" panose="020B0604020202020204" pitchFamily="34" charset="0"/>
              </a:defRPr>
            </a:lvl1pPr>
          </a:lstStyle>
          <a:p>
            <a:pPr marL="0" marR="0" lvl="0" indent="0" algn="l" defTabSz="914400" rtl="0" eaLnBrk="1" fontAlgn="auto" latinLnBrk="0" hangingPunct="1">
              <a:lnSpc>
                <a:spcPct val="100000"/>
              </a:lnSpc>
              <a:spcBef>
                <a:spcPts val="1000"/>
              </a:spcBef>
              <a:spcAft>
                <a:spcPts val="0"/>
              </a:spcAft>
              <a:buClr>
                <a:srgbClr val="000000"/>
              </a:buClr>
              <a:buSzPct val="100000"/>
              <a:buFont typeface="Arial" panose="020B0604020202020204" pitchFamily="34" charset="0"/>
              <a:buNone/>
              <a:tabLst/>
              <a:defRPr/>
            </a:pPr>
            <a:r>
              <a:rPr lang="en-US" dirty="0"/>
              <a:t>t</a:t>
            </a:r>
            <a:endParaRPr lang="en-AU" dirty="0"/>
          </a:p>
        </p:txBody>
      </p:sp>
      <p:cxnSp>
        <p:nvCxnSpPr>
          <p:cNvPr id="13" name="Straight Connector 12"/>
          <p:cNvCxnSpPr/>
          <p:nvPr userDrawn="1"/>
        </p:nvCxnSpPr>
        <p:spPr>
          <a:xfrm flipV="1">
            <a:off x="426000" y="1094104"/>
            <a:ext cx="11340000" cy="0"/>
          </a:xfrm>
          <a:prstGeom prst="line">
            <a:avLst/>
          </a:prstGeom>
          <a:ln w="28575">
            <a:solidFill>
              <a:srgbClr val="53565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6630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660853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6"/>
            </p:custDataLst>
            <p:ext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65" name="think-cell Slide" r:id="rId7" imgW="270" imgH="270" progId="TCLayout.ActiveDocument.1">
                  <p:embed/>
                </p:oleObj>
              </mc:Choice>
              <mc:Fallback>
                <p:oleObj name="think-cell Slide" r:id="rId7" imgW="270" imgH="270" progId="TCLayout.ActiveDocument.1">
                  <p:embed/>
                  <p:pic>
                    <p:nvPicPr>
                      <p:cNvPr id="4" name="Object 3" hidden="1"/>
                      <p:cNvPicPr/>
                      <p:nvPr/>
                    </p:nvPicPr>
                    <p:blipFill>
                      <a:blip r:embed="rId8"/>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6195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87448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US" sz="1400" b="0" noProof="0" dirty="0" smtClean="0"/>
              <a:t>Usability of the Solution </a:t>
            </a:r>
          </a:p>
          <a:p>
            <a:r>
              <a:rPr lang="en-US" sz="1400" dirty="0"/>
              <a:t>How do we ensure the solution is user-friendly and well adopted, including:</a:t>
            </a:r>
          </a:p>
          <a:p>
            <a:r>
              <a:rPr lang="en-US" sz="1400" dirty="0"/>
              <a:t>•Ease of use –customer testing during design</a:t>
            </a:r>
          </a:p>
          <a:p>
            <a:r>
              <a:rPr lang="en-US" sz="1400" dirty="0"/>
              <a:t>•Meets customer needs –considering different user scenarios across computer, tablet, mobile</a:t>
            </a:r>
          </a:p>
          <a:p>
            <a:r>
              <a:rPr lang="en-US" sz="1400" dirty="0"/>
              <a:t>•Web standards –Web Content Accessibility Guidelines (WCAG) v2 compliant</a:t>
            </a:r>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noProof="0" dirty="0" smtClean="0"/>
              <a:t>Client Discovery</a:t>
            </a:r>
            <a:endParaRPr lang="en-US" noProof="0" dirty="0"/>
          </a:p>
        </p:txBody>
      </p:sp>
      <p:sp>
        <p:nvSpPr>
          <p:cNvPr id="3" name="Title 2"/>
          <p:cNvSpPr>
            <a:spLocks noGrp="1"/>
          </p:cNvSpPr>
          <p:nvPr>
            <p:ph type="title"/>
          </p:nvPr>
        </p:nvSpPr>
        <p:spPr/>
        <p:txBody>
          <a:bodyPr/>
          <a:lstStyle/>
          <a:p>
            <a:r>
              <a:rPr lang="en-US" noProof="0" dirty="0" smtClean="0"/>
              <a:t>Module 1</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400" b="0" dirty="0" smtClean="0"/>
              <a:t>Technology Delivery</a:t>
            </a:r>
          </a:p>
          <a:p>
            <a:r>
              <a:rPr lang="en-US" sz="1600" dirty="0"/>
              <a:t>How can these technology capabilities be procured and implemented, including:</a:t>
            </a:r>
          </a:p>
          <a:p>
            <a:r>
              <a:rPr lang="en-US" sz="1600" dirty="0"/>
              <a:t>•What components would work well as Software-as-a-Service –e.g. savings calculators</a:t>
            </a:r>
          </a:p>
          <a:p>
            <a:r>
              <a:rPr lang="en-US" sz="1600" dirty="0"/>
              <a:t>•Do you need any external vendors, or can this be built in-house?</a:t>
            </a:r>
          </a:p>
          <a:p>
            <a:pPr lvl="1"/>
            <a:r>
              <a:rPr lang="en-AU" dirty="0" smtClean="0"/>
              <a:t> </a:t>
            </a:r>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lvl="2" indent="0">
              <a:buNone/>
            </a:pPr>
            <a:r>
              <a:rPr lang="en-AU" sz="1800" dirty="0" smtClean="0"/>
              <a:t>Technology Architecture </a:t>
            </a:r>
          </a:p>
          <a:p>
            <a:r>
              <a:rPr lang="en-US" sz="1400" dirty="0" smtClean="0"/>
              <a:t>Explore </a:t>
            </a:r>
            <a:r>
              <a:rPr lang="en-US" sz="1400" dirty="0"/>
              <a:t>the </a:t>
            </a:r>
            <a:r>
              <a:rPr lang="en-US" sz="1400" dirty="0" err="1"/>
              <a:t>technologycapabilities</a:t>
            </a:r>
            <a:r>
              <a:rPr lang="en-US" sz="1400" dirty="0"/>
              <a:t> needed to run an online banking solution, considering:</a:t>
            </a:r>
          </a:p>
          <a:p>
            <a:r>
              <a:rPr lang="nb-NO" sz="1400" dirty="0"/>
              <a:t>•Software –platform, operating system etc.</a:t>
            </a:r>
          </a:p>
          <a:p>
            <a:r>
              <a:rPr lang="fr-FR" sz="1400" dirty="0"/>
              <a:t>•Infrastructure –</a:t>
            </a:r>
            <a:r>
              <a:rPr lang="fr-FR" sz="1400" dirty="0" err="1"/>
              <a:t>database</a:t>
            </a:r>
            <a:r>
              <a:rPr lang="fr-FR" sz="1400" dirty="0"/>
              <a:t> </a:t>
            </a:r>
            <a:r>
              <a:rPr lang="fr-FR" sz="1400" dirty="0" err="1"/>
              <a:t>capabilities</a:t>
            </a:r>
            <a:r>
              <a:rPr lang="fr-FR" sz="1400" dirty="0"/>
              <a:t>, </a:t>
            </a:r>
            <a:r>
              <a:rPr lang="fr-FR" sz="1400" dirty="0" err="1"/>
              <a:t>hosting</a:t>
            </a:r>
            <a:r>
              <a:rPr lang="fr-FR" sz="1400" dirty="0"/>
              <a:t> etc.</a:t>
            </a:r>
          </a:p>
          <a:p>
            <a:r>
              <a:rPr lang="en-IN" sz="1400" dirty="0"/>
              <a:t>•Security –encryption, secure log-on etc.</a:t>
            </a:r>
          </a:p>
          <a:p>
            <a:r>
              <a:rPr lang="en-US" sz="1400" dirty="0"/>
              <a:t>•Support –</a:t>
            </a:r>
            <a:r>
              <a:rPr lang="en-US" sz="1400" dirty="0" err="1"/>
              <a:t>levelof</a:t>
            </a:r>
            <a:r>
              <a:rPr lang="en-US" sz="1400" dirty="0"/>
              <a:t> training of IT support staff required</a:t>
            </a:r>
          </a:p>
          <a:p>
            <a:pPr lvl="1"/>
            <a:endParaRPr lang="en-AU" dirty="0" smtClean="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sz="1800" b="0" dirty="0" smtClean="0"/>
              <a:t>Technology Framework and Compatibility</a:t>
            </a:r>
          </a:p>
          <a:p>
            <a:r>
              <a:rPr lang="en-US" sz="1600" dirty="0"/>
              <a:t>How can you cater for as many customers as possible:</a:t>
            </a:r>
          </a:p>
          <a:p>
            <a:r>
              <a:rPr lang="en-US" sz="1600" dirty="0"/>
              <a:t>•Which internet browsers to support –IE, Chrome, Safari etc.</a:t>
            </a:r>
          </a:p>
          <a:p>
            <a:r>
              <a:rPr lang="en-IN" sz="1600" dirty="0"/>
              <a:t>•Internet speeds / performance</a:t>
            </a:r>
          </a:p>
          <a:p>
            <a:r>
              <a:rPr lang="en-IN" sz="1600" dirty="0"/>
              <a:t>•Website code/language selection –Java, C++, Flash</a:t>
            </a:r>
          </a:p>
          <a:p>
            <a:pPr lvl="1"/>
            <a:r>
              <a:rPr lang="en-AU" sz="1800" dirty="0" smtClean="0"/>
              <a:t> </a:t>
            </a:r>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outline all the technology considerations you believe </a:t>
            </a:r>
            <a:r>
              <a:rPr lang="en-AU" sz="1100" dirty="0" err="1" smtClean="0"/>
              <a:t>MyBank</a:t>
            </a:r>
            <a:r>
              <a:rPr lang="en-AU" sz="1100" dirty="0" smtClean="0"/>
              <a:t> need to take into account before developing an online banking platform.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2552575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r>
              <a:rPr lang="en-IN" sz="1600" b="1" dirty="0"/>
              <a:t>Increased Automation</a:t>
            </a:r>
            <a:endParaRPr lang="en-IN" sz="1600" dirty="0"/>
          </a:p>
          <a:p>
            <a:r>
              <a:rPr lang="en-US" sz="1600" dirty="0"/>
              <a:t>How can we increase the client’s technical capability and level of automation?</a:t>
            </a:r>
          </a:p>
          <a:p>
            <a:r>
              <a:rPr lang="en-IN" sz="1600" dirty="0"/>
              <a:t>•No legacy system considerations</a:t>
            </a:r>
          </a:p>
          <a:p>
            <a:r>
              <a:rPr lang="en-IN" sz="1600" dirty="0"/>
              <a:t>•Ability to up-scale quickly</a:t>
            </a:r>
          </a:p>
          <a:p>
            <a:r>
              <a:rPr lang="en-US" sz="1600" dirty="0"/>
              <a:t>•Increased level of expertise / offerings to the customer</a:t>
            </a:r>
          </a:p>
          <a:p>
            <a:pPr marL="0" lvl="2" indent="0">
              <a:buNone/>
            </a:pPr>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Design a Business Case</a:t>
            </a:r>
          </a:p>
        </p:txBody>
      </p:sp>
      <p:sp>
        <p:nvSpPr>
          <p:cNvPr id="3" name="Title 2"/>
          <p:cNvSpPr>
            <a:spLocks noGrp="1"/>
          </p:cNvSpPr>
          <p:nvPr>
            <p:ph type="title"/>
          </p:nvPr>
        </p:nvSpPr>
        <p:spPr/>
        <p:txBody>
          <a:bodyPr/>
          <a:lstStyle/>
          <a:p>
            <a:r>
              <a:rPr lang="en-US" dirty="0"/>
              <a:t>Module 2</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IN" sz="1400" b="1" dirty="0"/>
              <a:t>Cost Analysis</a:t>
            </a:r>
            <a:endParaRPr lang="en-IN" sz="1400" dirty="0"/>
          </a:p>
          <a:p>
            <a:r>
              <a:rPr lang="en-US" sz="1400" dirty="0"/>
              <a:t>What are the possible costs to be incurred when establishing an online-first versus a bricks-and-mortar banking solution, considering:</a:t>
            </a:r>
          </a:p>
          <a:p>
            <a:r>
              <a:rPr lang="en-IN" sz="1400" dirty="0"/>
              <a:t>•Lower overhead / operating costs</a:t>
            </a:r>
          </a:p>
          <a:p>
            <a:r>
              <a:rPr lang="en-IN" sz="1400" dirty="0"/>
              <a:t>•Reduced infrastructure costs needed </a:t>
            </a:r>
          </a:p>
          <a:p>
            <a:r>
              <a:rPr lang="en-IN" sz="1400" dirty="0"/>
              <a:t>•Reduced staff costs needed</a:t>
            </a:r>
          </a:p>
          <a:p>
            <a:r>
              <a:rPr lang="en-IN" sz="1400" dirty="0"/>
              <a:t>•Reduced inventory needed</a:t>
            </a:r>
          </a:p>
          <a:p>
            <a:pPr lvl="1"/>
            <a:endParaRPr lang="en-AU" dirty="0"/>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IN" sz="1400" dirty="0"/>
              <a:t>Benefits Realisation</a:t>
            </a:r>
          </a:p>
          <a:p>
            <a:pPr lvl="1"/>
            <a:r>
              <a:rPr lang="en-US" sz="1400" b="0" dirty="0" smtClean="0"/>
              <a:t>What </a:t>
            </a:r>
            <a:r>
              <a:rPr lang="en-US" sz="1400" b="0" dirty="0"/>
              <a:t>are the potential benefits to be </a:t>
            </a:r>
            <a:r>
              <a:rPr lang="en-US" sz="1400" b="0" dirty="0" err="1"/>
              <a:t>realised</a:t>
            </a:r>
            <a:r>
              <a:rPr lang="en-US" sz="1400" b="0" dirty="0"/>
              <a:t> from an online banking solution?</a:t>
            </a:r>
          </a:p>
          <a:p>
            <a:pPr lvl="1"/>
            <a:r>
              <a:rPr lang="en-IN" sz="1400" b="0" dirty="0"/>
              <a:t>•New customer demographics </a:t>
            </a:r>
            <a:r>
              <a:rPr lang="en-IN" sz="1400" b="0" dirty="0" err="1"/>
              <a:t>Branddifferentiation</a:t>
            </a:r>
            <a:endParaRPr lang="en-IN" sz="1400" b="0" dirty="0"/>
          </a:p>
          <a:p>
            <a:pPr lvl="1"/>
            <a:r>
              <a:rPr lang="en-US" sz="1400" b="0" dirty="0"/>
              <a:t>•New products/ services that can be offered</a:t>
            </a:r>
          </a:p>
          <a:p>
            <a:pPr lvl="1"/>
            <a:r>
              <a:rPr lang="en-US" sz="1400" b="0" dirty="0"/>
              <a:t>•</a:t>
            </a:r>
            <a:r>
              <a:rPr lang="en-US" sz="1400" b="0" dirty="0" err="1"/>
              <a:t>Increasein</a:t>
            </a:r>
            <a:r>
              <a:rPr lang="en-US" sz="1400" b="0" dirty="0"/>
              <a:t> productivity due to fewer manual interactions</a:t>
            </a:r>
          </a:p>
          <a:p>
            <a:pPr lvl="1"/>
            <a:r>
              <a:rPr lang="en-IN" sz="1400" b="0" dirty="0"/>
              <a:t>•</a:t>
            </a:r>
            <a:r>
              <a:rPr lang="en-IN" sz="1400" b="0" dirty="0" err="1"/>
              <a:t>Enhancedreporting</a:t>
            </a:r>
            <a:r>
              <a:rPr lang="en-IN" sz="1400" b="0" dirty="0"/>
              <a:t> and analytics</a:t>
            </a:r>
          </a:p>
          <a:p>
            <a:pPr marL="0" lvl="2" indent="0">
              <a:buNone/>
            </a:pPr>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IN" sz="1800" b="1" dirty="0"/>
              <a:t>Process Improvement</a:t>
            </a:r>
            <a:endParaRPr lang="en-IN" sz="1800" dirty="0"/>
          </a:p>
          <a:p>
            <a:r>
              <a:rPr lang="en-US" sz="1800" dirty="0"/>
              <a:t>How can an online-first solution improve business processes?</a:t>
            </a:r>
          </a:p>
          <a:p>
            <a:r>
              <a:rPr lang="en-IN" sz="1800" dirty="0"/>
              <a:t>•Less customer contact points</a:t>
            </a:r>
          </a:p>
          <a:p>
            <a:r>
              <a:rPr lang="en-US" sz="1800" dirty="0"/>
              <a:t>•Effort and time significantly reduced due to some services that can be fully automated –e.g. term deposits submitted online</a:t>
            </a:r>
          </a:p>
          <a:p>
            <a:pPr lvl="1"/>
            <a:endParaRPr lang="en-AU" dirty="0"/>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present a justification for why </a:t>
            </a:r>
            <a:r>
              <a:rPr lang="en-AU" sz="1100" dirty="0" err="1" smtClean="0"/>
              <a:t>MyBank</a:t>
            </a:r>
            <a:r>
              <a:rPr lang="en-AU" sz="1100" dirty="0" smtClean="0"/>
              <a:t> should proceed with developing an online banking platform. Sample headings have been provided but please feel free to add anything you believe is relevant. </a:t>
            </a:r>
            <a:r>
              <a:rPr lang="en-AU" sz="1100" dirty="0"/>
              <a:t>Please take time to format the look and feel of the slide so that it is client ready. </a:t>
            </a:r>
            <a:endParaRPr lang="en-AU" sz="1100" i="1" dirty="0"/>
          </a:p>
        </p:txBody>
      </p:sp>
    </p:spTree>
    <p:extLst>
      <p:ext uri="{BB962C8B-B14F-4D97-AF65-F5344CB8AC3E}">
        <p14:creationId xmlns:p14="http://schemas.microsoft.com/office/powerpoint/2010/main" val="2636564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r>
              <a:rPr lang="en-IN" sz="1600" b="1" dirty="0"/>
              <a:t>Cost Management</a:t>
            </a:r>
            <a:endParaRPr lang="en-IN" sz="1600" dirty="0"/>
          </a:p>
          <a:p>
            <a:r>
              <a:rPr lang="en-US" sz="1600" dirty="0"/>
              <a:t>How can we estimate our costs in our contracts?</a:t>
            </a:r>
          </a:p>
          <a:p>
            <a:r>
              <a:rPr lang="en-US" sz="1600" dirty="0"/>
              <a:t>•Costing approach: Time &amp; Materials vs Fixed Cost</a:t>
            </a:r>
          </a:p>
          <a:p>
            <a:r>
              <a:rPr lang="en-US" sz="1600" dirty="0"/>
              <a:t>•Charge-out rates for individuals and teams</a:t>
            </a:r>
          </a:p>
          <a:p>
            <a:r>
              <a:rPr lang="en-US" sz="1600" dirty="0"/>
              <a:t>•Cost estimations over the project duration</a:t>
            </a:r>
          </a:p>
          <a:p>
            <a:pPr lvl="1"/>
            <a:endParaRPr lang="en-AU" dirty="0"/>
          </a:p>
          <a:p>
            <a:pPr lvl="2"/>
            <a:endParaRPr lang="en-US" noProof="0" dirty="0"/>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a:t>
            </a:r>
            <a:r>
              <a:rPr lang="en-US" dirty="0" smtClean="0"/>
              <a:t>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IN" sz="1600" b="1" dirty="0"/>
              <a:t>Resources and Skillsets</a:t>
            </a:r>
            <a:endParaRPr lang="en-IN" sz="1600" dirty="0"/>
          </a:p>
          <a:p>
            <a:r>
              <a:rPr lang="en-US" sz="1600" dirty="0"/>
              <a:t>What do you consider when structuring your team?</a:t>
            </a:r>
          </a:p>
          <a:p>
            <a:r>
              <a:rPr lang="en-US" sz="1600" dirty="0"/>
              <a:t>•Skillsets required and level of seniority needed</a:t>
            </a:r>
          </a:p>
          <a:p>
            <a:r>
              <a:rPr lang="en-US" sz="1600" dirty="0"/>
              <a:t>•Capacity of the client team members to assist</a:t>
            </a:r>
          </a:p>
          <a:p>
            <a:r>
              <a:rPr lang="en-IN" sz="1600" dirty="0"/>
              <a:t>•Outsourcing/offshore teams</a:t>
            </a:r>
          </a:p>
          <a:p>
            <a:r>
              <a:rPr lang="en-IN" sz="1600" dirty="0"/>
              <a:t>•On/boarding and project kick-off</a:t>
            </a:r>
          </a:p>
          <a:p>
            <a:pPr marL="0" lvl="2" indent="0">
              <a:buNone/>
            </a:pPr>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IN" sz="1600" b="1" dirty="0"/>
              <a:t>Timeframes and Scope</a:t>
            </a:r>
            <a:endParaRPr lang="en-IN" sz="1600" dirty="0"/>
          </a:p>
          <a:p>
            <a:r>
              <a:rPr lang="en-US" sz="1600" dirty="0"/>
              <a:t>What do you need to consider when planning and scoping a major project? </a:t>
            </a:r>
          </a:p>
          <a:p>
            <a:r>
              <a:rPr lang="en-IN" sz="1600" dirty="0"/>
              <a:t>•High level timelines</a:t>
            </a:r>
          </a:p>
          <a:p>
            <a:r>
              <a:rPr lang="en-IN" sz="1600" dirty="0"/>
              <a:t>•Key delivery milestones</a:t>
            </a:r>
          </a:p>
          <a:p>
            <a:r>
              <a:rPr lang="en-IN" sz="1600" dirty="0"/>
              <a:t>•Documents and deliverables expected</a:t>
            </a:r>
          </a:p>
          <a:p>
            <a:r>
              <a:rPr lang="en-IN" sz="1600" dirty="0"/>
              <a:t>•Identification of key stakeholders</a:t>
            </a:r>
          </a:p>
          <a:p>
            <a:pPr lvl="1"/>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IN" sz="1800" b="1" dirty="0"/>
              <a:t>Project Methodology and Tools</a:t>
            </a:r>
            <a:endParaRPr lang="en-IN" sz="1800" dirty="0"/>
          </a:p>
          <a:p>
            <a:r>
              <a:rPr lang="en-US" sz="1800" dirty="0"/>
              <a:t>How should we structure our project delivery to ensure the final solution meets the client’s needs?</a:t>
            </a:r>
          </a:p>
          <a:p>
            <a:r>
              <a:rPr lang="en-IN" sz="1800" dirty="0"/>
              <a:t>•Methodology: Agile vs Waterfall vs Hybrid-Agile</a:t>
            </a:r>
          </a:p>
          <a:p>
            <a:r>
              <a:rPr lang="en-US" sz="1800" dirty="0"/>
              <a:t>•Supporting tools: MS Project, JIRA, Trello, Slack</a:t>
            </a:r>
          </a:p>
          <a:p>
            <a:r>
              <a:rPr lang="en-IN" sz="1800" dirty="0"/>
              <a:t>•Ways of working</a:t>
            </a:r>
          </a:p>
          <a:p>
            <a:pPr marL="0" lvl="2" indent="0">
              <a:buNone/>
            </a:pPr>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smtClean="0"/>
              <a:t>Use this slide to explain how you plan to develop and implement </a:t>
            </a:r>
            <a:r>
              <a:rPr lang="en-AU" sz="1100" dirty="0" err="1" smtClean="0"/>
              <a:t>MyBank’s</a:t>
            </a:r>
            <a:r>
              <a:rPr lang="en-AU" sz="1100" dirty="0" smtClean="0"/>
              <a:t> online banking solution . Sample headings have been provided but please feel free to add anything you believe is relevant. </a:t>
            </a:r>
            <a:r>
              <a:rPr lang="en-AU" sz="1100" dirty="0"/>
              <a:t>Please take time to format the look and feel of the slide so that it is client ready. </a:t>
            </a:r>
            <a:endParaRPr lang="en-AU" sz="1100" i="1" dirty="0"/>
          </a:p>
        </p:txBody>
      </p:sp>
    </p:spTree>
    <p:extLst>
      <p:ext uri="{BB962C8B-B14F-4D97-AF65-F5344CB8AC3E}">
        <p14:creationId xmlns:p14="http://schemas.microsoft.com/office/powerpoint/2010/main" val="79229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716</Words>
  <Application>Microsoft Office PowerPoint</Application>
  <PresentationFormat>Widescreen</PresentationFormat>
  <Paragraphs>82</Paragraphs>
  <Slides>4</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4" baseType="lpstr">
      <vt:lpstr>Arial</vt:lpstr>
      <vt:lpstr>Calibri</vt:lpstr>
      <vt:lpstr>Chronicle Display Black</vt:lpstr>
      <vt:lpstr>Frutiger Next Pro Light</vt:lpstr>
      <vt:lpstr>Nexa Black</vt:lpstr>
      <vt:lpstr>Open Sans</vt:lpstr>
      <vt:lpstr>Segoe UI Semilight</vt:lpstr>
      <vt:lpstr>Verdana</vt:lpstr>
      <vt:lpstr>Deloitte_4_3_Onscreen</vt:lpstr>
      <vt:lpstr>think-cell Slide</vt:lpstr>
      <vt:lpstr>PowerPoint Presentation</vt:lpstr>
      <vt:lpstr>Module 1</vt:lpstr>
      <vt:lpstr>Module 2</vt:lpstr>
      <vt:lpstr>Module 3</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Unguroiu, Laurentiu (AU - Sydney)</dc:creator>
  <cp:lastModifiedBy>Shivam Shekhar</cp:lastModifiedBy>
  <cp:revision>41</cp:revision>
  <dcterms:created xsi:type="dcterms:W3CDTF">2019-02-05T22:29:20Z</dcterms:created>
  <dcterms:modified xsi:type="dcterms:W3CDTF">2020-05-13T14:19:39Z</dcterms:modified>
</cp:coreProperties>
</file>