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01652" y="1628781"/>
            <a:ext cx="11162349" cy="475297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1000">
                <a:solidFill>
                  <a:schemeClr val="tx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dirty="0" smtClean="0"/>
              <a:t>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26720" y="661126"/>
            <a:ext cx="11340000" cy="2798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</a:t>
            </a:r>
            <a:r>
              <a:rPr lang="en-US" noProof="0" dirty="0" smtClean="0"/>
              <a:t>subtitle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542" y="327026"/>
            <a:ext cx="11340000" cy="30318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360513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1.vml"/><Relationship Id="rId7" Type="http://schemas.openxmlformats.org/officeDocument/2006/relationships/image" Target="../media/image2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4"/>
            </p:custDataLst>
            <p:extLst/>
          </p:nvPr>
        </p:nvGraphicFramePr>
        <p:xfrm>
          <a:off x="2119" y="1597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9" y="1597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01651" y="317501"/>
            <a:ext cx="11188700" cy="6921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501651" y="1665289"/>
            <a:ext cx="11188700" cy="47164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cxnSp>
        <p:nvCxnSpPr>
          <p:cNvPr id="9" name="Shape 68"/>
          <p:cNvCxnSpPr/>
          <p:nvPr userDrawn="1"/>
        </p:nvCxnSpPr>
        <p:spPr>
          <a:xfrm>
            <a:off x="426000" y="6475709"/>
            <a:ext cx="11340000" cy="0"/>
          </a:xfrm>
          <a:prstGeom prst="straightConnector1">
            <a:avLst/>
          </a:prstGeom>
          <a:noFill/>
          <a:ln w="12700" cap="flat" cmpd="sng">
            <a:solidFill>
              <a:srgbClr val="53565A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5" t="24297" r="8992" b="20741"/>
          <a:stretch/>
        </p:blipFill>
        <p:spPr>
          <a:xfrm>
            <a:off x="10625287" y="6509735"/>
            <a:ext cx="1140713" cy="310040"/>
          </a:xfrm>
          <a:prstGeom prst="rect">
            <a:avLst/>
          </a:prstGeom>
        </p:spPr>
      </p:pic>
      <p:sp>
        <p:nvSpPr>
          <p:cNvPr id="11" name="Rectangle 2"/>
          <p:cNvSpPr>
            <a:spLocks/>
          </p:cNvSpPr>
          <p:nvPr userDrawn="1"/>
        </p:nvSpPr>
        <p:spPr bwMode="auto">
          <a:xfrm>
            <a:off x="426000" y="6603200"/>
            <a:ext cx="1566134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8DF478-B544-4ED8-9ED4-6A2648E2D233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  <a:sym typeface="Frutiger Next Pro Light" charset="0"/>
              </a:rPr>
              <a:t> |  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  <a:sym typeface="Frutiger Next Pro Light" charset="0"/>
              </a:rPr>
              <a:t>Deloitte Consulting | Cloud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 flipV="1">
            <a:off x="426000" y="940281"/>
            <a:ext cx="11340000" cy="25879"/>
          </a:xfrm>
          <a:prstGeom prst="line">
            <a:avLst/>
          </a:prstGeom>
          <a:ln w="28575">
            <a:solidFill>
              <a:srgbClr val="86BC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 userDrawn="1"/>
        </p:nvSpPr>
        <p:spPr>
          <a:xfrm>
            <a:off x="5353809" y="6527336"/>
            <a:ext cx="1484382" cy="27186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</a:rPr>
              <a:t>Deloitte &amp; Inside Sherpa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</a:rPr>
              <a:t>TS&amp;A Cloud – Digital Internship</a:t>
            </a:r>
            <a:endParaRPr kumimoji="0" lang="en-AU" sz="800" b="0" i="0" u="none" strike="noStrike" kern="1200" cap="none" spc="0" normalizeH="0" baseline="0" noProof="0" dirty="0">
              <a:ln>
                <a:noFill/>
              </a:ln>
              <a:solidFill>
                <a:srgbClr val="787878">
                  <a:lumMod val="60000"/>
                  <a:lumOff val="40000"/>
                </a:srgbClr>
              </a:solidFill>
              <a:effectLst/>
              <a:uLnTx/>
              <a:uFillTx/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592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1000"/>
        </a:spcAft>
        <a:buSzPct val="100000"/>
        <a:buFont typeface="Arial" panose="020B0604020202020204" pitchFamily="34" charset="0"/>
        <a:buNone/>
        <a:defRPr sz="1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/>
        <a:buNone/>
        <a:defRPr lang="en-US" sz="1000" b="1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76400" indent="-1764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•"/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356400" indent="-1764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Verdana" panose="020B0604030504040204" pitchFamily="34" charset="0"/>
        <a:buChar char="−"/>
        <a:defRPr lang="en-US" sz="10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532800" indent="-176400" algn="l" defTabSz="798513" rtl="0" eaLnBrk="1" latinLnBrk="0" hangingPunct="1">
        <a:spcBef>
          <a:spcPts val="0"/>
        </a:spcBef>
        <a:spcAft>
          <a:spcPts val="1000"/>
        </a:spcAft>
        <a:buClrTx/>
        <a:buSzPct val="100000"/>
        <a:buFont typeface="Verdana" panose="020B0604030504040204" pitchFamily="34" charset="0"/>
        <a:buChar char="−"/>
        <a:tabLst/>
        <a:defRPr lang="en-US" sz="10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11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4020">
          <p15:clr>
            <a:srgbClr val="F26B43"/>
          </p15:clr>
        </p15:guide>
        <p15:guide id="4" pos="316">
          <p15:clr>
            <a:srgbClr val="F26B43"/>
          </p15:clr>
        </p15:guide>
        <p15:guide id="5" pos="7364">
          <p15:clr>
            <a:srgbClr val="F26B43"/>
          </p15:clr>
        </p15:guide>
        <p15:guide id="6" orient="horz" pos="1071">
          <p15:clr>
            <a:srgbClr val="F26B43"/>
          </p15:clr>
        </p15:guide>
        <p15:guide id="7" orient="horz" pos="200">
          <p15:clr>
            <a:srgbClr val="F26B43"/>
          </p15:clr>
        </p15:guide>
        <p15:guide id="8" orient="horz" pos="4080">
          <p15:clr>
            <a:srgbClr val="F26B43"/>
          </p15:clr>
        </p15:guide>
        <p15:guide id="10" pos="4961">
          <p15:clr>
            <a:srgbClr val="F26B43"/>
          </p15:clr>
        </p15:guide>
        <p15:guide id="11" orient="horz" pos="236">
          <p15:clr>
            <a:srgbClr val="F26B43"/>
          </p15:clr>
        </p15:guide>
        <p15:guide id="12" pos="1363">
          <p15:clr>
            <a:srgbClr val="F26B43"/>
          </p15:clr>
        </p15:guide>
        <p15:guide id="13" pos="1516">
          <p15:clr>
            <a:srgbClr val="F26B43"/>
          </p15:clr>
        </p15:guide>
        <p15:guide id="14" pos="2560">
          <p15:clr>
            <a:srgbClr val="F26B43"/>
          </p15:clr>
        </p15:guide>
        <p15:guide id="15" pos="2711">
          <p15:clr>
            <a:srgbClr val="F26B43"/>
          </p15:clr>
        </p15:guide>
        <p15:guide id="16" pos="6160">
          <p15:clr>
            <a:srgbClr val="F26B43"/>
          </p15:clr>
        </p15:guide>
        <p15:guide id="17" pos="3764">
          <p15:clr>
            <a:srgbClr val="F26B43"/>
          </p15:clr>
        </p15:guide>
        <p15:guide id="18" pos="3916">
          <p15:clr>
            <a:srgbClr val="F26B43"/>
          </p15:clr>
        </p15:guide>
        <p15:guide id="19" pos="3840">
          <p15:clr>
            <a:srgbClr val="F26B43"/>
          </p15:clr>
        </p15:guide>
        <p15:guide id="20" pos="6312">
          <p15:clr>
            <a:srgbClr val="F26B43"/>
          </p15:clr>
        </p15:guide>
        <p15:guide id="21" orient="horz" pos="1049">
          <p15:clr>
            <a:srgbClr val="F26B43"/>
          </p15:clr>
        </p15:guide>
        <p15:guide id="22" orient="horz" pos="6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 err="1" smtClean="0"/>
              <a:t>InsideSherpa</a:t>
            </a:r>
            <a:r>
              <a:rPr lang="en-AU" dirty="0" smtClean="0"/>
              <a:t> Internship</a:t>
            </a:r>
            <a:endParaRPr lang="en-A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6542" y="327026"/>
            <a:ext cx="11340000" cy="303187"/>
          </a:xfrm>
        </p:spPr>
        <p:txBody>
          <a:bodyPr/>
          <a:lstStyle/>
          <a:p>
            <a:r>
              <a:rPr lang="en-AU" dirty="0" smtClean="0"/>
              <a:t>Deloitte  - Introduction to TSA – Cloud</a:t>
            </a:r>
            <a:endParaRPr lang="en-AU" dirty="0">
              <a:solidFill>
                <a:srgbClr val="86BC25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26542" y="1129211"/>
            <a:ext cx="4536000" cy="4473908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/>
          <a:p>
            <a:pPr marL="0" marR="0" lvl="0" indent="0" algn="just" defTabSz="91440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6BC25"/>
                </a:solidFill>
                <a:effectLst/>
                <a:uLnTx/>
                <a:uFillTx/>
              </a:rPr>
              <a:t>Defining Cloud Computing </a:t>
            </a:r>
            <a:endParaRPr lang="en-AU" sz="1400" spc="-25" noProof="0" dirty="0">
              <a:solidFill>
                <a:srgbClr val="000000"/>
              </a:solidFill>
            </a:endParaRPr>
          </a:p>
          <a:p>
            <a:pPr marL="285750" marR="0" lvl="0" indent="-285750" algn="just" defTabSz="91440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AU" sz="1400" kern="0" spc="-25" noProof="0" dirty="0" smtClean="0"/>
              <a:t>Cloud computing is one of on-demand delivery of IT resources over the internet.</a:t>
            </a:r>
          </a:p>
          <a:p>
            <a:pPr marL="285750" lvl="0" indent="-285750" algn="just" fontAlgn="base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kumimoji="0" lang="en-AU" sz="1400" i="0" u="none" strike="noStrike" kern="0" cap="none" spc="-25" normalizeH="0" baseline="0" dirty="0" smtClean="0">
                <a:ln>
                  <a:noFill/>
                </a:ln>
                <a:effectLst/>
                <a:uLnTx/>
                <a:uFillTx/>
              </a:rPr>
              <a:t>Instead</a:t>
            </a:r>
            <a:r>
              <a:rPr kumimoji="0" lang="en-AU" sz="1400" i="0" u="none" strike="noStrike" kern="0" cap="none" spc="-25" normalizeH="0" dirty="0" smtClean="0">
                <a:ln>
                  <a:noFill/>
                </a:ln>
                <a:effectLst/>
                <a:uLnTx/>
                <a:uFillTx/>
              </a:rPr>
              <a:t> of buying, owning and maintaining a physica</a:t>
            </a:r>
            <a:r>
              <a:rPr lang="en-AU" sz="1400" kern="0" spc="-25" dirty="0" smtClean="0"/>
              <a:t>l data centre and servers, we can access technology </a:t>
            </a:r>
            <a:r>
              <a:rPr lang="en-US" sz="1600" dirty="0"/>
              <a:t>such as computing power, storage, and databases, on an as-needed basis from a cloud </a:t>
            </a:r>
            <a:r>
              <a:rPr lang="en-US" sz="1600" dirty="0" smtClean="0"/>
              <a:t>provider</a:t>
            </a:r>
          </a:p>
          <a:p>
            <a:pPr marL="285750" lvl="0" indent="-285750" algn="just" fontAlgn="base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sz="16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Some of the companies</a:t>
            </a:r>
            <a:r>
              <a:rPr kumimoji="0" lang="en-US" sz="160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</a:rPr>
              <a:t> providing cloud computing servers are – </a:t>
            </a:r>
          </a:p>
          <a:p>
            <a:pPr lvl="0" algn="just" fontAlgn="base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1600" kern="0" noProof="0" dirty="0" smtClean="0"/>
              <a:t>      1. </a:t>
            </a:r>
            <a:r>
              <a:rPr lang="en-US" sz="1600" kern="0" dirty="0" smtClean="0"/>
              <a:t>Amazon Web Services (AWS)</a:t>
            </a:r>
          </a:p>
          <a:p>
            <a:pPr lvl="0" algn="just" fontAlgn="base">
              <a:spcBef>
                <a:spcPts val="600"/>
              </a:spcBef>
              <a:spcAft>
                <a:spcPts val="600"/>
              </a:spcAft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sz="16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     2. Microsoft Azure</a:t>
            </a:r>
          </a:p>
          <a:p>
            <a:pPr lvl="0" algn="just" fontAlgn="base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1600" kern="0" dirty="0"/>
              <a:t> </a:t>
            </a:r>
            <a:r>
              <a:rPr lang="en-US" sz="1600" kern="0" dirty="0" smtClean="0"/>
              <a:t>     3. Google Cloud Platform</a:t>
            </a:r>
          </a:p>
          <a:p>
            <a:pPr lvl="0" algn="just" fontAlgn="base">
              <a:spcBef>
                <a:spcPts val="600"/>
              </a:spcBef>
              <a:spcAft>
                <a:spcPts val="600"/>
              </a:spcAft>
              <a:defRPr/>
            </a:pPr>
            <a:r>
              <a:rPr kumimoji="0" lang="en-US" sz="160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sz="160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</a:rPr>
              <a:t>     4. IBM</a:t>
            </a:r>
            <a:endParaRPr kumimoji="0" lang="en-AU" sz="16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59" name="object 23"/>
          <p:cNvSpPr txBox="1"/>
          <p:nvPr/>
        </p:nvSpPr>
        <p:spPr>
          <a:xfrm>
            <a:off x="6521856" y="1129211"/>
            <a:ext cx="5244685" cy="261712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 marR="5080" algn="just">
              <a:lnSpc>
                <a:spcPct val="130000"/>
              </a:lnSpc>
              <a:spcBef>
                <a:spcPts val="359"/>
              </a:spcBef>
            </a:pPr>
            <a:r>
              <a:rPr lang="en-US" sz="1600" b="1" spc="-25" dirty="0">
                <a:solidFill>
                  <a:srgbClr val="86BC25"/>
                </a:solidFill>
                <a:cs typeface="Verdana"/>
              </a:rPr>
              <a:t>Cloud Characteristics </a:t>
            </a:r>
            <a:endParaRPr lang="en-US" sz="1400" spc="-25" dirty="0">
              <a:solidFill>
                <a:srgbClr val="000000"/>
              </a:solidFill>
              <a:cs typeface="Verdana"/>
            </a:endParaRPr>
          </a:p>
          <a:p>
            <a:pPr marL="355600" marR="5080" indent="-342900" algn="just">
              <a:lnSpc>
                <a:spcPct val="130000"/>
              </a:lnSpc>
              <a:spcBef>
                <a:spcPts val="359"/>
              </a:spcBef>
              <a:buAutoNum type="arabicPeriod"/>
            </a:pPr>
            <a:r>
              <a:rPr lang="en-US" sz="1400" dirty="0" smtClean="0"/>
              <a:t>On-demand </a:t>
            </a:r>
            <a:r>
              <a:rPr lang="en-US" sz="1400" b="1" dirty="0"/>
              <a:t>self</a:t>
            </a:r>
            <a:r>
              <a:rPr lang="en-US" sz="1400" dirty="0"/>
              <a:t>-service. Cloud computing resources can be provisioned without human interaction from the service </a:t>
            </a:r>
            <a:r>
              <a:rPr lang="en-US" sz="1400" dirty="0" smtClean="0"/>
              <a:t>provider</a:t>
            </a:r>
            <a:r>
              <a:rPr lang="en-US" sz="1400" b="1" spc="-25" dirty="0" smtClean="0">
                <a:solidFill>
                  <a:srgbClr val="86BC25"/>
                </a:solidFill>
              </a:rPr>
              <a:t>.</a:t>
            </a:r>
          </a:p>
          <a:p>
            <a:pPr marL="355600" marR="5080" indent="-342900" algn="just">
              <a:lnSpc>
                <a:spcPct val="130000"/>
              </a:lnSpc>
              <a:spcBef>
                <a:spcPts val="359"/>
              </a:spcBef>
              <a:buAutoNum type="arabicPeriod"/>
            </a:pPr>
            <a:r>
              <a:rPr lang="en-IN" sz="1400" dirty="0"/>
              <a:t>Broad network </a:t>
            </a:r>
            <a:r>
              <a:rPr lang="en-IN" sz="1400" dirty="0" smtClean="0"/>
              <a:t>access</a:t>
            </a:r>
          </a:p>
          <a:p>
            <a:pPr marL="355600" marR="5080" indent="-342900" algn="just">
              <a:lnSpc>
                <a:spcPct val="130000"/>
              </a:lnSpc>
              <a:spcBef>
                <a:spcPts val="359"/>
              </a:spcBef>
              <a:buAutoNum type="arabicPeriod"/>
            </a:pPr>
            <a:r>
              <a:rPr lang="en-IN" sz="1400" dirty="0"/>
              <a:t>Multi-tenancy and resource pooling</a:t>
            </a:r>
            <a:r>
              <a:rPr lang="en-IN" sz="1400" dirty="0" smtClean="0"/>
              <a:t>.</a:t>
            </a:r>
          </a:p>
          <a:p>
            <a:pPr marL="355600" marR="5080" indent="-342900" algn="just">
              <a:lnSpc>
                <a:spcPct val="130000"/>
              </a:lnSpc>
              <a:spcBef>
                <a:spcPts val="359"/>
              </a:spcBef>
              <a:buAutoNum type="arabicPeriod"/>
            </a:pPr>
            <a:r>
              <a:rPr lang="en-IN" sz="1400" dirty="0"/>
              <a:t>Rapid elasticity and scalability</a:t>
            </a:r>
            <a:r>
              <a:rPr lang="en-IN" sz="1400" dirty="0" smtClean="0"/>
              <a:t>.</a:t>
            </a:r>
          </a:p>
          <a:p>
            <a:pPr marL="355600" marR="5080" indent="-342900" algn="just">
              <a:lnSpc>
                <a:spcPct val="130000"/>
              </a:lnSpc>
              <a:spcBef>
                <a:spcPts val="359"/>
              </a:spcBef>
              <a:buAutoNum type="arabicPeriod"/>
            </a:pPr>
            <a:r>
              <a:rPr lang="en-IN" sz="1400" dirty="0"/>
              <a:t>Measured service.</a:t>
            </a:r>
            <a:endParaRPr lang="en-US" sz="14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6534919" y="4018141"/>
            <a:ext cx="4725264" cy="17081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US" sz="1600" b="1" dirty="0" smtClean="0">
                <a:solidFill>
                  <a:schemeClr val="accent1"/>
                </a:solidFill>
              </a:rPr>
              <a:t>Capabilities offered by Cloud Computing</a:t>
            </a:r>
          </a:p>
          <a:p>
            <a:pPr algn="just">
              <a:spcBef>
                <a:spcPts val="600"/>
              </a:spcBef>
              <a:buSzPct val="100000"/>
            </a:pPr>
            <a:r>
              <a:rPr lang="en-US" sz="1500" dirty="0"/>
              <a:t>Considering the advantages and domains of </a:t>
            </a:r>
            <a:r>
              <a:rPr lang="en-US" sz="1500" b="1" dirty="0"/>
              <a:t>cloud computing</a:t>
            </a:r>
            <a:r>
              <a:rPr lang="en-US" sz="1500" dirty="0"/>
              <a:t>, such as cost, security and confidentiality, scalability, mutual performance and interoperability, implementation platform and independence, search ability and exploration, reducing errors and improving the quality, structure, flexibility and sharing</a:t>
            </a:r>
            <a:endParaRPr lang="en-IN" sz="1500" dirty="0" smtClean="0"/>
          </a:p>
        </p:txBody>
      </p:sp>
    </p:spTree>
    <p:extLst>
      <p:ext uri="{BB962C8B-B14F-4D97-AF65-F5344CB8AC3E}">
        <p14:creationId xmlns:p14="http://schemas.microsoft.com/office/powerpoint/2010/main" val="88859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Deloitte_4_3_Onscreen">
  <a:themeElements>
    <a:clrScheme name="Deloitte colors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53565A"/>
      </a:folHlink>
    </a:clrScheme>
    <a:fontScheme name="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03200" indent="-203200">
          <a:spcBef>
            <a:spcPts val="600"/>
          </a:spcBef>
          <a:buSzPct val="100000"/>
          <a:buFont typeface="Arial"/>
          <a:buChar char="�"/>
          <a:defRPr dirty="0" smtClean="0">
            <a:solidFill>
              <a:srgbClr val="313131"/>
            </a:solidFill>
          </a:defRPr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Deloitte - Network and Security Solutions - Wide.potx" id="{BBB8FC03-DEC5-4C7E-971D-ABE7AE675190}" vid="{44E1F9DE-26A1-427E-A0A8-34CC89E4AC2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149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Frutiger Next Pro Light</vt:lpstr>
      <vt:lpstr>Open Sans</vt:lpstr>
      <vt:lpstr>Verdana</vt:lpstr>
      <vt:lpstr>Deloitte_4_3_Onscreen</vt:lpstr>
      <vt:lpstr>think-cell Slide</vt:lpstr>
      <vt:lpstr>Deloitte  - Introduction to TSA – Cloud</vt:lpstr>
    </vt:vector>
  </TitlesOfParts>
  <Company>Deloitte Touche Tohmatsu Services,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Transformation Journey – The Deloitte Approach</dc:title>
  <dc:creator>lunguroiu@deloitte.com.au;hal-khudairy@deloitte.com.au;matgeorge@deloitte.com.au;dkissane@deloitte.com.au</dc:creator>
  <cp:lastModifiedBy>Shivam Shekhar</cp:lastModifiedBy>
  <cp:revision>11</cp:revision>
  <dcterms:created xsi:type="dcterms:W3CDTF">2019-03-31T19:26:34Z</dcterms:created>
  <dcterms:modified xsi:type="dcterms:W3CDTF">2020-05-13T13:23:31Z</dcterms:modified>
</cp:coreProperties>
</file>