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media/image2.bin" ContentType="image/jpeg"/>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0"/>
  </p:notesMasterIdLst>
  <p:handoutMasterIdLst>
    <p:handoutMasterId r:id="rId11"/>
  </p:handoutMasterIdLst>
  <p:sldIdLst>
    <p:sldId id="340" r:id="rId6"/>
    <p:sldId id="437" r:id="rId7"/>
    <p:sldId id="439" r:id="rId8"/>
    <p:sldId id="436" r:id="rId9"/>
  </p:sldIdLst>
  <p:sldSz cx="12192000" cy="6858000"/>
  <p:notesSz cx="7315200" cy="9601200"/>
  <p:custDataLst>
    <p:tags r:id="rId12"/>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E0559F-84C3-44AA-8930-5F8AB2565DDB}">
          <p14:sldIdLst>
            <p14:sldId id="340"/>
          </p14:sldIdLst>
        </p14:section>
        <p14:section name="Module 1" id="{802E5F98-B458-43BC-82D3-4C1BA50911FE}">
          <p14:sldIdLst>
            <p14:sldId id="437"/>
            <p14:sldId id="439"/>
            <p14:sldId id="436"/>
          </p14:sldIdLst>
        </p14:section>
      </p14:sectionLst>
    </p:ex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72"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9" autoAdjust="0"/>
    <p:restoredTop sz="94799" autoAdjust="0"/>
  </p:normalViewPr>
  <p:slideViewPr>
    <p:cSldViewPr snapToGrid="0" showGuides="1">
      <p:cViewPr varScale="1">
        <p:scale>
          <a:sx n="73" d="100"/>
          <a:sy n="73" d="100"/>
        </p:scale>
        <p:origin x="630" y="72"/>
      </p:cViewPr>
      <p:guideLst>
        <p:guide/>
        <p:guide orient="horz" pos="2047"/>
        <p:guide orient="horz" pos="1593"/>
        <p:guide orient="horz" pos="2568"/>
        <p:guide orient="horz" pos="3072"/>
        <p:guide orient="horz" pos="3589"/>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15424"/>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5/13/2020</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5/13/2020</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7978366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extLst/>
          </a:blip>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a:extLst/>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855205620"/>
      </p:ext>
    </p:extLst>
  </p:cSld>
  <p:clrMapOvr>
    <a:overrideClrMapping bg1="dk1" tx1="lt1" bg2="dk2" tx2="lt2" accent1="accent1" accent2="accent2" accent3="accent3" accent4="accent4" accent5="accent5" accent6="accent6" hlink="hlink" folHlink="folHlink"/>
  </p:clrMapOvr>
  <p:transition>
    <p:fade/>
  </p:transition>
  <p:hf hdr="0"/>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2879515099"/>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extLst/>
          </a:blip>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a:extLst/>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228436752"/>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extLst/>
          </a:blip>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44905975"/>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r>
              <a:rPr lang="en-US" sz="1600" noProof="0" dirty="0">
                <a:solidFill>
                  <a:schemeClr val="bg1"/>
                </a:solidFill>
              </a:rPr>
              <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extLst/>
          </a:blip>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732683417"/>
      </p:ext>
    </p:extLst>
  </p:cSld>
  <p:clrMapOvr>
    <a:masterClrMapping/>
  </p:clrMapOvr>
  <p:transition>
    <p:fade/>
  </p:transition>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extLst/>
          </a:blip>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243095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104574128"/>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76482637"/>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654021458"/>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72371442"/>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r>
              <a:rPr lang="en-US" sz="650" noProof="0" dirty="0">
                <a:solidFill>
                  <a:schemeClr val="bg1"/>
                </a:solidFill>
              </a:rPr>
              <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36978992"/>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ext uri="{D42A27DB-BD31-4B8C-83A1-F6EECF244321}">
                <p14:modId xmlns:p14="http://schemas.microsoft.com/office/powerpoint/2010/main" val="166891810"/>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336" name="think-cell Slide" r:id="rId45" imgW="270" imgH="270" progId="TCLayout.ActiveDocument.1">
                  <p:embed/>
                </p:oleObj>
              </mc:Choice>
              <mc:Fallback>
                <p:oleObj name="think-cell Slide" r:id="rId45" imgW="270" imgH="270" progId="TCLayout.ActiveDocument.1">
                  <p:embed/>
                  <p:pic>
                    <p:nvPicPr>
                      <p:cNvPr id="0" name=""/>
                      <p:cNvPicPr/>
                      <p:nvPr/>
                    </p:nvPicPr>
                    <p:blipFill>
                      <a:blip r:embed="rId4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r>
              <a:rPr lang="en-US" sz="650" noProof="0" dirty="0">
                <a:solidFill>
                  <a:schemeClr val="tx1"/>
                </a:solidFill>
              </a:rPr>
              <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13/05/2020</a:t>
            </a:fld>
            <a:r>
              <a:rPr lang="en-AU"/>
              <a:t>19/02/2019</a:t>
            </a: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7"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18" Type="http://schemas.openxmlformats.org/officeDocument/2006/relationships/tags" Target="../tags/tag21.xml"/><Relationship Id="rId3" Type="http://schemas.openxmlformats.org/officeDocument/2006/relationships/tags" Target="../tags/tag6.xml"/><Relationship Id="rId21" Type="http://schemas.openxmlformats.org/officeDocument/2006/relationships/tags" Target="../tags/tag24.xml"/><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tags" Target="../tags/tag20.xml"/><Relationship Id="rId25" Type="http://schemas.openxmlformats.org/officeDocument/2006/relationships/slideLayout" Target="../slideLayouts/slideLayout33.xml"/><Relationship Id="rId2" Type="http://schemas.openxmlformats.org/officeDocument/2006/relationships/tags" Target="../tags/tag5.xml"/><Relationship Id="rId16" Type="http://schemas.openxmlformats.org/officeDocument/2006/relationships/tags" Target="../tags/tag19.xml"/><Relationship Id="rId20" Type="http://schemas.openxmlformats.org/officeDocument/2006/relationships/tags" Target="../tags/tag23.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24" Type="http://schemas.openxmlformats.org/officeDocument/2006/relationships/tags" Target="../tags/tag27.xml"/><Relationship Id="rId5" Type="http://schemas.openxmlformats.org/officeDocument/2006/relationships/tags" Target="../tags/tag8.xml"/><Relationship Id="rId15" Type="http://schemas.openxmlformats.org/officeDocument/2006/relationships/tags" Target="../tags/tag18.xml"/><Relationship Id="rId23" Type="http://schemas.openxmlformats.org/officeDocument/2006/relationships/tags" Target="../tags/tag26.xml"/><Relationship Id="rId10" Type="http://schemas.openxmlformats.org/officeDocument/2006/relationships/tags" Target="../tags/tag13.xml"/><Relationship Id="rId19" Type="http://schemas.openxmlformats.org/officeDocument/2006/relationships/tags" Target="../tags/tag22.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 Id="rId22" Type="http://schemas.openxmlformats.org/officeDocument/2006/relationships/tags" Target="../tags/tag2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p>
        </p:txBody>
      </p:sp>
      <p:sp>
        <p:nvSpPr>
          <p:cNvPr id="4" name="FLD_PresentationSubtitle"/>
          <p:cNvSpPr>
            <a:spLocks noGrp="1"/>
          </p:cNvSpPr>
          <p:nvPr>
            <p:ph type="subTitle" idx="1"/>
          </p:nvPr>
        </p:nvSpPr>
        <p:spPr>
          <a:xfrm>
            <a:off x="386906" y="5865058"/>
            <a:ext cx="8780243" cy="505645"/>
          </a:xfrm>
        </p:spPr>
        <p:txBody>
          <a:bodyPr/>
          <a:lstStyle/>
          <a:p>
            <a:r>
              <a:rPr lang="en-AU" dirty="0">
                <a:latin typeface="+mj-lt"/>
                <a:cs typeface="Segoe UI Light" panose="020B0502040204020203" pitchFamily="34" charset="0"/>
              </a:rPr>
              <a:t>Technology, Strategy &amp; Transformation – Technology Optimisation &amp; Delivery Module</a:t>
            </a:r>
          </a:p>
        </p:txBody>
      </p:sp>
      <p:sp>
        <p:nvSpPr>
          <p:cNvPr id="8" name="Date_DateCustomA"/>
          <p:cNvSpPr>
            <a:spLocks noGrp="1"/>
          </p:cNvSpPr>
          <p:nvPr>
            <p:ph type="dt" sz="half" idx="13"/>
          </p:nvPr>
        </p:nvSpPr>
        <p:spPr>
          <a:xfrm>
            <a:off x="381607" y="5266085"/>
            <a:ext cx="8397256" cy="143477"/>
          </a:xfrm>
        </p:spPr>
        <p:txBody>
          <a:bodyPr/>
          <a:lstStyle/>
          <a:p>
            <a:r>
              <a:rPr lang="en-AU" dirty="0">
                <a:latin typeface="+mj-lt"/>
                <a:cs typeface="Segoe UI Light" panose="020B0502040204020203" pitchFamily="34" charset="0"/>
              </a:rPr>
              <a:t>19 February 2019</a:t>
            </a:r>
          </a:p>
        </p:txBody>
      </p:sp>
    </p:spTree>
    <p:custDataLst>
      <p:tags r:id="rId1"/>
    </p:custDataLst>
    <p:extLst>
      <p:ext uri="{BB962C8B-B14F-4D97-AF65-F5344CB8AC3E}">
        <p14:creationId xmlns:p14="http://schemas.microsoft.com/office/powerpoint/2010/main" val="12249264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b="0" dirty="0" smtClean="0">
                <a:solidFill>
                  <a:schemeClr val="tx1"/>
                </a:solidFill>
              </a:rPr>
              <a:t>•Providing </a:t>
            </a:r>
            <a:r>
              <a:rPr lang="en-US" b="0" dirty="0">
                <a:solidFill>
                  <a:schemeClr val="tx1"/>
                </a:solidFill>
              </a:rPr>
              <a:t>a framework for exception led requirement gathering and use case development.</a:t>
            </a:r>
          </a:p>
          <a:p>
            <a:r>
              <a:rPr lang="en-US" b="0" dirty="0">
                <a:solidFill>
                  <a:schemeClr val="tx1"/>
                </a:solidFill>
              </a:rPr>
              <a:t>•Initial market long list of proposed technology solutions.</a:t>
            </a:r>
          </a:p>
          <a:p>
            <a:r>
              <a:rPr lang="en-US" b="0" dirty="0">
                <a:solidFill>
                  <a:schemeClr val="tx1"/>
                </a:solidFill>
              </a:rPr>
              <a:t>•Market scan approach and scoring methodology.</a:t>
            </a:r>
          </a:p>
          <a:p>
            <a:r>
              <a:rPr lang="en-US" b="0" dirty="0">
                <a:solidFill>
                  <a:schemeClr val="tx1"/>
                </a:solidFill>
              </a:rPr>
              <a:t>•Technology evaluation matrix template and guidance.</a:t>
            </a:r>
          </a:p>
          <a:p>
            <a:endParaRPr lang="en-AU" b="0" dirty="0"/>
          </a:p>
        </p:txBody>
      </p:sp>
      <p:sp>
        <p:nvSpPr>
          <p:cNvPr id="6" name="Text Placeholder 5"/>
          <p:cNvSpPr>
            <a:spLocks noGrp="1"/>
          </p:cNvSpPr>
          <p:nvPr>
            <p:ph type="body" sz="quarter" idx="23"/>
          </p:nvPr>
        </p:nvSpPr>
        <p:spPr>
          <a:xfrm>
            <a:off x="6178100" y="1857891"/>
            <a:ext cx="5544000" cy="1695451"/>
          </a:xfrm>
        </p:spPr>
        <p:txBody>
          <a:bodyPr/>
          <a:lstStyle/>
          <a:p>
            <a:r>
              <a:rPr lang="en-US" b="0" dirty="0">
                <a:solidFill>
                  <a:schemeClr val="tx1"/>
                </a:solidFill>
              </a:rPr>
              <a:t>Our initial understanding of risks, issues and dependencies are as follows:</a:t>
            </a:r>
          </a:p>
          <a:p>
            <a:r>
              <a:rPr lang="en-US" b="0" dirty="0">
                <a:solidFill>
                  <a:schemeClr val="tx1"/>
                </a:solidFill>
              </a:rPr>
              <a:t>•You acknowledge that our ability to deliver this piece of work is dependent on you meeting your responsibilities. If responsibilities are not conducted in a timely manner, these will affect project budget, timelines and scope.</a:t>
            </a:r>
          </a:p>
          <a:p>
            <a:r>
              <a:rPr lang="en-US" b="0" dirty="0">
                <a:solidFill>
                  <a:schemeClr val="tx1"/>
                </a:solidFill>
              </a:rPr>
              <a:t>•Resource constraints (both internal and client) is a risk that may impact delivery timelines.</a:t>
            </a:r>
          </a:p>
          <a:p>
            <a:r>
              <a:rPr lang="en-US" b="0" dirty="0">
                <a:solidFill>
                  <a:schemeClr val="tx1"/>
                </a:solidFill>
              </a:rPr>
              <a:t>•Lack of availability of Subject Matter Experts and relevant stakeholders may present a risk to delivery timelines.</a:t>
            </a:r>
          </a:p>
          <a:p>
            <a:r>
              <a:rPr lang="en-US" b="0" dirty="0">
                <a:solidFill>
                  <a:schemeClr val="tx1"/>
                </a:solidFill>
              </a:rPr>
              <a:t>•Availability and agreement of vendors to respond within the timeframes assumed (within a week’s notice) for demos, pricing and contracts discussions.</a:t>
            </a:r>
          </a:p>
          <a:p>
            <a:endParaRPr lang="en-AU" dirty="0">
              <a:solidFill>
                <a:schemeClr val="tx1"/>
              </a:solidFill>
            </a:endParaRPr>
          </a:p>
        </p:txBody>
      </p:sp>
      <p:sp>
        <p:nvSpPr>
          <p:cNvPr id="10" name="Text Placeholder 9"/>
          <p:cNvSpPr>
            <a:spLocks noGrp="1"/>
          </p:cNvSpPr>
          <p:nvPr>
            <p:ph type="body" sz="quarter" idx="13"/>
          </p:nvPr>
        </p:nvSpPr>
        <p:spPr/>
        <p:txBody>
          <a:bodyPr/>
          <a:lstStyle/>
          <a:p>
            <a:r>
              <a:rPr lang="en-AU" sz="1600" dirty="0"/>
              <a:t>This project plan will outline how Deloitte will deliver this technology evaluation and selection engagement.</a:t>
            </a:r>
          </a:p>
        </p:txBody>
      </p:sp>
      <p:sp>
        <p:nvSpPr>
          <p:cNvPr id="11" name="Title 10"/>
          <p:cNvSpPr>
            <a:spLocks noGrp="1"/>
          </p:cNvSpPr>
          <p:nvPr>
            <p:ph type="title"/>
          </p:nvPr>
        </p:nvSpPr>
        <p:spPr/>
        <p:txBody>
          <a:bodyPr/>
          <a:lstStyle/>
          <a:p>
            <a:r>
              <a:rPr lang="en-AU" dirty="0"/>
              <a:t>Project Plan for SectorMetric</a:t>
            </a:r>
          </a:p>
        </p:txBody>
      </p:sp>
      <p:sp>
        <p:nvSpPr>
          <p:cNvPr id="13" name="TextBox 12"/>
          <p:cNvSpPr txBox="1"/>
          <p:nvPr/>
        </p:nvSpPr>
        <p:spPr>
          <a:xfrm>
            <a:off x="469899"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Our understanding</a:t>
            </a:r>
          </a:p>
        </p:txBody>
      </p:sp>
      <p:sp>
        <p:nvSpPr>
          <p:cNvPr id="16" name="TextBox 15"/>
          <p:cNvSpPr txBox="1"/>
          <p:nvPr/>
        </p:nvSpPr>
        <p:spPr>
          <a:xfrm>
            <a:off x="6177460"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Risks, issues and dependencies</a:t>
            </a:r>
          </a:p>
        </p:txBody>
      </p:sp>
    </p:spTree>
    <p:extLst>
      <p:ext uri="{BB962C8B-B14F-4D97-AF65-F5344CB8AC3E}">
        <p14:creationId xmlns:p14="http://schemas.microsoft.com/office/powerpoint/2010/main" val="80140392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AU" sz="1600" dirty="0"/>
              <a:t>This project plan will outline how Deloitte will deliver this technology evaluation and selection engagement.</a:t>
            </a:r>
          </a:p>
          <a:p>
            <a:endParaRPr lang="en-AU" sz="1600" dirty="0"/>
          </a:p>
        </p:txBody>
      </p:sp>
      <p:sp>
        <p:nvSpPr>
          <p:cNvPr id="3" name="Title 2"/>
          <p:cNvSpPr>
            <a:spLocks noGrp="1"/>
          </p:cNvSpPr>
          <p:nvPr>
            <p:ph type="title"/>
          </p:nvPr>
        </p:nvSpPr>
        <p:spPr/>
        <p:txBody>
          <a:bodyPr/>
          <a:lstStyle/>
          <a:p>
            <a:r>
              <a:rPr lang="en-AU" dirty="0"/>
              <a:t>Project Plan for SectorMetric</a:t>
            </a:r>
          </a:p>
        </p:txBody>
      </p:sp>
      <p:sp>
        <p:nvSpPr>
          <p:cNvPr id="5" name="Text Placeholder 4"/>
          <p:cNvSpPr>
            <a:spLocks noGrp="1"/>
          </p:cNvSpPr>
          <p:nvPr>
            <p:ph type="body" sz="quarter" idx="21"/>
          </p:nvPr>
        </p:nvSpPr>
        <p:spPr/>
        <p:txBody>
          <a:bodyPr/>
          <a:lstStyle/>
          <a:p>
            <a:r>
              <a:rPr lang="en-AU" dirty="0"/>
              <a:t>Guidance: </a:t>
            </a:r>
            <a:r>
              <a:rPr lang="en-AU" b="0" dirty="0"/>
              <a:t>Resource plan and estimation fees are usually broken down into components. This outlines a price tag to the client.</a:t>
            </a:r>
            <a:endParaRPr lang="en-AU" dirty="0"/>
          </a:p>
        </p:txBody>
      </p:sp>
      <p:sp>
        <p:nvSpPr>
          <p:cNvPr id="8" name="TextBox 7"/>
          <p:cNvSpPr txBox="1"/>
          <p:nvPr/>
        </p:nvSpPr>
        <p:spPr>
          <a:xfrm>
            <a:off x="469899"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Initial project timeline</a:t>
            </a:r>
          </a:p>
        </p:txBody>
      </p:sp>
      <p:sp>
        <p:nvSpPr>
          <p:cNvPr id="9" name="TextBox 8"/>
          <p:cNvSpPr txBox="1"/>
          <p:nvPr/>
        </p:nvSpPr>
        <p:spPr>
          <a:xfrm>
            <a:off x="6177462" y="1398917"/>
            <a:ext cx="463739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Resource plan and estimation of fees</a:t>
            </a:r>
          </a:p>
        </p:txBody>
      </p:sp>
      <p:sp>
        <p:nvSpPr>
          <p:cNvPr id="10" name="Rectangle 9"/>
          <p:cNvSpPr/>
          <p:nvPr>
            <p:custDataLst>
              <p:tags r:id="rId1"/>
            </p:custDataLst>
          </p:nvPr>
        </p:nvSpPr>
        <p:spPr>
          <a:xfrm>
            <a:off x="466721" y="2633344"/>
            <a:ext cx="5298882" cy="839760"/>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dirty="0"/>
          </a:p>
        </p:txBody>
      </p:sp>
      <p:sp>
        <p:nvSpPr>
          <p:cNvPr id="11" name="Rectangle 10"/>
          <p:cNvSpPr/>
          <p:nvPr>
            <p:custDataLst>
              <p:tags r:id="rId2"/>
            </p:custDataLst>
          </p:nvPr>
        </p:nvSpPr>
        <p:spPr>
          <a:xfrm>
            <a:off x="460866" y="3546648"/>
            <a:ext cx="5299200" cy="340157"/>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U" sz="1500"/>
          </a:p>
        </p:txBody>
      </p:sp>
      <p:graphicFrame>
        <p:nvGraphicFramePr>
          <p:cNvPr id="12" name="Table 11"/>
          <p:cNvGraphicFramePr>
            <a:graphicFrameLocks noGrp="1"/>
          </p:cNvGraphicFramePr>
          <p:nvPr>
            <p:custDataLst>
              <p:tags r:id="rId3"/>
            </p:custDataLst>
            <p:extLst>
              <p:ext uri="{D42A27DB-BD31-4B8C-83A1-F6EECF244321}">
                <p14:modId xmlns:p14="http://schemas.microsoft.com/office/powerpoint/2010/main" val="2790168460"/>
              </p:ext>
            </p:extLst>
          </p:nvPr>
        </p:nvGraphicFramePr>
        <p:xfrm>
          <a:off x="1614453" y="2345337"/>
          <a:ext cx="4046800" cy="253318"/>
        </p:xfrm>
        <a:graphic>
          <a:graphicData uri="http://schemas.openxmlformats.org/drawingml/2006/table">
            <a:tbl>
              <a:tblPr firstRow="1" bandRow="1">
                <a:tableStyleId>{5C22544A-7EE6-4342-B048-85BDC9FD1C3A}</a:tableStyleId>
              </a:tblPr>
              <a:tblGrid>
                <a:gridCol w="404680">
                  <a:extLst>
                    <a:ext uri="{9D8B030D-6E8A-4147-A177-3AD203B41FA5}">
                      <a16:colId xmlns:a16="http://schemas.microsoft.com/office/drawing/2014/main" val="20000"/>
                    </a:ext>
                  </a:extLst>
                </a:gridCol>
                <a:gridCol w="404680">
                  <a:extLst>
                    <a:ext uri="{9D8B030D-6E8A-4147-A177-3AD203B41FA5}">
                      <a16:colId xmlns:a16="http://schemas.microsoft.com/office/drawing/2014/main" val="20001"/>
                    </a:ext>
                  </a:extLst>
                </a:gridCol>
                <a:gridCol w="404680">
                  <a:extLst>
                    <a:ext uri="{9D8B030D-6E8A-4147-A177-3AD203B41FA5}">
                      <a16:colId xmlns:a16="http://schemas.microsoft.com/office/drawing/2014/main" val="20002"/>
                    </a:ext>
                  </a:extLst>
                </a:gridCol>
                <a:gridCol w="404680">
                  <a:extLst>
                    <a:ext uri="{9D8B030D-6E8A-4147-A177-3AD203B41FA5}">
                      <a16:colId xmlns:a16="http://schemas.microsoft.com/office/drawing/2014/main" val="20003"/>
                    </a:ext>
                  </a:extLst>
                </a:gridCol>
                <a:gridCol w="404680">
                  <a:extLst>
                    <a:ext uri="{9D8B030D-6E8A-4147-A177-3AD203B41FA5}">
                      <a16:colId xmlns:a16="http://schemas.microsoft.com/office/drawing/2014/main" val="20004"/>
                    </a:ext>
                  </a:extLst>
                </a:gridCol>
                <a:gridCol w="404680">
                  <a:extLst>
                    <a:ext uri="{9D8B030D-6E8A-4147-A177-3AD203B41FA5}">
                      <a16:colId xmlns:a16="http://schemas.microsoft.com/office/drawing/2014/main" val="20005"/>
                    </a:ext>
                  </a:extLst>
                </a:gridCol>
                <a:gridCol w="404680">
                  <a:extLst>
                    <a:ext uri="{9D8B030D-6E8A-4147-A177-3AD203B41FA5}">
                      <a16:colId xmlns:a16="http://schemas.microsoft.com/office/drawing/2014/main" val="20006"/>
                    </a:ext>
                  </a:extLst>
                </a:gridCol>
                <a:gridCol w="404680">
                  <a:extLst>
                    <a:ext uri="{9D8B030D-6E8A-4147-A177-3AD203B41FA5}">
                      <a16:colId xmlns:a16="http://schemas.microsoft.com/office/drawing/2014/main" val="20007"/>
                    </a:ext>
                  </a:extLst>
                </a:gridCol>
                <a:gridCol w="404680">
                  <a:extLst>
                    <a:ext uri="{9D8B030D-6E8A-4147-A177-3AD203B41FA5}">
                      <a16:colId xmlns:a16="http://schemas.microsoft.com/office/drawing/2014/main" val="20008"/>
                    </a:ext>
                  </a:extLst>
                </a:gridCol>
                <a:gridCol w="404680">
                  <a:extLst>
                    <a:ext uri="{9D8B030D-6E8A-4147-A177-3AD203B41FA5}">
                      <a16:colId xmlns:a16="http://schemas.microsoft.com/office/drawing/2014/main" val="20009"/>
                    </a:ext>
                  </a:extLst>
                </a:gridCol>
              </a:tblGrid>
              <a:tr h="253318">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3</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 </a:t>
                      </a:r>
                    </a:p>
                    <a:p>
                      <a:pPr algn="ctr"/>
                      <a:r>
                        <a:rPr lang="en-AU" sz="700" b="0" dirty="0">
                          <a:solidFill>
                            <a:schemeClr val="tx1">
                              <a:lumMod val="75000"/>
                              <a:lumOff val="25000"/>
                            </a:schemeClr>
                          </a:solidFill>
                        </a:rPr>
                        <a:t>9</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700" b="0" dirty="0">
                          <a:solidFill>
                            <a:schemeClr val="tx1">
                              <a:lumMod val="75000"/>
                              <a:lumOff val="25000"/>
                            </a:schemeClr>
                          </a:solidFill>
                        </a:rPr>
                        <a:t>Week</a:t>
                      </a:r>
                    </a:p>
                    <a:p>
                      <a:pPr algn="ctr"/>
                      <a:r>
                        <a:rPr lang="en-AU" sz="700" b="0" dirty="0">
                          <a:solidFill>
                            <a:schemeClr val="tx1">
                              <a:lumMod val="75000"/>
                              <a:lumOff val="25000"/>
                            </a:schemeClr>
                          </a:solidFill>
                        </a:rPr>
                        <a:t>10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3" name="Rectangle 12"/>
          <p:cNvSpPr/>
          <p:nvPr/>
        </p:nvSpPr>
        <p:spPr>
          <a:xfrm>
            <a:off x="476609" y="2685781"/>
            <a:ext cx="1120347" cy="216000"/>
          </a:xfrm>
          <a:prstGeom prst="rect">
            <a:avLst/>
          </a:prstGeom>
          <a:solidFill>
            <a:srgbClr val="49A6D1"/>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Activity 1</a:t>
            </a:r>
          </a:p>
        </p:txBody>
      </p:sp>
      <p:sp>
        <p:nvSpPr>
          <p:cNvPr id="14" name="Rectangle 13"/>
          <p:cNvSpPr/>
          <p:nvPr/>
        </p:nvSpPr>
        <p:spPr>
          <a:xfrm>
            <a:off x="476609" y="2938364"/>
            <a:ext cx="1120347" cy="216000"/>
          </a:xfrm>
          <a:prstGeom prst="rect">
            <a:avLst/>
          </a:prstGeom>
          <a:solidFill>
            <a:srgbClr val="1C4E74"/>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Activity 2</a:t>
            </a:r>
          </a:p>
        </p:txBody>
      </p:sp>
      <p:sp>
        <p:nvSpPr>
          <p:cNvPr id="15" name="Rectangle 14"/>
          <p:cNvSpPr/>
          <p:nvPr/>
        </p:nvSpPr>
        <p:spPr>
          <a:xfrm>
            <a:off x="476824" y="3585272"/>
            <a:ext cx="1120347" cy="215961"/>
          </a:xfrm>
          <a:prstGeom prst="rect">
            <a:avLst/>
          </a:prstGeom>
          <a:solidFill>
            <a:srgbClr val="53565A"/>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583"/>
              </a:lnSpc>
            </a:pPr>
            <a:r>
              <a:rPr lang="en-AU" sz="667" b="1" dirty="0">
                <a:solidFill>
                  <a:schemeClr val="bg1"/>
                </a:solidFill>
              </a:rPr>
              <a:t>Weekly Leads Meeting</a:t>
            </a:r>
          </a:p>
        </p:txBody>
      </p:sp>
      <p:sp>
        <p:nvSpPr>
          <p:cNvPr id="16" name="Rectangle 15"/>
          <p:cNvSpPr/>
          <p:nvPr/>
        </p:nvSpPr>
        <p:spPr>
          <a:xfrm>
            <a:off x="476609" y="3190947"/>
            <a:ext cx="1120347" cy="216000"/>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chemeClr val="bg1"/>
                </a:solidFill>
              </a:rPr>
              <a:t>Activity 3</a:t>
            </a:r>
          </a:p>
        </p:txBody>
      </p:sp>
      <p:sp>
        <p:nvSpPr>
          <p:cNvPr id="18" name="Diamond 17"/>
          <p:cNvSpPr/>
          <p:nvPr>
            <p:custDataLst>
              <p:tags r:id="rId4"/>
            </p:custDataLst>
          </p:nvPr>
        </p:nvSpPr>
        <p:spPr>
          <a:xfrm>
            <a:off x="2517439" y="4508871"/>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19" name="TextBox 18"/>
          <p:cNvSpPr txBox="1"/>
          <p:nvPr>
            <p:custDataLst>
              <p:tags r:id="rId5"/>
            </p:custDataLst>
          </p:nvPr>
        </p:nvSpPr>
        <p:spPr>
          <a:xfrm>
            <a:off x="2624126" y="4481023"/>
            <a:ext cx="841810" cy="168792"/>
          </a:xfrm>
          <a:prstGeom prst="rect">
            <a:avLst/>
          </a:prstGeom>
          <a:noFill/>
          <a:ln w="6350">
            <a:noFill/>
          </a:ln>
        </p:spPr>
        <p:txBody>
          <a:bodyPr wrap="square" lIns="15000" tIns="15000" rIns="15000" bIns="15000" rtlCol="0" anchor="ctr">
            <a:spAutoFit/>
          </a:bodyPr>
          <a:lstStyle/>
          <a:p>
            <a:r>
              <a:rPr lang="en-AU" sz="900" dirty="0"/>
              <a:t>Milestone</a:t>
            </a:r>
          </a:p>
        </p:txBody>
      </p:sp>
      <p:sp>
        <p:nvSpPr>
          <p:cNvPr id="20" name="Diamond 19"/>
          <p:cNvSpPr/>
          <p:nvPr>
            <p:custDataLst>
              <p:tags r:id="rId6"/>
            </p:custDataLst>
          </p:nvPr>
        </p:nvSpPr>
        <p:spPr>
          <a:xfrm>
            <a:off x="3273050" y="4511123"/>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21" name="TextBox 20"/>
          <p:cNvSpPr txBox="1"/>
          <p:nvPr>
            <p:custDataLst>
              <p:tags r:id="rId7"/>
            </p:custDataLst>
          </p:nvPr>
        </p:nvSpPr>
        <p:spPr>
          <a:xfrm>
            <a:off x="3398588" y="4420401"/>
            <a:ext cx="1097609" cy="307292"/>
          </a:xfrm>
          <a:prstGeom prst="rect">
            <a:avLst/>
          </a:prstGeom>
          <a:noFill/>
          <a:ln w="6350">
            <a:noFill/>
          </a:ln>
        </p:spPr>
        <p:txBody>
          <a:bodyPr wrap="square" lIns="15000" tIns="15000" rIns="15000" bIns="15000" rtlCol="0" anchor="ctr">
            <a:spAutoFit/>
          </a:bodyPr>
          <a:lstStyle/>
          <a:p>
            <a:r>
              <a:rPr lang="en-AU" sz="900" dirty="0"/>
              <a:t>Project status</a:t>
            </a:r>
          </a:p>
          <a:p>
            <a:r>
              <a:rPr lang="en-AU" sz="900" dirty="0"/>
              <a:t>meeting</a:t>
            </a:r>
          </a:p>
        </p:txBody>
      </p:sp>
      <p:cxnSp>
        <p:nvCxnSpPr>
          <p:cNvPr id="35" name="Straight Connector 34"/>
          <p:cNvCxnSpPr/>
          <p:nvPr>
            <p:custDataLst>
              <p:tags r:id="rId8"/>
            </p:custDataLst>
          </p:nvPr>
        </p:nvCxnSpPr>
        <p:spPr>
          <a:xfrm flipH="1">
            <a:off x="2013864"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6" name="Straight Connector 35"/>
          <p:cNvCxnSpPr/>
          <p:nvPr>
            <p:custDataLst>
              <p:tags r:id="rId9"/>
            </p:custDataLst>
          </p:nvPr>
        </p:nvCxnSpPr>
        <p:spPr>
          <a:xfrm flipH="1">
            <a:off x="3627156"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7" name="Straight Connector 70"/>
          <p:cNvCxnSpPr/>
          <p:nvPr>
            <p:custDataLst>
              <p:tags r:id="rId10"/>
            </p:custDataLst>
          </p:nvPr>
        </p:nvCxnSpPr>
        <p:spPr>
          <a:xfrm flipH="1">
            <a:off x="2820510"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8" name="Straight Connector 37"/>
          <p:cNvCxnSpPr/>
          <p:nvPr>
            <p:custDataLst>
              <p:tags r:id="rId11"/>
            </p:custDataLst>
          </p:nvPr>
        </p:nvCxnSpPr>
        <p:spPr>
          <a:xfrm flipH="1">
            <a:off x="161054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39" name="Straight Connector 38"/>
          <p:cNvCxnSpPr/>
          <p:nvPr>
            <p:custDataLst>
              <p:tags r:id="rId12"/>
            </p:custDataLst>
          </p:nvPr>
        </p:nvCxnSpPr>
        <p:spPr>
          <a:xfrm flipH="1">
            <a:off x="3223833"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0" name="Straight Connector 70"/>
          <p:cNvCxnSpPr/>
          <p:nvPr>
            <p:custDataLst>
              <p:tags r:id="rId13"/>
            </p:custDataLst>
          </p:nvPr>
        </p:nvCxnSpPr>
        <p:spPr>
          <a:xfrm flipH="1">
            <a:off x="2417187"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1" name="Straight Connector 40"/>
          <p:cNvCxnSpPr/>
          <p:nvPr>
            <p:custDataLst>
              <p:tags r:id="rId14"/>
            </p:custDataLst>
          </p:nvPr>
        </p:nvCxnSpPr>
        <p:spPr>
          <a:xfrm flipH="1">
            <a:off x="4030479"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2" name="Straight Connector 68"/>
          <p:cNvCxnSpPr/>
          <p:nvPr>
            <p:custDataLst>
              <p:tags r:id="rId15"/>
            </p:custDataLst>
          </p:nvPr>
        </p:nvCxnSpPr>
        <p:spPr>
          <a:xfrm flipH="1">
            <a:off x="4433802"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3" name="Straight Connector 68"/>
          <p:cNvCxnSpPr/>
          <p:nvPr>
            <p:custDataLst>
              <p:tags r:id="rId16"/>
            </p:custDataLst>
          </p:nvPr>
        </p:nvCxnSpPr>
        <p:spPr>
          <a:xfrm flipH="1">
            <a:off x="4837125"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4" name="Straight Connector 68"/>
          <p:cNvCxnSpPr/>
          <p:nvPr>
            <p:custDataLst>
              <p:tags r:id="rId17"/>
            </p:custDataLst>
          </p:nvPr>
        </p:nvCxnSpPr>
        <p:spPr>
          <a:xfrm flipH="1">
            <a:off x="5240448"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45" name="Straight Connector 68"/>
          <p:cNvCxnSpPr/>
          <p:nvPr>
            <p:custDataLst>
              <p:tags r:id="rId18"/>
            </p:custDataLst>
          </p:nvPr>
        </p:nvCxnSpPr>
        <p:spPr>
          <a:xfrm flipH="1">
            <a:off x="5643771" y="2593032"/>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sp>
        <p:nvSpPr>
          <p:cNvPr id="48" name="Rectangle 47"/>
          <p:cNvSpPr/>
          <p:nvPr/>
        </p:nvSpPr>
        <p:spPr>
          <a:xfrm>
            <a:off x="460866" y="2447399"/>
            <a:ext cx="1120347" cy="180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p>
            <a:pPr>
              <a:lnSpc>
                <a:spcPts val="667"/>
              </a:lnSpc>
            </a:pPr>
            <a:r>
              <a:rPr lang="en-AU" sz="667" b="1" dirty="0">
                <a:solidFill>
                  <a:srgbClr val="53565A"/>
                </a:solidFill>
              </a:rPr>
              <a:t>Phase</a:t>
            </a:r>
          </a:p>
        </p:txBody>
      </p:sp>
      <p:sp>
        <p:nvSpPr>
          <p:cNvPr id="68" name="Text Placeholder 4"/>
          <p:cNvSpPr>
            <a:spLocks noGrp="1"/>
          </p:cNvSpPr>
          <p:nvPr>
            <p:ph type="body" sz="quarter" idx="21"/>
          </p:nvPr>
        </p:nvSpPr>
        <p:spPr>
          <a:xfrm>
            <a:off x="460866" y="1841399"/>
            <a:ext cx="5544000" cy="1695451"/>
          </a:xfrm>
        </p:spPr>
        <p:txBody>
          <a:bodyPr/>
          <a:lstStyle/>
          <a:p>
            <a:r>
              <a:rPr lang="en-AU" dirty="0"/>
              <a:t>Guidance: </a:t>
            </a:r>
            <a:r>
              <a:rPr lang="en-AU" b="0" dirty="0"/>
              <a:t>Sample project timeline. Populate using the given information.</a:t>
            </a:r>
          </a:p>
        </p:txBody>
      </p:sp>
      <p:graphicFrame>
        <p:nvGraphicFramePr>
          <p:cNvPr id="31" name="Table 30"/>
          <p:cNvGraphicFramePr>
            <a:graphicFrameLocks noGrp="1"/>
          </p:cNvGraphicFramePr>
          <p:nvPr>
            <p:extLst>
              <p:ext uri="{D42A27DB-BD31-4B8C-83A1-F6EECF244321}">
                <p14:modId xmlns:p14="http://schemas.microsoft.com/office/powerpoint/2010/main" val="2299011807"/>
              </p:ext>
            </p:extLst>
          </p:nvPr>
        </p:nvGraphicFramePr>
        <p:xfrm>
          <a:off x="6177462" y="2308536"/>
          <a:ext cx="5544000" cy="2865120"/>
        </p:xfrm>
        <a:graphic>
          <a:graphicData uri="http://schemas.openxmlformats.org/drawingml/2006/table">
            <a:tbl>
              <a:tblPr firstRow="1" bandRow="1">
                <a:tableStyleId>{69012ECD-51FC-41F1-AA8D-1B2483CD663E}</a:tableStyleId>
              </a:tblPr>
              <a:tblGrid>
                <a:gridCol w="1386000">
                  <a:extLst>
                    <a:ext uri="{9D8B030D-6E8A-4147-A177-3AD203B41FA5}">
                      <a16:colId xmlns:a16="http://schemas.microsoft.com/office/drawing/2014/main" val="1176197226"/>
                    </a:ext>
                  </a:extLst>
                </a:gridCol>
                <a:gridCol w="1386000">
                  <a:extLst>
                    <a:ext uri="{9D8B030D-6E8A-4147-A177-3AD203B41FA5}">
                      <a16:colId xmlns:a16="http://schemas.microsoft.com/office/drawing/2014/main" val="359691312"/>
                    </a:ext>
                  </a:extLst>
                </a:gridCol>
                <a:gridCol w="1386000">
                  <a:extLst>
                    <a:ext uri="{9D8B030D-6E8A-4147-A177-3AD203B41FA5}">
                      <a16:colId xmlns:a16="http://schemas.microsoft.com/office/drawing/2014/main" val="2002613879"/>
                    </a:ext>
                  </a:extLst>
                </a:gridCol>
                <a:gridCol w="1386000">
                  <a:extLst>
                    <a:ext uri="{9D8B030D-6E8A-4147-A177-3AD203B41FA5}">
                      <a16:colId xmlns:a16="http://schemas.microsoft.com/office/drawing/2014/main" val="1091982804"/>
                    </a:ext>
                  </a:extLst>
                </a:gridCol>
              </a:tblGrid>
              <a:tr h="370840">
                <a:tc>
                  <a:txBody>
                    <a:bodyPr/>
                    <a:lstStyle/>
                    <a:p>
                      <a:r>
                        <a:rPr lang="en-AU" sz="1200" dirty="0"/>
                        <a:t>Position</a:t>
                      </a:r>
                    </a:p>
                  </a:txBody>
                  <a:tcPr/>
                </a:tc>
                <a:tc>
                  <a:txBody>
                    <a:bodyPr/>
                    <a:lstStyle/>
                    <a:p>
                      <a:r>
                        <a:rPr lang="en-AU" sz="1200" dirty="0"/>
                        <a:t>Daily rate not incl. GST</a:t>
                      </a:r>
                    </a:p>
                  </a:txBody>
                  <a:tcPr/>
                </a:tc>
                <a:tc>
                  <a:txBody>
                    <a:bodyPr/>
                    <a:lstStyle/>
                    <a:p>
                      <a:r>
                        <a:rPr lang="en-AU" sz="1200" dirty="0"/>
                        <a:t>Number of days over 6 weeks</a:t>
                      </a:r>
                    </a:p>
                  </a:txBody>
                  <a:tcPr/>
                </a:tc>
                <a:tc>
                  <a:txBody>
                    <a:bodyPr/>
                    <a:lstStyle/>
                    <a:p>
                      <a:r>
                        <a:rPr lang="en-AU" sz="1200" dirty="0"/>
                        <a:t>Total</a:t>
                      </a:r>
                    </a:p>
                  </a:txBody>
                  <a:tcPr/>
                </a:tc>
                <a:extLst>
                  <a:ext uri="{0D108BD9-81ED-4DB2-BD59-A6C34878D82A}">
                    <a16:rowId xmlns:a16="http://schemas.microsoft.com/office/drawing/2014/main" val="3166371809"/>
                  </a:ext>
                </a:extLst>
              </a:tr>
              <a:tr h="370840">
                <a:tc>
                  <a:txBody>
                    <a:bodyPr/>
                    <a:lstStyle/>
                    <a:p>
                      <a:r>
                        <a:rPr lang="en-AU" sz="1200" dirty="0"/>
                        <a:t>Partner</a:t>
                      </a:r>
                    </a:p>
                  </a:txBody>
                  <a:tcPr/>
                </a:tc>
                <a:tc>
                  <a:txBody>
                    <a:bodyPr/>
                    <a:lstStyle/>
                    <a:p>
                      <a:r>
                        <a:rPr lang="en-AU" dirty="0" smtClean="0"/>
                        <a:t>$3500</a:t>
                      </a:r>
                      <a:endParaRPr lang="en-AU" dirty="0"/>
                    </a:p>
                  </a:txBody>
                  <a:tcPr/>
                </a:tc>
                <a:tc>
                  <a:txBody>
                    <a:bodyPr/>
                    <a:lstStyle/>
                    <a:p>
                      <a:r>
                        <a:rPr lang="en-AU" dirty="0" smtClean="0"/>
                        <a:t>2</a:t>
                      </a:r>
                      <a:endParaRPr lang="en-AU" dirty="0"/>
                    </a:p>
                  </a:txBody>
                  <a:tcPr/>
                </a:tc>
                <a:tc>
                  <a:txBody>
                    <a:bodyPr/>
                    <a:lstStyle/>
                    <a:p>
                      <a:r>
                        <a:rPr lang="en-AU" dirty="0" smtClean="0"/>
                        <a:t>$7,000</a:t>
                      </a:r>
                      <a:endParaRPr lang="en-AU" dirty="0"/>
                    </a:p>
                  </a:txBody>
                  <a:tcPr/>
                </a:tc>
                <a:extLst>
                  <a:ext uri="{0D108BD9-81ED-4DB2-BD59-A6C34878D82A}">
                    <a16:rowId xmlns:a16="http://schemas.microsoft.com/office/drawing/2014/main" val="2505874258"/>
                  </a:ext>
                </a:extLst>
              </a:tr>
              <a:tr h="370840">
                <a:tc>
                  <a:txBody>
                    <a:bodyPr/>
                    <a:lstStyle/>
                    <a:p>
                      <a:r>
                        <a:rPr lang="en-AU" sz="1200" dirty="0"/>
                        <a:t>Director</a:t>
                      </a:r>
                    </a:p>
                  </a:txBody>
                  <a:tcPr/>
                </a:tc>
                <a:tc>
                  <a:txBody>
                    <a:bodyPr/>
                    <a:lstStyle/>
                    <a:p>
                      <a:r>
                        <a:rPr lang="en-AU" dirty="0" smtClean="0"/>
                        <a:t>$3000</a:t>
                      </a:r>
                      <a:endParaRPr lang="en-AU" dirty="0"/>
                    </a:p>
                  </a:txBody>
                  <a:tcPr/>
                </a:tc>
                <a:tc>
                  <a:txBody>
                    <a:bodyPr/>
                    <a:lstStyle/>
                    <a:p>
                      <a:r>
                        <a:rPr lang="en-AU" dirty="0" smtClean="0"/>
                        <a:t>6</a:t>
                      </a:r>
                      <a:endParaRPr lang="en-AU" dirty="0"/>
                    </a:p>
                  </a:txBody>
                  <a:tcPr/>
                </a:tc>
                <a:tc>
                  <a:txBody>
                    <a:bodyPr/>
                    <a:lstStyle/>
                    <a:p>
                      <a:r>
                        <a:rPr lang="en-AU" dirty="0" smtClean="0"/>
                        <a:t>$18000</a:t>
                      </a:r>
                      <a:endParaRPr lang="en-AU" dirty="0"/>
                    </a:p>
                  </a:txBody>
                  <a:tcPr/>
                </a:tc>
                <a:extLst>
                  <a:ext uri="{0D108BD9-81ED-4DB2-BD59-A6C34878D82A}">
                    <a16:rowId xmlns:a16="http://schemas.microsoft.com/office/drawing/2014/main" val="2256801894"/>
                  </a:ext>
                </a:extLst>
              </a:tr>
              <a:tr h="370840">
                <a:tc>
                  <a:txBody>
                    <a:bodyPr/>
                    <a:lstStyle/>
                    <a:p>
                      <a:r>
                        <a:rPr lang="en-AU" sz="1200" dirty="0"/>
                        <a:t>Senior</a:t>
                      </a:r>
                      <a:r>
                        <a:rPr lang="en-AU" sz="1200" baseline="0" dirty="0"/>
                        <a:t> Consultant</a:t>
                      </a:r>
                      <a:endParaRPr lang="en-AU" sz="1200" dirty="0"/>
                    </a:p>
                  </a:txBody>
                  <a:tcPr/>
                </a:tc>
                <a:tc>
                  <a:txBody>
                    <a:bodyPr/>
                    <a:lstStyle/>
                    <a:p>
                      <a:r>
                        <a:rPr lang="en-AU" dirty="0" smtClean="0"/>
                        <a:t>$1200</a:t>
                      </a:r>
                      <a:endParaRPr lang="en-AU" dirty="0"/>
                    </a:p>
                  </a:txBody>
                  <a:tcPr/>
                </a:tc>
                <a:tc>
                  <a:txBody>
                    <a:bodyPr/>
                    <a:lstStyle/>
                    <a:p>
                      <a:r>
                        <a:rPr lang="en-AU" dirty="0" smtClean="0"/>
                        <a:t>30</a:t>
                      </a:r>
                    </a:p>
                  </a:txBody>
                  <a:tcPr/>
                </a:tc>
                <a:tc>
                  <a:txBody>
                    <a:bodyPr/>
                    <a:lstStyle/>
                    <a:p>
                      <a:r>
                        <a:rPr lang="en-AU" dirty="0" smtClean="0"/>
                        <a:t>$36000</a:t>
                      </a:r>
                      <a:endParaRPr lang="en-AU" dirty="0"/>
                    </a:p>
                  </a:txBody>
                  <a:tcPr/>
                </a:tc>
                <a:extLst>
                  <a:ext uri="{0D108BD9-81ED-4DB2-BD59-A6C34878D82A}">
                    <a16:rowId xmlns:a16="http://schemas.microsoft.com/office/drawing/2014/main" val="3840710635"/>
                  </a:ext>
                </a:extLst>
              </a:tr>
              <a:tr h="370840">
                <a:tc>
                  <a:txBody>
                    <a:bodyPr/>
                    <a:lstStyle/>
                    <a:p>
                      <a:r>
                        <a:rPr lang="en-AU" sz="1200" dirty="0"/>
                        <a:t>Senior</a:t>
                      </a:r>
                      <a:r>
                        <a:rPr lang="en-AU" sz="1200" baseline="0" dirty="0"/>
                        <a:t> Consultant</a:t>
                      </a:r>
                      <a:endParaRPr lang="en-AU" sz="1200" dirty="0"/>
                    </a:p>
                  </a:txBody>
                  <a:tcPr/>
                </a:tc>
                <a:tc>
                  <a:txBody>
                    <a:bodyPr/>
                    <a:lstStyle/>
                    <a:p>
                      <a:r>
                        <a:rPr lang="en-AU" dirty="0" smtClean="0"/>
                        <a:t>$1200</a:t>
                      </a:r>
                      <a:endParaRPr lang="en-AU" dirty="0"/>
                    </a:p>
                  </a:txBody>
                  <a:tcPr/>
                </a:tc>
                <a:tc>
                  <a:txBody>
                    <a:bodyPr/>
                    <a:lstStyle/>
                    <a:p>
                      <a:r>
                        <a:rPr lang="en-AU" dirty="0" smtClean="0"/>
                        <a:t>30</a:t>
                      </a:r>
                      <a:endParaRPr lang="en-AU" dirty="0"/>
                    </a:p>
                  </a:txBody>
                  <a:tcPr/>
                </a:tc>
                <a:tc>
                  <a:txBody>
                    <a:bodyPr/>
                    <a:lstStyle/>
                    <a:p>
                      <a:r>
                        <a:rPr lang="en-AU" dirty="0" smtClean="0"/>
                        <a:t>$36000</a:t>
                      </a:r>
                      <a:endParaRPr lang="en-AU" dirty="0"/>
                    </a:p>
                  </a:txBody>
                  <a:tcPr/>
                </a:tc>
                <a:extLst>
                  <a:ext uri="{0D108BD9-81ED-4DB2-BD59-A6C34878D82A}">
                    <a16:rowId xmlns:a16="http://schemas.microsoft.com/office/drawing/2014/main" val="4184204567"/>
                  </a:ext>
                </a:extLst>
              </a:tr>
              <a:tr h="370840">
                <a:tc>
                  <a:txBody>
                    <a:bodyPr/>
                    <a:lstStyle/>
                    <a:p>
                      <a:endParaRPr lang="en-AU" sz="1200" dirty="0"/>
                    </a:p>
                  </a:txBody>
                  <a:tcPr/>
                </a:tc>
                <a:tc>
                  <a:txBody>
                    <a:bodyPr/>
                    <a:lstStyle/>
                    <a:p>
                      <a:endParaRPr lang="en-AU" sz="1200" dirty="0"/>
                    </a:p>
                  </a:txBody>
                  <a:tcPr/>
                </a:tc>
                <a:tc>
                  <a:txBody>
                    <a:bodyPr/>
                    <a:lstStyle/>
                    <a:p>
                      <a:r>
                        <a:rPr lang="en-AU" sz="1200" b="1" dirty="0"/>
                        <a:t>Total</a:t>
                      </a:r>
                    </a:p>
                  </a:txBody>
                  <a:tcPr/>
                </a:tc>
                <a:tc>
                  <a:txBody>
                    <a:bodyPr/>
                    <a:lstStyle/>
                    <a:p>
                      <a:pPr algn="r"/>
                      <a:r>
                        <a:rPr lang="en-AU" sz="2000" dirty="0" smtClean="0"/>
                        <a:t>$</a:t>
                      </a:r>
                      <a:r>
                        <a:rPr lang="en-AU" sz="2000" baseline="0" dirty="0" smtClean="0"/>
                        <a:t>97,000</a:t>
                      </a:r>
                      <a:endParaRPr lang="en-AU" sz="2000" dirty="0"/>
                    </a:p>
                  </a:txBody>
                  <a:tcPr/>
                </a:tc>
                <a:extLst>
                  <a:ext uri="{0D108BD9-81ED-4DB2-BD59-A6C34878D82A}">
                    <a16:rowId xmlns:a16="http://schemas.microsoft.com/office/drawing/2014/main" val="1497364185"/>
                  </a:ext>
                </a:extLst>
              </a:tr>
            </a:tbl>
          </a:graphicData>
        </a:graphic>
      </p:graphicFrame>
      <p:sp>
        <p:nvSpPr>
          <p:cNvPr id="32" name="Diamond 31"/>
          <p:cNvSpPr/>
          <p:nvPr>
            <p:custDataLst>
              <p:tags r:id="rId19"/>
            </p:custDataLst>
          </p:nvPr>
        </p:nvSpPr>
        <p:spPr>
          <a:xfrm>
            <a:off x="2852721" y="2754091"/>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33" name="Diamond 32"/>
          <p:cNvSpPr/>
          <p:nvPr>
            <p:custDataLst>
              <p:tags r:id="rId20"/>
            </p:custDataLst>
          </p:nvPr>
        </p:nvSpPr>
        <p:spPr>
          <a:xfrm>
            <a:off x="5674303" y="2923908"/>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34" name="Diamond 33"/>
          <p:cNvSpPr/>
          <p:nvPr>
            <p:custDataLst>
              <p:tags r:id="rId21"/>
            </p:custDataLst>
          </p:nvPr>
        </p:nvSpPr>
        <p:spPr>
          <a:xfrm>
            <a:off x="1753401" y="3657682"/>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46" name="Diamond 45"/>
          <p:cNvSpPr/>
          <p:nvPr>
            <p:custDataLst>
              <p:tags r:id="rId22"/>
            </p:custDataLst>
          </p:nvPr>
        </p:nvSpPr>
        <p:spPr>
          <a:xfrm>
            <a:off x="2576364" y="3657681"/>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47" name="Diamond 46"/>
          <p:cNvSpPr/>
          <p:nvPr>
            <p:custDataLst>
              <p:tags r:id="rId23"/>
            </p:custDataLst>
          </p:nvPr>
        </p:nvSpPr>
        <p:spPr>
          <a:xfrm>
            <a:off x="3373198" y="3670743"/>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49" name="Diamond 48"/>
          <p:cNvSpPr/>
          <p:nvPr>
            <p:custDataLst>
              <p:tags r:id="rId24"/>
            </p:custDataLst>
          </p:nvPr>
        </p:nvSpPr>
        <p:spPr>
          <a:xfrm>
            <a:off x="3778148" y="3670745"/>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p>
            <a:pPr algn="ctr"/>
            <a:endParaRPr lang="en-AU" sz="1500" dirty="0"/>
          </a:p>
        </p:txBody>
      </p:sp>
      <p:sp>
        <p:nvSpPr>
          <p:cNvPr id="4" name="TextBox 3"/>
          <p:cNvSpPr txBox="1"/>
          <p:nvPr/>
        </p:nvSpPr>
        <p:spPr>
          <a:xfrm>
            <a:off x="476608" y="4820957"/>
            <a:ext cx="5307171" cy="1738938"/>
          </a:xfrm>
          <a:prstGeom prst="rect">
            <a:avLst/>
          </a:prstGeom>
          <a:noFill/>
        </p:spPr>
        <p:txBody>
          <a:bodyPr wrap="square" lIns="0" tIns="0" rIns="0" bIns="0" rtlCol="0">
            <a:spAutoFit/>
          </a:bodyPr>
          <a:lstStyle/>
          <a:p>
            <a:r>
              <a:rPr lang="en-US" sz="1200" dirty="0"/>
              <a:t>Our proposed engagement timelines will span for the total of 6 weeks. In this timeframe we proposed the following phases:</a:t>
            </a:r>
          </a:p>
          <a:p>
            <a:r>
              <a:rPr lang="en-US" sz="1200" dirty="0"/>
              <a:t>•</a:t>
            </a:r>
            <a:r>
              <a:rPr lang="en-US" sz="1200" b="1" dirty="0"/>
              <a:t>Phase 1 Technology Evaluation </a:t>
            </a:r>
            <a:r>
              <a:rPr lang="en-US" sz="1200" dirty="0"/>
              <a:t>–Consists of providing a framework for exception led requirement gathering and use case development.</a:t>
            </a:r>
          </a:p>
          <a:p>
            <a:r>
              <a:rPr lang="en-US" sz="1200" dirty="0"/>
              <a:t>•</a:t>
            </a:r>
            <a:r>
              <a:rPr lang="en-US" sz="1200" b="1" dirty="0"/>
              <a:t>Phase 2 Technology Analysis and Selection </a:t>
            </a:r>
            <a:r>
              <a:rPr lang="en-US" sz="1200" dirty="0"/>
              <a:t>–Consist of developing market scan approach and scoring methodology.</a:t>
            </a:r>
          </a:p>
          <a:p>
            <a:pPr marL="203200" indent="-203200">
              <a:spcBef>
                <a:spcPts val="600"/>
              </a:spcBef>
              <a:buSzPct val="100000"/>
              <a:buFont typeface="Arial"/>
              <a:buChar char="•"/>
            </a:pPr>
            <a:endParaRPr lang="en-IN" sz="2000" dirty="0" smtClean="0">
              <a:solidFill>
                <a:srgbClr val="313131"/>
              </a:solidFill>
            </a:endParaRPr>
          </a:p>
        </p:txBody>
      </p:sp>
    </p:spTree>
    <p:extLst>
      <p:ext uri="{BB962C8B-B14F-4D97-AF65-F5344CB8AC3E}">
        <p14:creationId xmlns:p14="http://schemas.microsoft.com/office/powerpoint/2010/main" val="155570599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a:extLst>
              <a:ext uri="{FF2B5EF4-FFF2-40B4-BE49-F238E27FC236}">
                <a16:creationId xmlns:a16="http://schemas.microsoft.com/office/drawing/2014/main" id="{1F82CA05-0A22-4ABB-B38C-2CAC60BDC4EA}"/>
              </a:ext>
            </a:extLst>
          </p:cNvPr>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HIGH RISK CONFIDENTIAL</a:t>
            </a:r>
            <a:endParaRPr lang="en-AU"/>
          </a:p>
        </p:txBody>
      </p:sp>
      <p:sp>
        <p:nvSpPr>
          <p:cNvPr id="6" name="Confidential" hidden="1">
            <a:extLst>
              <a:ext uri="{FF2B5EF4-FFF2-40B4-BE49-F238E27FC236}">
                <a16:creationId xmlns:a16="http://schemas.microsoft.com/office/drawing/2014/main" id="{8F3BDD96-9D1F-4210-98DB-C883E7FE57AA}"/>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CONFIDENTIAL</a:t>
            </a:r>
            <a:endParaRPr lang="en-AU"/>
          </a:p>
        </p:txBody>
      </p:sp>
      <p:sp>
        <p:nvSpPr>
          <p:cNvPr id="7" name="Public">
            <a:extLst>
              <a:ext uri="{FF2B5EF4-FFF2-40B4-BE49-F238E27FC236}">
                <a16:creationId xmlns:a16="http://schemas.microsoft.com/office/drawing/2014/main" id="{2C19F169-115A-463F-8826-1E14D2E1ED28}"/>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PUBLIC</a:t>
            </a:r>
            <a:endParaRPr lang="en-AU"/>
          </a:p>
        </p:txBody>
      </p:sp>
    </p:spTree>
    <p:custDataLst>
      <p:tags r:id="rId1"/>
    </p:custDataLst>
    <p:extLst>
      <p:ext uri="{BB962C8B-B14F-4D97-AF65-F5344CB8AC3E}">
        <p14:creationId xmlns:p14="http://schemas.microsoft.com/office/powerpoint/2010/main" val="12926965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snQemyh5tkKEejMZezUyN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OubzxuPKG02WHX_7p63Nh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vD95b_2NFE2syNZCyTEeB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ZmMGRfm4rEuqYCQasiUWj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mMGRfm4rEuqYCQasiUWj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9rkHjFU.jU2k2OzQ8PDQF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9rkHjFU.jU2k2OzQ8PDQF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9rkHjFU.jU2k2OzQ8PDQF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9rkHjFU.jU2k2OzQ8PDQFA"/>
</p:tagLst>
</file>

<file path=ppt/tags/tag28.xml><?xml version="1.0" encoding="utf-8"?>
<p:tagLst xmlns:a="http://schemas.openxmlformats.org/drawingml/2006/main" xmlns:r="http://schemas.openxmlformats.org/officeDocument/2006/relationships" xmlns:p="http://schemas.openxmlformats.org/presentationml/2006/main">
  <p:tag name="TEMPLAFYSLIDEID" val="636286312872347766"/>
</p:tagLst>
</file>

<file path=ppt/tags/tag3.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ZK4cFUID00q1F56rNrMIv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ds9tbQbCFEOip0LQzD18n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Q12kDLQyk6.uqCuZnf8I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mMGRfm4rEuqYCQasiUWj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Smm7uRiUtU.JmH98qLiGs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9rkHjFU.jU2k2OzQ8PDQFA"/>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4" id="{E7EAFADB-C036-DF4B-8F97-467028C4D4E3}" vid="{2F5FA9E4-CC05-9945-978D-5EDA67A822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anguageB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LanguageBTaxHTField0>
    <Description xmlns="428bb8f6-6046-4ac8-a522-70af368045b5" xsi:nil="true"/>
    <SearchKeywords xmlns="2e263111-b571-4954-8ad9-3d41fbcd6be7" xsi:nil="true"/>
    <Global_x0020_Client_x0020_ServicesTaxHTField0 xmlns="7D1768DD-F29E-4DC2-9191-F2636B9FA92C">
      <Terms xmlns="http://schemas.microsoft.com/office/infopath/2007/PartnerControls"/>
    </Global_x0020_Client_x0020_ServicesTaxHTField0>
    <SearchComment xmlns="2e263111-b571-4954-8ad9-3d41fbcd6be7" xsi:nil="true"/>
    <Local_x0020_Content_x0020_TypeTaxHTField0 xmlns="8DD08C88-CC4C-4D35-9129-A70DAA36BE5E">
      <Terms xmlns="http://schemas.microsoft.com/office/infopath/2007/PartnerControls"/>
    </Local_x0020_Content_x0020_TypeTaxHTField0>
    <TaxKeywordTaxHTField xmlns="2e263111-b571-4954-8ad9-3d41fbcd6be7">
      <Terms xmlns="http://schemas.microsoft.com/office/infopath/2007/PartnerControls"/>
    </TaxKeywordTaxHTField>
    <Global_x0020_Content_x0020_TypeTaxHTField0 xmlns="8DD08C88-CC4C-4D35-9129-A70DAA36BE5E">
      <Terms xmlns="http://schemas.microsoft.com/office/infopath/2007/PartnerControls"/>
    </Global_x0020_Content_x0020_TypeTaxHTField0>
    <GeographyTaxHTField0 xmlns="5a51c775-c49c-428b-8c1e-2f89178d00f4">
      <Terms xmlns="http://schemas.microsoft.com/office/infopath/2007/PartnerControls">
        <TermInfo xmlns="http://schemas.microsoft.com/office/infopath/2007/PartnerControls">
          <TermName xmlns="http://schemas.microsoft.com/office/infopath/2007/PartnerControls">Global (2542)</TermName>
          <TermId xmlns="http://schemas.microsoft.com/office/infopath/2007/PartnerControls">163e196f-7511-4639-90b6-ed85c9d9c37c</TermId>
        </TermInfo>
      </Terms>
    </GeographyTaxHTField0>
    <PublishingExpirationDate xmlns="http://schemas.microsoft.com/sharepoint/v3" xsi:nil="true"/>
    <Local_x0020_Client_x0020_ServicesTaxHTField0 xmlns="7D1768DD-F29E-4DC2-9191-F2636B9FA92C">
      <Terms xmlns="http://schemas.microsoft.com/office/infopath/2007/PartnerControls"/>
    </Local_x0020_Client_x0020_ServicesTaxHTField0>
    <DR_Description xmlns="203f0f4d-b3b9-4ed8-8c19-eebed11dd308" xsi:nil="true"/>
    <TaxCatchAll xmlns="2e263111-b571-4954-8ad9-3d41fbcd6be7">
      <Value>2</Value>
      <Value>19</Value>
    </TaxCatchAll>
    <PublishingStartDate xmlns="http://schemas.microsoft.com/sharepoint/v3" xsi:nil="true"/>
    <Local_x0020_IndustryTaxHTField0 xmlns="83DDB362-4C05-4E52-A8D9-EF2F47978B8D">
      <Terms xmlns="http://schemas.microsoft.com/office/infopath/2007/PartnerControls"/>
    </Local_x0020_IndustryTaxHTField0>
    <Global_x0020_IndustryTaxHTField0 xmlns="83DDB362-4C05-4E52-A8D9-EF2F47978B8D">
      <Terms xmlns="http://schemas.microsoft.com/office/infopath/2007/PartnerControls"/>
    </Global_x0020_IndustryTaxHTField0>
    <PublishingContact xmlns="http://schemas.microsoft.com/sharepoint/v3">
      <UserInfo>
        <DisplayName/>
        <AccountId xsi:nil="true"/>
        <AccountType/>
      </UserInfo>
    </PublishingContact>
  </documentManagement>
</p:properties>
</file>

<file path=customXml/item4.xml><?xml version="1.0" encoding="utf-8"?>
<ct:contentTypeSchema xmlns:ct="http://schemas.microsoft.com/office/2006/metadata/contentType" xmlns:ma="http://schemas.microsoft.com/office/2006/metadata/properties/metaAttributes" ct:_="" ma:_="" ma:contentTypeName="Intranet Attachment" ma:contentTypeID="0x01010045A37AAC9C7144A6950E04930CA3134B00A36F77C55ECF6D4FA39D46CEF2939C61" ma:contentTypeVersion="11" ma:contentTypeDescription="Intranet Attachment - Content Type" ma:contentTypeScope="" ma:versionID="b5551e0da590bad83c06537e0de6f23d">
  <xsd:schema xmlns:xsd="http://www.w3.org/2001/XMLSchema" xmlns:xs="http://www.w3.org/2001/XMLSchema" xmlns:p="http://schemas.microsoft.com/office/2006/metadata/properties" xmlns:ns1="http://schemas.microsoft.com/sharepoint/v3" xmlns:ns2="8DD08C88-CC4C-4D35-9129-A70DAA36BE5E" xmlns:ns3="428bb8f6-6046-4ac8-a522-70af368045b5" xmlns:ns4="83DDB362-4C05-4E52-A8D9-EF2F47978B8D" xmlns:ns5="7D1768DD-F29E-4DC2-9191-F2636B9FA92C" xmlns:ns6="5a51c775-c49c-428b-8c1e-2f89178d00f4" xmlns:ns7="2e263111-b571-4954-8ad9-3d41fbcd6be7" xmlns:ns8="39C40E9B-856B-46A7-8793-65A6FC1828D8" xmlns:ns10="203f0f4d-b3b9-4ed8-8c19-eebed11dd308" targetNamespace="http://schemas.microsoft.com/office/2006/metadata/properties" ma:root="true" ma:fieldsID="cf5fd9da93895e88bb83ff797ac5cbc7" ns1:_="" ns2:_="" ns3:_="" ns4:_="" ns5:_="" ns6:_="" ns7:_="" ns8:_="" ns10:_="">
    <xsd:import namespace="http://schemas.microsoft.com/sharepoint/v3"/>
    <xsd:import namespace="8DD08C88-CC4C-4D35-9129-A70DAA36BE5E"/>
    <xsd:import namespace="428bb8f6-6046-4ac8-a522-70af368045b5"/>
    <xsd:import namespace="83DDB362-4C05-4E52-A8D9-EF2F47978B8D"/>
    <xsd:import namespace="7D1768DD-F29E-4DC2-9191-F2636B9FA92C"/>
    <xsd:import namespace="5a51c775-c49c-428b-8c1e-2f89178d00f4"/>
    <xsd:import namespace="2e263111-b571-4954-8ad9-3d41fbcd6be7"/>
    <xsd:import namespace="39C40E9B-856B-46A7-8793-65A6FC1828D8"/>
    <xsd:import namespace="203f0f4d-b3b9-4ed8-8c19-eebed11dd308"/>
    <xsd:element name="properties">
      <xsd:complexType>
        <xsd:sequence>
          <xsd:element name="documentManagement">
            <xsd:complexType>
              <xsd:all>
                <xsd:element ref="ns1:PublishingStartDate" minOccurs="0"/>
                <xsd:element ref="ns1:PublishingExpirationDate" minOccurs="0"/>
                <xsd:element ref="ns2:Global_x0020_Content_x0020_TypeTaxHTField0" minOccurs="0"/>
                <xsd:element ref="ns4:Global_x0020_IndustryTaxHTField0" minOccurs="0"/>
                <xsd:element ref="ns5:Global_x0020_Client_x0020_ServicesTaxHTField0" minOccurs="0"/>
                <xsd:element ref="ns2:Local_x0020_Content_x0020_TypeTaxHTField0" minOccurs="0"/>
                <xsd:element ref="ns4:Local_x0020_IndustryTaxHTField0" minOccurs="0"/>
                <xsd:element ref="ns5:Local_x0020_Client_x0020_ServicesTaxHTField0" minOccurs="0"/>
                <xsd:element ref="ns6:GeographyTaxHTField0" minOccurs="0"/>
                <xsd:element ref="ns7:TaxKeywordTaxHTField" minOccurs="0"/>
                <xsd:element ref="ns7:TaxCatchAll" minOccurs="0"/>
                <xsd:element ref="ns8:LanguageBTaxHTField0" minOccurs="0"/>
                <xsd:element ref="ns1:PublishingContact" minOccurs="0"/>
                <xsd:element ref="ns7:_dlc_DocId" minOccurs="0"/>
                <xsd:element ref="ns7:_dlc_DocIdUrl" minOccurs="0"/>
                <xsd:element ref="ns7:_dlc_DocIdPersistId" minOccurs="0"/>
                <xsd:element ref="ns3:Description" minOccurs="0"/>
                <xsd:element ref="ns7:SearchComment" minOccurs="0"/>
                <xsd:element ref="ns7:SearchKeywords" minOccurs="0"/>
                <xsd:element ref="ns10:DR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PublishingContact" ma:index="29" nillable="true" ma:displayName="Contact" ma:description="Contact is a site column created by the Publishing feature. It is used on the Page Content Type as the person or group who is the contact person for the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Global_x0020_Content_x0020_TypeTaxHTField0" ma:index="10" nillable="true" ma:taxonomy="true" ma:internalName="Global_x0020_Content_x0020_TypeTaxH" ma:taxonomyFieldName="Global_x0020_Content_x0020_Type" ma:displayName="Global Content Type" ma:fieldId="{c9ea7640-adb2-4a99-8b8d-9790ccd879fc}" ma:taxonomyMulti="true" ma:sspId="155bb128-613e-4099-96fa-4403fd0cc87b" ma:termSetId="c1d74e5f-813e-428a-9d1d-e00dfcad3136" ma:anchorId="00000000-0000-0000-0000-000000000000" ma:open="false" ma:isKeyword="false">
      <xsd:complexType>
        <xsd:sequence>
          <xsd:element ref="pc:Terms" minOccurs="0" maxOccurs="1"/>
        </xsd:sequence>
      </xsd:complexType>
    </xsd:element>
    <xsd:element name="Local_x0020_Content_x0020_TypeTaxHTField0" ma:index="16" nillable="true" ma:taxonomy="true" ma:internalName="Local_x0020_Content_x0020_TypeTaxH" ma:taxonomyFieldName="Local_x0020_Content_x0020_Type" ma:displayName="Local Content Type" ma:fieldId="{f9592373-de5e-451c-bee5-c5fc319384b2}" ma:taxonomyMulti="true" ma:sspId="155bb128-613e-4099-96fa-4403fd0cc87b" ma:termSetId="71325c3c-855f-4016-ae90-48a98c58e6a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8bb8f6-6046-4ac8-a522-70af368045b5" elementFormDefault="qualified">
    <xsd:import namespace="http://schemas.microsoft.com/office/2006/documentManagement/types"/>
    <xsd:import namespace="http://schemas.microsoft.com/office/infopath/2007/PartnerControls"/>
    <xsd:element name="Description" ma:index="33" nillable="true" ma:displayName="Description" ma:internalName="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Global_x0020_IndustryTaxHTField0" ma:index="12" nillable="true" ma:taxonomy="true" ma:internalName="Global_x0020_IndustryTaxH" ma:taxonomyFieldName="Global_x0020_Industry" ma:displayName="Global Industry" ma:fieldId="{df491b90-4417-47d2-8d23-a7342d423c05}"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Local_x0020_IndustryTaxHTField0" ma:index="18" nillable="true" ma:taxonomy="true" ma:internalName="Local_x0020_IndustryTaxH" ma:taxonomyFieldName="Local_x0020_Industry" ma:displayName="Local Industry" ma:fieldId="{c3b7b5d6-88d7-4c9c-ba5a-ea3984318e23}"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Global_x0020_Client_x0020_ServicesTaxHTField0" ma:index="14" nillable="true" ma:taxonomy="true" ma:internalName="Global_x0020_Client_x0020_ServicesTaxH" ma:taxonomyFieldName="Global_x0020_Client_x0020_Services" ma:displayName="Global Client Services" ma:fieldId="{8ed687d5-3528-48ef-a924-80521903bc78}"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Local_x0020_Client_x0020_ServicesTaxHTField0" ma:index="20" nillable="true" ma:taxonomy="true" ma:internalName="Local_x0020_Client_x0020_ServicesTaxH" ma:taxonomyFieldName="Local_x0020_Client_x0020_Services" ma:displayName="Local Client Services" ma:fieldId="{710f8f79-460c-4899-83de-22ebc15c7f35}"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GeographyTaxHTField0" ma:index="22" ma:taxonomy="true" ma:internalName="GeographyTaxH" ma:taxonomyFieldName="Geography" ma:displayName="Geography" ma:default="" ma:fieldId="{b1dab815-7eaf-4f42-958c-926f58efb7da}" ma:taxonomyMulti="true" ma:sspId="155bb128-613e-4099-96fa-4403fd0cc87b" ma:termSetId="17bed538-0ecf-4a0a-aaaf-d58d2a12aeb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e263111-b571-4954-8ad9-3d41fbcd6be7" elementFormDefault="qualified">
    <xsd:import namespace="http://schemas.microsoft.com/office/2006/documentManagement/types"/>
    <xsd:import namespace="http://schemas.microsoft.com/office/infopath/2007/PartnerControls"/>
    <xsd:element name="TaxKeywordTaxHTField" ma:index="25" nillable="true" ma:taxonomy="true" ma:internalName="TaxKeywordTaxHTField" ma:taxonomyFieldName="TaxKeyword" ma:displayName="Enterprise Keywords" ma:fieldId="{23f27201-bee3-471e-b2e7-b64fd8b7ca38}" ma:taxonomyMulti="true" ma:sspId="42617199-969e-43f2-8ee4-a07d5bee7f1a"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hidden="true" ma:list="{40800075-4e23-45f7-802e-9a2c36d24f51}" ma:internalName="TaxCatchAll" ma:showField="CatchAllData" ma:web="2e263111-b571-4954-8ad9-3d41fbcd6be7">
      <xsd:complexType>
        <xsd:complexContent>
          <xsd:extension base="dms:MultiChoiceLookup">
            <xsd:sequence>
              <xsd:element name="Value" type="dms:Lookup" maxOccurs="unbounded" minOccurs="0" nillable="true"/>
            </xsd:sequence>
          </xsd:extension>
        </xsd:complexContent>
      </xsd:complexType>
    </xsd:element>
    <xsd:element name="_dlc_DocId" ma:index="30" nillable="true" ma:displayName="Document ID Value" ma:description="The value of the document ID assigned to this item." ma:internalName="_dlc_DocId" ma:readOnly="true">
      <xsd:simpleType>
        <xsd:restriction base="dms:Text"/>
      </xsd:simpleType>
    </xsd:element>
    <xsd:element name="_dlc_DocIdUrl" ma:index="3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SearchComment" ma:index="35" nillable="true" ma:displayName="Comment" ma:internalName="SearchComment">
      <xsd:simpleType>
        <xsd:restriction base="dms:Note">
          <xsd:maxLength value="255"/>
        </xsd:restriction>
      </xsd:simpleType>
    </xsd:element>
    <xsd:element name="SearchKeywords" ma:index="36" nillable="true" ma:displayName="Keyword(s)" ma:internalName="SearchKeywo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LanguageBTaxHTField0" ma:index="27" ma:taxonomy="true" ma:internalName="LanguageBTaxH" ma:taxonomyFieldName="LanguageB" ma:displayName="Language" ma:fieldId="{264823c8-7255-4fb1-8550-4386b0b212a8}"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03f0f4d-b3b9-4ed8-8c19-eebed11dd308" elementFormDefault="qualified">
    <xsd:import namespace="http://schemas.microsoft.com/office/2006/documentManagement/types"/>
    <xsd:import namespace="http://schemas.microsoft.com/office/infopath/2007/PartnerControls"/>
    <xsd:element name="DR_Description" ma:index="37" nillable="true" ma:displayName="Description" ma:internalName="DR_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34"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B62803-FC7D-4BCB-AD21-90AE25F963C2}">
  <ds:schemaRefs>
    <ds:schemaRef ds:uri="http://schemas.microsoft.com/sharepoint/events"/>
  </ds:schemaRefs>
</ds:datastoreItem>
</file>

<file path=customXml/itemProps2.xml><?xml version="1.0" encoding="utf-8"?>
<ds:datastoreItem xmlns:ds="http://schemas.openxmlformats.org/officeDocument/2006/customXml" ds:itemID="{E6FC0C5A-5ACD-4FE8-8FA8-4121A9BC1D81}">
  <ds:schemaRefs>
    <ds:schemaRef ds:uri="http://schemas.microsoft.com/sharepoint/v3/contenttype/forms"/>
  </ds:schemaRefs>
</ds:datastoreItem>
</file>

<file path=customXml/itemProps3.xml><?xml version="1.0" encoding="utf-8"?>
<ds:datastoreItem xmlns:ds="http://schemas.openxmlformats.org/officeDocument/2006/customXml" ds:itemID="{1B14554E-08F4-4595-B005-99FEB531E0F4}">
  <ds:schemaRefs>
    <ds:schemaRef ds:uri="203f0f4d-b3b9-4ed8-8c19-eebed11dd308"/>
    <ds:schemaRef ds:uri="http://schemas.microsoft.com/sharepoint/v3"/>
    <ds:schemaRef ds:uri="39C40E9B-856B-46A7-8793-65A6FC1828D8"/>
    <ds:schemaRef ds:uri="5a51c775-c49c-428b-8c1e-2f89178d00f4"/>
    <ds:schemaRef ds:uri="http://schemas.microsoft.com/office/infopath/2007/PartnerControls"/>
    <ds:schemaRef ds:uri="http://schemas.microsoft.com/office/2006/metadata/properties"/>
    <ds:schemaRef ds:uri="8DD08C88-CC4C-4D35-9129-A70DAA36BE5E"/>
    <ds:schemaRef ds:uri="http://schemas.microsoft.com/office/2006/documentManagement/types"/>
    <ds:schemaRef ds:uri="http://purl.org/dc/elements/1.1/"/>
    <ds:schemaRef ds:uri="http://schemas.openxmlformats.org/package/2006/metadata/core-properties"/>
    <ds:schemaRef ds:uri="2e263111-b571-4954-8ad9-3d41fbcd6be7"/>
    <ds:schemaRef ds:uri="http://purl.org/dc/terms/"/>
    <ds:schemaRef ds:uri="http://purl.org/dc/dcmitype/"/>
    <ds:schemaRef ds:uri="428bb8f6-6046-4ac8-a522-70af368045b5"/>
    <ds:schemaRef ds:uri="http://www.w3.org/XML/1998/namespace"/>
    <ds:schemaRef ds:uri="83DDB362-4C05-4E52-A8D9-EF2F47978B8D"/>
    <ds:schemaRef ds:uri="7D1768DD-F29E-4DC2-9191-F2636B9FA92C"/>
  </ds:schemaRefs>
</ds:datastoreItem>
</file>

<file path=customXml/itemProps4.xml><?xml version="1.0" encoding="utf-8"?>
<ds:datastoreItem xmlns:ds="http://schemas.openxmlformats.org/officeDocument/2006/customXml" ds:itemID="{170690CB-0964-43D6-8A9E-42892175C2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D08C88-CC4C-4D35-9129-A70DAA36BE5E"/>
    <ds:schemaRef ds:uri="428bb8f6-6046-4ac8-a522-70af368045b5"/>
    <ds:schemaRef ds:uri="83DDB362-4C05-4E52-A8D9-EF2F47978B8D"/>
    <ds:schemaRef ds:uri="7D1768DD-F29E-4DC2-9191-F2636B9FA92C"/>
    <ds:schemaRef ds:uri="5a51c775-c49c-428b-8c1e-2f89178d00f4"/>
    <ds:schemaRef ds:uri="2e263111-b571-4954-8ad9-3d41fbcd6be7"/>
    <ds:schemaRef ds:uri="39C40E9B-856B-46A7-8793-65A6FC1828D8"/>
    <ds:schemaRef ds:uri="203f0f4d-b3b9-4ed8-8c19-eebed11dd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16_9 Deloitte Consulting PPT Template</Template>
  <TotalTime>126</TotalTime>
  <Words>410</Words>
  <Application>Microsoft Office PowerPoint</Application>
  <PresentationFormat>Widescreen</PresentationFormat>
  <Paragraphs>79</Paragraphs>
  <Slides>4</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3" baseType="lpstr">
      <vt:lpstr>Arial</vt:lpstr>
      <vt:lpstr>Open Sans</vt:lpstr>
      <vt:lpstr>Segoe UI Light</vt:lpstr>
      <vt:lpstr>Times New Roman</vt:lpstr>
      <vt:lpstr>Verdana</vt:lpstr>
      <vt:lpstr>Wingdings</vt:lpstr>
      <vt:lpstr>Wingdings 2</vt:lpstr>
      <vt:lpstr>Deloitte_US_Onscreen</vt:lpstr>
      <vt:lpstr>think-cell Slide</vt:lpstr>
      <vt:lpstr>Inside Sherpa – Digital Internship</vt:lpstr>
      <vt:lpstr>Project Plan for SectorMetric</vt:lpstr>
      <vt:lpstr>Project Plan for SectorMetric</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subject/>
  <dc:creator>Rahman, Kate</dc:creator>
  <cp:keywords/>
  <cp:lastModifiedBy>Shivam Shekhar</cp:lastModifiedBy>
  <cp:revision>26</cp:revision>
  <cp:lastPrinted>2014-06-25T02:16:22Z</cp:lastPrinted>
  <dcterms:created xsi:type="dcterms:W3CDTF">2016-11-09T03:27:53Z</dcterms:created>
  <dcterms:modified xsi:type="dcterms:W3CDTF">2020-05-13T14:31:45Z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0x01010045A37AAC9C7144A6950E04930CA3134B00A36F77C55ECF6D4FA39D46CEF2939C61</vt:lpwstr>
  </property>
  <property fmtid="{D5CDD505-2E9C-101B-9397-08002B2CF9AE}" pid="3" name="Local Content Type">
    <vt:lpwstr/>
  </property>
  <property fmtid="{D5CDD505-2E9C-101B-9397-08002B2CF9AE}" pid="4" name="TaxKeyword">
    <vt:lpwstr/>
  </property>
  <property fmtid="{D5CDD505-2E9C-101B-9397-08002B2CF9AE}" pid="5" name="Global Client Services">
    <vt:lpwstr/>
  </property>
  <property fmtid="{D5CDD505-2E9C-101B-9397-08002B2CF9AE}" pid="6" name="Geography">
    <vt:lpwstr>19;#Global (2542)|163e196f-7511-4639-90b6-ed85c9d9c37c</vt:lpwstr>
  </property>
  <property fmtid="{D5CDD505-2E9C-101B-9397-08002B2CF9AE}" pid="7" name="Local Industry">
    <vt:lpwstr/>
  </property>
  <property fmtid="{D5CDD505-2E9C-101B-9397-08002B2CF9AE}" pid="8" name="Global Industry">
    <vt:lpwstr/>
  </property>
  <property fmtid="{D5CDD505-2E9C-101B-9397-08002B2CF9AE}" pid="9" name="Global Content Type">
    <vt:lpwstr/>
  </property>
  <property fmtid="{D5CDD505-2E9C-101B-9397-08002B2CF9AE}" pid="10" name="LanguageB">
    <vt:lpwstr>2;#English|b169a262-1aaa-4ccb-9acf-78a36c1d9bab</vt:lpwstr>
  </property>
  <property fmtid="{D5CDD505-2E9C-101B-9397-08002B2CF9AE}" pid="11" name="Local Client Services">
    <vt:lpwstr/>
  </property>
  <property fmtid="{D5CDD505-2E9C-101B-9397-08002B2CF9AE}" pid="12" name="CustomerId">
    <vt:lpwstr>deloitteaus</vt:lpwstr>
  </property>
  <property fmtid="{D5CDD505-2E9C-101B-9397-08002B2CF9AE}" pid="13" name="TemplateId">
    <vt:lpwstr>636274921144318146</vt:lpwstr>
  </property>
  <property fmtid="{D5CDD505-2E9C-101B-9397-08002B2CF9AE}" pid="14" name="UserProfileId">
    <vt:lpwstr>636255735002910449</vt:lpwstr>
  </property>
</Properties>
</file>