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8"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437"/>
            <p14:sldId id="438"/>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6" autoAdjust="0"/>
    <p:restoredTop sz="94799" autoAdjust="0"/>
  </p:normalViewPr>
  <p:slideViewPr>
    <p:cSldViewPr snapToGrid="0" showGuides="1">
      <p:cViewPr varScale="1">
        <p:scale>
          <a:sx n="73" d="100"/>
          <a:sy n="73" d="100"/>
        </p:scale>
        <p:origin x="630" y="7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5/13/2020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5/13/2020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16228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53957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4"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r>
              <a:rPr lang="en-US" sz="650" noProof="0" dirty="0">
                <a:solidFill>
                  <a:schemeClr val="tx1"/>
                </a:solidFill>
              </a:rPr>
              <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13/05/2020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noProof="0" dirty="0" smtClean="0">
                <a:solidFill>
                  <a:schemeClr val="accent1">
                    <a:lumMod val="75000"/>
                  </a:schemeClr>
                </a:solidFill>
              </a:rPr>
              <a:t>Market Scan | Shortlisting and Provider Attributes</a:t>
            </a:r>
            <a:endParaRPr lang="en-US" noProof="0" dirty="0">
              <a:solidFill>
                <a:schemeClr val="accent1">
                  <a:lumMod val="75000"/>
                </a:schemeClr>
              </a:solidFill>
            </a:endParaRP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smtClean="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000" i="1" dirty="0"/>
              <a:t>Financial Accounting service offering</a:t>
            </a:r>
          </a:p>
          <a:p>
            <a:pPr marL="542925" indent="-171450">
              <a:spcAft>
                <a:spcPts val="0"/>
              </a:spcAft>
              <a:buFont typeface="Arial" panose="020B0604020202020204" pitchFamily="34" charset="0"/>
              <a:buChar char="•"/>
            </a:pPr>
            <a:r>
              <a:rPr lang="en-AU" sz="1000" i="1" dirty="0"/>
              <a:t>Operations and Support in Australia</a:t>
            </a:r>
          </a:p>
          <a:p>
            <a:pPr marL="371475">
              <a:spcAft>
                <a:spcPts val="0"/>
              </a:spcAft>
            </a:pPr>
            <a:endParaRPr lang="en-AU" sz="1000" i="1" dirty="0"/>
          </a:p>
          <a:p>
            <a:pPr lvl="1">
              <a:spcAft>
                <a:spcPts val="600"/>
              </a:spcAft>
              <a:buClr>
                <a:srgbClr val="0093A0"/>
              </a:buClr>
            </a:pPr>
            <a:r>
              <a:rPr lang="en-US" b="1" dirty="0" smtClean="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000" i="1" dirty="0"/>
              <a:t>Time in operation and history</a:t>
            </a:r>
          </a:p>
          <a:p>
            <a:pPr marL="542925" indent="-171450">
              <a:spcAft>
                <a:spcPts val="0"/>
              </a:spcAft>
              <a:buFont typeface="Arial" panose="020B0604020202020204" pitchFamily="34" charset="0"/>
              <a:buChar char="•"/>
            </a:pPr>
            <a:r>
              <a:rPr lang="en-AU" sz="1000" i="1" dirty="0"/>
              <a:t>Financial position and performance</a:t>
            </a:r>
          </a:p>
          <a:p>
            <a:pPr marL="542925" indent="-171450">
              <a:spcAft>
                <a:spcPts val="0"/>
              </a:spcAft>
              <a:buFont typeface="Arial" panose="020B0604020202020204" pitchFamily="34" charset="0"/>
              <a:buChar char="•"/>
            </a:pPr>
            <a:r>
              <a:rPr lang="en-AU" sz="1000" i="1" dirty="0"/>
              <a:t>Credibility of ownership and leadership</a:t>
            </a:r>
          </a:p>
          <a:p>
            <a:pPr marL="542925" indent="-171450">
              <a:spcAft>
                <a:spcPts val="0"/>
              </a:spcAft>
              <a:buFont typeface="Arial" panose="020B0604020202020204" pitchFamily="34" charset="0"/>
              <a:buChar char="•"/>
            </a:pPr>
            <a:r>
              <a:rPr lang="en-AU" sz="1000" i="1" dirty="0"/>
              <a:t>Scale</a:t>
            </a:r>
          </a:p>
          <a:p>
            <a:pPr marL="542925" indent="-171450">
              <a:spcAft>
                <a:spcPts val="0"/>
              </a:spcAft>
              <a:buFont typeface="Arial" panose="020B0604020202020204" pitchFamily="34" charset="0"/>
              <a:buChar char="•"/>
            </a:pPr>
            <a:r>
              <a:rPr lang="en-AU" sz="1000" i="1" dirty="0"/>
              <a:t>Reputation </a:t>
            </a:r>
          </a:p>
          <a:p>
            <a:pPr marL="371475">
              <a:spcAft>
                <a:spcPts val="0"/>
              </a:spcAft>
            </a:pPr>
            <a:endParaRPr lang="en-US" b="1" dirty="0" smtClean="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a:t>
            </a:r>
            <a:r>
              <a:rPr lang="en-US" dirty="0" smtClean="0">
                <a:solidFill>
                  <a:schemeClr val="accent1">
                    <a:lumMod val="75000"/>
                  </a:schemeClr>
                </a:solidFill>
              </a:rPr>
              <a:t>experience </a:t>
            </a:r>
            <a:r>
              <a:rPr lang="en-US" dirty="0">
                <a:solidFill>
                  <a:schemeClr val="accent1">
                    <a:lumMod val="75000"/>
                  </a:schemeClr>
                </a:solidFill>
              </a:rPr>
              <a:t>in </a:t>
            </a:r>
            <a:r>
              <a:rPr lang="en-US" dirty="0" smtClean="0">
                <a:solidFill>
                  <a:schemeClr val="accent1">
                    <a:lumMod val="75000"/>
                  </a:schemeClr>
                </a:solidFill>
              </a:rPr>
              <a:t>Financial Accounting System</a:t>
            </a:r>
          </a:p>
          <a:p>
            <a:pPr marL="542925" indent="-171450">
              <a:spcAft>
                <a:spcPts val="0"/>
              </a:spcAft>
              <a:buFont typeface="Arial" panose="020B0604020202020204" pitchFamily="34" charset="0"/>
              <a:buChar char="•"/>
            </a:pPr>
            <a:r>
              <a:rPr lang="en-AU" sz="1000" i="1" dirty="0"/>
              <a:t>Client base</a:t>
            </a:r>
          </a:p>
          <a:p>
            <a:pPr marL="542925" indent="-171450">
              <a:spcAft>
                <a:spcPts val="0"/>
              </a:spcAft>
              <a:buFont typeface="Arial" panose="020B0604020202020204" pitchFamily="34" charset="0"/>
              <a:buChar char="•"/>
            </a:pPr>
            <a:r>
              <a:rPr lang="en-AU" sz="1000" i="1" dirty="0"/>
              <a:t>Experience and clients delivering similar services (SaaS)</a:t>
            </a:r>
          </a:p>
          <a:p>
            <a:pPr marL="542925" indent="-171450">
              <a:spcAft>
                <a:spcPts val="0"/>
              </a:spcAft>
              <a:buFont typeface="Arial" panose="020B0604020202020204" pitchFamily="34" charset="0"/>
              <a:buChar char="•"/>
            </a:pPr>
            <a:r>
              <a:rPr lang="en-AU" sz="1000" i="1" dirty="0"/>
              <a:t>Relevant projects of similar scope and scale</a:t>
            </a:r>
          </a:p>
          <a:p>
            <a:pPr marL="371475">
              <a:spcAft>
                <a:spcPts val="0"/>
              </a:spcAft>
            </a:pPr>
            <a:endParaRPr lang="en-AU" sz="1000" i="1" dirty="0"/>
          </a:p>
          <a:p>
            <a:pPr lvl="1">
              <a:spcAft>
                <a:spcPts val="600"/>
              </a:spcAft>
              <a:buClr>
                <a:srgbClr val="0093A0"/>
              </a:buClr>
            </a:pPr>
            <a:r>
              <a:rPr lang="en-US" dirty="0" smtClean="0">
                <a:solidFill>
                  <a:schemeClr val="accent1">
                    <a:lumMod val="75000"/>
                  </a:schemeClr>
                </a:solidFill>
              </a:rPr>
              <a:t>Scope of Service </a:t>
            </a:r>
          </a:p>
          <a:p>
            <a:pPr marL="542925" indent="-171450">
              <a:spcAft>
                <a:spcPts val="0"/>
              </a:spcAft>
              <a:buFont typeface="Arial" panose="020B0604020202020204" pitchFamily="34" charset="0"/>
              <a:buChar char="•"/>
            </a:pPr>
            <a:r>
              <a:rPr lang="en-AU" sz="1000" i="1" dirty="0"/>
              <a:t>Financial Accounting system functions and capabilities</a:t>
            </a:r>
          </a:p>
          <a:p>
            <a:pPr marL="542925" indent="-171450">
              <a:spcAft>
                <a:spcPts val="0"/>
              </a:spcAft>
              <a:buFont typeface="Arial" panose="020B0604020202020204" pitchFamily="34" charset="0"/>
              <a:buChar char="•"/>
            </a:pPr>
            <a:r>
              <a:rPr lang="en-AU" sz="1000" i="1" dirty="0"/>
              <a:t>Additional service offerings such as Payroll and Expense Management System</a:t>
            </a:r>
          </a:p>
          <a:p>
            <a:pPr marL="542925" indent="-171450">
              <a:spcAft>
                <a:spcPts val="0"/>
              </a:spcAft>
              <a:buFont typeface="Arial" panose="020B0604020202020204" pitchFamily="34" charset="0"/>
              <a:buChar char="•"/>
            </a:pPr>
            <a:r>
              <a:rPr lang="en-AU" sz="1000" i="1" dirty="0"/>
              <a:t>Ease of Integration with Salesforce</a:t>
            </a:r>
          </a:p>
          <a:p>
            <a:pPr marL="542925" indent="-171450">
              <a:spcAft>
                <a:spcPts val="0"/>
              </a:spcAft>
              <a:buFont typeface="Arial" panose="020B0604020202020204" pitchFamily="34" charset="0"/>
              <a:buChar char="•"/>
            </a:pPr>
            <a:r>
              <a:rPr lang="en-AU" sz="1000" i="1" dirty="0"/>
              <a:t>Reporting capabilities</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000" i="1" dirty="0"/>
              <a:t>Native Cloud Application</a:t>
            </a:r>
          </a:p>
          <a:p>
            <a:pPr marL="542925" indent="-171450">
              <a:spcAft>
                <a:spcPts val="0"/>
              </a:spcAft>
              <a:buFont typeface="Arial" panose="020B0604020202020204" pitchFamily="34" charset="0"/>
              <a:buChar char="•"/>
            </a:pPr>
            <a:r>
              <a:rPr lang="en-AU" sz="1000" i="1" dirty="0"/>
              <a:t>Supports API capabilities</a:t>
            </a:r>
          </a:p>
          <a:p>
            <a:pPr marL="542925" indent="-171450">
              <a:spcAft>
                <a:spcPts val="0"/>
              </a:spcAft>
              <a:buFont typeface="Arial" panose="020B0604020202020204" pitchFamily="34" charset="0"/>
              <a:buChar char="•"/>
            </a:pPr>
            <a:r>
              <a:rPr lang="en-AU" sz="1000" i="1" dirty="0"/>
              <a:t>Strong investment in R&amp;D and innovation</a:t>
            </a:r>
          </a:p>
          <a:p>
            <a:pPr marL="371475">
              <a:spcAft>
                <a:spcPts val="0"/>
              </a:spcAft>
            </a:pPr>
            <a:endParaRPr lang="en-AU" sz="1000" i="1" dirty="0"/>
          </a:p>
          <a:p>
            <a:pPr lvl="1">
              <a:spcAft>
                <a:spcPts val="0"/>
              </a:spcAft>
              <a:buClr>
                <a:srgbClr val="0093A0"/>
              </a:buClr>
            </a:pPr>
            <a:endParaRPr lang="en-US" b="1" dirty="0" smtClean="0">
              <a:solidFill>
                <a:schemeClr val="tx2"/>
              </a:solidFill>
            </a:endParaRPr>
          </a:p>
          <a:p>
            <a:pPr lvl="1">
              <a:spcAft>
                <a:spcPts val="0"/>
              </a:spcAft>
              <a:buClr>
                <a:srgbClr val="0093A0"/>
              </a:buClr>
            </a:pPr>
            <a:endParaRPr lang="en-US" b="1" dirty="0" smtClean="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a:spLocks/>
          </p:cNvSpPr>
          <p:nvPr/>
        </p:nvSpPr>
        <p:spPr>
          <a:xfrm>
            <a:off x="1900237" y="65160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074" name="Group 2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9588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List of Providers Assessed</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smtClean="0"/>
              <a:t>The following is a long list </a:t>
            </a:r>
            <a:r>
              <a:rPr lang="en-US" sz="1400" dirty="0"/>
              <a:t>of proposed providers and rationale for inclusion.</a:t>
            </a:r>
          </a:p>
        </p:txBody>
      </p:sp>
      <p:graphicFrame>
        <p:nvGraphicFramePr>
          <p:cNvPr id="18" name="Table 6"/>
          <p:cNvGraphicFramePr>
            <a:graphicFrameLocks noGrp="1"/>
          </p:cNvGraphicFramePr>
          <p:nvPr>
            <p:extLst/>
          </p:nvPr>
        </p:nvGraphicFramePr>
        <p:xfrm>
          <a:off x="1900237" y="1083108"/>
          <a:ext cx="8391529" cy="5229744"/>
        </p:xfrm>
        <a:graphic>
          <a:graphicData uri="http://schemas.openxmlformats.org/drawingml/2006/table">
            <a:tbl>
              <a:tblPr firstRow="1" bandRow="1">
                <a:tableStyleId>{073A0DAA-6AF3-43AB-8588-CEC1D06C72B9}</a:tableStyleId>
              </a:tblPr>
              <a:tblGrid>
                <a:gridCol w="1946873">
                  <a:extLst>
                    <a:ext uri="{9D8B030D-6E8A-4147-A177-3AD203B41FA5}">
                      <a16:colId xmlns:a16="http://schemas.microsoft.com/office/drawing/2014/main" val="20000"/>
                    </a:ext>
                  </a:extLst>
                </a:gridCol>
                <a:gridCol w="1552607">
                  <a:extLst>
                    <a:ext uri="{9D8B030D-6E8A-4147-A177-3AD203B41FA5}">
                      <a16:colId xmlns:a16="http://schemas.microsoft.com/office/drawing/2014/main" val="20001"/>
                    </a:ext>
                  </a:extLst>
                </a:gridCol>
                <a:gridCol w="4892049">
                  <a:extLst>
                    <a:ext uri="{9D8B030D-6E8A-4147-A177-3AD203B41FA5}">
                      <a16:colId xmlns:a16="http://schemas.microsoft.com/office/drawing/2014/main" val="20002"/>
                    </a:ext>
                  </a:extLst>
                </a:gridCol>
              </a:tblGrid>
              <a:tr h="458930">
                <a:tc gridSpan="2">
                  <a:txBody>
                    <a:bodyPr/>
                    <a:lstStyle/>
                    <a:p>
                      <a:pPr algn="ctr"/>
                      <a:r>
                        <a:rPr lang="en-AU" sz="1200" dirty="0" smtClean="0">
                          <a:solidFill>
                            <a:schemeClr val="tx1"/>
                          </a:solidFill>
                          <a:latin typeface="+mj-lt"/>
                          <a:ea typeface="Open Sans" panose="020B0606030504020204" pitchFamily="34" charset="0"/>
                          <a:cs typeface="Open Sans" panose="020B0606030504020204" pitchFamily="34" charset="0"/>
                        </a:rPr>
                        <a:t>Provider (by Order of Assessment)</a:t>
                      </a:r>
                      <a:endParaRPr lang="en-AU" sz="1200" dirty="0">
                        <a:solidFill>
                          <a:schemeClr val="tx1"/>
                        </a:solidFill>
                        <a:latin typeface="+mj-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smtClean="0">
                          <a:solidFill>
                            <a:schemeClr val="tx1"/>
                          </a:solidFill>
                          <a:latin typeface="+mj-lt"/>
                          <a:ea typeface="Open Sans" panose="020B0606030504020204" pitchFamily="34" charset="0"/>
                          <a:cs typeface="Open Sans" panose="020B0606030504020204" pitchFamily="34" charset="0"/>
                        </a:rPr>
                        <a:t>Rationale for Inclusion</a:t>
                      </a:r>
                      <a:endParaRPr lang="en-AU" sz="1200" b="1" kern="1200" dirty="0">
                        <a:solidFill>
                          <a:schemeClr val="tx1"/>
                        </a:solidFill>
                        <a:latin typeface="+mj-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514">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Oracle (NETSUITE)</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baseline="0" dirty="0" smtClean="0">
                          <a:solidFill>
                            <a:schemeClr val="dk1"/>
                          </a:solidFill>
                          <a:latin typeface="+mn-lt"/>
                          <a:ea typeface="Open Sans" panose="020B0606030504020204" pitchFamily="34" charset="0"/>
                          <a:cs typeface="Open Sans" panose="020B0606030504020204" pitchFamily="34" charset="0"/>
                        </a:rPr>
                        <a:t>Xx</a:t>
                      </a: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54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i="0" kern="1200" dirty="0" smtClean="0">
                          <a:solidFill>
                            <a:schemeClr val="tx2"/>
                          </a:solidFill>
                          <a:latin typeface="+mn-lt"/>
                          <a:ea typeface="Open Sans" panose="020B0606030504020204" pitchFamily="34" charset="0"/>
                          <a:cs typeface="Open Sans" panose="020B0606030504020204" pitchFamily="34" charset="0"/>
                        </a:rPr>
                        <a:t>SAGE Live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smtClean="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6543">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Microsoft Dynamics 365</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dirty="0" smtClean="0">
                          <a:solidFill>
                            <a:schemeClr val="dk1"/>
                          </a:solidFill>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521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smtClean="0">
                          <a:solidFill>
                            <a:schemeClr val="tx2"/>
                          </a:solidFill>
                          <a:latin typeface="+mn-lt"/>
                          <a:ea typeface="Open Sans" panose="020B0606030504020204" pitchFamily="34" charset="0"/>
                          <a:cs typeface="Open Sans" panose="020B0606030504020204" pitchFamily="34" charset="0"/>
                        </a:rPr>
                        <a:t>FinancialForce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smtClean="0">
                          <a:latin typeface="+mn-lt"/>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65678">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MYOB Advanced</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smtClean="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36543">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Oracle ERP Cloud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smtClean="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6543">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Workday Financials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smtClean="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647372">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Epicore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baseline="0" dirty="0" smtClean="0">
                          <a:solidFill>
                            <a:schemeClr val="dk1"/>
                          </a:solidFill>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920239"/>
                  </a:ext>
                </a:extLst>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3"/>
          <a:stretch>
            <a:fillRect/>
          </a:stretch>
        </p:blipFill>
        <p:spPr>
          <a:xfrm>
            <a:off x="4090187" y="1697407"/>
            <a:ext cx="1043394" cy="342841"/>
          </a:xfrm>
          <a:prstGeom prst="rect">
            <a:avLst/>
          </a:prstGeom>
        </p:spPr>
      </p:pic>
      <p:pic>
        <p:nvPicPr>
          <p:cNvPr id="5" name="Picture 4"/>
          <p:cNvPicPr>
            <a:picLocks noChangeAspect="1"/>
          </p:cNvPicPr>
          <p:nvPr/>
        </p:nvPicPr>
        <p:blipFill>
          <a:blip r:embed="rId4"/>
          <a:stretch>
            <a:fillRect/>
          </a:stretch>
        </p:blipFill>
        <p:spPr>
          <a:xfrm>
            <a:off x="4215884" y="4152382"/>
            <a:ext cx="792000" cy="288973"/>
          </a:xfrm>
          <a:prstGeom prst="rect">
            <a:avLst/>
          </a:prstGeom>
        </p:spPr>
      </p:pic>
      <p:pic>
        <p:nvPicPr>
          <p:cNvPr id="8" name="Picture 7"/>
          <p:cNvPicPr>
            <a:picLocks noChangeAspect="1"/>
          </p:cNvPicPr>
          <p:nvPr/>
        </p:nvPicPr>
        <p:blipFill>
          <a:blip r:embed="rId5"/>
          <a:stretch>
            <a:fillRect/>
          </a:stretch>
        </p:blipFill>
        <p:spPr>
          <a:xfrm>
            <a:off x="4033220" y="5870384"/>
            <a:ext cx="1157331" cy="235600"/>
          </a:xfrm>
          <a:prstGeom prst="rect">
            <a:avLst/>
          </a:prstGeom>
        </p:spPr>
      </p:pic>
      <p:pic>
        <p:nvPicPr>
          <p:cNvPr id="9" name="Picture 8"/>
          <p:cNvPicPr>
            <a:picLocks noChangeAspect="1"/>
          </p:cNvPicPr>
          <p:nvPr/>
        </p:nvPicPr>
        <p:blipFill>
          <a:blip r:embed="rId6"/>
          <a:stretch>
            <a:fillRect/>
          </a:stretch>
        </p:blipFill>
        <p:spPr>
          <a:xfrm>
            <a:off x="4119697" y="4759358"/>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741" y="5214458"/>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9106" y="3535317"/>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sage.com/en-us/blog/wp-content/uploads/sites/2/2017/05/Sage-Green-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7276" y="2365553"/>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9/96/Microsoft_logo_%282012%29.svg/1280px-Microsoft_logo_%282012%29.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6412" y="2910647"/>
            <a:ext cx="950944" cy="2028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rot="19429160">
            <a:off x="4678887" y="3562787"/>
            <a:ext cx="6687325" cy="369332"/>
          </a:xfrm>
          <a:prstGeom prst="rect">
            <a:avLst/>
          </a:prstGeom>
          <a:noFill/>
        </p:spPr>
        <p:txBody>
          <a:bodyPr wrap="square" lIns="0" tIns="0" rIns="0" bIns="0" rtlCol="0">
            <a:spAutoFit/>
          </a:bodyPr>
          <a:lstStyle/>
          <a:p>
            <a:pPr>
              <a:spcBef>
                <a:spcPts val="600"/>
              </a:spcBef>
              <a:buSzPct val="100000"/>
            </a:pPr>
            <a:r>
              <a:rPr lang="en-AU" dirty="0" smtClean="0">
                <a:solidFill>
                  <a:srgbClr val="FF0000"/>
                </a:solidFill>
              </a:rPr>
              <a:t>UPDATE BASED ON SOURCE (SEE BELOW)</a:t>
            </a:r>
          </a:p>
        </p:txBody>
      </p:sp>
    </p:spTree>
    <p:extLst>
      <p:ext uri="{BB962C8B-B14F-4D97-AF65-F5344CB8AC3E}">
        <p14:creationId xmlns:p14="http://schemas.microsoft.com/office/powerpoint/2010/main" val="48664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4554E-08F4-4595-B005-99FEB531E0F4}">
  <ds:schemaRefs>
    <ds:schemaRef ds:uri="http://schemas.microsoft.com/office/2006/metadata/properties"/>
    <ds:schemaRef ds:uri="7D1768DD-F29E-4DC2-9191-F2636B9FA92C"/>
    <ds:schemaRef ds:uri="83DDB362-4C05-4E52-A8D9-EF2F47978B8D"/>
    <ds:schemaRef ds:uri="http://schemas.microsoft.com/sharepoint/v3"/>
    <ds:schemaRef ds:uri="http://purl.org/dc/elements/1.1/"/>
    <ds:schemaRef ds:uri="8DD08C88-CC4C-4D35-9129-A70DAA36BE5E"/>
    <ds:schemaRef ds:uri="428bb8f6-6046-4ac8-a522-70af368045b5"/>
    <ds:schemaRef ds:uri="http://schemas.microsoft.com/office/2006/documentManagement/types"/>
    <ds:schemaRef ds:uri="203f0f4d-b3b9-4ed8-8c19-eebed11dd308"/>
    <ds:schemaRef ds:uri="39C40E9B-856B-46A7-8793-65A6FC1828D8"/>
    <ds:schemaRef ds:uri="http://schemas.microsoft.com/office/infopath/2007/PartnerControls"/>
    <ds:schemaRef ds:uri="http://schemas.openxmlformats.org/package/2006/metadata/core-properties"/>
    <ds:schemaRef ds:uri="http://purl.org/dc/dcmitype/"/>
    <ds:schemaRef ds:uri="http://www.w3.org/XML/1998/namespace"/>
    <ds:schemaRef ds:uri="5a51c775-c49c-428b-8c1e-2f89178d00f4"/>
    <ds:schemaRef ds:uri="http://purl.org/dc/terms/"/>
    <ds:schemaRef ds:uri="2e263111-b571-4954-8ad9-3d41fbcd6be7"/>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171</TotalTime>
  <Words>281</Words>
  <Application>Microsoft Office PowerPoint</Application>
  <PresentationFormat>Widescreen</PresentationFormat>
  <Paragraphs>62</Paragraphs>
  <Slides>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3" baseType="lpstr">
      <vt:lpstr>Arial</vt:lpstr>
      <vt:lpstr>Open Sans</vt:lpstr>
      <vt:lpstr>Segoe UI Light</vt:lpstr>
      <vt:lpstr>Times New Roman</vt:lpstr>
      <vt:lpstr>Verdana</vt:lpstr>
      <vt:lpstr>Wingdings</vt:lpstr>
      <vt:lpstr>Wingdings 2</vt:lpstr>
      <vt:lpstr>Deloitte_US_Onscreen</vt:lpstr>
      <vt:lpstr>think-cell Slide</vt:lpstr>
      <vt:lpstr>Inside Sherpa – Digital Internship</vt:lpstr>
      <vt:lpstr>Market Scan | Shortlisting and Provider Attributes</vt:lpstr>
      <vt:lpstr>List of Providers Assessed</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Shivam Shekhar</cp:lastModifiedBy>
  <cp:revision>24</cp:revision>
  <cp:lastPrinted>2014-06-25T02:16:22Z</cp:lastPrinted>
  <dcterms:created xsi:type="dcterms:W3CDTF">2016-11-09T03:27:53Z</dcterms:created>
  <dcterms:modified xsi:type="dcterms:W3CDTF">2020-05-13T14:45:27Z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