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8"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437"/>
            <p14:sldId id="438"/>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varScale="1">
        <p:scale>
          <a:sx n="73" d="100"/>
          <a:sy n="73" d="100"/>
        </p:scale>
        <p:origin x="630" y="7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AU" sz="1600" dirty="0"/>
              <a:t>Phase 1 Price Comparison</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extLst>
            <c:ext xmlns:c16="http://schemas.microsoft.com/office/drawing/2014/chart" uri="{C3380CC4-5D6E-409C-BE32-E72D297353CC}">
              <c16:uniqueId val="{00000000-7BD6-4A1C-A523-B7C5D3FBC278}"/>
            </c:ext>
          </c:extLst>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c:v>
                </c:pt>
                <c:pt idx="5">
                  <c:v>15577.2</c:v>
                </c:pt>
              </c:numCache>
            </c:numRef>
          </c:val>
          <c:extLst>
            <c:ext xmlns:c16="http://schemas.microsoft.com/office/drawing/2014/chart" uri="{C3380CC4-5D6E-409C-BE32-E72D297353CC}">
              <c16:uniqueId val="{00000001-7BD6-4A1C-A523-B7C5D3FBC278}"/>
            </c:ext>
          </c:extLst>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extLst>
            <c:ext xmlns:c16="http://schemas.microsoft.com/office/drawing/2014/chart" uri="{C3380CC4-5D6E-409C-BE32-E72D297353CC}">
              <c16:uniqueId val="{00000000-649C-4B73-93E8-C5E06FE4C258}"/>
            </c:ext>
          </c:extLst>
        </c:ser>
        <c:dLbls>
          <c:showLegendKey val="0"/>
          <c:showVal val="0"/>
          <c:showCatName val="0"/>
          <c:showSerName val="0"/>
          <c:showPercent val="0"/>
          <c:showBubbleSize val="0"/>
        </c:dLbls>
        <c:gapWidth val="100"/>
        <c:overlap val="-24"/>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5/13/2020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5/13/2020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7180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00842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4"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13/05/2020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5.xml"/><Relationship Id="rId7" Type="http://schemas.openxmlformats.org/officeDocument/2006/relationships/image" Target="../media/image8.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nvPr>
        </p:nvGraphicFramePr>
        <p:xfrm>
          <a:off x="1900235" y="1368462"/>
          <a:ext cx="8391527" cy="2240356"/>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x</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sp>
        <p:nvSpPr>
          <p:cNvPr id="77" name="TextBox 76"/>
          <p:cNvSpPr txBox="1"/>
          <p:nvPr/>
        </p:nvSpPr>
        <p:spPr>
          <a:xfrm rot="19429160">
            <a:off x="2046708" y="3261833"/>
            <a:ext cx="7909903" cy="815608"/>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AU" sz="2400" b="0" i="0" u="none" strike="noStrike" kern="1200" cap="none" spc="0" normalizeH="0" baseline="0" noProof="0" dirty="0" smtClean="0">
                <a:ln>
                  <a:noFill/>
                </a:ln>
                <a:solidFill>
                  <a:srgbClr val="FF0000"/>
                </a:solidFill>
                <a:effectLst/>
                <a:uLnTx/>
                <a:uFillTx/>
                <a:latin typeface="Verdana"/>
                <a:ea typeface="+mn-ea"/>
                <a:cs typeface="+mn-cs"/>
              </a:rPr>
              <a:t>UPDATE BASED ON</a:t>
            </a:r>
            <a:r>
              <a:rPr kumimoji="0" lang="en-AU" sz="2400" b="0" i="0" u="none" strike="noStrike" kern="1200" cap="none" spc="0" normalizeH="0" noProof="0" dirty="0" smtClean="0">
                <a:ln>
                  <a:noFill/>
                </a:ln>
                <a:solidFill>
                  <a:srgbClr val="FF0000"/>
                </a:solidFill>
                <a:effectLst/>
                <a:uLnTx/>
                <a:uFillTx/>
                <a:latin typeface="Verdana"/>
                <a:ea typeface="+mn-ea"/>
                <a:cs typeface="+mn-cs"/>
              </a:rPr>
              <a:t> TASK 2 ‘SLIDE 5’ AND </a:t>
            </a:r>
          </a:p>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AU" sz="2400" b="0" i="0" u="none" strike="noStrike" kern="1200" cap="none" spc="0" normalizeH="0" noProof="0" dirty="0" smtClean="0">
                <a:ln>
                  <a:noFill/>
                </a:ln>
                <a:solidFill>
                  <a:srgbClr val="FF0000"/>
                </a:solidFill>
                <a:effectLst/>
                <a:uLnTx/>
                <a:uFillTx/>
                <a:latin typeface="Verdana"/>
                <a:ea typeface="+mn-ea"/>
                <a:cs typeface="+mn-cs"/>
              </a:rPr>
              <a:t>TASK 3 APPENDIX  </a:t>
            </a:r>
            <a:endParaRPr kumimoji="0" lang="en-AU" sz="2400" b="0" i="0" u="none" strike="noStrike" kern="1200" cap="none" spc="0" normalizeH="0" baseline="0" noProof="0" dirty="0" smtClean="0">
              <a:ln>
                <a:noFill/>
              </a:ln>
              <a:solidFill>
                <a:srgbClr val="FF0000"/>
              </a:solidFill>
              <a:effectLst/>
              <a:uLnTx/>
              <a:uFillTx/>
              <a:latin typeface="Verdana"/>
              <a:ea typeface="+mn-ea"/>
              <a:cs typeface="+mn-cs"/>
            </a:endParaRPr>
          </a:p>
        </p:txBody>
      </p:sp>
    </p:spTree>
    <p:extLst>
      <p:ext uri="{BB962C8B-B14F-4D97-AF65-F5344CB8AC3E}">
        <p14:creationId xmlns:p14="http://schemas.microsoft.com/office/powerpoint/2010/main" val="264206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6" imgW="624" imgH="623" progId="TCLayout.ActiveDocument.1">
                  <p:embed/>
                </p:oleObj>
              </mc:Choice>
              <mc:Fallback>
                <p:oleObj name="think-cell Slide" r:id="rId6" imgW="624" imgH="623"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defTabSz="1219170">
              <a:spcBef>
                <a:spcPct val="0"/>
              </a:spcBef>
              <a:spcAft>
                <a:spcPct val="0"/>
              </a:spcAft>
              <a:buFont typeface="Wingdings 2" pitchFamily="18" charset="2"/>
              <a:buNone/>
              <a:defRPr/>
            </a:pPr>
            <a:endParaRPr kumimoji="0" lang="en-US" sz="2000" u="none" strike="noStrike" kern="1200" cap="none" spc="0" normalizeH="0" noProof="0" dirty="0" smtClean="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smtClean="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smtClean="0"/>
              <a:t>xx</a:t>
            </a:r>
            <a:r>
              <a:rPr lang="en-AU" sz="1400" dirty="0" smtClean="0"/>
              <a:t>, </a:t>
            </a:r>
            <a:r>
              <a:rPr lang="en-AU" sz="1400" b="1" dirty="0" smtClean="0"/>
              <a:t>xx </a:t>
            </a:r>
            <a:r>
              <a:rPr lang="en-AU" sz="1400" dirty="0" smtClean="0"/>
              <a:t>and</a:t>
            </a:r>
            <a:r>
              <a:rPr lang="en-AU" sz="1400" b="1" dirty="0" smtClean="0"/>
              <a:t> xx </a:t>
            </a:r>
            <a:r>
              <a:rPr lang="en-AU" sz="1400" dirty="0" smtClean="0"/>
              <a:t>was </a:t>
            </a:r>
            <a:r>
              <a:rPr lang="en-AU" sz="1400" dirty="0"/>
              <a:t>carried out for Phase 1 (Implementation of the new financial accounting system)</a:t>
            </a:r>
          </a:p>
          <a:p>
            <a:endParaRPr lang="en-AU" sz="1200" dirty="0"/>
          </a:p>
        </p:txBody>
      </p:sp>
      <p:graphicFrame>
        <p:nvGraphicFramePr>
          <p:cNvPr id="14" name="Table 13"/>
          <p:cNvGraphicFramePr>
            <a:graphicFrameLocks noGrp="1"/>
          </p:cNvGraphicFramePr>
          <p:nvPr>
            <p:extLst/>
          </p:nvPr>
        </p:nvGraphicFramePr>
        <p:xfrm>
          <a:off x="1921335" y="1170146"/>
          <a:ext cx="4174667" cy="3922239"/>
        </p:xfrm>
        <a:graphic>
          <a:graphicData uri="http://schemas.openxmlformats.org/drawingml/2006/table">
            <a:tbl>
              <a:tblPr>
                <a:tableStyleId>{E8B1032C-EA38-4F05-BA0D-38AFFFC7BED3}</a:tableStyleId>
              </a:tblPr>
              <a:tblGrid>
                <a:gridCol w="1270511">
                  <a:extLst>
                    <a:ext uri="{9D8B030D-6E8A-4147-A177-3AD203B41FA5}">
                      <a16:colId xmlns:a16="http://schemas.microsoft.com/office/drawing/2014/main" val="20000"/>
                    </a:ext>
                  </a:extLst>
                </a:gridCol>
                <a:gridCol w="968052">
                  <a:extLst>
                    <a:ext uri="{9D8B030D-6E8A-4147-A177-3AD203B41FA5}">
                      <a16:colId xmlns:a16="http://schemas.microsoft.com/office/drawing/2014/main" val="20005"/>
                    </a:ext>
                  </a:extLst>
                </a:gridCol>
                <a:gridCol w="968052">
                  <a:extLst>
                    <a:ext uri="{9D8B030D-6E8A-4147-A177-3AD203B41FA5}">
                      <a16:colId xmlns:a16="http://schemas.microsoft.com/office/drawing/2014/main" val="20006"/>
                    </a:ext>
                  </a:extLst>
                </a:gridCol>
                <a:gridCol w="968052">
                  <a:extLst>
                    <a:ext uri="{9D8B030D-6E8A-4147-A177-3AD203B41FA5}">
                      <a16:colId xmlns:a16="http://schemas.microsoft.com/office/drawing/2014/main" val="4036869062"/>
                    </a:ext>
                  </a:extLst>
                </a:gridCol>
              </a:tblGrid>
              <a:tr h="2981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100" b="0" i="0" u="none" strike="noStrike" dirty="0" smtClean="0">
                          <a:ln>
                            <a:solidFill>
                              <a:sysClr val="windowText" lastClr="000000"/>
                            </a:solidFill>
                          </a:ln>
                          <a:solidFill>
                            <a:schemeClr val="tx1"/>
                          </a:solidFill>
                          <a:effectLst/>
                          <a:latin typeface="+mn-lt"/>
                        </a:rPr>
                        <a:t>xx </a:t>
                      </a:r>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xx </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xx</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Implementation</a:t>
                      </a:r>
                    </a:p>
                  </a:txBody>
                  <a:tcPr marL="45720" marR="45720" anchor="ct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2150959375"/>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Travel</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3357949668"/>
                  </a:ext>
                </a:extLst>
              </a:tr>
              <a:tr h="28852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kern="1200" dirty="0" smtClean="0">
                          <a:solidFill>
                            <a:schemeClr val="tx1"/>
                          </a:solidFill>
                          <a:effectLst/>
                          <a:latin typeface="+mn-lt"/>
                          <a:ea typeface="+mn-ea"/>
                          <a:cs typeface="+mn-cs"/>
                        </a:rPr>
                        <a:t>Sub Total</a:t>
                      </a: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extLst>
                  <a:ext uri="{0D108BD9-81ED-4DB2-BD59-A6C34878D82A}">
                    <a16:rowId xmlns:a16="http://schemas.microsoft.com/office/drawing/2014/main" val="195409319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Licencing costs</a:t>
                      </a:r>
                      <a:r>
                        <a:rPr lang="en-AU" sz="900" b="0" i="0" u="none" strike="noStrike" baseline="0" dirty="0" smtClean="0">
                          <a:solidFill>
                            <a:schemeClr val="tx1"/>
                          </a:solidFill>
                          <a:effectLst/>
                          <a:latin typeface="+mn-lt"/>
                        </a:rPr>
                        <a:t> of core finance modules</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2435666062"/>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smtClean="0">
                          <a:solidFill>
                            <a:schemeClr val="tx1"/>
                          </a:solidFill>
                          <a:effectLst/>
                          <a:latin typeface="+mn-lt"/>
                          <a:ea typeface="+mn-ea"/>
                          <a:cs typeface="+mn-cs"/>
                        </a:rPr>
                        <a:t>8 x</a:t>
                      </a:r>
                      <a:r>
                        <a:rPr lang="en-AU" sz="900" b="0" i="0" u="none" strike="noStrike" kern="1200" baseline="0" dirty="0" smtClean="0">
                          <a:solidFill>
                            <a:schemeClr val="tx1"/>
                          </a:solidFill>
                          <a:effectLst/>
                          <a:latin typeface="+mn-lt"/>
                          <a:ea typeface="+mn-ea"/>
                          <a:cs typeface="+mn-cs"/>
                        </a:rPr>
                        <a:t> </a:t>
                      </a:r>
                      <a:r>
                        <a:rPr lang="en-AU" sz="900" b="0" i="0" u="none" strike="noStrike" kern="1200" dirty="0" smtClean="0">
                          <a:solidFill>
                            <a:schemeClr val="tx1"/>
                          </a:solidFill>
                          <a:effectLst/>
                          <a:latin typeface="+mn-lt"/>
                          <a:ea typeface="+mn-ea"/>
                          <a:cs typeface="+mn-cs"/>
                        </a:rPr>
                        <a:t>Finance Users</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332177647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smtClean="0">
                          <a:solidFill>
                            <a:schemeClr val="tx1"/>
                          </a:solidFill>
                          <a:effectLst/>
                          <a:latin typeface="+mn-lt"/>
                          <a:ea typeface="+mn-ea"/>
                          <a:cs typeface="+mn-cs"/>
                        </a:rPr>
                        <a:t>6 x KPI Dashboard Users</a:t>
                      </a: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extLst>
                  <a:ext uri="{0D108BD9-81ED-4DB2-BD59-A6C34878D82A}">
                    <a16:rowId xmlns:a16="http://schemas.microsoft.com/office/drawing/2014/main" val="2068418364"/>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Support</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54668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Sand Box</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1506713265"/>
                  </a:ext>
                </a:extLst>
              </a:tr>
              <a:tr h="34973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dirty="0" smtClean="0">
                          <a:solidFill>
                            <a:schemeClr val="tx1"/>
                          </a:solidFill>
                          <a:effectLst/>
                          <a:latin typeface="+mn-lt"/>
                        </a:rPr>
                        <a:t>Sub - Total</a:t>
                      </a:r>
                    </a:p>
                  </a:txBody>
                  <a:tcPr marL="45720" marR="45720" anchor="ctr">
                    <a:solidFill>
                      <a:schemeClr val="bg1">
                        <a:lumMod val="95000"/>
                      </a:schemeClr>
                    </a:solidFill>
                  </a:tcPr>
                </a:tc>
                <a:tc>
                  <a:txBody>
                    <a:bodyPr/>
                    <a:lstStyle/>
                    <a:p>
                      <a:pPr marL="0" algn="ctr" defTabSz="914400" rtl="0" eaLnBrk="1" fontAlgn="b" latinLnBrk="0" hangingPunct="1">
                        <a:spcAft>
                          <a:spcPts val="0"/>
                        </a:spcAft>
                      </a:pPr>
                      <a:endParaRPr lang="en-AU" sz="900" b="1" i="1"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extLst>
                  <a:ext uri="{0D108BD9-81ED-4DB2-BD59-A6C34878D82A}">
                    <a16:rowId xmlns:a16="http://schemas.microsoft.com/office/drawing/2014/main" val="1649935505"/>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Total</a:t>
                      </a: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extLst>
                  <a:ext uri="{0D108BD9-81ED-4DB2-BD59-A6C34878D82A}">
                    <a16:rowId xmlns:a16="http://schemas.microsoft.com/office/drawing/2014/main" val="4102796134"/>
                  </a:ext>
                </a:extLst>
              </a:tr>
            </a:tbl>
          </a:graphicData>
        </a:graphic>
      </p:graphicFrame>
      <p:graphicFrame>
        <p:nvGraphicFramePr>
          <p:cNvPr id="5" name="Chart 4"/>
          <p:cNvGraphicFramePr/>
          <p:nvPr>
            <p:extLst/>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 Placeholder 24"/>
          <p:cNvSpPr txBox="1">
            <a:spLocks/>
          </p:cNvSpPr>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1 – Implementation of the Finance Accounting System alone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2 – Integration of the new accounting system with FinancialForce and other functions such as Payroll, Expense Management System etc. </a:t>
            </a:r>
          </a:p>
        </p:txBody>
      </p:sp>
      <p:sp>
        <p:nvSpPr>
          <p:cNvPr id="10" name="Text Placeholder 24"/>
          <p:cNvSpPr txBox="1">
            <a:spLocks/>
          </p:cNvSpPr>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AU" sz="1200" b="0" i="0" u="none" strike="noStrike" kern="1200" cap="none" spc="0" normalizeH="0" baseline="0" noProof="0" dirty="0" smtClean="0">
                <a:ln>
                  <a:noFill/>
                </a:ln>
                <a:solidFill>
                  <a:srgbClr val="575757"/>
                </a:solidFill>
                <a:effectLst/>
                <a:uLnTx/>
                <a:uFillTx/>
                <a:latin typeface="Verdana"/>
                <a:ea typeface="+mn-ea"/>
                <a:cs typeface="+mn-cs"/>
              </a:rPr>
              <a:t>Findings …</a:t>
            </a:r>
            <a:r>
              <a:rPr kumimoji="0" lang="en-AU" sz="1200" b="0" i="0" u="none" strike="noStrike" kern="1200" cap="none" spc="0" normalizeH="0" baseline="0" noProof="0" dirty="0" err="1" smtClean="0">
                <a:ln>
                  <a:noFill/>
                </a:ln>
                <a:solidFill>
                  <a:srgbClr val="575757"/>
                </a:solidFill>
                <a:effectLst/>
                <a:uLnTx/>
                <a:uFillTx/>
                <a:latin typeface="Verdana"/>
                <a:ea typeface="+mn-ea"/>
                <a:cs typeface="+mn-cs"/>
              </a:rPr>
              <a:t>xxxx</a:t>
            </a:r>
            <a:r>
              <a:rPr kumimoji="0" lang="en-AU" sz="1200" b="0" i="0" u="none" strike="noStrike" kern="1200" cap="none" spc="0" normalizeH="0" baseline="0" noProof="0" dirty="0" smtClean="0">
                <a:ln>
                  <a:noFill/>
                </a:ln>
                <a:solidFill>
                  <a:srgbClr val="575757"/>
                </a:solidFill>
                <a:effectLst/>
                <a:uLnTx/>
                <a:uFillTx/>
                <a:latin typeface="Verdana"/>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a:ea typeface="+mn-ea"/>
              <a:cs typeface="+mn-cs"/>
            </a:endParaRPr>
          </a:p>
        </p:txBody>
      </p:sp>
      <p:sp>
        <p:nvSpPr>
          <p:cNvPr id="16" name="TextBox 15"/>
          <p:cNvSpPr txBox="1"/>
          <p:nvPr/>
        </p:nvSpPr>
        <p:spPr>
          <a:xfrm rot="19429160">
            <a:off x="1960477" y="2760697"/>
            <a:ext cx="4697553" cy="369332"/>
          </a:xfrm>
          <a:prstGeom prst="rect">
            <a:avLst/>
          </a:prstGeom>
          <a:noFill/>
        </p:spPr>
        <p:txBody>
          <a:bodyPr wrap="square" lIns="0" tIns="0" rIns="0" bIns="0" rtlCol="0">
            <a:spAutoFit/>
          </a:bodyPr>
          <a:lstStyle/>
          <a:p>
            <a:pPr lvl="0" defTabSz="1219170">
              <a:spcBef>
                <a:spcPts val="600"/>
              </a:spcBef>
              <a:buSzPct val="100000"/>
            </a:pPr>
            <a:r>
              <a:rPr kumimoji="0" lang="en-AU" sz="2400" b="0" i="0" u="none" strike="noStrike" kern="1200" cap="none" spc="0" normalizeH="0" baseline="0" noProof="0" dirty="0" smtClean="0">
                <a:ln>
                  <a:noFill/>
                </a:ln>
                <a:solidFill>
                  <a:srgbClr val="FF0000"/>
                </a:solidFill>
                <a:effectLst/>
                <a:uLnTx/>
                <a:uFillTx/>
                <a:latin typeface="Verdana"/>
                <a:ea typeface="+mn-ea"/>
                <a:cs typeface="+mn-cs"/>
              </a:rPr>
              <a:t>UPDATE BASED ON APPENDIX</a:t>
            </a:r>
          </a:p>
        </p:txBody>
      </p:sp>
      <p:sp>
        <p:nvSpPr>
          <p:cNvPr id="15" name="TextBox 14"/>
          <p:cNvSpPr txBox="1"/>
          <p:nvPr/>
        </p:nvSpPr>
        <p:spPr>
          <a:xfrm rot="19429160">
            <a:off x="6515329" y="3032727"/>
            <a:ext cx="4697553" cy="369332"/>
          </a:xfrm>
          <a:prstGeom prst="rect">
            <a:avLst/>
          </a:prstGeom>
          <a:noFill/>
        </p:spPr>
        <p:txBody>
          <a:bodyPr wrap="square" lIns="0" tIns="0" rIns="0" bIns="0" rtlCol="0">
            <a:spAutoFit/>
          </a:bodyPr>
          <a:lstStyle/>
          <a:p>
            <a:pPr lvl="0" defTabSz="1219170">
              <a:spcBef>
                <a:spcPts val="600"/>
              </a:spcBef>
              <a:buSzPct val="100000"/>
            </a:pPr>
            <a:r>
              <a:rPr kumimoji="0" lang="en-AU" sz="2400" b="0" i="0" u="none" strike="noStrike" kern="1200" cap="none" spc="0" normalizeH="0" baseline="0" noProof="0" dirty="0" smtClean="0">
                <a:ln>
                  <a:noFill/>
                </a:ln>
                <a:solidFill>
                  <a:srgbClr val="FF0000"/>
                </a:solidFill>
                <a:effectLst/>
                <a:uLnTx/>
                <a:uFillTx/>
                <a:latin typeface="Verdana"/>
                <a:ea typeface="+mn-ea"/>
                <a:cs typeface="+mn-cs"/>
              </a:rPr>
              <a:t>UPDATE BASED ON APPENDIX </a:t>
            </a:r>
            <a:r>
              <a:rPr lang="en-US" sz="2400" noProof="0" dirty="0" smtClean="0">
                <a:solidFill>
                  <a:schemeClr val="accent1">
                    <a:lumMod val="75000"/>
                  </a:schemeClr>
                </a:solidFill>
              </a:rPr>
              <a:t> </a:t>
            </a:r>
            <a:endParaRPr kumimoji="0" lang="en-AU" sz="2400" b="0" i="0" u="none" strike="noStrike" kern="1200" cap="none" spc="0" normalizeH="0" baseline="0" noProof="0" dirty="0" smtClean="0">
              <a:ln>
                <a:noFill/>
              </a:ln>
              <a:solidFill>
                <a:srgbClr val="FF0000"/>
              </a:solidFill>
              <a:effectLst/>
              <a:uLnTx/>
              <a:uFillTx/>
              <a:latin typeface="Verdana"/>
              <a:ea typeface="+mn-ea"/>
              <a:cs typeface="+mn-cs"/>
            </a:endParaRPr>
          </a:p>
        </p:txBody>
      </p:sp>
    </p:spTree>
    <p:extLst>
      <p:ext uri="{BB962C8B-B14F-4D97-AF65-F5344CB8AC3E}">
        <p14:creationId xmlns:p14="http://schemas.microsoft.com/office/powerpoint/2010/main" val="48601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6.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2.xml><?xml version="1.0" encoding="utf-8"?>
<ds:datastoreItem xmlns:ds="http://schemas.openxmlformats.org/officeDocument/2006/customXml" ds:itemID="{1B14554E-08F4-4595-B005-99FEB531E0F4}">
  <ds:schemaRefs>
    <ds:schemaRef ds:uri="428bb8f6-6046-4ac8-a522-70af368045b5"/>
    <ds:schemaRef ds:uri="http://schemas.microsoft.com/office/infopath/2007/PartnerControls"/>
    <ds:schemaRef ds:uri="http://schemas.microsoft.com/office/2006/documentManagement/types"/>
    <ds:schemaRef ds:uri="5a51c775-c49c-428b-8c1e-2f89178d00f4"/>
    <ds:schemaRef ds:uri="83DDB362-4C05-4E52-A8D9-EF2F47978B8D"/>
    <ds:schemaRef ds:uri="http://schemas.microsoft.com/office/2006/metadata/properties"/>
    <ds:schemaRef ds:uri="8DD08C88-CC4C-4D35-9129-A70DAA36BE5E"/>
    <ds:schemaRef ds:uri="7D1768DD-F29E-4DC2-9191-F2636B9FA92C"/>
    <ds:schemaRef ds:uri="http://purl.org/dc/elements/1.1/"/>
    <ds:schemaRef ds:uri="39C40E9B-856B-46A7-8793-65A6FC1828D8"/>
    <ds:schemaRef ds:uri="http://schemas.openxmlformats.org/package/2006/metadata/core-properties"/>
    <ds:schemaRef ds:uri="http://purl.org/dc/dcmitype/"/>
    <ds:schemaRef ds:uri="203f0f4d-b3b9-4ed8-8c19-eebed11dd308"/>
    <ds:schemaRef ds:uri="http://purl.org/dc/terms/"/>
    <ds:schemaRef ds:uri="http://schemas.microsoft.com/sharepoint/v3"/>
    <ds:schemaRef ds:uri="http://www.w3.org/XML/1998/namespace"/>
    <ds:schemaRef ds:uri="2e263111-b571-4954-8ad9-3d41fbcd6be7"/>
  </ds:schemaRefs>
</ds:datastoreItem>
</file>

<file path=customXml/itemProps3.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8B62803-FC7D-4BCB-AD21-90AE25F963C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162</TotalTime>
  <Words>227</Words>
  <Application>Microsoft Office PowerPoint</Application>
  <PresentationFormat>Widescreen</PresentationFormat>
  <Paragraphs>53</Paragraphs>
  <Slides>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3" baseType="lpstr">
      <vt:lpstr>Arial</vt:lpstr>
      <vt:lpstr>Open Sans</vt:lpstr>
      <vt:lpstr>Segoe UI Light</vt:lpstr>
      <vt:lpstr>Times New Roman</vt:lpstr>
      <vt:lpstr>Verdana</vt:lpstr>
      <vt:lpstr>Wingdings</vt:lpstr>
      <vt:lpstr>Wingdings 2</vt:lpstr>
      <vt:lpstr>Deloitte_US_Onscreen</vt:lpstr>
      <vt:lpstr>think-cell Slide</vt:lpstr>
      <vt:lpstr>Inside Sherpa – Digital Internship</vt:lpstr>
      <vt:lpstr>Targeted Vendors for Further Assessment</vt:lpstr>
      <vt:lpstr>Evaluation | Commercials – Final Offer – Phase 1 only</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Shivam Shekhar</cp:lastModifiedBy>
  <cp:revision>24</cp:revision>
  <cp:lastPrinted>2014-06-25T02:16:22Z</cp:lastPrinted>
  <dcterms:created xsi:type="dcterms:W3CDTF">2016-11-09T03:27:53Z</dcterms:created>
  <dcterms:modified xsi:type="dcterms:W3CDTF">2020-05-13T14:52:55Z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