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smtClean="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a:t>
            </a:r>
            <a:r>
              <a:rPr lang="en-US" noProof="0" dirty="0" smtClean="0"/>
              <a:t>subtitle</a:t>
            </a:r>
            <a:endParaRPr lang="en-US" noProof="0" dirty="0"/>
          </a:p>
        </p:txBody>
      </p:sp>
      <p:sp>
        <p:nvSpPr>
          <p:cNvPr id="2" name="Title 1"/>
          <p:cNvSpPr>
            <a:spLocks noGrp="1"/>
          </p:cNvSpPr>
          <p:nvPr>
            <p:ph type="title"/>
          </p:nvPr>
        </p:nvSpPr>
        <p:spPr>
          <a:xfrm>
            <a:off x="426542" y="327026"/>
            <a:ext cx="11340000" cy="303187"/>
          </a:xfrm>
        </p:spPr>
        <p:txBody>
          <a:bodyPr/>
          <a:lstStyle/>
          <a:p>
            <a:r>
              <a:rPr lang="en-US" dirty="0" smtClean="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ext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52"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smtClean="0"/>
              <a:t>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a:t>
            </a:r>
            <a:r>
              <a:rPr kumimoji="0" lang="en-US" sz="800" b="0"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sym typeface="Frutiger Next Pro Light" charset="0"/>
              </a:rPr>
              <a:t>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rPr>
              <a:t>TS&amp;A Cloud – Digital Internship</a:t>
            </a:r>
            <a:endPar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endParaRP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err="1"/>
              <a:t>InsideSherpa</a:t>
            </a:r>
            <a:r>
              <a:rPr lang="en-AU" dirty="0"/>
              <a:t> Internship</a:t>
            </a:r>
            <a:endParaRPr lang="en-AU" dirty="0"/>
          </a:p>
        </p:txBody>
      </p:sp>
      <p:sp>
        <p:nvSpPr>
          <p:cNvPr id="4" name="Title 3"/>
          <p:cNvSpPr>
            <a:spLocks noGrp="1"/>
          </p:cNvSpPr>
          <p:nvPr>
            <p:ph type="title"/>
          </p:nvPr>
        </p:nvSpPr>
        <p:spPr>
          <a:xfrm>
            <a:off x="426542" y="327026"/>
            <a:ext cx="11340000" cy="303187"/>
          </a:xfrm>
        </p:spPr>
        <p:txBody>
          <a:bodyPr/>
          <a:lstStyle/>
          <a:p>
            <a:r>
              <a:rPr lang="en-AU" dirty="0"/>
              <a:t>Deloitte  - Introduction to TSA – Cloud</a:t>
            </a:r>
            <a:endParaRPr lang="en-AU" dirty="0">
              <a:solidFill>
                <a:srgbClr val="86BC25"/>
              </a:solidFill>
            </a:endParaRPr>
          </a:p>
        </p:txBody>
      </p:sp>
      <p:sp>
        <p:nvSpPr>
          <p:cNvPr id="43" name="Text Placeholder 3"/>
          <p:cNvSpPr txBox="1">
            <a:spLocks/>
          </p:cNvSpPr>
          <p:nvPr/>
        </p:nvSpPr>
        <p:spPr>
          <a:xfrm>
            <a:off x="426542" y="976169"/>
            <a:ext cx="11340000"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200" b="1" dirty="0" smtClean="0">
                <a:solidFill>
                  <a:srgbClr val="86BC25"/>
                </a:solidFill>
                <a:ea typeface="Chronicle Display Black" charset="0"/>
                <a:cs typeface="Segoe UI Semilight" panose="020B0402040204020203" pitchFamily="34" charset="0"/>
              </a:rPr>
              <a:t>Benefits</a:t>
            </a:r>
          </a:p>
          <a:p>
            <a:r>
              <a:rPr lang="en-US" sz="1200" b="1" dirty="0"/>
              <a:t>Broad network access:</a:t>
            </a:r>
            <a:r>
              <a:rPr lang="en-US" sz="1200" dirty="0"/>
              <a:t> Services are accessible from a wide variety of devices (such as PCs, smartphones and tablets) and from any location with network access to the cloud</a:t>
            </a:r>
            <a:br>
              <a:rPr lang="en-US" sz="1200" dirty="0"/>
            </a:br>
            <a:endParaRPr lang="en-US" sz="1200" dirty="0"/>
          </a:p>
          <a:p>
            <a:r>
              <a:rPr lang="en-US" sz="1200" b="1" dirty="0"/>
              <a:t>Resource pooling: </a:t>
            </a:r>
            <a:r>
              <a:rPr lang="en-US" sz="1200" dirty="0"/>
              <a:t>Computing resources are pooled to serve multiple customers, which creates significant efficiencies and economies of scale. Resources are deployed based on demand, and customers generally don’t know (and don’t need to know) where those resources are physically located</a:t>
            </a:r>
            <a:br>
              <a:rPr lang="en-US" sz="1200" dirty="0"/>
            </a:br>
            <a:endParaRPr lang="en-US" sz="1200" dirty="0"/>
          </a:p>
          <a:p>
            <a:r>
              <a:rPr lang="en-US" sz="1200" b="1" dirty="0"/>
              <a:t>Rapid elasticity:</a:t>
            </a:r>
            <a:r>
              <a:rPr lang="en-US" sz="1200" dirty="0"/>
              <a:t> Computing capabilities in the cloud are essentially unlimited and can be quickly scaled up or down in response to an organization’s changing needs</a:t>
            </a:r>
            <a:br>
              <a:rPr lang="en-US" sz="1200" dirty="0"/>
            </a:br>
            <a:endParaRPr lang="en-US" sz="1200" dirty="0"/>
          </a:p>
          <a:p>
            <a:r>
              <a:rPr lang="en-US" sz="1200" b="1" dirty="0"/>
              <a:t>On-demand self-service:</a:t>
            </a:r>
            <a:r>
              <a:rPr lang="en-US" sz="1200" dirty="0"/>
              <a:t> New services and capacity can be provisioned quickly and easily, often without vendor employee involvement</a:t>
            </a:r>
            <a:br>
              <a:rPr lang="en-US" sz="1200" dirty="0"/>
            </a:br>
            <a:endParaRPr lang="en-US" sz="1200" dirty="0"/>
          </a:p>
          <a:p>
            <a:r>
              <a:rPr lang="en-US" sz="1200" b="1" dirty="0"/>
              <a:t>Measured service:</a:t>
            </a:r>
            <a:r>
              <a:rPr lang="en-US" sz="1200" dirty="0"/>
              <a:t> Businesses pay only for the cloud services and resources they actually use.</a:t>
            </a:r>
          </a:p>
          <a:p>
            <a:pPr marL="0" indent="0">
              <a:lnSpc>
                <a:spcPct val="130000"/>
              </a:lnSpc>
              <a:spcBef>
                <a:spcPts val="0"/>
              </a:spcBef>
              <a:spcAft>
                <a:spcPts val="400"/>
              </a:spcAft>
              <a:buFont typeface="Arial" panose="020B0604020202020204" pitchFamily="34" charset="0"/>
              <a:buNone/>
              <a:defRPr/>
            </a:pPr>
            <a:endParaRPr lang="en-US" sz="1200" b="1" dirty="0" smtClean="0">
              <a:solidFill>
                <a:srgbClr val="86BC25"/>
              </a:solidFill>
              <a:ea typeface="Chronicle Display Black" charset="0"/>
              <a:cs typeface="Segoe UI Semilight" panose="020B0402040204020203" pitchFamily="34" charset="0"/>
            </a:endParaRPr>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327026"/>
            <a:ext cx="11340000" cy="303187"/>
          </a:xfrm>
        </p:spPr>
        <p:txBody>
          <a:bodyPr/>
          <a:lstStyle/>
          <a:p>
            <a:r>
              <a:rPr lang="en-AU" dirty="0"/>
              <a:t>Deloitte  - Introduction to TSA – Cloud</a:t>
            </a:r>
            <a:endParaRPr lang="en-AU" dirty="0">
              <a:solidFill>
                <a:srgbClr val="86BC25"/>
              </a:solidFill>
            </a:endParaRPr>
          </a:p>
        </p:txBody>
      </p:sp>
      <p:sp>
        <p:nvSpPr>
          <p:cNvPr id="43" name="Text Placeholder 3"/>
          <p:cNvSpPr txBox="1">
            <a:spLocks/>
          </p:cNvSpPr>
          <p:nvPr/>
        </p:nvSpPr>
        <p:spPr>
          <a:xfrm>
            <a:off x="426542" y="976169"/>
            <a:ext cx="5517058"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200" b="1" dirty="0" smtClean="0">
                <a:solidFill>
                  <a:srgbClr val="86BC25"/>
                </a:solidFill>
                <a:ea typeface="Chronicle Display Black" charset="0"/>
                <a:cs typeface="Segoe UI Semilight" panose="020B0402040204020203" pitchFamily="34" charset="0"/>
              </a:rPr>
              <a:t>Risks</a:t>
            </a:r>
            <a:endParaRPr lang="en-US" sz="1050" dirty="0">
              <a:solidFill>
                <a:srgbClr val="000000"/>
              </a:solidFill>
              <a:cs typeface="Segoe UI Semilight" panose="020B0402040204020203" pitchFamily="34" charset="0"/>
            </a:endParaRPr>
          </a:p>
          <a:p>
            <a:r>
              <a:rPr lang="en-US" sz="1200" dirty="0"/>
              <a:t>Compliance violations.</a:t>
            </a:r>
          </a:p>
          <a:p>
            <a:r>
              <a:rPr lang="en-US" sz="1200" dirty="0"/>
              <a:t>Identity theft.</a:t>
            </a:r>
          </a:p>
          <a:p>
            <a:r>
              <a:rPr lang="en-US" sz="1200" dirty="0"/>
              <a:t>Malware infections and data breaches.</a:t>
            </a:r>
          </a:p>
          <a:p>
            <a:r>
              <a:rPr lang="en-US" sz="1200" dirty="0"/>
              <a:t>Diminished customer trust and potential revenue loss.</a:t>
            </a:r>
          </a:p>
          <a:p>
            <a:pPr marL="0" indent="0">
              <a:lnSpc>
                <a:spcPct val="130000"/>
              </a:lnSpc>
              <a:spcBef>
                <a:spcPts val="0"/>
              </a:spcBef>
              <a:spcAft>
                <a:spcPts val="400"/>
              </a:spcAft>
              <a:buFont typeface="Arial" panose="020B0604020202020204" pitchFamily="34" charset="0"/>
              <a:buNone/>
              <a:defRPr/>
            </a:pPr>
            <a:endParaRPr lang="en-US" sz="1200" b="1" dirty="0">
              <a:solidFill>
                <a:srgbClr val="86BC25"/>
              </a:solidFill>
              <a:ea typeface="Chronicle Display Black" charset="0"/>
              <a:cs typeface="Segoe UI Semilight" panose="020B0402040204020203" pitchFamily="34" charset="0"/>
            </a:endParaRPr>
          </a:p>
        </p:txBody>
      </p:sp>
      <p:sp>
        <p:nvSpPr>
          <p:cNvPr id="5" name="Text Placeholder 3"/>
          <p:cNvSpPr txBox="1">
            <a:spLocks/>
          </p:cNvSpPr>
          <p:nvPr/>
        </p:nvSpPr>
        <p:spPr>
          <a:xfrm>
            <a:off x="6249484" y="971931"/>
            <a:ext cx="5517058"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200" b="1" dirty="0" smtClean="0">
                <a:solidFill>
                  <a:srgbClr val="86BC25"/>
                </a:solidFill>
                <a:ea typeface="Chronicle Display Black" charset="0"/>
                <a:cs typeface="Segoe UI Semilight" panose="020B0402040204020203" pitchFamily="34" charset="0"/>
              </a:rPr>
              <a:t>Considerations</a:t>
            </a:r>
            <a:endParaRPr lang="en-US" sz="1050" dirty="0">
              <a:solidFill>
                <a:srgbClr val="000000"/>
              </a:solidFill>
              <a:cs typeface="Segoe UI Semilight" panose="020B0402040204020203" pitchFamily="34" charset="0"/>
            </a:endParaRPr>
          </a:p>
          <a:p>
            <a:pPr>
              <a:lnSpc>
                <a:spcPct val="130000"/>
              </a:lnSpc>
              <a:spcBef>
                <a:spcPts val="0"/>
              </a:spcBef>
              <a:spcAft>
                <a:spcPts val="400"/>
              </a:spcAft>
              <a:buFont typeface="Arial" panose="020B0604020202020204" pitchFamily="34" charset="0"/>
              <a:buAutoNum type="arabicPeriod"/>
              <a:defRPr/>
            </a:pPr>
            <a:r>
              <a:rPr lang="en-US" sz="1200" b="1" dirty="0" smtClean="0">
                <a:solidFill>
                  <a:srgbClr val="000000"/>
                </a:solidFill>
                <a:ea typeface="Chronicle Display Black" charset="0"/>
                <a:cs typeface="Segoe UI Semilight" panose="020B0402040204020203" pitchFamily="34" charset="0"/>
              </a:rPr>
              <a:t>Security</a:t>
            </a:r>
          </a:p>
          <a:p>
            <a:pPr>
              <a:lnSpc>
                <a:spcPct val="130000"/>
              </a:lnSpc>
              <a:spcBef>
                <a:spcPts val="0"/>
              </a:spcBef>
              <a:spcAft>
                <a:spcPts val="400"/>
              </a:spcAft>
              <a:buFont typeface="Arial" panose="020B0604020202020204" pitchFamily="34" charset="0"/>
              <a:buAutoNum type="arabicPeriod"/>
              <a:defRPr/>
            </a:pPr>
            <a:r>
              <a:rPr lang="en-US" sz="1200" b="1" dirty="0" smtClean="0">
                <a:solidFill>
                  <a:srgbClr val="000000"/>
                </a:solidFill>
                <a:ea typeface="Chronicle Display Black" charset="0"/>
                <a:cs typeface="Segoe UI Semilight" panose="020B0402040204020203" pitchFamily="34" charset="0"/>
              </a:rPr>
              <a:t>Availability</a:t>
            </a:r>
          </a:p>
          <a:p>
            <a:pPr>
              <a:lnSpc>
                <a:spcPct val="130000"/>
              </a:lnSpc>
              <a:spcBef>
                <a:spcPts val="0"/>
              </a:spcBef>
              <a:spcAft>
                <a:spcPts val="400"/>
              </a:spcAft>
              <a:buFont typeface="Arial" panose="020B0604020202020204" pitchFamily="34" charset="0"/>
              <a:buAutoNum type="arabicPeriod"/>
              <a:defRPr/>
            </a:pPr>
            <a:r>
              <a:rPr lang="en-US" sz="1200" b="1" dirty="0" smtClean="0">
                <a:solidFill>
                  <a:srgbClr val="000000"/>
                </a:solidFill>
                <a:ea typeface="Chronicle Display Black" charset="0"/>
                <a:cs typeface="Segoe UI Semilight" panose="020B0402040204020203" pitchFamily="34" charset="0"/>
              </a:rPr>
              <a:t>Mobility</a:t>
            </a:r>
          </a:p>
        </p:txBody>
      </p:sp>
      <p:sp>
        <p:nvSpPr>
          <p:cNvPr id="7" name="Text Placeholder 2"/>
          <p:cNvSpPr>
            <a:spLocks noGrp="1"/>
          </p:cNvSpPr>
          <p:nvPr>
            <p:ph type="body" sz="quarter" idx="13"/>
          </p:nvPr>
        </p:nvSpPr>
        <p:spPr>
          <a:xfrm>
            <a:off x="448490" y="669833"/>
            <a:ext cx="11340000" cy="279892"/>
          </a:xfrm>
        </p:spPr>
        <p:txBody>
          <a:bodyPr/>
          <a:lstStyle/>
          <a:p>
            <a:r>
              <a:rPr lang="en-AU" dirty="0" err="1"/>
              <a:t>InsideSherpa</a:t>
            </a:r>
            <a:r>
              <a:rPr lang="en-AU" dirty="0"/>
              <a:t> Internship</a:t>
            </a:r>
            <a:endParaRPr lang="en-AU" dirty="0"/>
          </a:p>
        </p:txBody>
      </p:sp>
    </p:spTree>
    <p:extLst>
      <p:ext uri="{BB962C8B-B14F-4D97-AF65-F5344CB8AC3E}">
        <p14:creationId xmlns:p14="http://schemas.microsoft.com/office/powerpoint/2010/main" val="523843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docProps/app.xml><?xml version="1.0" encoding="utf-8"?>
<Properties xmlns="http://schemas.openxmlformats.org/officeDocument/2006/extended-properties" xmlns:vt="http://schemas.openxmlformats.org/officeDocument/2006/docPropsVTypes">
  <TotalTime>105</TotalTime>
  <Words>48</Words>
  <Application>Microsoft Office PowerPoint</Application>
  <PresentationFormat>Widescreen</PresentationFormat>
  <Paragraphs>19</Paragraphs>
  <Slides>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10" baseType="lpstr">
      <vt:lpstr>Arial</vt:lpstr>
      <vt:lpstr>Chronicle Display Black</vt:lpstr>
      <vt:lpstr>Frutiger Next Pro Light</vt:lpstr>
      <vt:lpstr>Open Sans</vt:lpstr>
      <vt:lpstr>Segoe UI Semilight</vt:lpstr>
      <vt:lpstr>Verdana</vt:lpstr>
      <vt:lpstr>Deloitte_4_3_Onscreen</vt:lpstr>
      <vt:lpstr>think-cell Slide</vt:lpstr>
      <vt:lpstr>Deloitte  - Introduction to TSA – Cloud</vt:lpstr>
      <vt:lpstr>Deloitte  - Introduction to TSA – Cloud</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Shivam Shekhar</cp:lastModifiedBy>
  <cp:revision>20</cp:revision>
  <dcterms:created xsi:type="dcterms:W3CDTF">2019-03-31T19:26:34Z</dcterms:created>
  <dcterms:modified xsi:type="dcterms:W3CDTF">2020-05-13T13:35:30Z</dcterms:modified>
</cp:coreProperties>
</file>