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6374" autoAdjust="0"/>
    <p:restoredTop sz="94660"/>
  </p:normalViewPr>
  <p:slideViewPr>
    <p:cSldViewPr snapToGrid="0">
      <p:cViewPr varScale="1">
        <p:scale>
          <a:sx n="90" d="100"/>
          <a:sy n="90" d="100"/>
        </p:scale>
        <p:origin x="510" y="9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5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6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6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6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sp>
        <p:nvSpPr>
          <p:cNvPr id="1048614"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dirty="0" lang="en-US"/>
          </a:p>
        </p:txBody>
      </p:sp>
      <p:sp>
        <p:nvSpPr>
          <p:cNvPr id="1048615"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16" name="Date Placeholder 3"/>
          <p:cNvSpPr>
            <a:spLocks noGrp="1"/>
          </p:cNvSpPr>
          <p:nvPr>
            <p:ph type="dt" sz="half" idx="10"/>
          </p:nvPr>
        </p:nvSpPr>
        <p:spPr/>
        <p:txBody>
          <a:bodyPr/>
          <a:p>
            <a:fld id="{B61BEF0D-F0BB-DE4B-95CE-6DB70DBA9567}" type="datetimeFigureOut">
              <a:rPr dirty="0" lang="en-US"/>
              <a:t>5/25/2019</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9" name="Slide Number Placeholder 5"/>
          <p:cNvSpPr>
            <a:spLocks noGrp="1"/>
          </p:cNvSpPr>
          <p:nvPr>
            <p:ph type="sldNum" sz="quarter" idx="12"/>
          </p:nvPr>
        </p:nvSpPr>
        <p:spPr>
          <a:xfrm>
            <a:off x="531812" y="4529540"/>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751"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a:t>Click to edit Master title style</a:t>
            </a:r>
            <a:endParaRPr dirty="0" lang="en-US"/>
          </a:p>
        </p:txBody>
      </p:sp>
      <p:sp>
        <p:nvSpPr>
          <p:cNvPr id="1048752"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3" name="Date Placeholder 3"/>
          <p:cNvSpPr>
            <a:spLocks noGrp="1"/>
          </p:cNvSpPr>
          <p:nvPr>
            <p:ph type="dt" sz="half" idx="10"/>
          </p:nvPr>
        </p:nvSpPr>
        <p:spPr/>
        <p:txBody>
          <a:bodyPr/>
          <a:p>
            <a:fld id="{B61BEF0D-F0BB-DE4B-95CE-6DB70DBA9567}" type="datetimeFigureOut">
              <a:rPr dirty="0" lang="en-US"/>
              <a:t>5/25/2019</a:t>
            </a:fld>
            <a:endParaRPr dirty="0" lang="en-US"/>
          </a:p>
        </p:txBody>
      </p:sp>
      <p:sp>
        <p:nvSpPr>
          <p:cNvPr id="1048754" name="Footer Placeholder 4"/>
          <p:cNvSpPr>
            <a:spLocks noGrp="1"/>
          </p:cNvSpPr>
          <p:nvPr>
            <p:ph type="ftr" sz="quarter" idx="11"/>
          </p:nvPr>
        </p:nvSpPr>
        <p:spPr/>
        <p:txBody>
          <a:bodyPr/>
          <a:p>
            <a:endParaRPr dirty="0" lang="en-US"/>
          </a:p>
        </p:txBody>
      </p:sp>
      <p:sp>
        <p:nvSpPr>
          <p:cNvPr id="1048755"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6"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90"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91"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2"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5/25/2019</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6"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
        <p:nvSpPr>
          <p:cNvPr id="1048697"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98" name="TextBox 14"/>
          <p:cNvSpPr txBox="1"/>
          <p:nvPr/>
        </p:nvSpPr>
        <p:spPr>
          <a:xfrm>
            <a:off x="11114852" y="2905306"/>
            <a:ext cx="609600" cy="584776"/>
          </a:xfrm>
          <a:prstGeom prst="rect"/>
        </p:spPr>
        <p:txBody>
          <a:bodyPr anchor="ctr" bIns="45720" lIns="91440" rIns="91440" rtlCol="0" tIns="45720" vert="horz">
            <a:noAutofit/>
          </a:bodyPr>
          <a:p>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49" name=""/>
        <p:cNvGrpSpPr/>
        <p:nvPr/>
      </p:nvGrpSpPr>
      <p:grpSpPr>
        <a:xfrm>
          <a:off x="0" y="0"/>
          <a:ext cx="0" cy="0"/>
          <a:chOff x="0" y="0"/>
          <a:chExt cx="0" cy="0"/>
        </a:xfrm>
      </p:grpSpPr>
      <p:sp>
        <p:nvSpPr>
          <p:cNvPr id="1048684"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a:t>Click to edit Master title style</a:t>
            </a:r>
            <a:endParaRPr dirty="0" lang="en-US"/>
          </a:p>
        </p:txBody>
      </p:sp>
      <p:sp>
        <p:nvSpPr>
          <p:cNvPr id="1048685"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686" name="Date Placeholder 4"/>
          <p:cNvSpPr>
            <a:spLocks noGrp="1"/>
          </p:cNvSpPr>
          <p:nvPr>
            <p:ph type="dt" sz="half" idx="10"/>
          </p:nvPr>
        </p:nvSpPr>
        <p:spPr/>
        <p:txBody>
          <a:bodyPr/>
          <a:p>
            <a:fld id="{B61BEF0D-F0BB-DE4B-95CE-6DB70DBA9567}" type="datetimeFigureOut">
              <a:rPr dirty="0" lang="en-US"/>
              <a:t>5/25/2019</a:t>
            </a:fld>
            <a:endParaRPr dirty="0" lang="en-US"/>
          </a:p>
        </p:txBody>
      </p:sp>
      <p:sp>
        <p:nvSpPr>
          <p:cNvPr id="1048687" name="Footer Placeholder 5"/>
          <p:cNvSpPr>
            <a:spLocks noGrp="1"/>
          </p:cNvSpPr>
          <p:nvPr>
            <p:ph type="ftr" sz="quarter" idx="11"/>
          </p:nvPr>
        </p:nvSpPr>
        <p:spPr/>
        <p:txBody>
          <a:bodyPr/>
          <a:p>
            <a:endParaRPr dirty="0" lang="en-US"/>
          </a:p>
        </p:txBody>
      </p:sp>
      <p:sp>
        <p:nvSpPr>
          <p:cNvPr id="1048688"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9"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2" name=""/>
        <p:cNvGrpSpPr/>
        <p:nvPr/>
      </p:nvGrpSpPr>
      <p:grpSpPr>
        <a:xfrm>
          <a:off x="0" y="0"/>
          <a:ext cx="0" cy="0"/>
          <a:chOff x="0" y="0"/>
          <a:chExt cx="0" cy="0"/>
        </a:xfrm>
      </p:grpSpPr>
      <p:sp>
        <p:nvSpPr>
          <p:cNvPr id="1048703"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704"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5"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06" name="Date Placeholder 4"/>
          <p:cNvSpPr>
            <a:spLocks noGrp="1"/>
          </p:cNvSpPr>
          <p:nvPr>
            <p:ph type="dt" sz="half" idx="10"/>
          </p:nvPr>
        </p:nvSpPr>
        <p:spPr/>
        <p:txBody>
          <a:bodyPr/>
          <a:p>
            <a:fld id="{B61BEF0D-F0BB-DE4B-95CE-6DB70DBA9567}" type="datetimeFigureOut">
              <a:rPr dirty="0" lang="en-US"/>
              <a:t>5/25/2019</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9"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
        <p:nvSpPr>
          <p:cNvPr id="1048710"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711"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744"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a:t>Click to edit Master title style</a:t>
            </a:r>
            <a:endParaRPr dirty="0" lang="en-US"/>
          </a:p>
        </p:txBody>
      </p:sp>
      <p:sp>
        <p:nvSpPr>
          <p:cNvPr id="1048745"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46"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47" name="Date Placeholder 4"/>
          <p:cNvSpPr>
            <a:spLocks noGrp="1"/>
          </p:cNvSpPr>
          <p:nvPr>
            <p:ph type="dt" sz="half" idx="10"/>
          </p:nvPr>
        </p:nvSpPr>
        <p:spPr/>
        <p:txBody>
          <a:bodyPr/>
          <a:p>
            <a:fld id="{B61BEF0D-F0BB-DE4B-95CE-6DB70DBA9567}" type="datetimeFigureOut">
              <a:rPr dirty="0" lang="en-US"/>
              <a:t>5/25/2019</a:t>
            </a:fld>
            <a:endParaRPr dirty="0" lang="en-US"/>
          </a:p>
        </p:txBody>
      </p:sp>
      <p:sp>
        <p:nvSpPr>
          <p:cNvPr id="1048748" name="Footer Placeholder 5"/>
          <p:cNvSpPr>
            <a:spLocks noGrp="1"/>
          </p:cNvSpPr>
          <p:nvPr>
            <p:ph type="ftr" sz="quarter" idx="11"/>
          </p:nvPr>
        </p:nvSpPr>
        <p:spPr/>
        <p:txBody>
          <a:bodyPr/>
          <a:p>
            <a:endParaRPr dirty="0" lang="en-US"/>
          </a:p>
        </p:txBody>
      </p:sp>
      <p:sp>
        <p:nvSpPr>
          <p:cNvPr id="1048749"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0"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B61BEF0D-F0BB-DE4B-95CE-6DB70DBA9567}" type="datetimeFigureOut">
              <a:rPr dirty="0" lang="en-US"/>
              <a:t>5/25/2019</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78" name="Vertical Title 1"/>
          <p:cNvSpPr>
            <a:spLocks noGrp="1"/>
          </p:cNvSpPr>
          <p:nvPr>
            <p:ph type="title" orient="vert"/>
          </p:nvPr>
        </p:nvSpPr>
        <p:spPr>
          <a:xfrm>
            <a:off x="9294812" y="627405"/>
            <a:ext cx="2207601" cy="5283817"/>
          </a:xfrm>
        </p:spPr>
        <p:txBody>
          <a:bodyPr anchor="ctr" vert="eaVert"/>
          <a:p>
            <a:r>
              <a:rPr lang="en-US"/>
              <a:t>Click to edit Master title style</a:t>
            </a:r>
            <a:endParaRPr dirty="0" lang="en-US"/>
          </a:p>
        </p:txBody>
      </p:sp>
      <p:sp>
        <p:nvSpPr>
          <p:cNvPr id="1048679" name="Vertical Text Placeholder 2"/>
          <p:cNvSpPr>
            <a:spLocks noGrp="1"/>
          </p:cNvSpPr>
          <p:nvPr>
            <p:ph type="body" orient="vert" idx="1"/>
          </p:nvPr>
        </p:nvSpPr>
        <p:spPr>
          <a:xfrm>
            <a:off x="2589212" y="627405"/>
            <a:ext cx="6477000" cy="528381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3"/>
          <p:cNvSpPr>
            <a:spLocks noGrp="1"/>
          </p:cNvSpPr>
          <p:nvPr>
            <p:ph type="dt" sz="half" idx="10"/>
          </p:nvPr>
        </p:nvSpPr>
        <p:spPr/>
        <p:txBody>
          <a:bodyPr/>
          <a:p>
            <a:fld id="{B61BEF0D-F0BB-DE4B-95CE-6DB70DBA9567}" type="datetimeFigureOut">
              <a:rPr dirty="0" lang="en-US"/>
              <a:t>5/25/2019</a:t>
            </a:fld>
            <a:endParaRPr dirty="0" lang="en-US"/>
          </a:p>
        </p:txBody>
      </p:sp>
      <p:sp>
        <p:nvSpPr>
          <p:cNvPr id="1048681" name="Footer Placeholder 4"/>
          <p:cNvSpPr>
            <a:spLocks noGrp="1"/>
          </p:cNvSpPr>
          <p:nvPr>
            <p:ph type="ftr" sz="quarter" idx="11"/>
          </p:nvPr>
        </p:nvSpPr>
        <p:spPr/>
        <p:txBody>
          <a:bodyPr/>
          <a:p>
            <a:endParaRPr dirty="0" lang="en-US"/>
          </a:p>
        </p:txBody>
      </p:sp>
      <p:sp>
        <p:nvSpPr>
          <p:cNvPr id="104868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606" name="Title 1"/>
          <p:cNvSpPr>
            <a:spLocks noGrp="1"/>
          </p:cNvSpPr>
          <p:nvPr>
            <p:ph type="title"/>
          </p:nvPr>
        </p:nvSpPr>
        <p:spPr>
          <a:xfrm>
            <a:off x="2592925" y="624110"/>
            <a:ext cx="8911687" cy="1280890"/>
          </a:xfrm>
        </p:spPr>
        <p:txBody>
          <a:bodyPr/>
          <a:p>
            <a:r>
              <a:rPr lang="en-US"/>
              <a:t>Click to edit Master title style</a:t>
            </a:r>
            <a:endParaRPr dirty="0" lang="en-US"/>
          </a:p>
        </p:txBody>
      </p:sp>
      <p:sp>
        <p:nvSpPr>
          <p:cNvPr id="1048607" name="Content Placeholder 2"/>
          <p:cNvSpPr>
            <a:spLocks noGrp="1"/>
          </p:cNvSpPr>
          <p:nvPr>
            <p:ph idx="1"/>
          </p:nvPr>
        </p:nvSpPr>
        <p:spPr>
          <a:xfrm>
            <a:off x="2589212" y="2133600"/>
            <a:ext cx="8915400" cy="377762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8" name="Date Placeholder 3"/>
          <p:cNvSpPr>
            <a:spLocks noGrp="1"/>
          </p:cNvSpPr>
          <p:nvPr>
            <p:ph type="dt" sz="half" idx="10"/>
          </p:nvPr>
        </p:nvSpPr>
        <p:spPr/>
        <p:txBody>
          <a:bodyPr/>
          <a:p>
            <a:fld id="{B61BEF0D-F0BB-DE4B-95CE-6DB70DBA9567}" type="datetimeFigureOut">
              <a:rPr dirty="0" lang="en-US"/>
              <a:t>5/25/2019</a:t>
            </a:fld>
            <a:endParaRPr dirty="0" lang="en-US"/>
          </a:p>
        </p:txBody>
      </p:sp>
      <p:sp>
        <p:nvSpPr>
          <p:cNvPr id="1048609" name="Footer Placeholder 4"/>
          <p:cNvSpPr>
            <a:spLocks noGrp="1"/>
          </p:cNvSpPr>
          <p:nvPr>
            <p:ph type="ftr" sz="quarter" idx="11"/>
          </p:nvPr>
        </p:nvSpPr>
        <p:spPr/>
        <p:txBody>
          <a:bodyPr/>
          <a:p>
            <a:endParaRPr dirty="0" lang="en-US"/>
          </a:p>
        </p:txBody>
      </p:sp>
      <p:sp>
        <p:nvSpPr>
          <p:cNvPr id="104861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3" name=""/>
        <p:cNvGrpSpPr/>
        <p:nvPr/>
      </p:nvGrpSpPr>
      <p:grpSpPr>
        <a:xfrm>
          <a:off x="0" y="0"/>
          <a:ext cx="0" cy="0"/>
          <a:chOff x="0" y="0"/>
          <a:chExt cx="0" cy="0"/>
        </a:xfrm>
      </p:grpSpPr>
      <p:sp>
        <p:nvSpPr>
          <p:cNvPr id="1048712" name="Title 1"/>
          <p:cNvSpPr>
            <a:spLocks noGrp="1"/>
          </p:cNvSpPr>
          <p:nvPr>
            <p:ph type="title"/>
          </p:nvPr>
        </p:nvSpPr>
        <p:spPr>
          <a:xfrm>
            <a:off x="2589212" y="2058750"/>
            <a:ext cx="8915399" cy="1468800"/>
          </a:xfrm>
        </p:spPr>
        <p:txBody>
          <a:bodyPr anchor="b"/>
          <a:lstStyle>
            <a:lvl1pPr algn="l">
              <a:defRPr b="0" cap="none" sz="4000"/>
            </a:lvl1pPr>
          </a:lstStyle>
          <a:p>
            <a:r>
              <a:rPr lang="en-US"/>
              <a:t>Click to edit Master title style</a:t>
            </a:r>
            <a:endParaRPr dirty="0" lang="en-US"/>
          </a:p>
        </p:txBody>
      </p:sp>
      <p:sp>
        <p:nvSpPr>
          <p:cNvPr id="1048713"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4" name="Date Placeholder 3"/>
          <p:cNvSpPr>
            <a:spLocks noGrp="1"/>
          </p:cNvSpPr>
          <p:nvPr>
            <p:ph type="dt" sz="half" idx="10"/>
          </p:nvPr>
        </p:nvSpPr>
        <p:spPr/>
        <p:txBody>
          <a:bodyPr/>
          <a:p>
            <a:fld id="{B61BEF0D-F0BB-DE4B-95CE-6DB70DBA9567}" type="datetimeFigureOut">
              <a:rPr dirty="0" lang="en-US"/>
              <a:t>5/25/2019</a:t>
            </a:fld>
            <a:endParaRPr dirty="0" lang="en-US"/>
          </a:p>
        </p:txBody>
      </p:sp>
      <p:sp>
        <p:nvSpPr>
          <p:cNvPr id="1048715" name="Footer Placeholder 4"/>
          <p:cNvSpPr>
            <a:spLocks noGrp="1"/>
          </p:cNvSpPr>
          <p:nvPr>
            <p:ph type="ftr" sz="quarter" idx="11"/>
          </p:nvPr>
        </p:nvSpPr>
        <p:spPr/>
        <p:txBody>
          <a:bodyPr/>
          <a:p>
            <a:endParaRPr dirty="0" lang="en-US"/>
          </a:p>
        </p:txBody>
      </p:sp>
      <p:sp>
        <p:nvSpPr>
          <p:cNvPr id="1048716"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7"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725" name="Title 7"/>
          <p:cNvSpPr>
            <a:spLocks noGrp="1"/>
          </p:cNvSpPr>
          <p:nvPr>
            <p:ph type="title"/>
          </p:nvPr>
        </p:nvSpPr>
        <p:spPr/>
        <p:txBody>
          <a:bodyPr/>
          <a:p>
            <a:r>
              <a:rPr lang="en-US"/>
              <a:t>Click to edit Master title style</a:t>
            </a:r>
            <a:endParaRPr dirty="0" lang="en-US"/>
          </a:p>
        </p:txBody>
      </p:sp>
      <p:sp>
        <p:nvSpPr>
          <p:cNvPr id="1048726" name="Content Placeholder 2"/>
          <p:cNvSpPr>
            <a:spLocks noGrp="1"/>
          </p:cNvSpPr>
          <p:nvPr>
            <p:ph sz="half" idx="1"/>
          </p:nvPr>
        </p:nvSpPr>
        <p:spPr>
          <a:xfrm>
            <a:off x="2589212" y="2133600"/>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Content Placeholder 3"/>
          <p:cNvSpPr>
            <a:spLocks noGrp="1"/>
          </p:cNvSpPr>
          <p:nvPr>
            <p:ph sz="half" idx="2"/>
          </p:nvPr>
        </p:nvSpPr>
        <p:spPr>
          <a:xfrm>
            <a:off x="7190747" y="2126222"/>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4"/>
          <p:cNvSpPr>
            <a:spLocks noGrp="1"/>
          </p:cNvSpPr>
          <p:nvPr>
            <p:ph type="dt" sz="half" idx="10"/>
          </p:nvPr>
        </p:nvSpPr>
        <p:spPr/>
        <p:txBody>
          <a:bodyPr/>
          <a:p>
            <a:fld id="{B61BEF0D-F0BB-DE4B-95CE-6DB70DBA9567}" type="datetimeFigureOut">
              <a:rPr dirty="0" lang="en-US"/>
              <a:t>5/25/2019</a:t>
            </a:fld>
            <a:endParaRPr dirty="0" lang="en-US"/>
          </a:p>
        </p:txBody>
      </p:sp>
      <p:sp>
        <p:nvSpPr>
          <p:cNvPr id="1048729" name="Footer Placeholder 5"/>
          <p:cNvSpPr>
            <a:spLocks noGrp="1"/>
          </p:cNvSpPr>
          <p:nvPr>
            <p:ph type="ftr" sz="quarter" idx="11"/>
          </p:nvPr>
        </p:nvSpPr>
        <p:spPr/>
        <p:txBody>
          <a:bodyPr/>
          <a:p>
            <a:endParaRPr dirty="0" lang="en-US"/>
          </a:p>
        </p:txBody>
      </p:sp>
      <p:sp>
        <p:nvSpPr>
          <p:cNvPr id="104873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1" name="Slide Number Placeholder 5"/>
          <p:cNvSpPr>
            <a:spLocks noGrp="1"/>
          </p:cNvSpPr>
          <p:nvPr>
            <p:ph type="sldNum" sz="quarter" idx="12"/>
          </p:nvPr>
        </p:nvSpPr>
        <p:spPr>
          <a:xfrm>
            <a:off x="531812" y="787782"/>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69" name="Title 13"/>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Content Placeholder 3"/>
          <p:cNvSpPr>
            <a:spLocks noGrp="1"/>
          </p:cNvSpPr>
          <p:nvPr>
            <p:ph sz="half" idx="2"/>
          </p:nvPr>
        </p:nvSpPr>
        <p:spPr>
          <a:xfrm>
            <a:off x="2589212" y="2548966"/>
            <a:ext cx="4342893"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3" name="Content Placeholder 5"/>
          <p:cNvSpPr>
            <a:spLocks noGrp="1"/>
          </p:cNvSpPr>
          <p:nvPr>
            <p:ph sz="quarter" idx="4"/>
          </p:nvPr>
        </p:nvSpPr>
        <p:spPr>
          <a:xfrm>
            <a:off x="7166957" y="2545738"/>
            <a:ext cx="4338674"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5/25/2019</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7" name="Slide Number Placeholder 5"/>
          <p:cNvSpPr>
            <a:spLocks noGrp="1"/>
          </p:cNvSpPr>
          <p:nvPr>
            <p:ph type="sldNum" sz="quarter" idx="12"/>
          </p:nvPr>
        </p:nvSpPr>
        <p:spPr>
          <a:xfrm>
            <a:off x="531812" y="787782"/>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732" name="Title 1"/>
          <p:cNvSpPr>
            <a:spLocks noGrp="1"/>
          </p:cNvSpPr>
          <p:nvPr>
            <p:ph type="title"/>
          </p:nvPr>
        </p:nvSpPr>
        <p:spPr/>
        <p:txBody>
          <a:bodyPr/>
          <a:p>
            <a:r>
              <a:rPr lang="en-US"/>
              <a:t>Click to edit Master title style</a:t>
            </a:r>
            <a:endParaRPr dirty="0" lang="en-US"/>
          </a:p>
        </p:txBody>
      </p:sp>
      <p:sp>
        <p:nvSpPr>
          <p:cNvPr id="1048733" name="Date Placeholder 2"/>
          <p:cNvSpPr>
            <a:spLocks noGrp="1"/>
          </p:cNvSpPr>
          <p:nvPr>
            <p:ph type="dt" sz="half" idx="10"/>
          </p:nvPr>
        </p:nvSpPr>
        <p:spPr/>
        <p:txBody>
          <a:bodyPr/>
          <a:p>
            <a:fld id="{B61BEF0D-F0BB-DE4B-95CE-6DB70DBA9567}" type="datetimeFigureOut">
              <a:rPr dirty="0" lang="en-US"/>
              <a:t>5/25/2019</a:t>
            </a:fld>
            <a:endParaRPr dirty="0" lang="en-US"/>
          </a:p>
        </p:txBody>
      </p:sp>
      <p:sp>
        <p:nvSpPr>
          <p:cNvPr id="1048734" name="Footer Placeholder 3"/>
          <p:cNvSpPr>
            <a:spLocks noGrp="1"/>
          </p:cNvSpPr>
          <p:nvPr>
            <p:ph type="ftr" sz="quarter" idx="11"/>
          </p:nvPr>
        </p:nvSpPr>
        <p:spPr/>
        <p:txBody>
          <a:bodyPr/>
          <a:p>
            <a:endParaRPr dirty="0" lang="en-US"/>
          </a:p>
        </p:txBody>
      </p:sp>
      <p:sp>
        <p:nvSpPr>
          <p:cNvPr id="1048735"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6"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99" name="Date Placeholder 1"/>
          <p:cNvSpPr>
            <a:spLocks noGrp="1"/>
          </p:cNvSpPr>
          <p:nvPr>
            <p:ph type="dt" sz="half" idx="10"/>
          </p:nvPr>
        </p:nvSpPr>
        <p:spPr/>
        <p:txBody>
          <a:bodyPr/>
          <a:p>
            <a:fld id="{B61BEF0D-F0BB-DE4B-95CE-6DB70DBA9567}" type="datetimeFigureOut">
              <a:rPr dirty="0" lang="en-US"/>
              <a:t>5/25/2019</a:t>
            </a:fld>
            <a:endParaRPr dirty="0" lang="en-US"/>
          </a:p>
        </p:txBody>
      </p:sp>
      <p:sp>
        <p:nvSpPr>
          <p:cNvPr id="1048700" name="Footer Placeholder 2"/>
          <p:cNvSpPr>
            <a:spLocks noGrp="1"/>
          </p:cNvSpPr>
          <p:nvPr>
            <p:ph type="ftr" sz="quarter" idx="11"/>
          </p:nvPr>
        </p:nvSpPr>
        <p:spPr/>
        <p:txBody>
          <a:bodyPr/>
          <a:p>
            <a:endParaRPr dirty="0" lang="en-US"/>
          </a:p>
        </p:txBody>
      </p:sp>
      <p:sp>
        <p:nvSpPr>
          <p:cNvPr id="1048701"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718" name="Title 1"/>
          <p:cNvSpPr>
            <a:spLocks noGrp="1"/>
          </p:cNvSpPr>
          <p:nvPr>
            <p:ph type="title"/>
          </p:nvPr>
        </p:nvSpPr>
        <p:spPr>
          <a:xfrm>
            <a:off x="2589212" y="446088"/>
            <a:ext cx="3505199" cy="976312"/>
          </a:xfrm>
        </p:spPr>
        <p:txBody>
          <a:bodyPr anchor="b"/>
          <a:lstStyle>
            <a:lvl1pPr algn="l">
              <a:defRPr b="0" sz="2000"/>
            </a:lvl1pPr>
          </a:lstStyle>
          <a:p>
            <a:r>
              <a:rPr lang="en-US"/>
              <a:t>Click to edit Master title style</a:t>
            </a:r>
            <a:endParaRPr dirty="0" lang="en-US"/>
          </a:p>
        </p:txBody>
      </p:sp>
      <p:sp>
        <p:nvSpPr>
          <p:cNvPr id="1048719" name="Content Placeholder 2"/>
          <p:cNvSpPr>
            <a:spLocks noGrp="1"/>
          </p:cNvSpPr>
          <p:nvPr>
            <p:ph idx="1"/>
          </p:nvPr>
        </p:nvSpPr>
        <p:spPr>
          <a:xfrm>
            <a:off x="6323012" y="446088"/>
            <a:ext cx="5181600" cy="5414963"/>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1" name="Date Placeholder 4"/>
          <p:cNvSpPr>
            <a:spLocks noGrp="1"/>
          </p:cNvSpPr>
          <p:nvPr>
            <p:ph type="dt" sz="half" idx="10"/>
          </p:nvPr>
        </p:nvSpPr>
        <p:spPr/>
        <p:txBody>
          <a:bodyPr/>
          <a:p>
            <a:fld id="{B61BEF0D-F0BB-DE4B-95CE-6DB70DBA9567}" type="datetimeFigureOut">
              <a:rPr dirty="0" lang="en-US"/>
              <a:t>5/25/2019</a:t>
            </a:fld>
            <a:endParaRPr dirty="0" lang="en-US"/>
          </a:p>
        </p:txBody>
      </p:sp>
      <p:sp>
        <p:nvSpPr>
          <p:cNvPr id="1048722" name="Footer Placeholder 5"/>
          <p:cNvSpPr>
            <a:spLocks noGrp="1"/>
          </p:cNvSpPr>
          <p:nvPr>
            <p:ph type="ftr" sz="quarter" idx="11"/>
          </p:nvPr>
        </p:nvSpPr>
        <p:spPr/>
        <p:txBody>
          <a:bodyPr/>
          <a:p>
            <a:endParaRPr dirty="0" lang="en-US"/>
          </a:p>
        </p:txBody>
      </p:sp>
      <p:sp>
        <p:nvSpPr>
          <p:cNvPr id="104872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737" name="Title 1"/>
          <p:cNvSpPr>
            <a:spLocks noGrp="1"/>
          </p:cNvSpPr>
          <p:nvPr>
            <p:ph type="title"/>
          </p:nvPr>
        </p:nvSpPr>
        <p:spPr>
          <a:xfrm>
            <a:off x="2589213" y="4800600"/>
            <a:ext cx="8915400" cy="566738"/>
          </a:xfrm>
        </p:spPr>
        <p:txBody>
          <a:bodyPr anchor="b">
            <a:normAutofit/>
          </a:bodyPr>
          <a:lstStyle>
            <a:lvl1pPr algn="l">
              <a:defRPr b="0" sz="2400"/>
            </a:lvl1pPr>
          </a:lstStyle>
          <a:p>
            <a:r>
              <a:rPr lang="en-US"/>
              <a:t>Click to edit Master title style</a:t>
            </a:r>
            <a:endParaRPr dirty="0" lang="en-US"/>
          </a:p>
        </p:txBody>
      </p:sp>
      <p:sp>
        <p:nvSpPr>
          <p:cNvPr id="1048738"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39"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0" name="Date Placeholder 4"/>
          <p:cNvSpPr>
            <a:spLocks noGrp="1"/>
          </p:cNvSpPr>
          <p:nvPr>
            <p:ph type="dt" sz="half" idx="10"/>
          </p:nvPr>
        </p:nvSpPr>
        <p:spPr/>
        <p:txBody>
          <a:bodyPr/>
          <a:p>
            <a:fld id="{B61BEF0D-F0BB-DE4B-95CE-6DB70DBA9567}" type="datetimeFigureOut">
              <a:rPr dirty="0" lang="en-US"/>
              <a:t>5/25/2019</a:t>
            </a:fld>
            <a:endParaRPr dirty="0" lang="en-US"/>
          </a:p>
        </p:txBody>
      </p:sp>
      <p:sp>
        <p:nvSpPr>
          <p:cNvPr id="1048741" name="Footer Placeholder 5"/>
          <p:cNvSpPr>
            <a:spLocks noGrp="1"/>
          </p:cNvSpPr>
          <p:nvPr>
            <p:ph type="ftr" sz="quarter" idx="11"/>
          </p:nvPr>
        </p:nvSpPr>
        <p:spPr/>
        <p:txBody>
          <a:bodyPr/>
          <a:p>
            <a:endParaRPr dirty="0" lang="en-US"/>
          </a:p>
        </p:txBody>
      </p:sp>
      <p:sp>
        <p:nvSpPr>
          <p:cNvPr id="1048742"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3"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 name="Group 9"/>
          <p:cNvGrpSpPr/>
          <p:nvPr/>
        </p:nvGrpSpPr>
        <p:grpSpPr>
          <a:xfrm>
            <a:off x="27221" y="-32"/>
            <a:ext cx="2356674" cy="6853285"/>
            <a:chOff x="6627813" y="195454"/>
            <a:chExt cx="1952625" cy="5678297"/>
          </a:xfrm>
        </p:grpSpPr>
        <p:sp>
          <p:nvSpPr>
            <p:cNvPr id="1048588" name="Freeform 27"/>
            <p:cNvSpPr/>
            <p:nvPr/>
          </p:nvSpPr>
          <p:spPr bwMode="auto">
            <a:xfrm>
              <a:off x="6627813" y="195454"/>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5/25/2019</a:t>
            </a:fld>
            <a:endParaRPr dirty="0" lang="en-US"/>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605" name="Slide Number Placeholder 5"/>
          <p:cNvSpPr>
            <a:spLocks noGrp="1"/>
          </p:cNvSpPr>
          <p:nvPr>
            <p:ph type="sldNum" sz="quarter" idx="4"/>
          </p:nvPr>
        </p:nvSpPr>
        <p:spPr>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hyperlink" Target="mailto:FABIYIOPEYEMI94@GMAIL.COM" TargetMode="Externa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2" name="Content Placeholder 2"/>
          <p:cNvSpPr>
            <a:spLocks noGrp="1"/>
          </p:cNvSpPr>
          <p:nvPr>
            <p:ph idx="1"/>
          </p:nvPr>
        </p:nvSpPr>
        <p:spPr>
          <a:xfrm>
            <a:off x="1261734" y="2367517"/>
            <a:ext cx="8915400" cy="3777622"/>
          </a:xfrm>
        </p:spPr>
        <p:txBody>
          <a:bodyPr>
            <a:normAutofit/>
          </a:bodyPr>
          <a:p>
            <a:pPr indent="0" marL="0">
              <a:buNone/>
            </a:pPr>
            <a:r>
              <a:rPr dirty="0" i="1" lang="en-US"/>
              <a:t>NAME</a:t>
            </a:r>
            <a:r>
              <a:rPr dirty="0" lang="en-US"/>
              <a:t> :  </a:t>
            </a:r>
            <a:r>
              <a:rPr b="1" dirty="0" lang="en-US"/>
              <a:t>A</a:t>
            </a:r>
            <a:r>
              <a:rPr b="1" dirty="0" lang="en-US"/>
              <a:t>N</a:t>
            </a:r>
            <a:r>
              <a:rPr b="1" dirty="0" lang="en-US"/>
              <a:t>W</a:t>
            </a:r>
            <a:r>
              <a:rPr b="1" dirty="0" lang="en-US"/>
              <a:t>A</a:t>
            </a:r>
            <a:r>
              <a:rPr b="1" dirty="0" lang="en-US"/>
              <a:t>R</a:t>
            </a:r>
            <a:r>
              <a:rPr b="1" dirty="0" lang="en-US"/>
              <a:t> </a:t>
            </a:r>
            <a:r>
              <a:rPr b="1" dirty="0" lang="en-US"/>
              <a:t>I</a:t>
            </a:r>
            <a:r>
              <a:rPr b="1" dirty="0" lang="en-US"/>
              <a:t>Q</a:t>
            </a:r>
            <a:r>
              <a:rPr b="1" dirty="0" lang="en-US"/>
              <a:t>B</a:t>
            </a:r>
            <a:r>
              <a:rPr b="1" dirty="0" lang="en-US"/>
              <a:t>A</a:t>
            </a:r>
            <a:r>
              <a:rPr b="1" dirty="0" lang="en-US"/>
              <a:t>L</a:t>
            </a:r>
            <a:r>
              <a:rPr b="1" dirty="0" lang="en-US"/>
              <a:t> </a:t>
            </a:r>
            <a:r>
              <a:rPr b="1" dirty="0" lang="en-US"/>
              <a:t>P</a:t>
            </a:r>
            <a:r>
              <a:rPr b="1" dirty="0" lang="en-US"/>
              <a:t>A</a:t>
            </a:r>
            <a:r>
              <a:rPr b="1" dirty="0" lang="en-US"/>
              <a:t>T</a:t>
            </a:r>
            <a:r>
              <a:rPr b="1" dirty="0" lang="en-US"/>
              <a:t>E</a:t>
            </a:r>
            <a:r>
              <a:rPr b="1" dirty="0" lang="en-US"/>
              <a:t>L</a:t>
            </a:r>
            <a:endParaRPr altLang="en-US" lang="zh-CN"/>
          </a:p>
          <a:p>
            <a:pPr indent="0" marL="0">
              <a:buNone/>
            </a:pPr>
            <a:endParaRPr dirty="0" lang="en-US"/>
          </a:p>
          <a:p>
            <a:pPr indent="0" marL="0">
              <a:buNone/>
            </a:pPr>
            <a:r>
              <a:rPr dirty="0" i="1" lang="en-US"/>
              <a:t>COUNTRY</a:t>
            </a:r>
            <a:r>
              <a:rPr dirty="0" lang="en-US"/>
              <a:t> : </a:t>
            </a:r>
            <a:r>
              <a:rPr b="1" dirty="0" lang="en-US"/>
              <a:t>I</a:t>
            </a:r>
            <a:r>
              <a:rPr b="1" dirty="0" lang="en-US"/>
              <a:t>N</a:t>
            </a:r>
            <a:r>
              <a:rPr b="1" dirty="0" lang="en-US"/>
              <a:t>D</a:t>
            </a:r>
            <a:r>
              <a:rPr b="1" dirty="0" lang="en-US"/>
              <a:t>IA</a:t>
            </a:r>
            <a:endParaRPr altLang="en-US" lang="zh-CN"/>
          </a:p>
          <a:p>
            <a:pPr indent="0" marL="0">
              <a:buNone/>
            </a:pPr>
            <a:endParaRPr b="1" dirty="0" lang="en-US"/>
          </a:p>
          <a:p>
            <a:r>
              <a:rPr dirty="0" lang="en-US"/>
              <a:t>LinkedIn</a:t>
            </a:r>
            <a:r>
              <a:rPr dirty="0" lang="en-US"/>
              <a:t>:</a:t>
            </a:r>
            <a:r>
              <a:rPr dirty="0" lang="en-US"/>
              <a:t> </a:t>
            </a:r>
            <a:r>
              <a:rPr dirty="0" lang="en-US"/>
              <a:t>https://www.linkedin.com/mwlite/in/anwar-patel-577236111</a:t>
            </a:r>
            <a:endParaRPr dirty="0" lang="en-US"/>
          </a:p>
          <a:p>
            <a:pPr indent="0" marL="0">
              <a:buNone/>
            </a:pPr>
            <a:r>
              <a:rPr dirty="0" i="1" lang="en-US"/>
              <a:t>EMAIL</a:t>
            </a:r>
            <a:r>
              <a:rPr dirty="0" lang="en-US"/>
              <a:t> </a:t>
            </a:r>
            <a:r>
              <a:rPr dirty="0" lang="en-US"/>
              <a:t>:</a:t>
            </a:r>
            <a:r>
              <a:rPr dirty="0" lang="en-US"/>
              <a:t> </a:t>
            </a:r>
            <a:r>
              <a:rPr dirty="0" lang="en-US"/>
              <a:t> </a:t>
            </a:r>
            <a:r>
              <a:rPr dirty="0" lang="en-US">
                <a:hlinkClick r:id="rId1"/>
              </a:rPr>
              <a:t>a</a:t>
            </a:r>
            <a:r>
              <a:rPr dirty="0" lang="en-US">
                <a:hlinkClick r:id="rId1"/>
              </a:rPr>
              <a:t>n</a:t>
            </a:r>
            <a:r>
              <a:rPr dirty="0" lang="en-US">
                <a:hlinkClick r:id="rId1"/>
              </a:rPr>
              <a:t>w</a:t>
            </a:r>
            <a:r>
              <a:rPr dirty="0" lang="en-US">
                <a:hlinkClick r:id="rId1"/>
              </a:rPr>
              <a:t>a</a:t>
            </a:r>
            <a:r>
              <a:rPr dirty="0" lang="en-US">
                <a:hlinkClick r:id="rId1"/>
              </a:rPr>
              <a:t>r</a:t>
            </a:r>
            <a:r>
              <a:rPr dirty="0" lang="en-US">
                <a:hlinkClick r:id="rId1"/>
              </a:rPr>
              <a:t>patel91@gmail.com</a:t>
            </a:r>
            <a:endParaRPr dirty="0" lang="en-US"/>
          </a:p>
          <a:p>
            <a:pPr indent="0" marL="0">
              <a:buNone/>
            </a:pPr>
            <a:endParaRPr dirty="0" lang="en-US"/>
          </a:p>
          <a:p>
            <a:pPr indent="0" marL="0">
              <a:buNone/>
            </a:pPr>
            <a:r>
              <a:rPr dirty="0" i="1" lang="en-US"/>
              <a:t>PROJECT TITLE</a:t>
            </a:r>
            <a:r>
              <a:rPr dirty="0" lang="en-US"/>
              <a:t> </a:t>
            </a:r>
            <a:r>
              <a:rPr b="1" dirty="0" lang="en-US"/>
              <a:t>:</a:t>
            </a:r>
            <a:r>
              <a:rPr b="1" dirty="0" lang="en-US"/>
              <a:t> </a:t>
            </a:r>
            <a:r>
              <a:rPr b="1" dirty="0" lang="en-US"/>
              <a:t> </a:t>
            </a:r>
            <a:r>
              <a:rPr b="1" dirty="0" lang="en-US"/>
              <a:t>ATTRITION</a:t>
            </a:r>
            <a:r>
              <a:rPr b="1" dirty="0" lang="en-US"/>
              <a:t> CONTROL </a:t>
            </a:r>
            <a:endParaRPr altLang="en-US" lang="zh-CN"/>
          </a:p>
          <a:p>
            <a:pPr indent="0" marL="0">
              <a:buNone/>
            </a:pPr>
            <a:endParaRPr dirty="0" lang="en-US"/>
          </a:p>
          <a:p>
            <a:pPr indent="0" marL="0">
              <a:buNone/>
            </a:pPr>
            <a:endParaRPr dirty="0" lang="en-US"/>
          </a:p>
        </p:txBody>
      </p:sp>
      <p:sp>
        <p:nvSpPr>
          <p:cNvPr id="1048613" name="Rectangle 3"/>
          <p:cNvSpPr/>
          <p:nvPr/>
        </p:nvSpPr>
        <p:spPr>
          <a:xfrm>
            <a:off x="3267870" y="437339"/>
            <a:ext cx="6748781" cy="1043940"/>
          </a:xfrm>
          <a:prstGeom prst="rect"/>
        </p:spPr>
        <p:txBody>
          <a:bodyPr wrap="none">
            <a:spAutoFit/>
          </a:bodyPr>
          <a:p>
            <a:pPr algn="ctr"/>
            <a:r>
              <a:rPr b="1" dirty="0" sz="2200" lang="en-US"/>
              <a:t>TAKENMIND GLOBAL DATA ANALYTICS INTERNSHIP</a:t>
            </a:r>
          </a:p>
          <a:p>
            <a:pPr algn="ctr"/>
            <a:endParaRPr b="1" dirty="0" sz="2200" lang="en-US"/>
          </a:p>
          <a:p>
            <a:pPr algn="ctr"/>
            <a:r>
              <a:rPr b="1" dirty="0" sz="2200" lang="en-US"/>
              <a:t>PROOF OF CONCEPT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57" name="TextBox 3"/>
          <p:cNvSpPr txBox="1"/>
          <p:nvPr/>
        </p:nvSpPr>
        <p:spPr>
          <a:xfrm>
            <a:off x="1020724" y="871870"/>
            <a:ext cx="9314121" cy="4247317"/>
          </a:xfrm>
          <a:prstGeom prst="rect"/>
          <a:noFill/>
        </p:spPr>
        <p:txBody>
          <a:bodyPr rtlCol="0" wrap="square">
            <a:spAutoFit/>
          </a:bodyPr>
          <a:p>
            <a:endParaRPr dirty="0" lang="en-US"/>
          </a:p>
          <a:p>
            <a:r>
              <a:rPr dirty="0" lang="en-US"/>
              <a:t>2. From chat 3, it was discovered that the salary structure of those that left who had work accident was within the Low and medium range which when analyzed from satisfaction level point their satisfaction level was approximately 50%. However,  checking this information with those still in the company it was discovered that their salary was distributed into low, medium and high range which further improved satisfaction level. </a:t>
            </a:r>
          </a:p>
          <a:p>
            <a:r>
              <a:rPr dirty="0" lang="en-US"/>
              <a:t>This let us see that the company maintained a good salary structure for those that had work accidents. </a:t>
            </a:r>
          </a:p>
          <a:p>
            <a:endParaRPr b="1" dirty="0" lang="en-US"/>
          </a:p>
          <a:p>
            <a:r>
              <a:rPr b="1" dirty="0" lang="en-US"/>
              <a:t>Recommendation </a:t>
            </a:r>
          </a:p>
          <a:p>
            <a:endParaRPr b="1" dirty="0" lang="en-US"/>
          </a:p>
          <a:p>
            <a:r>
              <a:rPr dirty="0" lang="en-US"/>
              <a:t>To control attrition, the company the need to maintain this salary structure or improve it more as this will improve employees satisfaction because they are well compensated</a:t>
            </a:r>
          </a:p>
        </p:txBody>
      </p:sp>
      <p:sp>
        <p:nvSpPr>
          <p:cNvPr id="1048658" name="Rectangle 5"/>
          <p:cNvSpPr/>
          <p:nvPr/>
        </p:nvSpPr>
        <p:spPr>
          <a:xfrm>
            <a:off x="1110356" y="402794"/>
            <a:ext cx="769763" cy="307777"/>
          </a:xfrm>
          <a:prstGeom prst="rect"/>
        </p:spPr>
        <p:txBody>
          <a:bodyPr wrap="none">
            <a:spAutoFit/>
          </a:bodyPr>
          <a:p>
            <a:r>
              <a:rPr b="1" dirty="0" sz="1400" i="1" lang="en-US"/>
              <a:t>Cont’d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9" name="TextBox 3"/>
          <p:cNvSpPr txBox="1"/>
          <p:nvPr/>
        </p:nvSpPr>
        <p:spPr>
          <a:xfrm>
            <a:off x="1020724" y="871870"/>
            <a:ext cx="9314121" cy="923330"/>
          </a:xfrm>
          <a:prstGeom prst="rect"/>
          <a:noFill/>
        </p:spPr>
        <p:txBody>
          <a:bodyPr rtlCol="0" wrap="square">
            <a:spAutoFit/>
          </a:bodyPr>
          <a:p>
            <a:endParaRPr dirty="0" lang="en-US"/>
          </a:p>
          <a:p>
            <a:r>
              <a:rPr dirty="0" lang="en-US"/>
              <a:t>6. From chat 5, it was discovered that as the Number of Projects of employees who left increased greater than 4 , it results to a decline in their Satisfaction level. </a:t>
            </a:r>
            <a:endParaRPr b="1" dirty="0" lang="en-US"/>
          </a:p>
        </p:txBody>
      </p:sp>
      <p:sp>
        <p:nvSpPr>
          <p:cNvPr id="1048660" name="Rectangle 4"/>
          <p:cNvSpPr/>
          <p:nvPr/>
        </p:nvSpPr>
        <p:spPr>
          <a:xfrm>
            <a:off x="1110356" y="402794"/>
            <a:ext cx="769763" cy="307777"/>
          </a:xfrm>
          <a:prstGeom prst="rect"/>
        </p:spPr>
        <p:txBody>
          <a:bodyPr wrap="none">
            <a:spAutoFit/>
          </a:bodyPr>
          <a:p>
            <a:r>
              <a:rPr b="1" dirty="0" sz="1400" i="1" lang="en-US"/>
              <a:t>Cont’d</a:t>
            </a:r>
          </a:p>
        </p:txBody>
      </p:sp>
      <p:sp>
        <p:nvSpPr>
          <p:cNvPr id="1048661" name="Rectangle 5"/>
          <p:cNvSpPr/>
          <p:nvPr/>
        </p:nvSpPr>
        <p:spPr>
          <a:xfrm>
            <a:off x="754909" y="2247129"/>
            <a:ext cx="9579936" cy="1754326"/>
          </a:xfrm>
          <a:prstGeom prst="rect"/>
        </p:spPr>
        <p:txBody>
          <a:bodyPr wrap="square">
            <a:spAutoFit/>
          </a:bodyPr>
          <a:p>
            <a:r>
              <a:rPr b="1" dirty="0" lang="en-US"/>
              <a:t>Recommendation </a:t>
            </a:r>
          </a:p>
          <a:p>
            <a:endParaRPr dirty="0" lang="en-US"/>
          </a:p>
          <a:p>
            <a:r>
              <a:rPr dirty="0" lang="en-US"/>
              <a:t>In other to prevent future attrition and constantly maintain a high satisfaction level of employees, the company should ensure the number of projects allocated to an employee is not too overwhelming thereby losing enthusiasm which may result to seeing a need to leave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2" name="Rectangle 3"/>
          <p:cNvSpPr/>
          <p:nvPr/>
        </p:nvSpPr>
        <p:spPr>
          <a:xfrm>
            <a:off x="3216523" y="2935990"/>
            <a:ext cx="7736413" cy="646331"/>
          </a:xfrm>
          <a:prstGeom prst="rect"/>
        </p:spPr>
        <p:txBody>
          <a:bodyPr wrap="none">
            <a:spAutoFit/>
          </a:bodyPr>
          <a:p>
            <a:r>
              <a:rPr b="1" dirty="0" i="1" lang="en-US"/>
              <a:t>Thank you TAKEN MIND for this Internship for helping me improve my</a:t>
            </a:r>
          </a:p>
          <a:p>
            <a:r>
              <a:rPr b="1" dirty="0" i="1" lang="en-US"/>
              <a:t>			Data Analytics Skills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62">
                                            <p:txEl>
                                              <p:pRg st="0" end="0"/>
                                            </p:txEl>
                                          </p:spTgt>
                                        </p:tgtEl>
                                        <p:attrNameLst>
                                          <p:attrName>style.visibility</p:attrName>
                                        </p:attrNameLst>
                                      </p:cBhvr>
                                      <p:to>
                                        <p:strVal val="visible"/>
                                      </p:to>
                                    </p:set>
                                    <p:anim calcmode="lin" valueType="num">
                                      <p:cBhvr additive="base">
                                        <p:cTn dur="500" fill="hold" id="7"/>
                                        <p:tgtEl>
                                          <p:spTgt spid="104866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62">
                                            <p:txEl>
                                              <p:pRg st="0" end="0"/>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62">
                                            <p:txEl>
                                              <p:pRg st="1" end="1"/>
                                            </p:txEl>
                                          </p:spTgt>
                                        </p:tgtEl>
                                        <p:attrNameLst>
                                          <p:attrName>style.visibility</p:attrName>
                                        </p:attrNameLst>
                                      </p:cBhvr>
                                      <p:to>
                                        <p:strVal val="visible"/>
                                      </p:to>
                                    </p:set>
                                    <p:anim calcmode="lin" valueType="num">
                                      <p:cBhvr additive="base">
                                        <p:cTn dur="500" fill="hold" id="11"/>
                                        <p:tgtEl>
                                          <p:spTgt spid="104866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6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0" name="Rectangle 3"/>
          <p:cNvSpPr/>
          <p:nvPr/>
        </p:nvSpPr>
        <p:spPr>
          <a:xfrm>
            <a:off x="3951744" y="322740"/>
            <a:ext cx="2976881" cy="358140"/>
          </a:xfrm>
          <a:prstGeom prst="rect"/>
        </p:spPr>
        <p:txBody>
          <a:bodyPr wrap="none">
            <a:spAutoFit/>
          </a:bodyPr>
          <a:p>
            <a:r>
              <a:rPr b="1" dirty="0" lang="en-US"/>
              <a:t>SOLUTION METHODOLOGY</a:t>
            </a:r>
            <a:endParaRPr dirty="0" lang="en-US"/>
          </a:p>
        </p:txBody>
      </p:sp>
      <p:sp>
        <p:nvSpPr>
          <p:cNvPr id="1048621" name="TextBox 5"/>
          <p:cNvSpPr txBox="1"/>
          <p:nvPr/>
        </p:nvSpPr>
        <p:spPr>
          <a:xfrm>
            <a:off x="797442" y="806671"/>
            <a:ext cx="11079126" cy="1958341"/>
          </a:xfrm>
          <a:prstGeom prst="rect"/>
          <a:noFill/>
        </p:spPr>
        <p:txBody>
          <a:bodyPr rtlCol="0" wrap="square">
            <a:spAutoFit/>
          </a:bodyPr>
          <a:p>
            <a:r>
              <a:rPr dirty="0" lang="en-US"/>
              <a:t>In other to proffer solution to the challenges faced by the company using data analytics to derive insights from the data available, the following techniques were adopted</a:t>
            </a:r>
          </a:p>
          <a:p>
            <a:endParaRPr dirty="0" lang="en-US"/>
          </a:p>
          <a:p>
            <a:r>
              <a:rPr dirty="0" lang="en-US"/>
              <a:t>STEP 1: </a:t>
            </a:r>
            <a:r>
              <a:rPr b="1" dirty="0" lang="en-US"/>
              <a:t>UNIVARIANT ANALYSIS</a:t>
            </a:r>
          </a:p>
          <a:p>
            <a:endParaRPr dirty="0" lang="en-US"/>
          </a:p>
          <a:p>
            <a:endParaRPr dirty="0" lang="en-US"/>
          </a:p>
          <a:p>
            <a:endParaRPr dirty="0" lang="en-US"/>
          </a:p>
        </p:txBody>
      </p:sp>
      <p:sp>
        <p:nvSpPr>
          <p:cNvPr id="1048622" name="Rectangle 6"/>
          <p:cNvSpPr/>
          <p:nvPr/>
        </p:nvSpPr>
        <p:spPr>
          <a:xfrm>
            <a:off x="3277714" y="2358425"/>
            <a:ext cx="3925845" cy="834656"/>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b="1" dirty="0" lang="en-US"/>
              <a:t>Analysis of individual information of Employees that left</a:t>
            </a:r>
          </a:p>
        </p:txBody>
      </p:sp>
      <p:sp>
        <p:nvSpPr>
          <p:cNvPr id="1048623" name="Rectangle 7"/>
          <p:cNvSpPr/>
          <p:nvPr/>
        </p:nvSpPr>
        <p:spPr>
          <a:xfrm>
            <a:off x="3387583" y="3791612"/>
            <a:ext cx="3815975" cy="834656"/>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b="1" dirty="0" lang="en-US"/>
              <a:t>Analysis of individual information of Existing Employees</a:t>
            </a:r>
          </a:p>
        </p:txBody>
      </p:sp>
      <p:sp>
        <p:nvSpPr>
          <p:cNvPr id="1048624" name="Arrow: Down 10"/>
          <p:cNvSpPr/>
          <p:nvPr/>
        </p:nvSpPr>
        <p:spPr>
          <a:xfrm>
            <a:off x="5164995" y="3193081"/>
            <a:ext cx="151286" cy="598531"/>
          </a:xfrm>
          <a:prstGeom prst="downArrow"/>
        </p:spPr>
        <p:style>
          <a:lnRef idx="2">
            <a:schemeClr val="accent2"/>
          </a:lnRef>
          <a:fillRef idx="1">
            <a:schemeClr val="lt1"/>
          </a:fillRef>
          <a:effectRef idx="0">
            <a:schemeClr val="accent2"/>
          </a:effectRef>
          <a:fontRef idx="minor">
            <a:schemeClr val="dk1"/>
          </a:fontRef>
        </p:style>
        <p:txBody>
          <a:bodyPr anchor="ctr" rtlCol="0"/>
          <a:p>
            <a:pPr algn="ctr"/>
            <a:endParaRPr lang="en-US"/>
          </a:p>
        </p:txBody>
      </p:sp>
      <p:sp>
        <p:nvSpPr>
          <p:cNvPr id="1048625" name="Rectangle 11"/>
          <p:cNvSpPr/>
          <p:nvPr/>
        </p:nvSpPr>
        <p:spPr>
          <a:xfrm>
            <a:off x="3429002" y="5224799"/>
            <a:ext cx="3774556" cy="878796"/>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b="1" dirty="0" lang="en-US"/>
              <a:t>The display out of both visuals are compared to draw out patterns and insights</a:t>
            </a:r>
          </a:p>
        </p:txBody>
      </p:sp>
      <p:sp>
        <p:nvSpPr>
          <p:cNvPr id="1048626" name="Arrow: Down 12"/>
          <p:cNvSpPr/>
          <p:nvPr/>
        </p:nvSpPr>
        <p:spPr>
          <a:xfrm>
            <a:off x="5206413" y="4626268"/>
            <a:ext cx="151286" cy="598531"/>
          </a:xfrm>
          <a:prstGeom prst="downArrow"/>
        </p:spPr>
        <p:style>
          <a:lnRef idx="2">
            <a:schemeClr val="accent2"/>
          </a:lnRef>
          <a:fillRef idx="1">
            <a:schemeClr val="lt1"/>
          </a:fillRef>
          <a:effectRef idx="0">
            <a:schemeClr val="accent2"/>
          </a:effectRef>
          <a:fontRef idx="minor">
            <a:schemeClr val="dk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7" name="TextBox 3"/>
          <p:cNvSpPr txBox="1"/>
          <p:nvPr/>
        </p:nvSpPr>
        <p:spPr>
          <a:xfrm>
            <a:off x="712382" y="13080"/>
            <a:ext cx="11079126" cy="1424940"/>
          </a:xfrm>
          <a:prstGeom prst="rect"/>
          <a:noFill/>
        </p:spPr>
        <p:txBody>
          <a:bodyPr rtlCol="0" wrap="square">
            <a:spAutoFit/>
          </a:bodyPr>
          <a:p>
            <a:endParaRPr dirty="0" lang="en-US"/>
          </a:p>
          <a:p>
            <a:r>
              <a:rPr dirty="0" lang="en-US"/>
              <a:t>STEP 2: </a:t>
            </a:r>
            <a:r>
              <a:rPr b="1" dirty="0" lang="en-US"/>
              <a:t>BI/Multi VARIANT ANALYSIS</a:t>
            </a:r>
          </a:p>
          <a:p>
            <a:endParaRPr dirty="0" lang="en-US"/>
          </a:p>
          <a:p>
            <a:endParaRPr dirty="0" lang="en-US"/>
          </a:p>
          <a:p>
            <a:endParaRPr dirty="0" lang="en-US"/>
          </a:p>
        </p:txBody>
      </p:sp>
      <p:sp>
        <p:nvSpPr>
          <p:cNvPr id="1048628" name="Rectangle 4"/>
          <p:cNvSpPr/>
          <p:nvPr/>
        </p:nvSpPr>
        <p:spPr>
          <a:xfrm>
            <a:off x="3150123" y="720205"/>
            <a:ext cx="4430891" cy="955528"/>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b="1" dirty="0" lang="en-US"/>
              <a:t>Analysis of 2 or more of information of Employees that left to discover hidden correlation </a:t>
            </a:r>
          </a:p>
        </p:txBody>
      </p:sp>
      <p:sp>
        <p:nvSpPr>
          <p:cNvPr id="1048629" name="Rectangle 5"/>
          <p:cNvSpPr/>
          <p:nvPr/>
        </p:nvSpPr>
        <p:spPr>
          <a:xfrm>
            <a:off x="3259992" y="2265631"/>
            <a:ext cx="4321022" cy="996858"/>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b="1" dirty="0" lang="en-US"/>
              <a:t>Analysis of 2 or more of information of Existing Employees to discover hidden correlation </a:t>
            </a:r>
          </a:p>
        </p:txBody>
      </p:sp>
      <p:sp>
        <p:nvSpPr>
          <p:cNvPr id="1048630" name="Arrow: Down 6"/>
          <p:cNvSpPr/>
          <p:nvPr/>
        </p:nvSpPr>
        <p:spPr>
          <a:xfrm>
            <a:off x="5132089" y="1667100"/>
            <a:ext cx="151286" cy="598531"/>
          </a:xfrm>
          <a:prstGeom prst="downArrow"/>
        </p:spPr>
        <p:style>
          <a:lnRef idx="2">
            <a:schemeClr val="accent2"/>
          </a:lnRef>
          <a:fillRef idx="1">
            <a:schemeClr val="lt1"/>
          </a:fillRef>
          <a:effectRef idx="0">
            <a:schemeClr val="accent2"/>
          </a:effectRef>
          <a:fontRef idx="minor">
            <a:schemeClr val="dk1"/>
          </a:fontRef>
        </p:style>
        <p:txBody>
          <a:bodyPr anchor="ctr" rtlCol="0"/>
          <a:p>
            <a:pPr algn="ctr"/>
            <a:endParaRPr lang="en-US"/>
          </a:p>
        </p:txBody>
      </p:sp>
      <p:sp>
        <p:nvSpPr>
          <p:cNvPr id="1048631" name="Rectangle 7"/>
          <p:cNvSpPr/>
          <p:nvPr/>
        </p:nvSpPr>
        <p:spPr>
          <a:xfrm>
            <a:off x="3301411" y="3816880"/>
            <a:ext cx="3774556" cy="878796"/>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b="1" dirty="0" lang="en-US"/>
              <a:t>The display out of both visuals are compared to draw out patterns and insights</a:t>
            </a:r>
          </a:p>
        </p:txBody>
      </p:sp>
      <p:sp>
        <p:nvSpPr>
          <p:cNvPr id="1048632" name="Arrow: Down 8"/>
          <p:cNvSpPr/>
          <p:nvPr/>
        </p:nvSpPr>
        <p:spPr>
          <a:xfrm>
            <a:off x="5132088" y="3262489"/>
            <a:ext cx="132243" cy="576461"/>
          </a:xfrm>
          <a:prstGeom prst="downArrow"/>
        </p:spPr>
        <p:style>
          <a:lnRef idx="2">
            <a:schemeClr val="accent2"/>
          </a:lnRef>
          <a:fillRef idx="1">
            <a:schemeClr val="lt1"/>
          </a:fillRef>
          <a:effectRef idx="0">
            <a:schemeClr val="accent2"/>
          </a:effectRef>
          <a:fontRef idx="minor">
            <a:schemeClr val="dk1"/>
          </a:fontRef>
        </p:style>
        <p:txBody>
          <a:bodyPr anchor="ctr" rtlCol="0"/>
          <a:p>
            <a:pPr algn="ctr"/>
            <a:endParaRPr lang="en-US"/>
          </a:p>
        </p:txBody>
      </p:sp>
      <p:sp>
        <p:nvSpPr>
          <p:cNvPr id="1048633" name="Rectangle 9"/>
          <p:cNvSpPr/>
          <p:nvPr/>
        </p:nvSpPr>
        <p:spPr>
          <a:xfrm>
            <a:off x="680485" y="4821568"/>
            <a:ext cx="6774180" cy="358141"/>
          </a:xfrm>
          <a:prstGeom prst="rect"/>
        </p:spPr>
        <p:txBody>
          <a:bodyPr wrap="none">
            <a:spAutoFit/>
          </a:bodyPr>
          <a:p>
            <a:r>
              <a:rPr dirty="0" lang="en-US"/>
              <a:t>STEP 3: </a:t>
            </a:r>
            <a:r>
              <a:rPr b="1" dirty="0" lang="en-US"/>
              <a:t>Actionable Insights, Observations and Recommendations</a:t>
            </a:r>
          </a:p>
        </p:txBody>
      </p:sp>
      <p:sp>
        <p:nvSpPr>
          <p:cNvPr id="1048634" name="Rectangle 10"/>
          <p:cNvSpPr/>
          <p:nvPr/>
        </p:nvSpPr>
        <p:spPr>
          <a:xfrm>
            <a:off x="1066585" y="5402833"/>
            <a:ext cx="9441181" cy="891540"/>
          </a:xfrm>
          <a:prstGeom prst="rect"/>
        </p:spPr>
        <p:txBody>
          <a:bodyPr wrap="none">
            <a:spAutoFit/>
          </a:bodyPr>
          <a:p>
            <a:r>
              <a:rPr dirty="0" lang="en-US"/>
              <a:t>The outputs of Step 1 and 2 brings about hidden discoveries in the form of observations and </a:t>
            </a:r>
          </a:p>
          <a:p>
            <a:r>
              <a:rPr dirty="0" lang="en-US"/>
              <a:t>recommendations that can be adopted or information that need to be paid attention to so as</a:t>
            </a:r>
          </a:p>
          <a:p>
            <a:r>
              <a:rPr dirty="0" lang="en-US"/>
              <a:t> to help solve the company’s challenge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5" name="Rectangle 5"/>
          <p:cNvSpPr/>
          <p:nvPr/>
        </p:nvSpPr>
        <p:spPr>
          <a:xfrm>
            <a:off x="3462671" y="366070"/>
            <a:ext cx="6096000" cy="954107"/>
          </a:xfrm>
          <a:prstGeom prst="rect"/>
        </p:spPr>
        <p:txBody>
          <a:bodyPr>
            <a:spAutoFit/>
          </a:bodyPr>
          <a:p>
            <a:r>
              <a:rPr b="1" dirty="0" lang="en-US"/>
              <a:t>		</a:t>
            </a:r>
            <a:r>
              <a:rPr b="1" dirty="0" sz="2000" lang="en-US"/>
              <a:t> Visualization of Methodology</a:t>
            </a:r>
          </a:p>
          <a:p>
            <a:pPr indent="-285750" marL="285750">
              <a:buFont typeface="Wingdings" panose="05000000000000000000" pitchFamily="2" charset="2"/>
              <a:buChar char="ü"/>
            </a:pPr>
            <a:endParaRPr b="1" dirty="0" lang="en-US"/>
          </a:p>
          <a:p>
            <a:pPr indent="-285750" marL="285750">
              <a:buFont typeface="Wingdings" panose="05000000000000000000" pitchFamily="2" charset="2"/>
              <a:buChar char="ü"/>
            </a:pPr>
            <a:endParaRPr b="1" dirty="0" lang="en-US"/>
          </a:p>
        </p:txBody>
      </p:sp>
      <p:sp>
        <p:nvSpPr>
          <p:cNvPr id="1048636" name="Rectangle 6"/>
          <p:cNvSpPr/>
          <p:nvPr/>
        </p:nvSpPr>
        <p:spPr>
          <a:xfrm>
            <a:off x="361986" y="1242037"/>
            <a:ext cx="3561081" cy="358140"/>
          </a:xfrm>
          <a:prstGeom prst="rect"/>
        </p:spPr>
        <p:txBody>
          <a:bodyPr wrap="none">
            <a:spAutoFit/>
          </a:bodyPr>
          <a:p>
            <a:r>
              <a:rPr b="1" dirty="0" lang="en-US"/>
              <a:t>	Step 1 :   UNIVARIANT ANALYSIS</a:t>
            </a:r>
            <a:endParaRPr dirty="0" lang="en-US"/>
          </a:p>
        </p:txBody>
      </p:sp>
      <p:pic>
        <p:nvPicPr>
          <p:cNvPr id="2097152" name="Picture 8"/>
          <p:cNvPicPr>
            <a:picLocks noChangeAspect="1"/>
          </p:cNvPicPr>
          <p:nvPr/>
        </p:nvPicPr>
        <p:blipFill>
          <a:blip xmlns:r="http://schemas.openxmlformats.org/officeDocument/2006/relationships" r:embed="rId1"/>
          <a:stretch>
            <a:fillRect/>
          </a:stretch>
        </p:blipFill>
        <p:spPr>
          <a:xfrm>
            <a:off x="361986" y="2409196"/>
            <a:ext cx="5760720" cy="3979551"/>
          </a:xfrm>
          <a:prstGeom prst="rect"/>
        </p:spPr>
      </p:pic>
      <p:pic>
        <p:nvPicPr>
          <p:cNvPr id="2097153" name="Picture 10"/>
          <p:cNvPicPr>
            <a:picLocks noChangeAspect="1"/>
          </p:cNvPicPr>
          <p:nvPr/>
        </p:nvPicPr>
        <p:blipFill>
          <a:blip xmlns:r="http://schemas.openxmlformats.org/officeDocument/2006/relationships" r:embed="rId2"/>
          <a:stretch>
            <a:fillRect/>
          </a:stretch>
        </p:blipFill>
        <p:spPr>
          <a:xfrm>
            <a:off x="6173233" y="2409197"/>
            <a:ext cx="5760720" cy="3915367"/>
          </a:xfrm>
          <a:prstGeom prst="rect"/>
        </p:spPr>
      </p:pic>
      <p:sp>
        <p:nvSpPr>
          <p:cNvPr id="1048637" name="Rectangle 14"/>
          <p:cNvSpPr/>
          <p:nvPr/>
        </p:nvSpPr>
        <p:spPr>
          <a:xfrm>
            <a:off x="5053427" y="1974092"/>
            <a:ext cx="881380" cy="294640"/>
          </a:xfrm>
          <a:prstGeom prst="rect"/>
        </p:spPr>
        <p:txBody>
          <a:bodyPr wrap="none">
            <a:spAutoFit/>
          </a:bodyPr>
          <a:p>
            <a:r>
              <a:rPr b="1" dirty="0" sz="1400" i="1" lang="en-US"/>
              <a:t>CHART 1</a:t>
            </a:r>
          </a:p>
        </p:txBody>
      </p:sp>
      <p:sp>
        <p:nvSpPr>
          <p:cNvPr id="1048638" name="Rectangle 15"/>
          <p:cNvSpPr/>
          <p:nvPr/>
        </p:nvSpPr>
        <p:spPr>
          <a:xfrm>
            <a:off x="1275857" y="1577287"/>
            <a:ext cx="5605781" cy="358140"/>
          </a:xfrm>
          <a:prstGeom prst="rect"/>
        </p:spPr>
        <p:txBody>
          <a:bodyPr wrap="none">
            <a:spAutoFit/>
          </a:bodyPr>
          <a:p>
            <a:r>
              <a:rPr dirty="0" i="1" lang="en-US"/>
              <a:t>This stage involve analyzing each features of the data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4" name="Picture 4"/>
          <p:cNvPicPr>
            <a:picLocks noChangeAspect="1"/>
          </p:cNvPicPr>
          <p:nvPr/>
        </p:nvPicPr>
        <p:blipFill>
          <a:blip xmlns:r="http://schemas.openxmlformats.org/officeDocument/2006/relationships" r:embed="rId1"/>
          <a:stretch>
            <a:fillRect/>
          </a:stretch>
        </p:blipFill>
        <p:spPr>
          <a:xfrm>
            <a:off x="275889" y="2626465"/>
            <a:ext cx="5669280" cy="3929204"/>
          </a:xfrm>
          <a:prstGeom prst="rect"/>
        </p:spPr>
      </p:pic>
      <p:pic>
        <p:nvPicPr>
          <p:cNvPr id="2097155" name="Picture 6"/>
          <p:cNvPicPr>
            <a:picLocks noChangeAspect="1"/>
          </p:cNvPicPr>
          <p:nvPr/>
        </p:nvPicPr>
        <p:blipFill>
          <a:blip xmlns:r="http://schemas.openxmlformats.org/officeDocument/2006/relationships" r:embed="rId2"/>
          <a:stretch>
            <a:fillRect/>
          </a:stretch>
        </p:blipFill>
        <p:spPr>
          <a:xfrm>
            <a:off x="6378556" y="2626465"/>
            <a:ext cx="5669280" cy="3933621"/>
          </a:xfrm>
          <a:prstGeom prst="rect"/>
        </p:spPr>
      </p:pic>
      <p:sp>
        <p:nvSpPr>
          <p:cNvPr id="1048639" name="Rectangle 7"/>
          <p:cNvSpPr/>
          <p:nvPr/>
        </p:nvSpPr>
        <p:spPr>
          <a:xfrm>
            <a:off x="4549743" y="1028176"/>
            <a:ext cx="2811780" cy="358140"/>
          </a:xfrm>
          <a:prstGeom prst="rect"/>
        </p:spPr>
        <p:txBody>
          <a:bodyPr wrap="none">
            <a:spAutoFit/>
          </a:bodyPr>
          <a:p>
            <a:r>
              <a:rPr dirty="0" i="1" lang="en-US"/>
              <a:t>Univariant Analysis Cont’d</a:t>
            </a:r>
          </a:p>
        </p:txBody>
      </p:sp>
      <p:sp>
        <p:nvSpPr>
          <p:cNvPr id="1048640" name="Rectangle 8"/>
          <p:cNvSpPr/>
          <p:nvPr/>
        </p:nvSpPr>
        <p:spPr>
          <a:xfrm>
            <a:off x="5490557" y="2005990"/>
            <a:ext cx="881381" cy="294641"/>
          </a:xfrm>
          <a:prstGeom prst="rect"/>
        </p:spPr>
        <p:txBody>
          <a:bodyPr wrap="none">
            <a:spAutoFit/>
          </a:bodyPr>
          <a:p>
            <a:r>
              <a:rPr b="1" dirty="0" sz="1400" i="1" lang="en-US"/>
              <a:t>CHART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1" name="Rectangle 3"/>
          <p:cNvSpPr/>
          <p:nvPr/>
        </p:nvSpPr>
        <p:spPr>
          <a:xfrm>
            <a:off x="223762" y="370168"/>
            <a:ext cx="3383281" cy="358140"/>
          </a:xfrm>
          <a:prstGeom prst="rect"/>
        </p:spPr>
        <p:txBody>
          <a:bodyPr wrap="none">
            <a:spAutoFit/>
          </a:bodyPr>
          <a:p>
            <a:r>
              <a:rPr b="1" dirty="0" lang="en-US"/>
              <a:t>	Step 2 :   BIVARIANT ANALYSIS</a:t>
            </a:r>
            <a:endParaRPr dirty="0" lang="en-US"/>
          </a:p>
        </p:txBody>
      </p:sp>
      <p:sp>
        <p:nvSpPr>
          <p:cNvPr id="1048642" name="Rectangle 4"/>
          <p:cNvSpPr/>
          <p:nvPr/>
        </p:nvSpPr>
        <p:spPr>
          <a:xfrm>
            <a:off x="1431850" y="739500"/>
            <a:ext cx="8669079" cy="646331"/>
          </a:xfrm>
          <a:prstGeom prst="rect"/>
        </p:spPr>
        <p:txBody>
          <a:bodyPr wrap="square">
            <a:spAutoFit/>
          </a:bodyPr>
          <a:p>
            <a:r>
              <a:rPr dirty="0" i="1" lang="en-US"/>
              <a:t>This stage involve analyzing different features of the data the evaluate how correlated they are </a:t>
            </a:r>
          </a:p>
        </p:txBody>
      </p:sp>
      <p:pic>
        <p:nvPicPr>
          <p:cNvPr id="2097156" name="Picture 6"/>
          <p:cNvPicPr>
            <a:picLocks noChangeAspect="1"/>
          </p:cNvPicPr>
          <p:nvPr/>
        </p:nvPicPr>
        <p:blipFill>
          <a:blip xmlns:r="http://schemas.openxmlformats.org/officeDocument/2006/relationships" r:embed="rId1"/>
          <a:stretch>
            <a:fillRect/>
          </a:stretch>
        </p:blipFill>
        <p:spPr>
          <a:xfrm>
            <a:off x="732320" y="1769450"/>
            <a:ext cx="5486400" cy="4252616"/>
          </a:xfrm>
          <a:prstGeom prst="rect"/>
        </p:spPr>
      </p:pic>
      <p:pic>
        <p:nvPicPr>
          <p:cNvPr id="2097157" name="Picture 8"/>
          <p:cNvPicPr>
            <a:picLocks noChangeAspect="1"/>
          </p:cNvPicPr>
          <p:nvPr/>
        </p:nvPicPr>
        <p:blipFill>
          <a:blip xmlns:r="http://schemas.openxmlformats.org/officeDocument/2006/relationships" r:embed="rId2"/>
          <a:stretch>
            <a:fillRect/>
          </a:stretch>
        </p:blipFill>
        <p:spPr>
          <a:xfrm>
            <a:off x="6515535" y="1755163"/>
            <a:ext cx="5486400" cy="4312627"/>
          </a:xfrm>
          <a:prstGeom prst="rect"/>
        </p:spPr>
      </p:pic>
      <p:sp>
        <p:nvSpPr>
          <p:cNvPr id="1048643" name="Rectangle 9"/>
          <p:cNvSpPr/>
          <p:nvPr/>
        </p:nvSpPr>
        <p:spPr>
          <a:xfrm>
            <a:off x="1178887" y="6080961"/>
            <a:ext cx="3764281" cy="497840"/>
          </a:xfrm>
          <a:prstGeom prst="rect"/>
        </p:spPr>
        <p:txBody>
          <a:bodyPr wrap="none">
            <a:spAutoFit/>
          </a:bodyPr>
          <a:p>
            <a:r>
              <a:rPr dirty="0" sz="1400" i="1" lang="en-US"/>
              <a:t>Satisfaction Level of Employees that left</a:t>
            </a:r>
          </a:p>
          <a:p>
            <a:r>
              <a:rPr dirty="0" sz="1400" i="1" lang="en-US"/>
              <a:t> base on Work accident Salary Compensation"</a:t>
            </a:r>
          </a:p>
        </p:txBody>
      </p:sp>
      <p:sp>
        <p:nvSpPr>
          <p:cNvPr id="1048644" name="Rectangle 10"/>
          <p:cNvSpPr/>
          <p:nvPr/>
        </p:nvSpPr>
        <p:spPr>
          <a:xfrm>
            <a:off x="7135397" y="6123279"/>
            <a:ext cx="3764281" cy="497840"/>
          </a:xfrm>
          <a:prstGeom prst="rect"/>
        </p:spPr>
        <p:txBody>
          <a:bodyPr wrap="none">
            <a:spAutoFit/>
          </a:bodyPr>
          <a:p>
            <a:r>
              <a:rPr dirty="0" sz="1400" i="1" lang="en-US"/>
              <a:t>Satisfaction Level of Existing Employees</a:t>
            </a:r>
          </a:p>
          <a:p>
            <a:r>
              <a:rPr dirty="0" sz="1400" i="1" lang="en-US"/>
              <a:t> base on Work accident Salary Compensation"</a:t>
            </a:r>
          </a:p>
        </p:txBody>
      </p:sp>
      <p:sp>
        <p:nvSpPr>
          <p:cNvPr id="1048645" name="Rectangle 11"/>
          <p:cNvSpPr/>
          <p:nvPr/>
        </p:nvSpPr>
        <p:spPr>
          <a:xfrm>
            <a:off x="5766389" y="1231942"/>
            <a:ext cx="881381" cy="294640"/>
          </a:xfrm>
          <a:prstGeom prst="rect"/>
        </p:spPr>
        <p:txBody>
          <a:bodyPr wrap="none">
            <a:spAutoFit/>
          </a:bodyPr>
          <a:p>
            <a:r>
              <a:rPr b="1" dirty="0" sz="1400" i="1" lang="en-US"/>
              <a:t>CHART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8" name="Picture 4"/>
          <p:cNvPicPr>
            <a:picLocks noChangeAspect="1"/>
          </p:cNvPicPr>
          <p:nvPr/>
        </p:nvPicPr>
        <p:blipFill>
          <a:blip xmlns:r="http://schemas.openxmlformats.org/officeDocument/2006/relationships" r:embed="rId1"/>
          <a:stretch>
            <a:fillRect/>
          </a:stretch>
        </p:blipFill>
        <p:spPr>
          <a:xfrm>
            <a:off x="334508" y="1642103"/>
            <a:ext cx="5760720" cy="4010628"/>
          </a:xfrm>
          <a:prstGeom prst="rect"/>
        </p:spPr>
      </p:pic>
      <p:pic>
        <p:nvPicPr>
          <p:cNvPr id="2097159" name="Picture 6"/>
          <p:cNvPicPr>
            <a:picLocks noChangeAspect="1"/>
          </p:cNvPicPr>
          <p:nvPr/>
        </p:nvPicPr>
        <p:blipFill>
          <a:blip xmlns:r="http://schemas.openxmlformats.org/officeDocument/2006/relationships" r:embed="rId2"/>
          <a:stretch>
            <a:fillRect/>
          </a:stretch>
        </p:blipFill>
        <p:spPr>
          <a:xfrm>
            <a:off x="6245630" y="1642103"/>
            <a:ext cx="5760720" cy="4010627"/>
          </a:xfrm>
          <a:prstGeom prst="rect"/>
        </p:spPr>
      </p:pic>
      <p:sp>
        <p:nvSpPr>
          <p:cNvPr id="1048646" name="Rectangle 7"/>
          <p:cNvSpPr/>
          <p:nvPr/>
        </p:nvSpPr>
        <p:spPr>
          <a:xfrm>
            <a:off x="1091530" y="5910840"/>
            <a:ext cx="3615092" cy="307777"/>
          </a:xfrm>
          <a:prstGeom prst="rect"/>
        </p:spPr>
        <p:txBody>
          <a:bodyPr wrap="none">
            <a:spAutoFit/>
          </a:bodyPr>
          <a:p>
            <a:r>
              <a:rPr dirty="0" sz="1400" i="1" lang="en-US"/>
              <a:t>Satisfaction Level of Employees that left</a:t>
            </a:r>
          </a:p>
        </p:txBody>
      </p:sp>
      <p:sp>
        <p:nvSpPr>
          <p:cNvPr id="1048647" name="Rectangle 8"/>
          <p:cNvSpPr/>
          <p:nvPr/>
        </p:nvSpPr>
        <p:spPr>
          <a:xfrm>
            <a:off x="1243930" y="6063240"/>
            <a:ext cx="3615092" cy="307777"/>
          </a:xfrm>
          <a:prstGeom prst="rect"/>
        </p:spPr>
        <p:txBody>
          <a:bodyPr wrap="none">
            <a:spAutoFit/>
          </a:bodyPr>
          <a:p>
            <a:r>
              <a:rPr dirty="0" sz="1400" i="1" lang="en-US"/>
              <a:t>Satisfaction Level of Employees that left</a:t>
            </a:r>
          </a:p>
        </p:txBody>
      </p:sp>
      <p:sp>
        <p:nvSpPr>
          <p:cNvPr id="1048648" name="Rectangle 9"/>
          <p:cNvSpPr/>
          <p:nvPr/>
        </p:nvSpPr>
        <p:spPr>
          <a:xfrm>
            <a:off x="7191074" y="5998582"/>
            <a:ext cx="3615092" cy="307777"/>
          </a:xfrm>
          <a:prstGeom prst="rect"/>
        </p:spPr>
        <p:txBody>
          <a:bodyPr wrap="none">
            <a:spAutoFit/>
          </a:bodyPr>
          <a:p>
            <a:r>
              <a:rPr dirty="0" sz="1400" i="1" lang="en-US"/>
              <a:t>Satisfaction Level of Existing Employees</a:t>
            </a:r>
          </a:p>
        </p:txBody>
      </p:sp>
      <p:sp>
        <p:nvSpPr>
          <p:cNvPr id="1048649" name="Rectangle 10"/>
          <p:cNvSpPr/>
          <p:nvPr/>
        </p:nvSpPr>
        <p:spPr>
          <a:xfrm>
            <a:off x="4507213" y="551641"/>
            <a:ext cx="2933816" cy="369332"/>
          </a:xfrm>
          <a:prstGeom prst="rect"/>
        </p:spPr>
        <p:txBody>
          <a:bodyPr wrap="none">
            <a:spAutoFit/>
          </a:bodyPr>
          <a:p>
            <a:r>
              <a:rPr dirty="0" i="1" lang="en-US"/>
              <a:t>Bivariant Analysis Cont’d</a:t>
            </a:r>
          </a:p>
        </p:txBody>
      </p:sp>
      <p:sp>
        <p:nvSpPr>
          <p:cNvPr id="1048650" name="Rectangle 11"/>
          <p:cNvSpPr/>
          <p:nvPr/>
        </p:nvSpPr>
        <p:spPr>
          <a:xfrm>
            <a:off x="5634204" y="1051380"/>
            <a:ext cx="909223" cy="307777"/>
          </a:xfrm>
          <a:prstGeom prst="rect"/>
        </p:spPr>
        <p:txBody>
          <a:bodyPr wrap="none">
            <a:spAutoFit/>
          </a:bodyPr>
          <a:p>
            <a:r>
              <a:rPr b="1" dirty="0" sz="1400" i="1" lang="en-US"/>
              <a:t>CHART 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51" name="Rectangle 3"/>
          <p:cNvSpPr/>
          <p:nvPr/>
        </p:nvSpPr>
        <p:spPr>
          <a:xfrm>
            <a:off x="4225055" y="277850"/>
            <a:ext cx="2526654" cy="369332"/>
          </a:xfrm>
          <a:prstGeom prst="rect"/>
        </p:spPr>
        <p:txBody>
          <a:bodyPr wrap="none">
            <a:spAutoFit/>
          </a:bodyPr>
          <a:p>
            <a:r>
              <a:rPr dirty="0" i="1" lang="en-US"/>
              <a:t>Multi-Variant Analysis</a:t>
            </a:r>
          </a:p>
        </p:txBody>
      </p:sp>
      <p:pic>
        <p:nvPicPr>
          <p:cNvPr id="2097160" name="Picture 5"/>
          <p:cNvPicPr>
            <a:picLocks noChangeAspect="1"/>
          </p:cNvPicPr>
          <p:nvPr/>
        </p:nvPicPr>
        <p:blipFill>
          <a:blip xmlns:r="http://schemas.openxmlformats.org/officeDocument/2006/relationships" r:embed="rId1"/>
          <a:stretch>
            <a:fillRect/>
          </a:stretch>
        </p:blipFill>
        <p:spPr>
          <a:xfrm>
            <a:off x="294057" y="2780893"/>
            <a:ext cx="5303520" cy="3035116"/>
          </a:xfrm>
          <a:prstGeom prst="rect"/>
        </p:spPr>
      </p:pic>
      <p:pic>
        <p:nvPicPr>
          <p:cNvPr id="2097161" name="Picture 7"/>
          <p:cNvPicPr>
            <a:picLocks noChangeAspect="1"/>
          </p:cNvPicPr>
          <p:nvPr/>
        </p:nvPicPr>
        <p:blipFill>
          <a:blip xmlns:r="http://schemas.openxmlformats.org/officeDocument/2006/relationships" r:embed="rId2"/>
          <a:stretch>
            <a:fillRect/>
          </a:stretch>
        </p:blipFill>
        <p:spPr>
          <a:xfrm>
            <a:off x="6347672" y="2809468"/>
            <a:ext cx="5303520" cy="2995260"/>
          </a:xfrm>
          <a:prstGeom prst="rect"/>
        </p:spPr>
      </p:pic>
      <p:sp>
        <p:nvSpPr>
          <p:cNvPr id="1048652" name="Rectangle 8"/>
          <p:cNvSpPr/>
          <p:nvPr/>
        </p:nvSpPr>
        <p:spPr>
          <a:xfrm>
            <a:off x="5033770" y="1668068"/>
            <a:ext cx="909223" cy="307777"/>
          </a:xfrm>
          <a:prstGeom prst="rect"/>
        </p:spPr>
        <p:txBody>
          <a:bodyPr wrap="none">
            <a:spAutoFit/>
          </a:bodyPr>
          <a:p>
            <a:r>
              <a:rPr b="1" dirty="0" sz="1400" i="1" lang="en-US"/>
              <a:t>CHART 5</a:t>
            </a:r>
          </a:p>
        </p:txBody>
      </p:sp>
      <p:sp>
        <p:nvSpPr>
          <p:cNvPr id="1048653" name="Rectangle 9"/>
          <p:cNvSpPr/>
          <p:nvPr/>
        </p:nvSpPr>
        <p:spPr>
          <a:xfrm>
            <a:off x="942675" y="6112858"/>
            <a:ext cx="4708340" cy="523220"/>
          </a:xfrm>
          <a:prstGeom prst="rect"/>
        </p:spPr>
        <p:txBody>
          <a:bodyPr wrap="none">
            <a:spAutoFit/>
          </a:bodyPr>
          <a:p>
            <a:r>
              <a:rPr dirty="0" sz="1400" i="1" lang="en-US"/>
              <a:t>Satisfaction Level of Employees that left base on the</a:t>
            </a:r>
          </a:p>
          <a:p>
            <a:r>
              <a:rPr dirty="0" sz="1400" i="1" lang="en-US"/>
              <a:t>Number of Projects and Promotion </a:t>
            </a:r>
          </a:p>
        </p:txBody>
      </p:sp>
      <p:sp>
        <p:nvSpPr>
          <p:cNvPr id="1048654" name="Rectangle 10"/>
          <p:cNvSpPr/>
          <p:nvPr/>
        </p:nvSpPr>
        <p:spPr>
          <a:xfrm>
            <a:off x="6540987" y="6056930"/>
            <a:ext cx="4647426" cy="523220"/>
          </a:xfrm>
          <a:prstGeom prst="rect"/>
        </p:spPr>
        <p:txBody>
          <a:bodyPr wrap="none">
            <a:spAutoFit/>
          </a:bodyPr>
          <a:p>
            <a:r>
              <a:rPr dirty="0" sz="1400" i="1" lang="en-US"/>
              <a:t>Satisfaction Level of Existing Employees base on the</a:t>
            </a:r>
          </a:p>
          <a:p>
            <a:r>
              <a:rPr dirty="0" sz="1400" i="1" lang="en-US"/>
              <a:t>Number of Projects and Promotion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5" name="Rectangle 3"/>
          <p:cNvSpPr/>
          <p:nvPr/>
        </p:nvSpPr>
        <p:spPr>
          <a:xfrm>
            <a:off x="1410586" y="160617"/>
            <a:ext cx="8339470" cy="369332"/>
          </a:xfrm>
          <a:prstGeom prst="rect"/>
        </p:spPr>
        <p:txBody>
          <a:bodyPr wrap="square">
            <a:spAutoFit/>
          </a:bodyPr>
          <a:p>
            <a:r>
              <a:rPr dirty="0" lang="en-US"/>
              <a:t>STEP 3: </a:t>
            </a:r>
            <a:r>
              <a:rPr b="1" dirty="0" lang="en-US"/>
              <a:t>Actionable Insights, Observations and Recommendations</a:t>
            </a:r>
          </a:p>
        </p:txBody>
      </p:sp>
      <p:sp>
        <p:nvSpPr>
          <p:cNvPr id="1048656" name="TextBox 4"/>
          <p:cNvSpPr txBox="1"/>
          <p:nvPr/>
        </p:nvSpPr>
        <p:spPr>
          <a:xfrm>
            <a:off x="1105785" y="871870"/>
            <a:ext cx="9314121" cy="5355312"/>
          </a:xfrm>
          <a:prstGeom prst="rect"/>
          <a:noFill/>
        </p:spPr>
        <p:txBody>
          <a:bodyPr rtlCol="0" wrap="square">
            <a:spAutoFit/>
          </a:bodyPr>
          <a:p>
            <a:r>
              <a:rPr dirty="0" lang="en-US"/>
              <a:t>After exploring the data of the Employees that are existing and those that left simultaneously, the following insights and observations were discovered; </a:t>
            </a:r>
          </a:p>
          <a:p>
            <a:endParaRPr dirty="0" lang="en-US"/>
          </a:p>
          <a:p>
            <a:r>
              <a:rPr dirty="0" lang="en-US"/>
              <a:t>1. From chat 2, the mean satisfaction level of employees that left was around 40% while those existing was around 70%. After further analysis, it was discovered that 65% of employees that left had less than </a:t>
            </a:r>
            <a:r>
              <a:rPr b="1" dirty="0" lang="en-US"/>
              <a:t>45% satisfaction level. </a:t>
            </a:r>
            <a:r>
              <a:rPr dirty="0" lang="en-US"/>
              <a:t>A further dive into checking this employees with 45% satisfaction level who had left, it was further discovered that </a:t>
            </a:r>
            <a:r>
              <a:rPr b="1" dirty="0" lang="en-US"/>
              <a:t>99.6%</a:t>
            </a:r>
            <a:r>
              <a:rPr dirty="0" lang="en-US"/>
              <a:t> of them didn’t receive promotion in the last 5 years.</a:t>
            </a:r>
            <a:endParaRPr b="1" dirty="0" lang="en-US"/>
          </a:p>
          <a:p>
            <a:endParaRPr b="1" dirty="0" lang="en-US"/>
          </a:p>
          <a:p>
            <a:r>
              <a:rPr dirty="0" lang="en-US"/>
              <a:t>The insights from employees that left provides a line of thought of checking Existing employees with  the same satisfaction level of </a:t>
            </a:r>
            <a:r>
              <a:rPr b="1" dirty="0" lang="en-US"/>
              <a:t>45%</a:t>
            </a:r>
            <a:r>
              <a:rPr dirty="0" lang="en-US"/>
              <a:t> and it was discovered that </a:t>
            </a:r>
            <a:r>
              <a:rPr b="1" dirty="0" lang="en-US"/>
              <a:t>13.8% </a:t>
            </a:r>
            <a:r>
              <a:rPr dirty="0" lang="en-US"/>
              <a:t>of Existing employees are in this range of which </a:t>
            </a:r>
            <a:r>
              <a:rPr b="1" dirty="0" lang="en-US"/>
              <a:t>97.7% </a:t>
            </a:r>
            <a:r>
              <a:rPr dirty="0" lang="en-US"/>
              <a:t>of them hasn’t been promoted within the last 5 years making them prone to leave.</a:t>
            </a:r>
          </a:p>
          <a:p>
            <a:endParaRPr b="1" dirty="0" lang="en-US"/>
          </a:p>
          <a:p>
            <a:r>
              <a:rPr b="1" dirty="0" lang="en-US"/>
              <a:t>Recommendation </a:t>
            </a:r>
          </a:p>
          <a:p>
            <a:endParaRPr b="1" dirty="0" lang="en-US"/>
          </a:p>
          <a:p>
            <a:r>
              <a:rPr dirty="0" lang="en-US"/>
              <a:t>To control attrition, these employees need to be identified and compensated one way or the other so as to increase their satisfaction level and loyalty to the company</a:t>
            </a:r>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FABIYI OPEYEMI</dc:creator>
  <cp:lastModifiedBy>FABIYI OPEYEMI</cp:lastModifiedBy>
  <dcterms:created xsi:type="dcterms:W3CDTF">2019-05-25T00:57:12Z</dcterms:created>
  <dcterms:modified xsi:type="dcterms:W3CDTF">2020-03-26T07:23:18Z</dcterms:modified>
</cp:coreProperties>
</file>