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6" r:id="rId2"/>
    <p:sldId id="301" r:id="rId3"/>
    <p:sldId id="303" r:id="rId4"/>
    <p:sldId id="305" r:id="rId5"/>
    <p:sldId id="307" r:id="rId6"/>
    <p:sldId id="306" r:id="rId7"/>
    <p:sldId id="308" r:id="rId8"/>
    <p:sldId id="309" r:id="rId9"/>
    <p:sldId id="310" r:id="rId10"/>
    <p:sldId id="311" r:id="rId11"/>
    <p:sldId id="31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47D05-B15F-4388-996F-D90ABE4585CE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44DB3-805F-49BA-9653-43AA1E7F0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40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23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that transformers were born a solution to RNNs, wasteful at training time, and they do sequential processing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34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that transformers were born a solution to RNNs, wasteful at training time, and they do sequential processing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94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encoder creates a contextualized representation for each input token using self-attention. And it adds information to this token from the other tokens.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Representations are dependent on all the input, not just one direction.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 attention is the heart of the Transformer, and the beauty of self-attention is its simplicity it has only matrix multiplication, linear projection, and a SoftMax operation.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02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encoder creates a contextualized representation for each input token using self-attention. And it adds information to this token from the other tokens.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Representations are dependent on all the input, not just one direction.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 attention is the heart of the Transformer, and the beauty of self-attention is its simplicity it has only matrix multiplication, linear projection, and a SoftMax operation.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65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that transformers were born a solution to RNNs, wasteful at training time, and they do sequential processing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82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encoder creates a contextualized representation for each input token using self-attention. And it adds information to this token from the other tokens.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Representations are dependent on all the input, not just one direction.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 attention is the heart of the Transformer, and the beauty of self-attention is its simplicity it has only matrix multiplication, linear projection, and a SoftMax operation.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48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that transformers were born a solution to RNNs, wasteful at training time, and they do sequential processing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30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that transformers were born a solution to RNNs, wasteful at training time, and they do sequential processing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72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that transformers were born a solution to RNNs, wasteful at training time, and they do sequential processing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3DCC7-686E-4585-947A-155A915BFF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60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5987-68E4-42BA-AC6C-DC50F5A9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718D-323E-4B73-A04F-8017FB84E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D3CA-2CBA-4326-8A26-C51AB455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8970-9AFF-4C94-BFBB-2E88CEEB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C3AA-FE3F-4FF9-A618-8B3A3EDC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5D0A-2FAD-4CD5-A507-8C13C6CE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40048-4983-466B-BB55-898322B0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DE3D-E55E-40C8-A5D0-6EC97C7C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55968-6410-40B6-AC95-2F4F206E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4F24-FF01-40F5-9599-99D7E75D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81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FEF32-D65E-435D-8EF3-3EAE31778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B48D-3416-4BE5-A5ED-8D37462BB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E7DA-BDF0-44BF-B60E-046407A2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926E-CDD5-4AB4-B0E4-4D4D0B10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49C5-B037-400E-AD80-DE43294B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21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en-US" sz="4400" dirty="0">
                <a:solidFill>
                  <a:srgbClr val="102D69"/>
                </a:solidFill>
                <a:latin typeface="HSE Sans" panose="02000000000000000000" pitchFamily="2" charset="0"/>
              </a:rPr>
              <a:t>Name of presentation can be specified in two or three lines </a:t>
            </a: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en-GB" sz="1600" dirty="0">
                <a:latin typeface="HSE Sans" panose="02000000000000000000" pitchFamily="2" charset="0"/>
              </a:rPr>
              <a:t>Name of faculty in two lines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en-GB" sz="1200" dirty="0">
                <a:latin typeface="HSE Sans" panose="02000000000000000000" pitchFamily="2" charset="0"/>
              </a:rPr>
              <a:t>Name of subdivision in two or three lines (12 </a:t>
            </a:r>
            <a:r>
              <a:rPr lang="en-GB" sz="1200" dirty="0" err="1">
                <a:latin typeface="HSE Sans" panose="02000000000000000000" pitchFamily="2" charset="0"/>
              </a:rPr>
              <a:t>pt</a:t>
            </a:r>
            <a:r>
              <a:rPr lang="en-GB" sz="1200" dirty="0">
                <a:latin typeface="HSE Sans" panose="02000000000000000000" pitchFamily="2" charset="0"/>
              </a:rPr>
              <a:t>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en-US" sz="1200" dirty="0">
                <a:latin typeface="HSE Sans" panose="02000000000000000000" pitchFamily="2" charset="0"/>
              </a:rPr>
              <a:t>Moscow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 </a:t>
            </a:r>
            <a:r>
              <a:rPr lang="en-GB" sz="1200" dirty="0" err="1">
                <a:latin typeface="HSE Sans" panose="02000000000000000000" pitchFamily="2" charset="0"/>
              </a:rPr>
              <a:t>pt</a:t>
            </a:r>
            <a:r>
              <a:rPr lang="en-GB" sz="1200" dirty="0">
                <a:latin typeface="HSE Sans" panose="02000000000000000000" pitchFamily="2" charset="0"/>
              </a:rPr>
              <a:t>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en-US" sz="1600" dirty="0">
                <a:latin typeface="HSE Sans" panose="02000000000000000000" pitchFamily="2" charset="0"/>
              </a:rPr>
              <a:t>If you need more space, please use a subheading (16 </a:t>
            </a:r>
            <a:r>
              <a:rPr lang="en-US" sz="1600" dirty="0" err="1">
                <a:latin typeface="HSE Sans" panose="02000000000000000000" pitchFamily="2" charset="0"/>
              </a:rPr>
              <a:t>pt</a:t>
            </a:r>
            <a:r>
              <a:rPr lang="en-US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5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0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A006-55D8-408D-A186-157EDB21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32C8-2855-44DC-80D1-C421D908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2502-DDEC-45F5-9932-5CDE9137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07F4-CEE5-4354-A395-C6D1749B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50D0-D23C-41CD-BA08-D998F3E0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50D9-B383-43BD-93A5-DD291ACE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AB564-86E5-4642-871D-B7AA97A5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B679-3423-4CBE-B659-D2352919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67EB-E47C-476D-9EBD-0E6CF314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B276-4146-461F-8537-41F6A482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3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C748-BDC1-4C89-AF52-87D97BCF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D200-9961-48DD-92C3-8DB6FCDD9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5FA08-B815-41D3-83EE-3469037A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F0DE-3A00-41A5-BFF0-0847896F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ACD36-57B6-4E0D-B00E-07BC7189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09B9-0723-411D-B5ED-B2AA489C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1D3C-2ED4-4BFF-99D5-0F9606C9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11A6-9724-4232-825E-E4586D6D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6D545-AE36-4CB8-B652-C573284C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57C4B-38D0-40AE-9095-A93197123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53BAD-7E88-495E-B112-A572989F7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FB357-5B23-4DAE-B5FC-09413279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64A91-E728-4C12-A7C8-1A5B5EAD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BE370-E7DB-4A24-AF68-8C884F97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5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6E03-B933-48EA-ADEF-EB17BF68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8E0F6-267E-4619-8F0E-EDADFB73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5395A-ACD0-4213-BFE2-138989F5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3CB50-2078-45A3-B72A-FA5F9007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62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80A7D-75AE-454F-AF79-7D06188A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9B996-EE5B-4B6B-A431-312744E7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FA1D8-6446-4686-943E-B95BB33C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9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7B45-F69A-4BAF-8FC7-E60C6018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4361-A5C1-4F13-8E76-EAA26401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28E8-533B-463F-9F98-F5DF76F0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D392-2960-4068-A281-4ADAB635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F7BA2-9DD5-4805-AAE4-A57611CB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336F8-B204-41CD-A01E-DB4CA7CF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2EED-5BC7-429E-B09E-46C7BA04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6C4B6-7364-45E6-BFDE-CF5C2DF73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A7DF1-3732-48CA-8AB6-0269233DD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612EF-DB6A-4D73-9ECF-36FEC389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B7AA2-CE10-4CA1-BEEA-B7A4EE87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BB163-891B-4651-BBD0-B88B714D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49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43EC1-3302-455C-82FE-0BCCA192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ADB8-4BD5-42B3-9BCD-4461F154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0EA5-2010-4BB2-9A9F-9CEFF2684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232B-1678-408F-ABB6-BA27A60DDC1C}" type="datetimeFigureOut">
              <a:rPr lang="en-AU" smtClean="0"/>
              <a:t>3/12/2022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57F3-059C-4802-9929-D06CE699F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A6BC-87A5-4CAA-AEC0-84076E1C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46AA-7909-46EC-8F8F-B759D4DFB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3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war9Ibrahim/YOLOv3-An-Incremental-Improv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v3-object-detection-53fb7d3bfe6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wardsdatascience.com/calculating-loss-of-yolo-v3-layer-8878bfaaf1f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57A51-BBC2-9047-B199-AE90EB17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947" y="2404670"/>
            <a:ext cx="7634059" cy="919101"/>
          </a:xfrm>
        </p:spPr>
        <p:txBody>
          <a:bodyPr lIns="0" tIns="0" rIns="0" bIns="0" anchor="t">
            <a:noAutofit/>
          </a:bodyPr>
          <a:lstStyle/>
          <a:p>
            <a:r>
              <a:rPr lang="en-US" sz="3200" b="1" i="1" dirty="0"/>
              <a:t>YOLOv3: An Incremental Improvement</a:t>
            </a:r>
            <a:br>
              <a:rPr lang="en-US" sz="1800" b="1" i="1" dirty="0"/>
            </a:br>
            <a:r>
              <a:rPr lang="en-US" sz="1800" b="1" i="1" dirty="0"/>
              <a:t>intermediate status report for exam project (</a:t>
            </a:r>
            <a:r>
              <a:rPr lang="en-US" sz="1800" b="1" i="1" dirty="0">
                <a:hlinkClick r:id="rId3"/>
              </a:rPr>
              <a:t>repository link</a:t>
            </a:r>
            <a:r>
              <a:rPr lang="en-US" sz="1800" b="1" i="1" dirty="0"/>
              <a:t>)</a:t>
            </a:r>
            <a:endParaRPr lang="ru-RU" sz="1800" b="1" i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8EB560-A246-394A-858C-3B1CFBF03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Faculty of Computer Science 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B3283F-BF0F-3744-BA57-1A19F8F76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6432FC-CD29-4D47-A915-D2737E0BEA3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Moscow 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32B7800-48A3-394E-A464-7BA3AE15CE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3747" y="4014928"/>
            <a:ext cx="8039833" cy="1287166"/>
          </a:xfrm>
        </p:spPr>
        <p:txBody>
          <a:bodyPr lIns="0" tIns="0" rIns="0" bIns="0" anchor="t">
            <a:normAutofit/>
          </a:bodyPr>
          <a:lstStyle/>
          <a:p>
            <a:pPr algn="ctr"/>
            <a:r>
              <a:rPr lang="en-US" sz="1700" dirty="0"/>
              <a:t>Written by:</a:t>
            </a:r>
          </a:p>
          <a:p>
            <a:pPr algn="ctr"/>
            <a:r>
              <a:rPr lang="en-US" sz="1700" dirty="0"/>
              <a:t>Joseph Redmon                                             Ali Farhadi.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Presented by:</a:t>
            </a:r>
          </a:p>
          <a:p>
            <a:pPr algn="ctr"/>
            <a:r>
              <a:rPr lang="en-US" dirty="0"/>
              <a:t> </a:t>
            </a:r>
            <a:r>
              <a:rPr lang="ru-RU" dirty="0"/>
              <a:t>Anwar Ibrahim</a:t>
            </a:r>
            <a:r>
              <a:rPr lang="en-US" dirty="0"/>
              <a:t>                                                Fares </a:t>
            </a:r>
            <a:r>
              <a:rPr lang="en-US" dirty="0" err="1"/>
              <a:t>Ghazzawi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97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rgbClr val="002060"/>
                </a:solidFill>
              </a:rPr>
              <a:t>YOLOv3_loss_function.ipynb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978614-3572-454E-A482-EB172DD6A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10</a:t>
            </a:fld>
            <a:endParaRPr lang="en-AU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EA9B0AC-CBBC-4ED0-880D-78985BE2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0408-239B-43E7-C22F-7CDA0D1B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836" y="1825625"/>
            <a:ext cx="10388207" cy="4351338"/>
          </a:xfrm>
        </p:spPr>
        <p:txBody>
          <a:bodyPr>
            <a:normAutofit/>
          </a:bodyPr>
          <a:lstStyle/>
          <a:p>
            <a:r>
              <a:rPr lang="en-US" dirty="0"/>
              <a:t>This code describes the loss function that we are going to use to train the model.</a:t>
            </a:r>
          </a:p>
          <a:p>
            <a:r>
              <a:rPr lang="en-US" dirty="0"/>
              <a:t>It is heavily based on resources form </a:t>
            </a:r>
            <a:r>
              <a:rPr lang="en-US" dirty="0">
                <a:hlinkClick r:id="rId3"/>
              </a:rPr>
              <a:t>this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this</a:t>
            </a:r>
            <a:r>
              <a:rPr lang="en-US" dirty="0"/>
              <a:t> .</a:t>
            </a:r>
          </a:p>
          <a:p>
            <a:r>
              <a:rPr lang="en-US" dirty="0"/>
              <a:t>This loss function have not been tested yet since we are going to train the model on the dataset (either PASCAL or COCO).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3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rgbClr val="002060"/>
                </a:solidFill>
              </a:rPr>
              <a:t>Future work and current difficulties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978614-3572-454E-A482-EB172DD6A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11</a:t>
            </a:fld>
            <a:endParaRPr lang="en-AU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EA9B0AC-CBBC-4ED0-880D-78985BE2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0408-239B-43E7-C22F-7CDA0D1B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836" y="1825625"/>
            <a:ext cx="1038820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paper doesn’t provide enough description for the key elements to correctly implement the model.</a:t>
            </a:r>
          </a:p>
          <a:p>
            <a:r>
              <a:rPr lang="en-US" dirty="0"/>
              <a:t> acquiring a fully annotated dataset.</a:t>
            </a:r>
          </a:p>
          <a:p>
            <a:r>
              <a:rPr lang="en-US" dirty="0"/>
              <a:t>We are expecting to :</a:t>
            </a:r>
          </a:p>
          <a:p>
            <a:pPr marL="0" indent="0">
              <a:buNone/>
            </a:pPr>
            <a:r>
              <a:rPr lang="en-US" dirty="0"/>
              <a:t>	1- either train the model if we have the sufficient hardware 	resources (since both datasets have huge sizes)  or used the 	pretrained weights (provided by the official website) on our 	model.</a:t>
            </a:r>
          </a:p>
          <a:p>
            <a:pPr marL="0" indent="0">
              <a:buNone/>
            </a:pPr>
            <a:r>
              <a:rPr lang="en-US" dirty="0"/>
              <a:t>	2- test the model on a test dataset (COCO test/</a:t>
            </a:r>
            <a:r>
              <a:rPr lang="en-US" dirty="0" err="1"/>
              <a:t>val</a:t>
            </a:r>
            <a:r>
              <a:rPr lang="en-US" dirty="0"/>
              <a:t> 2017 	Dataset).</a:t>
            </a:r>
          </a:p>
          <a:p>
            <a:pPr marL="0" indent="0">
              <a:buNone/>
            </a:pPr>
            <a:r>
              <a:rPr lang="en-US" dirty="0"/>
              <a:t>	3 - (expected) recreate the experimental results using our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0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4659E-7F83-428B-8961-E520C3C02A99}"/>
              </a:ext>
            </a:extLst>
          </p:cNvPr>
          <p:cNvSpPr txBox="1"/>
          <p:nvPr/>
        </p:nvSpPr>
        <p:spPr>
          <a:xfrm>
            <a:off x="2543175" y="2151727"/>
            <a:ext cx="7105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note: you can visualize members’ contributions from the commit history of the GitHub repository.</a:t>
            </a:r>
            <a:endParaRPr lang="en-AU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2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002B-3F1B-4543-8431-8DB97539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Introduction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7057-04C2-4363-82B6-0889979C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17444" cy="427278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AU" sz="2400" dirty="0">
                <a:solidFill>
                  <a:srgbClr val="002060"/>
                </a:solidFill>
              </a:rPr>
              <a:t>Our task for exam project is to reimplement the model from the paper ‘</a:t>
            </a:r>
            <a:r>
              <a:rPr lang="en-US" sz="2400" i="1" dirty="0">
                <a:solidFill>
                  <a:srgbClr val="002060"/>
                </a:solidFill>
              </a:rPr>
              <a:t>YOLOv3: An Incremental Improvement</a:t>
            </a:r>
            <a:r>
              <a:rPr lang="en-US" sz="2400" dirty="0">
                <a:solidFill>
                  <a:srgbClr val="002060"/>
                </a:solidFill>
              </a:rPr>
              <a:t>’, train it on a dataset (either COCO or PASCAL_VOC) and compare it to the original implementation or to recreate the experiments.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This presentation will explain the work done so far and will elaborate on future work left to be done (therefore this presentation would not dive into theoretical details yet).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For further details for each code , the observer have the choice of deeper understanding using the comments and the text codes in the codes.</a:t>
            </a:r>
            <a:endParaRPr lang="en-US" sz="2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9C986AD-CE9F-4203-8CB5-58E99804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1DC901-041E-49A7-8767-02AB47C8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2</a:t>
            </a:fld>
            <a:endParaRPr lang="en-AU"/>
          </a:p>
        </p:txBody>
      </p:sp>
      <p:pic>
        <p:nvPicPr>
          <p:cNvPr id="1026" name="Picture 2" descr="Istanbul Traffic - YOLO COCO - Object Detection - YouTube">
            <a:extLst>
              <a:ext uri="{FF2B5EF4-FFF2-40B4-BE49-F238E27FC236}">
                <a16:creationId xmlns:a16="http://schemas.microsoft.com/office/drawing/2014/main" id="{224B3998-4DDA-4DAC-92E9-AF962CB5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34" y="1373869"/>
            <a:ext cx="5257800" cy="4803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40309B-FDE0-0046-77B0-3588D740B7FF}"/>
              </a:ext>
            </a:extLst>
          </p:cNvPr>
          <p:cNvCxnSpPr/>
          <p:nvPr/>
        </p:nvCxnSpPr>
        <p:spPr>
          <a:xfrm>
            <a:off x="-101600" y="2540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>
                <a:solidFill>
                  <a:srgbClr val="002060"/>
                </a:solidFill>
              </a:rPr>
              <a:t>YoloV1_the_model.ipynb/</a:t>
            </a:r>
            <a:r>
              <a:rPr lang="en-US" b="1" i="1" dirty="0" err="1">
                <a:solidFill>
                  <a:srgbClr val="002060"/>
                </a:solidFill>
              </a:rPr>
              <a:t>py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978614-3572-454E-A482-EB172DD6A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The paper for YOLOv3 misses a lot of information (specifically the architecture of the bounding box prediction part of the model and loss functions).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Thus we thought that it would be wiser to first understand the previous version model and its workflow, losses and how to deal with datasets.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We have started by trying to implement ‘</a:t>
            </a:r>
            <a:r>
              <a:rPr lang="en-US" sz="2900" dirty="0">
                <a:solidFill>
                  <a:srgbClr val="002060"/>
                </a:solidFill>
              </a:rPr>
              <a:t>You Only Look Once: Unified, Real-Time Object Detection’ paper first. 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Single neural network to get the class probabilities and the bounding boxes at the same time.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Only </a:t>
            </a:r>
            <a:r>
              <a:rPr lang="en-US" b="1" i="1" dirty="0">
                <a:solidFill>
                  <a:srgbClr val="002060"/>
                </a:solidFill>
              </a:rPr>
              <a:t>one</a:t>
            </a:r>
            <a:r>
              <a:rPr lang="en-US" dirty="0">
                <a:solidFill>
                  <a:srgbClr val="002060"/>
                </a:solidFill>
              </a:rPr>
              <a:t> look to get the results.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the network divides the image into </a:t>
            </a:r>
            <a:r>
              <a:rPr lang="en-US" b="1" i="1" dirty="0">
                <a:solidFill>
                  <a:srgbClr val="002060"/>
                </a:solidFill>
              </a:rPr>
              <a:t>regions</a:t>
            </a:r>
            <a:r>
              <a:rPr lang="en-US" dirty="0">
                <a:solidFill>
                  <a:srgbClr val="002060"/>
                </a:solidFill>
              </a:rPr>
              <a:t> and for each region, the model predicts both bounding boxes and class probabilities.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3</a:t>
            </a:fld>
            <a:endParaRPr lang="en-AU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EA9B0AC-CBBC-4ED0-880D-78985BE2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8945D1-4072-4CA1-894D-5A9A538EDD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107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YOLOv1 architecture 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D90F9-9EA3-4713-8480-299AA062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023" y="6356350"/>
            <a:ext cx="8015377" cy="365125"/>
          </a:xfrm>
        </p:spPr>
        <p:txBody>
          <a:bodyPr/>
          <a:lstStyle/>
          <a:p>
            <a:pPr algn="l"/>
            <a:endParaRPr lang="en-AU" i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4</a:t>
            </a:fld>
            <a:endParaRPr lang="en-AU"/>
          </a:p>
        </p:txBody>
      </p:sp>
      <p:pic>
        <p:nvPicPr>
          <p:cNvPr id="2050" name="Picture 2" descr="YOLO v1 : Part 1. YOLO, short for You Only Look Once is a… | by Divakar  Kapil | Escapades in Machine Learning | Medium">
            <a:extLst>
              <a:ext uri="{FF2B5EF4-FFF2-40B4-BE49-F238E27FC236}">
                <a16:creationId xmlns:a16="http://schemas.microsoft.com/office/drawing/2014/main" id="{AA52E990-FF21-461C-941B-C9159AE948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15" y="1690688"/>
            <a:ext cx="11469440" cy="38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0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YOLOv1 Loss function: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D90F9-9EA3-4713-8480-299AA062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023" y="6356350"/>
            <a:ext cx="8015377" cy="365125"/>
          </a:xfrm>
        </p:spPr>
        <p:txBody>
          <a:bodyPr/>
          <a:lstStyle/>
          <a:p>
            <a:pPr algn="l"/>
            <a:endParaRPr lang="en-AU" i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5</a:t>
            </a:fld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BEE1EC-510E-4B6F-9AE6-D50E39D6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1704" y="1690688"/>
            <a:ext cx="7428592" cy="4351338"/>
          </a:xfrm>
        </p:spPr>
      </p:pic>
    </p:spTree>
    <p:extLst>
      <p:ext uri="{BB962C8B-B14F-4D97-AF65-F5344CB8AC3E}">
        <p14:creationId xmlns:p14="http://schemas.microsoft.com/office/powerpoint/2010/main" val="204401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>
                <a:solidFill>
                  <a:srgbClr val="002060"/>
                </a:solidFill>
              </a:rPr>
              <a:t>YOLOV3_the_model.ipynb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978614-3572-454E-A482-EB172DD6A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6</a:t>
            </a:fld>
            <a:endParaRPr lang="en-AU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EA9B0AC-CBBC-4ED0-880D-78985BE2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0408-239B-43E7-C22F-7CDA0D1B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21" y="1690688"/>
            <a:ext cx="4560712" cy="448627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002060"/>
                </a:solidFill>
              </a:rPr>
              <a:t>This code implements the original structure of the model’s neural network.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The model consists of two different parts: First, Feature extraction: using a DARKNET53. Second, Bounding boxes prediction (also 53 Conv Layers with Residuals).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Since the paper falls short in describing the Second part of the model (first part in the shown figure) , we have used the Config file (and other online resources mentioned in the code) of the original author to understand the structure of the model.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</a:rPr>
              <a:t>The outputted model is compared to the original implementation to insure the correctness of the structure.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4B15A-5C96-9242-26E4-E4EF886B9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86" y="1453154"/>
            <a:ext cx="5485714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9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YOLOv3 architecture 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D90F9-9EA3-4713-8480-299AA062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023" y="6356350"/>
            <a:ext cx="8015377" cy="365125"/>
          </a:xfrm>
        </p:spPr>
        <p:txBody>
          <a:bodyPr/>
          <a:lstStyle/>
          <a:p>
            <a:pPr algn="l"/>
            <a:endParaRPr lang="en-AU" i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7</a:t>
            </a:fld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94D09-3EB7-505A-3310-1EB3CF925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32" y="1825625"/>
            <a:ext cx="942553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261F9A-8741-847D-5B69-A365F16B42FE}"/>
              </a:ext>
            </a:extLst>
          </p:cNvPr>
          <p:cNvSpPr/>
          <p:nvPr/>
        </p:nvSpPr>
        <p:spPr>
          <a:xfrm>
            <a:off x="1964267" y="3747910"/>
            <a:ext cx="1986844" cy="541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err="1">
                <a:solidFill>
                  <a:srgbClr val="002060"/>
                </a:solidFill>
              </a:rPr>
              <a:t>intersection_over_union.ipynb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978614-3572-454E-A482-EB172DD6A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8</a:t>
            </a:fld>
            <a:endParaRPr lang="en-AU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EA9B0AC-CBBC-4ED0-880D-78985BE2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0408-239B-43E7-C22F-7CDA0D1B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22" y="1825625"/>
            <a:ext cx="5283200" cy="4351338"/>
          </a:xfrm>
        </p:spPr>
        <p:txBody>
          <a:bodyPr>
            <a:normAutofit/>
          </a:bodyPr>
          <a:lstStyle/>
          <a:p>
            <a:r>
              <a:rPr lang="en-US" dirty="0"/>
              <a:t>IOU : is a metric that measures how similar a predicted bounding box is to the original bounding box.</a:t>
            </a:r>
          </a:p>
          <a:p>
            <a:r>
              <a:rPr lang="en-US" dirty="0"/>
              <a:t>This file implements the IOU metric, since the loss function would use it to compare the predicted bounding box and target real bounding box (provided by the Dataset).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C363-B2E0-6123-FC9F-AA7F4CB38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60" y="1690688"/>
            <a:ext cx="4637540" cy="36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7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E25-61C0-41D1-8FDE-3B340DC0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err="1">
                <a:solidFill>
                  <a:srgbClr val="002060"/>
                </a:solidFill>
              </a:rPr>
              <a:t>Non_Max_Suppression.ipynb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978614-3572-454E-A482-EB172DD6A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0BBE5-D28F-4B5A-BA42-B2EA4D3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19C5-21BB-4944-80A2-18F7C338A430}" type="slidenum">
              <a:rPr lang="en-AU" smtClean="0"/>
              <a:t>9</a:t>
            </a:fld>
            <a:endParaRPr lang="en-AU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EA9B0AC-CBBC-4ED0-880D-78985BE2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0408-239B-43E7-C22F-7CDA0D1B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837" y="1825625"/>
            <a:ext cx="52832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very common in YOLOv3 that multiple bounding boxes predict the same object. So, this code keep the bounding box  with highest IOU. This technique is called NMS.</a:t>
            </a:r>
          </a:p>
          <a:p>
            <a:pPr algn="just"/>
            <a:r>
              <a:rPr lang="en-US" dirty="0"/>
              <a:t>This technique is described in detail in the code, and it will be used to filter the model’s predictions for bounding boxes.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C963C-B815-551C-3CF0-92EB0C91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57" y="2095018"/>
            <a:ext cx="5792669" cy="27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1058</Words>
  <Application>Microsoft Office PowerPoint</Application>
  <PresentationFormat>Widescreen</PresentationFormat>
  <Paragraphs>87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HSE Sans</vt:lpstr>
      <vt:lpstr>Office Theme</vt:lpstr>
      <vt:lpstr>YOLOv3: An Incremental Improvement intermediate status report for exam project (repository link)</vt:lpstr>
      <vt:lpstr>Introduction</vt:lpstr>
      <vt:lpstr>YoloV1_the_model.ipynb/py</vt:lpstr>
      <vt:lpstr>YOLOv1 architecture </vt:lpstr>
      <vt:lpstr>YOLOv1 Loss function:</vt:lpstr>
      <vt:lpstr>YOLOV3_the_model.ipynb</vt:lpstr>
      <vt:lpstr>YOLOv3 architecture </vt:lpstr>
      <vt:lpstr>intersection_over_union.ipynb</vt:lpstr>
      <vt:lpstr>Non_Max_Suppression.ipynb</vt:lpstr>
      <vt:lpstr>YOLOv3_loss_function.ipynb</vt:lpstr>
      <vt:lpstr>Future work and current difficulties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YOLOv3: An Incremental Improvement</dc:title>
  <dc:creator>Anwar Ibrahim</dc:creator>
  <cp:lastModifiedBy>ABO JEHAD</cp:lastModifiedBy>
  <cp:revision>12</cp:revision>
  <dcterms:created xsi:type="dcterms:W3CDTF">2022-12-03T13:37:10Z</dcterms:created>
  <dcterms:modified xsi:type="dcterms:W3CDTF">2022-12-03T17:09:49Z</dcterms:modified>
</cp:coreProperties>
</file>