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2afb0eb3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2afb0eb3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2afb0eb31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2afb0eb31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afb0eb31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afb0eb31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afb0eb3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afb0eb3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2afb0eb3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2afb0eb3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2afb0eb3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2afb0eb3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afb0eb3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afb0eb3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aftaliharris.com/blog/visualizing-k-means-clustering/"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lab.research.google.com/drive/1P7CRvHo_DO-gcNX45a8Z8GGbd1mf9LaK?usp=sharing" TargetMode="External"/><Relationship Id="rId4" Type="http://schemas.openxmlformats.org/officeDocument/2006/relationships/image" Target="../media/image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Model </a:t>
            </a:r>
            <a:r>
              <a:rPr lang="en-GB"/>
              <a:t>Development</a:t>
            </a:r>
            <a:r>
              <a:rPr lang="en-GB"/>
              <a:t> &amp;</a:t>
            </a:r>
            <a:endParaRPr/>
          </a:p>
          <a:p>
            <a:pPr indent="0" lvl="0" marL="0" rtl="0" algn="ctr">
              <a:spcBef>
                <a:spcPts val="0"/>
              </a:spcBef>
              <a:spcAft>
                <a:spcPts val="0"/>
              </a:spcAft>
              <a:buNone/>
            </a:pPr>
            <a:r>
              <a:rPr lang="en-GB"/>
              <a:t>Evaluation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DEC26,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EDA to </a:t>
            </a:r>
            <a:r>
              <a:rPr lang="en-GB"/>
              <a:t>prediction</a:t>
            </a:r>
            <a:r>
              <a:rPr lang="en-GB"/>
              <a:t> and analysis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The reason we performed EDA was to prepare our dataset and make sense of it so that it can be used for predictive and analytical purposes. </a:t>
            </a:r>
            <a:endParaRPr/>
          </a:p>
          <a:p>
            <a:pPr indent="-342900" lvl="0" marL="457200" rtl="0" algn="l">
              <a:spcBef>
                <a:spcPts val="0"/>
              </a:spcBef>
              <a:spcAft>
                <a:spcPts val="0"/>
              </a:spcAft>
              <a:buSzPts val="1800"/>
              <a:buChar char="-"/>
            </a:pPr>
            <a:r>
              <a:rPr lang="en-GB"/>
              <a:t>By predictive and analytical, we mean to create and evaluate Machine Learning (ML) models. </a:t>
            </a:r>
            <a:endParaRPr/>
          </a:p>
          <a:p>
            <a:pPr indent="-342900" lvl="0" marL="457200" rtl="0" algn="l">
              <a:spcBef>
                <a:spcPts val="0"/>
              </a:spcBef>
              <a:spcAft>
                <a:spcPts val="0"/>
              </a:spcAft>
              <a:buSzPts val="1800"/>
              <a:buChar char="-"/>
            </a:pPr>
            <a:r>
              <a:rPr lang="en-GB"/>
              <a:t>Data </a:t>
            </a:r>
            <a:r>
              <a:rPr lang="en-GB"/>
              <a:t>scientist</a:t>
            </a:r>
            <a:r>
              <a:rPr lang="en-GB"/>
              <a:t> need to understand the different types of machine learning</a:t>
            </a:r>
            <a:endParaRPr/>
          </a:p>
          <a:p>
            <a:pPr indent="-317500" lvl="2" marL="1371600" rtl="0" algn="l">
              <a:spcBef>
                <a:spcPts val="0"/>
              </a:spcBef>
              <a:spcAft>
                <a:spcPts val="0"/>
              </a:spcAft>
              <a:buSzPts val="1400"/>
              <a:buChar char="-"/>
            </a:pPr>
            <a:r>
              <a:rPr lang="en-GB"/>
              <a:t>supervised learning</a:t>
            </a:r>
            <a:endParaRPr/>
          </a:p>
          <a:p>
            <a:pPr indent="-317500" lvl="2" marL="1371600" rtl="0" algn="l">
              <a:spcBef>
                <a:spcPts val="0"/>
              </a:spcBef>
              <a:spcAft>
                <a:spcPts val="0"/>
              </a:spcAft>
              <a:buSzPts val="1400"/>
              <a:buChar char="-"/>
            </a:pPr>
            <a:r>
              <a:rPr lang="en-GB"/>
              <a:t>unsupervised learning</a:t>
            </a:r>
            <a:endParaRPr/>
          </a:p>
          <a:p>
            <a:pPr indent="-317500" lvl="2" marL="1371600" rtl="0" algn="l">
              <a:spcBef>
                <a:spcPts val="0"/>
              </a:spcBef>
              <a:spcAft>
                <a:spcPts val="0"/>
              </a:spcAft>
              <a:buSzPts val="1400"/>
              <a:buChar char="-"/>
            </a:pPr>
            <a:r>
              <a:rPr lang="en-GB"/>
              <a:t>reinforcement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rPr lang="en-GB" sz="3200">
                <a:solidFill>
                  <a:srgbClr val="404040"/>
                </a:solidFill>
                <a:highlight>
                  <a:srgbClr val="FFFFFF"/>
                </a:highlight>
                <a:latin typeface="Arial"/>
                <a:ea typeface="Arial"/>
                <a:cs typeface="Arial"/>
                <a:sym typeface="Arial"/>
              </a:rPr>
              <a:t>Types of machine learning</a:t>
            </a:r>
            <a:endParaRPr sz="3200">
              <a:solidFill>
                <a:srgbClr val="404040"/>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t/>
            </a:r>
            <a:endParaRPr b="0" sz="100">
              <a:solidFill>
                <a:srgbClr val="333333"/>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2400"/>
          </a:p>
        </p:txBody>
      </p:sp>
      <p:pic>
        <p:nvPicPr>
          <p:cNvPr id="69" name="Google Shape;69;p15"/>
          <p:cNvPicPr preferRelativeResize="0"/>
          <p:nvPr/>
        </p:nvPicPr>
        <p:blipFill>
          <a:blip r:embed="rId3">
            <a:alphaModFix/>
          </a:blip>
          <a:stretch>
            <a:fillRect/>
          </a:stretch>
        </p:blipFill>
        <p:spPr>
          <a:xfrm>
            <a:off x="822575" y="1518975"/>
            <a:ext cx="7114278" cy="2671151"/>
          </a:xfrm>
          <a:prstGeom prst="rect">
            <a:avLst/>
          </a:prstGeom>
          <a:noFill/>
          <a:ln>
            <a:noFill/>
          </a:ln>
        </p:spPr>
      </p:pic>
      <p:sp>
        <p:nvSpPr>
          <p:cNvPr id="70" name="Google Shape;70;p15"/>
          <p:cNvSpPr txBox="1"/>
          <p:nvPr/>
        </p:nvSpPr>
        <p:spPr>
          <a:xfrm>
            <a:off x="228600" y="4299000"/>
            <a:ext cx="8652000" cy="8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Machine learning (ML) </a:t>
            </a:r>
            <a:r>
              <a:rPr lang="en-GB"/>
              <a:t>is a field of computer science that deals with the creation of algorithms that can discover patterns by themselves without being explicitly programmed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rPr lang="en-GB" sz="3200">
                <a:solidFill>
                  <a:srgbClr val="404040"/>
                </a:solidFill>
                <a:highlight>
                  <a:srgbClr val="FFFFFF"/>
                </a:highlight>
                <a:latin typeface="Arial"/>
                <a:ea typeface="Arial"/>
                <a:cs typeface="Arial"/>
                <a:sym typeface="Arial"/>
              </a:rPr>
              <a:t>Supervised learning</a:t>
            </a:r>
            <a:endParaRPr sz="3200">
              <a:solidFill>
                <a:srgbClr val="404040"/>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t/>
            </a:r>
            <a:endParaRPr b="0" sz="1200">
              <a:solidFill>
                <a:srgbClr val="333333"/>
              </a:solidFill>
              <a:highlight>
                <a:srgbClr val="FFFFFF"/>
              </a:highlight>
              <a:latin typeface="Georgia"/>
              <a:ea typeface="Georgia"/>
              <a:cs typeface="Georgia"/>
              <a:sym typeface="Georgia"/>
            </a:endParaRPr>
          </a:p>
          <a:p>
            <a:pPr indent="0" lvl="0" marL="0" rtl="0" algn="l">
              <a:lnSpc>
                <a:spcPct val="110000"/>
              </a:lnSpc>
              <a:spcBef>
                <a:spcPts val="2400"/>
              </a:spcBef>
              <a:spcAft>
                <a:spcPts val="0"/>
              </a:spcAft>
              <a:buNone/>
            </a:pPr>
            <a:r>
              <a:t/>
            </a:r>
            <a:endParaRPr sz="5750">
              <a:solidFill>
                <a:srgbClr val="40404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33333"/>
              </a:buClr>
              <a:buSzPts val="1400"/>
              <a:buFont typeface="Georgia"/>
              <a:buChar char="-"/>
            </a:pPr>
            <a:r>
              <a:rPr lang="en-GB" sz="1400">
                <a:solidFill>
                  <a:srgbClr val="333333"/>
                </a:solidFill>
                <a:highlight>
                  <a:srgbClr val="FFFFFF"/>
                </a:highlight>
                <a:latin typeface="Georgia"/>
                <a:ea typeface="Georgia"/>
                <a:cs typeface="Georgia"/>
                <a:sym typeface="Georgia"/>
              </a:rPr>
              <a:t>The primary objective of supervised learning is to generalize a model from </a:t>
            </a:r>
            <a:r>
              <a:rPr b="1" lang="en-GB" sz="1400">
                <a:solidFill>
                  <a:srgbClr val="333333"/>
                </a:solidFill>
                <a:highlight>
                  <a:srgbClr val="FFFFFF"/>
                </a:highlight>
                <a:latin typeface="Georgia"/>
                <a:ea typeface="Georgia"/>
                <a:cs typeface="Georgia"/>
                <a:sym typeface="Georgia"/>
              </a:rPr>
              <a:t>labeled training data.</a:t>
            </a:r>
            <a:endParaRPr b="1" sz="1400">
              <a:solidFill>
                <a:srgbClr val="333333"/>
              </a:solidFill>
              <a:highlight>
                <a:srgbClr val="FFFFFF"/>
              </a:highlight>
              <a:latin typeface="Georgia"/>
              <a:ea typeface="Georgia"/>
              <a:cs typeface="Georgia"/>
              <a:sym typeface="Georgia"/>
            </a:endParaRPr>
          </a:p>
          <a:p>
            <a:pPr indent="-317500" lvl="0" marL="457200" rtl="0" algn="l">
              <a:spcBef>
                <a:spcPts val="0"/>
              </a:spcBef>
              <a:spcAft>
                <a:spcPts val="0"/>
              </a:spcAft>
              <a:buClr>
                <a:srgbClr val="333333"/>
              </a:buClr>
              <a:buSzPts val="1400"/>
              <a:buFont typeface="Georgia"/>
              <a:buChar char="-"/>
            </a:pPr>
            <a:r>
              <a:rPr lang="en-GB" sz="1400">
                <a:solidFill>
                  <a:srgbClr val="333333"/>
                </a:solidFill>
                <a:highlight>
                  <a:srgbClr val="FFFFFF"/>
                </a:highlight>
                <a:latin typeface="Georgia"/>
                <a:ea typeface="Georgia"/>
                <a:cs typeface="Georgia"/>
                <a:sym typeface="Georgia"/>
              </a:rPr>
              <a:t>Once a model has been trained, it allows users to make predictions about unseen future data. </a:t>
            </a:r>
            <a:endParaRPr sz="1400">
              <a:solidFill>
                <a:srgbClr val="333333"/>
              </a:solidFill>
              <a:highlight>
                <a:srgbClr val="FFFFFF"/>
              </a:highlight>
              <a:latin typeface="Georgia"/>
              <a:ea typeface="Georgia"/>
              <a:cs typeface="Georgia"/>
              <a:sym typeface="Georgia"/>
            </a:endParaRPr>
          </a:p>
          <a:p>
            <a:pPr indent="-317500" lvl="0" marL="457200" rtl="0" algn="l">
              <a:spcBef>
                <a:spcPts val="0"/>
              </a:spcBef>
              <a:spcAft>
                <a:spcPts val="0"/>
              </a:spcAft>
              <a:buClr>
                <a:srgbClr val="333333"/>
              </a:buClr>
              <a:buSzPts val="1400"/>
              <a:buFont typeface="Georgia"/>
              <a:buChar char="-"/>
            </a:pPr>
            <a:r>
              <a:rPr b="1" lang="en-GB" sz="1400">
                <a:solidFill>
                  <a:srgbClr val="333333"/>
                </a:solidFill>
                <a:highlight>
                  <a:srgbClr val="FFFFFF"/>
                </a:highlight>
                <a:latin typeface="Georgia"/>
                <a:ea typeface="Georgia"/>
                <a:cs typeface="Georgia"/>
                <a:sym typeface="Georgia"/>
              </a:rPr>
              <a:t>Labeled training data</a:t>
            </a:r>
            <a:r>
              <a:rPr i="1" lang="en-GB" sz="1400">
                <a:solidFill>
                  <a:srgbClr val="333333"/>
                </a:solidFill>
                <a:highlight>
                  <a:srgbClr val="FFFFFF"/>
                </a:highlight>
                <a:latin typeface="Georgia"/>
                <a:ea typeface="Georgia"/>
                <a:cs typeface="Georgia"/>
                <a:sym typeface="Georgia"/>
              </a:rPr>
              <a:t> </a:t>
            </a:r>
            <a:r>
              <a:rPr lang="en-GB" sz="1400">
                <a:solidFill>
                  <a:srgbClr val="333333"/>
                </a:solidFill>
                <a:highlight>
                  <a:srgbClr val="FFFFFF"/>
                </a:highlight>
                <a:latin typeface="Georgia"/>
                <a:ea typeface="Georgia"/>
                <a:cs typeface="Georgia"/>
                <a:sym typeface="Georgia"/>
              </a:rPr>
              <a:t>mean the training examples know the associated output labels (supervised learning). </a:t>
            </a:r>
            <a:endParaRPr sz="1400">
              <a:solidFill>
                <a:srgbClr val="333333"/>
              </a:solidFill>
              <a:highlight>
                <a:srgbClr val="FFFFFF"/>
              </a:highlight>
              <a:latin typeface="Georgia"/>
              <a:ea typeface="Georgia"/>
              <a:cs typeface="Georgia"/>
              <a:sym typeface="Georgia"/>
            </a:endParaRPr>
          </a:p>
          <a:p>
            <a:pPr indent="-317500" lvl="0" marL="457200" rtl="0" algn="l">
              <a:spcBef>
                <a:spcPts val="0"/>
              </a:spcBef>
              <a:spcAft>
                <a:spcPts val="0"/>
              </a:spcAft>
              <a:buClr>
                <a:srgbClr val="333333"/>
              </a:buClr>
              <a:buSzPts val="1400"/>
              <a:buFont typeface="Georgia"/>
              <a:buChar char="-"/>
            </a:pPr>
            <a:r>
              <a:rPr lang="en-GB" sz="1400">
                <a:solidFill>
                  <a:srgbClr val="333333"/>
                </a:solidFill>
                <a:highlight>
                  <a:srgbClr val="FFFFFF"/>
                </a:highlight>
                <a:latin typeface="Georgia"/>
                <a:ea typeface="Georgia"/>
                <a:cs typeface="Georgia"/>
                <a:sym typeface="Georgia"/>
              </a:rPr>
              <a:t>The learning process can be thought of as a teacher supervising the entire process. In such a learning process, we know the correct answer initially, and the students learn enough iteratively over time and try to answer unseen questions.  The errors in the answers are corrected by the teacher. The process of learning stops when we can ensure the performance of the student has reached an acceptable level.</a:t>
            </a:r>
            <a:endParaRPr sz="1400">
              <a:solidFill>
                <a:srgbClr val="333333"/>
              </a:solidFill>
              <a:highlight>
                <a:srgbClr val="FFFFFF"/>
              </a:highlight>
              <a:latin typeface="Georgia"/>
              <a:ea typeface="Georgia"/>
              <a:cs typeface="Georgia"/>
              <a:sym typeface="Georgia"/>
            </a:endParaRPr>
          </a:p>
          <a:p>
            <a:pPr indent="-304800" lvl="0" marL="457200" rtl="0" algn="l">
              <a:spcBef>
                <a:spcPts val="0"/>
              </a:spcBef>
              <a:spcAft>
                <a:spcPts val="0"/>
              </a:spcAft>
              <a:buClr>
                <a:srgbClr val="333333"/>
              </a:buClr>
              <a:buSzPts val="1200"/>
              <a:buFont typeface="Georgia"/>
              <a:buChar char="-"/>
            </a:pPr>
            <a:r>
              <a:rPr lang="en-GB" sz="1400">
                <a:solidFill>
                  <a:srgbClr val="333333"/>
                </a:solidFill>
                <a:highlight>
                  <a:srgbClr val="FFFFFF"/>
                </a:highlight>
                <a:latin typeface="Georgia"/>
                <a:ea typeface="Georgia"/>
                <a:cs typeface="Georgia"/>
                <a:sym typeface="Georgia"/>
              </a:rPr>
              <a:t>In supervised learning, we have input variables (x</a:t>
            </a:r>
            <a:r>
              <a:rPr lang="en-GB" sz="1100">
                <a:solidFill>
                  <a:srgbClr val="333333"/>
                </a:solidFill>
                <a:highlight>
                  <a:srgbClr val="FFFFFF"/>
                </a:highlight>
                <a:latin typeface="Georgia"/>
                <a:ea typeface="Georgia"/>
                <a:cs typeface="Georgia"/>
                <a:sym typeface="Georgia"/>
              </a:rPr>
              <a:t>i</a:t>
            </a:r>
            <a:r>
              <a:rPr lang="en-GB" sz="1400">
                <a:solidFill>
                  <a:srgbClr val="333333"/>
                </a:solidFill>
                <a:highlight>
                  <a:srgbClr val="FFFFFF"/>
                </a:highlight>
                <a:latin typeface="Georgia"/>
                <a:ea typeface="Georgia"/>
                <a:cs typeface="Georgia"/>
                <a:sym typeface="Georgia"/>
              </a:rPr>
              <a:t>) and output variables (Y</a:t>
            </a:r>
            <a:r>
              <a:rPr lang="en-GB" sz="1100">
                <a:solidFill>
                  <a:srgbClr val="333333"/>
                </a:solidFill>
                <a:highlight>
                  <a:srgbClr val="FFFFFF"/>
                </a:highlight>
                <a:latin typeface="Georgia"/>
                <a:ea typeface="Georgia"/>
                <a:cs typeface="Georgia"/>
                <a:sym typeface="Georgia"/>
              </a:rPr>
              <a:t>i</a:t>
            </a:r>
            <a:r>
              <a:rPr lang="en-GB" sz="1400">
                <a:solidFill>
                  <a:srgbClr val="333333"/>
                </a:solidFill>
                <a:highlight>
                  <a:srgbClr val="FFFFFF"/>
                </a:highlight>
                <a:latin typeface="Georgia"/>
                <a:ea typeface="Georgia"/>
                <a:cs typeface="Georgia"/>
                <a:sym typeface="Georgia"/>
              </a:rPr>
              <a:t>). With this, we can learn a function, </a:t>
            </a:r>
            <a:r>
              <a:rPr lang="en-GB" sz="1050">
                <a:solidFill>
                  <a:srgbClr val="333333"/>
                </a:solidFill>
                <a:highlight>
                  <a:srgbClr val="FFFFFF"/>
                </a:highlight>
                <a:latin typeface="Arial"/>
                <a:ea typeface="Arial"/>
                <a:cs typeface="Arial"/>
                <a:sym typeface="Arial"/>
              </a:rPr>
              <a:t>f</a:t>
            </a:r>
            <a:r>
              <a:rPr lang="en-GB" sz="1400">
                <a:solidFill>
                  <a:srgbClr val="333333"/>
                </a:solidFill>
                <a:highlight>
                  <a:srgbClr val="FFFFFF"/>
                </a:highlight>
                <a:latin typeface="Georgia"/>
                <a:ea typeface="Georgia"/>
                <a:cs typeface="Georgia"/>
                <a:sym typeface="Georgia"/>
              </a:rPr>
              <a:t>, as shown by the following equation:</a:t>
            </a:r>
            <a:endParaRPr sz="1400">
              <a:solidFill>
                <a:srgbClr val="333333"/>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200">
              <a:solidFill>
                <a:srgbClr val="333333"/>
              </a:solidFill>
              <a:highlight>
                <a:srgbClr val="FFFFFF"/>
              </a:highlight>
              <a:latin typeface="Georgia"/>
              <a:ea typeface="Georgia"/>
              <a:cs typeface="Georgia"/>
              <a:sym typeface="Georgia"/>
            </a:endParaRPr>
          </a:p>
        </p:txBody>
      </p:sp>
      <p:pic>
        <p:nvPicPr>
          <p:cNvPr id="77" name="Google Shape;77;p16"/>
          <p:cNvPicPr preferRelativeResize="0"/>
          <p:nvPr/>
        </p:nvPicPr>
        <p:blipFill>
          <a:blip r:embed="rId3">
            <a:alphaModFix/>
          </a:blip>
          <a:stretch>
            <a:fillRect/>
          </a:stretch>
        </p:blipFill>
        <p:spPr>
          <a:xfrm>
            <a:off x="2498950" y="3946975"/>
            <a:ext cx="4000500" cy="104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rPr lang="en-GB" sz="3200">
                <a:solidFill>
                  <a:srgbClr val="404040"/>
                </a:solidFill>
                <a:highlight>
                  <a:srgbClr val="FFFFFF"/>
                </a:highlight>
                <a:latin typeface="Arial"/>
                <a:ea typeface="Arial"/>
                <a:cs typeface="Arial"/>
                <a:sym typeface="Arial"/>
              </a:rPr>
              <a:t>Supervised learning</a:t>
            </a:r>
            <a:endParaRPr sz="3200">
              <a:solidFill>
                <a:srgbClr val="404040"/>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t/>
            </a:r>
            <a:endParaRPr b="0" sz="1200">
              <a:solidFill>
                <a:srgbClr val="333333"/>
              </a:solidFill>
              <a:highlight>
                <a:srgbClr val="FFFFFF"/>
              </a:highlight>
              <a:latin typeface="Georgia"/>
              <a:ea typeface="Georgia"/>
              <a:cs typeface="Georgia"/>
              <a:sym typeface="Georgia"/>
            </a:endParaRPr>
          </a:p>
          <a:p>
            <a:pPr indent="0" lvl="0" marL="0" rtl="0" algn="l">
              <a:lnSpc>
                <a:spcPct val="110000"/>
              </a:lnSpc>
              <a:spcBef>
                <a:spcPts val="2400"/>
              </a:spcBef>
              <a:spcAft>
                <a:spcPts val="0"/>
              </a:spcAft>
              <a:buNone/>
            </a:pPr>
            <a:r>
              <a:t/>
            </a:r>
            <a:endParaRPr sz="5750">
              <a:solidFill>
                <a:srgbClr val="40404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spcBef>
                <a:spcPts val="900"/>
              </a:spcBef>
              <a:spcAft>
                <a:spcPts val="0"/>
              </a:spcAft>
              <a:buClr>
                <a:srgbClr val="333333"/>
              </a:buClr>
              <a:buSzPts val="1400"/>
              <a:buFont typeface="Georgia"/>
              <a:buChar char="-"/>
            </a:pPr>
            <a:r>
              <a:rPr lang="en-GB" sz="1400">
                <a:solidFill>
                  <a:srgbClr val="333333"/>
                </a:solidFill>
                <a:highlight>
                  <a:srgbClr val="FFFFFF"/>
                </a:highlight>
                <a:latin typeface="Georgia"/>
                <a:ea typeface="Georgia"/>
                <a:cs typeface="Georgia"/>
                <a:sym typeface="Georgia"/>
              </a:rPr>
              <a:t>The objective is to learn a general mapping function, </a:t>
            </a:r>
            <a:r>
              <a:rPr i="1" lang="en-GB" sz="1700">
                <a:solidFill>
                  <a:srgbClr val="333333"/>
                </a:solidFill>
                <a:highlight>
                  <a:srgbClr val="FFFFFF"/>
                </a:highlight>
                <a:latin typeface="Georgia"/>
                <a:ea typeface="Georgia"/>
                <a:cs typeface="Georgia"/>
                <a:sym typeface="Georgia"/>
              </a:rPr>
              <a:t>f,</a:t>
            </a:r>
            <a:r>
              <a:rPr lang="en-GB" sz="1400">
                <a:solidFill>
                  <a:srgbClr val="333333"/>
                </a:solidFill>
                <a:highlight>
                  <a:srgbClr val="FFFFFF"/>
                </a:highlight>
                <a:latin typeface="Georgia"/>
                <a:ea typeface="Georgia"/>
                <a:cs typeface="Georgia"/>
                <a:sym typeface="Georgia"/>
              </a:rPr>
              <a:t> so that the function can predict the output variable, </a:t>
            </a:r>
            <a:r>
              <a:rPr i="1" lang="en-GB" sz="1400">
                <a:solidFill>
                  <a:srgbClr val="333333"/>
                </a:solidFill>
                <a:highlight>
                  <a:srgbClr val="FFFFFF"/>
                </a:highlight>
                <a:latin typeface="Georgia"/>
                <a:ea typeface="Georgia"/>
                <a:cs typeface="Georgia"/>
                <a:sym typeface="Georgia"/>
              </a:rPr>
              <a:t>Y</a:t>
            </a:r>
            <a:r>
              <a:rPr lang="en-GB" sz="1400">
                <a:solidFill>
                  <a:srgbClr val="333333"/>
                </a:solidFill>
                <a:highlight>
                  <a:srgbClr val="FFFFFF"/>
                </a:highlight>
                <a:latin typeface="Georgia"/>
                <a:ea typeface="Georgia"/>
                <a:cs typeface="Georgia"/>
                <a:sym typeface="Georgia"/>
              </a:rPr>
              <a:t>, for any new input data, </a:t>
            </a:r>
            <a:r>
              <a:rPr i="1" lang="en-GB" sz="1400">
                <a:solidFill>
                  <a:srgbClr val="333333"/>
                </a:solidFill>
                <a:highlight>
                  <a:srgbClr val="FFFFFF"/>
                </a:highlight>
                <a:latin typeface="Georgia"/>
                <a:ea typeface="Georgia"/>
                <a:cs typeface="Georgia"/>
                <a:sym typeface="Georgia"/>
              </a:rPr>
              <a:t>x.</a:t>
            </a:r>
            <a:r>
              <a:rPr lang="en-GB" sz="1400">
                <a:solidFill>
                  <a:srgbClr val="333333"/>
                </a:solidFill>
                <a:highlight>
                  <a:srgbClr val="FFFFFF"/>
                </a:highlight>
                <a:latin typeface="Georgia"/>
                <a:ea typeface="Georgia"/>
                <a:cs typeface="Georgia"/>
                <a:sym typeface="Georgia"/>
              </a:rPr>
              <a:t> Supervised learning algorithms can be categorized into two groups:</a:t>
            </a:r>
            <a:endParaRPr sz="1400">
              <a:solidFill>
                <a:srgbClr val="333333"/>
              </a:solidFill>
              <a:highlight>
                <a:srgbClr val="FFFFFF"/>
              </a:highlight>
              <a:latin typeface="Georgia"/>
              <a:ea typeface="Georgia"/>
              <a:cs typeface="Georgia"/>
              <a:sym typeface="Georgia"/>
            </a:endParaRPr>
          </a:p>
          <a:p>
            <a:pPr indent="-304800" lvl="1" marL="914400" rtl="0" algn="l">
              <a:spcBef>
                <a:spcPts val="0"/>
              </a:spcBef>
              <a:spcAft>
                <a:spcPts val="0"/>
              </a:spcAft>
              <a:buClr>
                <a:srgbClr val="333333"/>
              </a:buClr>
              <a:buSzPts val="1200"/>
              <a:buFont typeface="Georgia"/>
              <a:buChar char="-"/>
            </a:pPr>
            <a:r>
              <a:rPr b="1" lang="en-GB" sz="1200">
                <a:solidFill>
                  <a:srgbClr val="333333"/>
                </a:solidFill>
                <a:highlight>
                  <a:srgbClr val="FFFFFF"/>
                </a:highlight>
                <a:latin typeface="Georgia"/>
                <a:ea typeface="Georgia"/>
                <a:cs typeface="Georgia"/>
                <a:sym typeface="Georgia"/>
              </a:rPr>
              <a:t>Regression</a:t>
            </a:r>
            <a:r>
              <a:rPr lang="en-GB" sz="1200">
                <a:solidFill>
                  <a:srgbClr val="333333"/>
                </a:solidFill>
                <a:highlight>
                  <a:srgbClr val="FFFFFF"/>
                </a:highlight>
                <a:latin typeface="Georgia"/>
                <a:ea typeface="Georgia"/>
                <a:cs typeface="Georgia"/>
                <a:sym typeface="Georgia"/>
              </a:rPr>
              <a:t> : A regression problem has an output variable or dependent variable that is a real value, such as weight, age, or any other real numbers. It include different types of regression </a:t>
            </a:r>
            <a:endParaRPr sz="1200">
              <a:solidFill>
                <a:srgbClr val="333333"/>
              </a:solidFill>
              <a:highlight>
                <a:srgbClr val="FFFFFF"/>
              </a:highlight>
              <a:latin typeface="Georgia"/>
              <a:ea typeface="Georgia"/>
              <a:cs typeface="Georgia"/>
              <a:sym typeface="Georgia"/>
            </a:endParaRPr>
          </a:p>
          <a:p>
            <a:pPr indent="-304800" lvl="2" marL="13716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simple linear regression</a:t>
            </a:r>
            <a:endParaRPr sz="1200">
              <a:solidFill>
                <a:srgbClr val="333333"/>
              </a:solidFill>
              <a:highlight>
                <a:srgbClr val="FFFFFF"/>
              </a:highlight>
              <a:latin typeface="Georgia"/>
              <a:ea typeface="Georgia"/>
              <a:cs typeface="Georgia"/>
              <a:sym typeface="Georgia"/>
            </a:endParaRPr>
          </a:p>
          <a:p>
            <a:pPr indent="-304800" lvl="2" marL="13716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multiple linear regression </a:t>
            </a:r>
            <a:endParaRPr sz="1200">
              <a:solidFill>
                <a:srgbClr val="333333"/>
              </a:solidFill>
              <a:highlight>
                <a:srgbClr val="FFFFFF"/>
              </a:highlight>
              <a:latin typeface="Georgia"/>
              <a:ea typeface="Georgia"/>
              <a:cs typeface="Georgia"/>
              <a:sym typeface="Georgia"/>
            </a:endParaRPr>
          </a:p>
          <a:p>
            <a:pPr indent="-304800" lvl="2" marL="13716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non-linear regression</a:t>
            </a:r>
            <a:endParaRPr sz="1200">
              <a:solidFill>
                <a:srgbClr val="333333"/>
              </a:solidFill>
              <a:highlight>
                <a:srgbClr val="FFFFFF"/>
              </a:highlight>
              <a:latin typeface="Georgia"/>
              <a:ea typeface="Georgia"/>
              <a:cs typeface="Georgia"/>
              <a:sym typeface="Georgia"/>
            </a:endParaRPr>
          </a:p>
          <a:p>
            <a:pPr indent="-304800" lvl="1" marL="914400" rtl="0" algn="l">
              <a:spcBef>
                <a:spcPts val="0"/>
              </a:spcBef>
              <a:spcAft>
                <a:spcPts val="0"/>
              </a:spcAft>
              <a:buClr>
                <a:srgbClr val="333333"/>
              </a:buClr>
              <a:buSzPts val="1200"/>
              <a:buFont typeface="Georgia"/>
              <a:buChar char="-"/>
            </a:pPr>
            <a:r>
              <a:rPr b="1" lang="en-GB" sz="1200">
                <a:solidFill>
                  <a:srgbClr val="333333"/>
                </a:solidFill>
                <a:highlight>
                  <a:srgbClr val="FFFFFF"/>
                </a:highlight>
                <a:latin typeface="Georgia"/>
                <a:ea typeface="Georgia"/>
                <a:cs typeface="Georgia"/>
                <a:sym typeface="Georgia"/>
              </a:rPr>
              <a:t>Classification:</a:t>
            </a:r>
            <a:r>
              <a:rPr lang="en-GB" sz="1200">
                <a:solidFill>
                  <a:srgbClr val="333333"/>
                </a:solidFill>
                <a:highlight>
                  <a:srgbClr val="FFFFFF"/>
                </a:highlight>
                <a:latin typeface="Georgia"/>
                <a:ea typeface="Georgia"/>
                <a:cs typeface="Georgia"/>
                <a:sym typeface="Georgia"/>
              </a:rPr>
              <a:t> A classification problem has the output variable in the form of a category value; for example, red or white; young, adult, or old. For classification problems, there are different types of classification algorithms.</a:t>
            </a:r>
            <a:endParaRPr sz="1200">
              <a:solidFill>
                <a:srgbClr val="333333"/>
              </a:solidFill>
              <a:highlight>
                <a:srgbClr val="FFFFFF"/>
              </a:highlight>
              <a:latin typeface="Georgia"/>
              <a:ea typeface="Georgia"/>
              <a:cs typeface="Georgia"/>
              <a:sym typeface="Georgia"/>
            </a:endParaRPr>
          </a:p>
          <a:p>
            <a:pPr indent="-304800" lvl="2" marL="13716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Linear classifier: Naive Bayes classifier, logistic regression, linear SVM</a:t>
            </a:r>
            <a:endParaRPr sz="1200">
              <a:solidFill>
                <a:srgbClr val="333333"/>
              </a:solidFill>
              <a:highlight>
                <a:srgbClr val="FFFFFF"/>
              </a:highlight>
              <a:latin typeface="Georgia"/>
              <a:ea typeface="Georgia"/>
              <a:cs typeface="Georgia"/>
              <a:sym typeface="Georgia"/>
            </a:endParaRPr>
          </a:p>
          <a:p>
            <a:pPr indent="-304800" lvl="2" marL="13716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Decision tree classifier</a:t>
            </a:r>
            <a:endParaRPr sz="1200">
              <a:solidFill>
                <a:srgbClr val="333333"/>
              </a:solidFill>
              <a:highlight>
                <a:srgbClr val="FFFFFF"/>
              </a:highlight>
              <a:latin typeface="Georgia"/>
              <a:ea typeface="Georgia"/>
              <a:cs typeface="Georgia"/>
              <a:sym typeface="Georgia"/>
            </a:endParaRPr>
          </a:p>
          <a:p>
            <a:pPr indent="-304800" lvl="2" marL="13716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Support vector machines</a:t>
            </a:r>
            <a:endParaRPr sz="1200">
              <a:solidFill>
                <a:srgbClr val="333333"/>
              </a:solidFill>
              <a:highlight>
                <a:srgbClr val="FFFFFF"/>
              </a:highlight>
              <a:latin typeface="Georgia"/>
              <a:ea typeface="Georgia"/>
              <a:cs typeface="Georgia"/>
              <a:sym typeface="Georgia"/>
            </a:endParaRPr>
          </a:p>
          <a:p>
            <a:pPr indent="-304800" lvl="2" marL="13716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Random Forest classifier</a:t>
            </a:r>
            <a:endParaRPr sz="1200">
              <a:solidFill>
                <a:srgbClr val="333333"/>
              </a:solidFill>
              <a:highlight>
                <a:srgbClr val="FFFFFF"/>
              </a:highlight>
              <a:latin typeface="Georgia"/>
              <a:ea typeface="Georgia"/>
              <a:cs typeface="Georgia"/>
              <a:sym typeface="Georgia"/>
            </a:endParaRPr>
          </a:p>
          <a:p>
            <a:pPr indent="0" lvl="0" marL="1371600" rtl="0" algn="l">
              <a:spcBef>
                <a:spcPts val="2400"/>
              </a:spcBef>
              <a:spcAft>
                <a:spcPts val="0"/>
              </a:spcAft>
              <a:buNone/>
            </a:pPr>
            <a:r>
              <a:t/>
            </a:r>
            <a:endParaRPr sz="1200">
              <a:solidFill>
                <a:srgbClr val="333333"/>
              </a:solidFill>
              <a:highlight>
                <a:srgbClr val="FFFFFF"/>
              </a:highlight>
              <a:latin typeface="Georgia"/>
              <a:ea typeface="Georgia"/>
              <a:cs typeface="Georgia"/>
              <a:sym typeface="Georgia"/>
            </a:endParaRPr>
          </a:p>
          <a:p>
            <a:pPr indent="0" lvl="0" marL="0" rtl="0" algn="l">
              <a:spcBef>
                <a:spcPts val="2400"/>
              </a:spcBef>
              <a:spcAft>
                <a:spcPts val="1600"/>
              </a:spcAft>
              <a:buNone/>
            </a:pPr>
            <a:r>
              <a:t/>
            </a:r>
            <a:endParaRPr sz="1200">
              <a:solidFill>
                <a:srgbClr val="333333"/>
              </a:solidFill>
              <a:highlight>
                <a:srgbClr val="FFFFFF"/>
              </a:highlight>
              <a:latin typeface="Georgia"/>
              <a:ea typeface="Georgia"/>
              <a:cs typeface="Georgia"/>
              <a:sym typeface="Georgia"/>
            </a:endParaRPr>
          </a:p>
        </p:txBody>
      </p:sp>
      <p:pic>
        <p:nvPicPr>
          <p:cNvPr id="84" name="Google Shape;84;p17"/>
          <p:cNvPicPr preferRelativeResize="0"/>
          <p:nvPr/>
        </p:nvPicPr>
        <p:blipFill>
          <a:blip r:embed="rId3">
            <a:alphaModFix/>
          </a:blip>
          <a:stretch>
            <a:fillRect/>
          </a:stretch>
        </p:blipFill>
        <p:spPr>
          <a:xfrm>
            <a:off x="5151900" y="476500"/>
            <a:ext cx="2871949" cy="752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lnSpc>
                <a:spcPct val="110000"/>
              </a:lnSpc>
              <a:spcBef>
                <a:spcPts val="2400"/>
              </a:spcBef>
              <a:spcAft>
                <a:spcPts val="0"/>
              </a:spcAft>
              <a:buNone/>
            </a:pPr>
            <a:r>
              <a:rPr lang="en-GB" sz="3200">
                <a:solidFill>
                  <a:srgbClr val="404040"/>
                </a:solidFill>
                <a:highlight>
                  <a:srgbClr val="FFFFFF"/>
                </a:highlight>
                <a:latin typeface="Arial"/>
                <a:ea typeface="Arial"/>
                <a:cs typeface="Arial"/>
                <a:sym typeface="Arial"/>
              </a:rPr>
              <a:t>Uns</a:t>
            </a:r>
            <a:r>
              <a:rPr lang="en-GB" sz="3200">
                <a:solidFill>
                  <a:srgbClr val="404040"/>
                </a:solidFill>
                <a:highlight>
                  <a:srgbClr val="FFFFFF"/>
                </a:highlight>
                <a:latin typeface="Arial"/>
                <a:ea typeface="Arial"/>
                <a:cs typeface="Arial"/>
                <a:sym typeface="Arial"/>
              </a:rPr>
              <a:t>upervised learning</a:t>
            </a:r>
            <a:endParaRPr sz="3200">
              <a:solidFill>
                <a:srgbClr val="404040"/>
              </a:solidFill>
              <a:highlight>
                <a:srgbClr val="FFFFFF"/>
              </a:highlight>
              <a:latin typeface="Arial"/>
              <a:ea typeface="Arial"/>
              <a:cs typeface="Arial"/>
              <a:sym typeface="Arial"/>
            </a:endParaRPr>
          </a:p>
          <a:p>
            <a:pPr indent="0" lvl="0" marL="0" rtl="0" algn="l">
              <a:lnSpc>
                <a:spcPct val="115000"/>
              </a:lnSpc>
              <a:spcBef>
                <a:spcPts val="600"/>
              </a:spcBef>
              <a:spcAft>
                <a:spcPts val="0"/>
              </a:spcAft>
              <a:buNone/>
            </a:pPr>
            <a:r>
              <a:t/>
            </a:r>
            <a:endParaRPr b="0" sz="1200">
              <a:solidFill>
                <a:srgbClr val="333333"/>
              </a:solidFill>
              <a:highlight>
                <a:srgbClr val="FFFFFF"/>
              </a:highlight>
              <a:latin typeface="Georgia"/>
              <a:ea typeface="Georgia"/>
              <a:cs typeface="Georgia"/>
              <a:sym typeface="Georgia"/>
            </a:endParaRPr>
          </a:p>
          <a:p>
            <a:pPr indent="0" lvl="0" marL="0" rtl="0" algn="l">
              <a:lnSpc>
                <a:spcPct val="110000"/>
              </a:lnSpc>
              <a:spcBef>
                <a:spcPts val="2400"/>
              </a:spcBef>
              <a:spcAft>
                <a:spcPts val="0"/>
              </a:spcAft>
              <a:buNone/>
            </a:pPr>
            <a:r>
              <a:t/>
            </a:r>
            <a:endParaRPr sz="5750">
              <a:solidFill>
                <a:srgbClr val="404040"/>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90" name="Google Shape;90;p18"/>
          <p:cNvSpPr txBox="1"/>
          <p:nvPr>
            <p:ph idx="1" type="body"/>
          </p:nvPr>
        </p:nvSpPr>
        <p:spPr>
          <a:xfrm>
            <a:off x="311700" y="1228675"/>
            <a:ext cx="5113500" cy="3669600"/>
          </a:xfrm>
          <a:prstGeom prst="rect">
            <a:avLst/>
          </a:prstGeom>
        </p:spPr>
        <p:txBody>
          <a:bodyPr anchorCtr="0" anchor="t" bIns="91425" lIns="91425" spcFirstLastPara="1" rIns="91425" wrap="square" tIns="91425">
            <a:noAutofit/>
          </a:bodyPr>
          <a:lstStyle/>
          <a:p>
            <a:pPr indent="-317500" lvl="0" marL="457200" rtl="0" algn="l">
              <a:spcBef>
                <a:spcPts val="900"/>
              </a:spcBef>
              <a:spcAft>
                <a:spcPts val="0"/>
              </a:spcAft>
              <a:buClr>
                <a:srgbClr val="333333"/>
              </a:buClr>
              <a:buSzPts val="1400"/>
              <a:buFont typeface="Georgia"/>
              <a:buChar char="-"/>
            </a:pPr>
            <a:r>
              <a:rPr lang="en-GB" sz="1200">
                <a:solidFill>
                  <a:srgbClr val="333333"/>
                </a:solidFill>
                <a:highlight>
                  <a:srgbClr val="FFFFFF"/>
                </a:highlight>
                <a:latin typeface="Georgia"/>
                <a:ea typeface="Georgia"/>
                <a:cs typeface="Georgia"/>
                <a:sym typeface="Georgia"/>
              </a:rPr>
              <a:t>Unsupervised machine learning deals with unlabeled data to discover all kinds of unknown patterns in the data and can facilitate useful categorization.</a:t>
            </a:r>
            <a:endParaRPr sz="1200">
              <a:solidFill>
                <a:srgbClr val="333333"/>
              </a:solidFill>
              <a:highlight>
                <a:srgbClr val="FFFFFF"/>
              </a:highlight>
              <a:latin typeface="Georgia"/>
              <a:ea typeface="Georgia"/>
              <a:cs typeface="Georgia"/>
              <a:sym typeface="Georgia"/>
            </a:endParaRPr>
          </a:p>
          <a:p>
            <a:pPr indent="-304800" lvl="0" marL="457200" rtl="0" algn="l">
              <a:spcBef>
                <a:spcPts val="0"/>
              </a:spcBef>
              <a:spcAft>
                <a:spcPts val="0"/>
              </a:spcAft>
              <a:buClr>
                <a:srgbClr val="333333"/>
              </a:buClr>
              <a:buSzPts val="1200"/>
              <a:buFont typeface="Georgia"/>
              <a:buChar char="-"/>
            </a:pPr>
            <a:r>
              <a:rPr lang="en-GB" sz="1200">
                <a:solidFill>
                  <a:srgbClr val="333333"/>
                </a:solidFill>
                <a:highlight>
                  <a:srgbClr val="FFFFFF"/>
                </a:highlight>
                <a:latin typeface="Georgia"/>
                <a:ea typeface="Georgia"/>
                <a:cs typeface="Georgia"/>
                <a:sym typeface="Georgia"/>
              </a:rPr>
              <a:t>There are several types of unsupervised learning algorithms but the two major unsupervised learning tasks are: </a:t>
            </a:r>
            <a:endParaRPr sz="1200">
              <a:solidFill>
                <a:srgbClr val="333333"/>
              </a:solidFill>
              <a:highlight>
                <a:srgbClr val="FFFFFF"/>
              </a:highlight>
              <a:latin typeface="Georgia"/>
              <a:ea typeface="Georgia"/>
              <a:cs typeface="Georgia"/>
              <a:sym typeface="Georgia"/>
            </a:endParaRPr>
          </a:p>
          <a:p>
            <a:pPr indent="-304800" lvl="1" marL="914400" rtl="0" algn="l">
              <a:spcBef>
                <a:spcPts val="0"/>
              </a:spcBef>
              <a:spcAft>
                <a:spcPts val="0"/>
              </a:spcAft>
              <a:buClr>
                <a:srgbClr val="333333"/>
              </a:buClr>
              <a:buSzPts val="1200"/>
              <a:buFont typeface="Georgia"/>
              <a:buChar char="-"/>
            </a:pPr>
            <a:r>
              <a:rPr b="1" lang="en-GB" sz="1200">
                <a:solidFill>
                  <a:srgbClr val="333333"/>
                </a:solidFill>
                <a:highlight>
                  <a:srgbClr val="FFFFFF"/>
                </a:highlight>
                <a:latin typeface="Georgia"/>
                <a:ea typeface="Georgia"/>
                <a:cs typeface="Georgia"/>
                <a:sym typeface="Georgia"/>
              </a:rPr>
              <a:t>Clustering </a:t>
            </a:r>
            <a:r>
              <a:rPr lang="en-GB" sz="1200">
                <a:solidFill>
                  <a:srgbClr val="333333"/>
                </a:solidFill>
                <a:highlight>
                  <a:srgbClr val="FFFFFF"/>
                </a:highlight>
                <a:latin typeface="Georgia"/>
                <a:ea typeface="Georgia"/>
                <a:cs typeface="Georgia"/>
                <a:sym typeface="Georgia"/>
              </a:rPr>
              <a:t>: Categorize the dataset into several similar groups, referred to as a cluster. Each cluster represents a group of similar points. </a:t>
            </a:r>
            <a:endParaRPr sz="1200">
              <a:solidFill>
                <a:srgbClr val="333333"/>
              </a:solidFill>
              <a:highlight>
                <a:srgbClr val="FFFFFF"/>
              </a:highlight>
              <a:latin typeface="Georgia"/>
              <a:ea typeface="Georgia"/>
              <a:cs typeface="Georgia"/>
              <a:sym typeface="Georgia"/>
            </a:endParaRPr>
          </a:p>
          <a:p>
            <a:pPr indent="-304800" lvl="1" marL="914400" rtl="0" algn="l">
              <a:spcBef>
                <a:spcPts val="0"/>
              </a:spcBef>
              <a:spcAft>
                <a:spcPts val="0"/>
              </a:spcAft>
              <a:buClr>
                <a:srgbClr val="333333"/>
              </a:buClr>
              <a:buSzPts val="1200"/>
              <a:buFont typeface="Georgia"/>
              <a:buChar char="-"/>
            </a:pPr>
            <a:r>
              <a:rPr b="1" lang="en-GB" sz="1200">
                <a:solidFill>
                  <a:srgbClr val="333333"/>
                </a:solidFill>
                <a:highlight>
                  <a:srgbClr val="FFFFFF"/>
                </a:highlight>
                <a:latin typeface="Georgia"/>
                <a:ea typeface="Georgia"/>
                <a:cs typeface="Georgia"/>
                <a:sym typeface="Georgia"/>
              </a:rPr>
              <a:t>Association mining</a:t>
            </a:r>
            <a:r>
              <a:rPr lang="en-GB" sz="1200">
                <a:solidFill>
                  <a:srgbClr val="333333"/>
                </a:solidFill>
                <a:highlight>
                  <a:srgbClr val="FFFFFF"/>
                </a:highlight>
                <a:latin typeface="Georgia"/>
                <a:ea typeface="Georgia"/>
                <a:cs typeface="Georgia"/>
                <a:sym typeface="Georgia"/>
              </a:rPr>
              <a:t>:  Find frequently occurring items in our dataset. </a:t>
            </a:r>
            <a:endParaRPr sz="1200">
              <a:solidFill>
                <a:srgbClr val="333333"/>
              </a:solidFill>
              <a:highlight>
                <a:srgbClr val="FFFFFF"/>
              </a:highlight>
              <a:latin typeface="Georgia"/>
              <a:ea typeface="Georgia"/>
              <a:cs typeface="Georgia"/>
              <a:sym typeface="Georgia"/>
            </a:endParaRPr>
          </a:p>
          <a:p>
            <a:pPr indent="-304800" lvl="1" marL="914400" rtl="0" algn="l">
              <a:spcBef>
                <a:spcPts val="0"/>
              </a:spcBef>
              <a:spcAft>
                <a:spcPts val="0"/>
              </a:spcAft>
              <a:buClr>
                <a:srgbClr val="333333"/>
              </a:buClr>
              <a:buSzPts val="1200"/>
              <a:buFont typeface="Georgia"/>
              <a:buChar char="-"/>
            </a:pPr>
            <a:r>
              <a:rPr b="1" lang="en-GB" sz="1200">
                <a:solidFill>
                  <a:srgbClr val="333333"/>
                </a:solidFill>
                <a:highlight>
                  <a:srgbClr val="FFFFFF"/>
                </a:highlight>
                <a:latin typeface="Georgia"/>
                <a:ea typeface="Georgia"/>
                <a:cs typeface="Georgia"/>
                <a:sym typeface="Georgia"/>
              </a:rPr>
              <a:t>Anomaly detection</a:t>
            </a:r>
            <a:r>
              <a:rPr lang="en-GB" sz="1200">
                <a:solidFill>
                  <a:srgbClr val="333333"/>
                </a:solidFill>
                <a:highlight>
                  <a:srgbClr val="FFFFFF"/>
                </a:highlight>
                <a:latin typeface="Georgia"/>
                <a:ea typeface="Georgia"/>
                <a:cs typeface="Georgia"/>
                <a:sym typeface="Georgia"/>
              </a:rPr>
              <a:t>: Determine unusual data points in any existing dataset.</a:t>
            </a:r>
            <a:endParaRPr sz="1200">
              <a:solidFill>
                <a:srgbClr val="333333"/>
              </a:solidFill>
              <a:highlight>
                <a:srgbClr val="FFFFFF"/>
              </a:highlight>
              <a:latin typeface="Georgia"/>
              <a:ea typeface="Georgia"/>
              <a:cs typeface="Georgia"/>
              <a:sym typeface="Georgia"/>
            </a:endParaRPr>
          </a:p>
          <a:p>
            <a:pPr indent="-304800" lvl="1" marL="914400" rtl="0" algn="l">
              <a:spcBef>
                <a:spcPts val="0"/>
              </a:spcBef>
              <a:spcAft>
                <a:spcPts val="0"/>
              </a:spcAft>
              <a:buClr>
                <a:srgbClr val="333333"/>
              </a:buClr>
              <a:buSzPts val="1200"/>
              <a:buFont typeface="Georgia"/>
              <a:buChar char="-"/>
            </a:pPr>
            <a:r>
              <a:rPr b="1" lang="en-GB" sz="1200">
                <a:solidFill>
                  <a:srgbClr val="333333"/>
                </a:solidFill>
                <a:highlight>
                  <a:srgbClr val="FFFFFF"/>
                </a:highlight>
                <a:latin typeface="Georgia"/>
                <a:ea typeface="Georgia"/>
                <a:cs typeface="Georgia"/>
                <a:sym typeface="Georgia"/>
              </a:rPr>
              <a:t>Dimensionality reduction</a:t>
            </a:r>
            <a:r>
              <a:rPr lang="en-GB" sz="1200">
                <a:solidFill>
                  <a:srgbClr val="333333"/>
                </a:solidFill>
                <a:highlight>
                  <a:srgbClr val="FFFFFF"/>
                </a:highlight>
                <a:latin typeface="Georgia"/>
                <a:ea typeface="Georgia"/>
                <a:cs typeface="Georgia"/>
                <a:sym typeface="Georgia"/>
              </a:rPr>
              <a:t>: Used in data processing in order to reduce the number of features in a dataset. This is one of the most important tasks to perform in unsupervised learning. </a:t>
            </a:r>
            <a:endParaRPr sz="1200">
              <a:solidFill>
                <a:srgbClr val="333333"/>
              </a:solidFill>
              <a:highlight>
                <a:srgbClr val="FFFFFF"/>
              </a:highlight>
              <a:latin typeface="Georgia"/>
              <a:ea typeface="Georgia"/>
              <a:cs typeface="Georgia"/>
              <a:sym typeface="Georgia"/>
            </a:endParaRPr>
          </a:p>
          <a:p>
            <a:pPr indent="0" lvl="0" marL="0" rtl="0" algn="l">
              <a:spcBef>
                <a:spcPts val="2400"/>
              </a:spcBef>
              <a:spcAft>
                <a:spcPts val="0"/>
              </a:spcAft>
              <a:buNone/>
            </a:pPr>
            <a:r>
              <a:t/>
            </a:r>
            <a:endParaRPr sz="1200">
              <a:solidFill>
                <a:srgbClr val="333333"/>
              </a:solidFill>
              <a:highlight>
                <a:srgbClr val="FFFFFF"/>
              </a:highlight>
              <a:latin typeface="Georgia"/>
              <a:ea typeface="Georgia"/>
              <a:cs typeface="Georgia"/>
              <a:sym typeface="Georgia"/>
            </a:endParaRPr>
          </a:p>
          <a:p>
            <a:pPr indent="0" lvl="0" marL="1371600" rtl="0" algn="l">
              <a:spcBef>
                <a:spcPts val="2400"/>
              </a:spcBef>
              <a:spcAft>
                <a:spcPts val="0"/>
              </a:spcAft>
              <a:buNone/>
            </a:pPr>
            <a:r>
              <a:t/>
            </a:r>
            <a:endParaRPr sz="1200">
              <a:solidFill>
                <a:srgbClr val="333333"/>
              </a:solidFill>
              <a:highlight>
                <a:srgbClr val="FFFFFF"/>
              </a:highlight>
              <a:latin typeface="Georgia"/>
              <a:ea typeface="Georgia"/>
              <a:cs typeface="Georgia"/>
              <a:sym typeface="Georgia"/>
            </a:endParaRPr>
          </a:p>
          <a:p>
            <a:pPr indent="0" lvl="0" marL="0" rtl="0" algn="l">
              <a:spcBef>
                <a:spcPts val="2400"/>
              </a:spcBef>
              <a:spcAft>
                <a:spcPts val="1600"/>
              </a:spcAft>
              <a:buNone/>
            </a:pPr>
            <a:r>
              <a:t/>
            </a:r>
            <a:endParaRPr sz="1200">
              <a:solidFill>
                <a:srgbClr val="333333"/>
              </a:solidFill>
              <a:highlight>
                <a:srgbClr val="FFFFFF"/>
              </a:highlight>
              <a:latin typeface="Georgia"/>
              <a:ea typeface="Georgia"/>
              <a:cs typeface="Georgia"/>
              <a:sym typeface="Georgia"/>
            </a:endParaRPr>
          </a:p>
        </p:txBody>
      </p:sp>
      <p:pic>
        <p:nvPicPr>
          <p:cNvPr id="91" name="Google Shape;91;p18"/>
          <p:cNvPicPr preferRelativeResize="0"/>
          <p:nvPr/>
        </p:nvPicPr>
        <p:blipFill>
          <a:blip r:embed="rId3">
            <a:alphaModFix/>
          </a:blip>
          <a:stretch>
            <a:fillRect/>
          </a:stretch>
        </p:blipFill>
        <p:spPr>
          <a:xfrm>
            <a:off x="5804025" y="687300"/>
            <a:ext cx="3223274" cy="1343251"/>
          </a:xfrm>
          <a:prstGeom prst="rect">
            <a:avLst/>
          </a:prstGeom>
          <a:noFill/>
          <a:ln>
            <a:noFill/>
          </a:ln>
        </p:spPr>
      </p:pic>
      <p:grpSp>
        <p:nvGrpSpPr>
          <p:cNvPr id="92" name="Google Shape;92;p18"/>
          <p:cNvGrpSpPr/>
          <p:nvPr/>
        </p:nvGrpSpPr>
        <p:grpSpPr>
          <a:xfrm>
            <a:off x="5804025" y="2165419"/>
            <a:ext cx="3283035" cy="1152681"/>
            <a:chOff x="5804025" y="2934219"/>
            <a:chExt cx="3283035" cy="1152681"/>
          </a:xfrm>
        </p:grpSpPr>
        <p:pic>
          <p:nvPicPr>
            <p:cNvPr id="93" name="Google Shape;93;p18"/>
            <p:cNvPicPr preferRelativeResize="0"/>
            <p:nvPr/>
          </p:nvPicPr>
          <p:blipFill>
            <a:blip r:embed="rId4">
              <a:alphaModFix/>
            </a:blip>
            <a:stretch>
              <a:fillRect/>
            </a:stretch>
          </p:blipFill>
          <p:spPr>
            <a:xfrm>
              <a:off x="5804025" y="2934225"/>
              <a:ext cx="1136975" cy="1152675"/>
            </a:xfrm>
            <a:prstGeom prst="rect">
              <a:avLst/>
            </a:prstGeom>
            <a:noFill/>
            <a:ln>
              <a:noFill/>
            </a:ln>
          </p:spPr>
        </p:pic>
        <p:pic>
          <p:nvPicPr>
            <p:cNvPr id="94" name="Google Shape;94;p18"/>
            <p:cNvPicPr preferRelativeResize="0"/>
            <p:nvPr/>
          </p:nvPicPr>
          <p:blipFill>
            <a:blip r:embed="rId5">
              <a:alphaModFix/>
            </a:blip>
            <a:stretch>
              <a:fillRect/>
            </a:stretch>
          </p:blipFill>
          <p:spPr>
            <a:xfrm>
              <a:off x="7027625" y="2934225"/>
              <a:ext cx="918142" cy="1152675"/>
            </a:xfrm>
            <a:prstGeom prst="rect">
              <a:avLst/>
            </a:prstGeom>
            <a:noFill/>
            <a:ln>
              <a:noFill/>
            </a:ln>
          </p:spPr>
        </p:pic>
        <p:pic>
          <p:nvPicPr>
            <p:cNvPr id="95" name="Google Shape;95;p18"/>
            <p:cNvPicPr preferRelativeResize="0"/>
            <p:nvPr/>
          </p:nvPicPr>
          <p:blipFill>
            <a:blip r:embed="rId6">
              <a:alphaModFix/>
            </a:blip>
            <a:stretch>
              <a:fillRect/>
            </a:stretch>
          </p:blipFill>
          <p:spPr>
            <a:xfrm>
              <a:off x="8120625" y="2934219"/>
              <a:ext cx="966435" cy="1152675"/>
            </a:xfrm>
            <a:prstGeom prst="rect">
              <a:avLst/>
            </a:prstGeom>
            <a:noFill/>
            <a:ln>
              <a:noFill/>
            </a:ln>
          </p:spPr>
        </p:pic>
      </p:grpSp>
      <p:pic>
        <p:nvPicPr>
          <p:cNvPr id="96" name="Google Shape;96;p18"/>
          <p:cNvPicPr preferRelativeResize="0"/>
          <p:nvPr/>
        </p:nvPicPr>
        <p:blipFill>
          <a:blip r:embed="rId7">
            <a:alphaModFix/>
          </a:blip>
          <a:stretch>
            <a:fillRect/>
          </a:stretch>
        </p:blipFill>
        <p:spPr>
          <a:xfrm>
            <a:off x="5786700" y="3650512"/>
            <a:ext cx="1358025" cy="1247758"/>
          </a:xfrm>
          <a:prstGeom prst="rect">
            <a:avLst/>
          </a:prstGeom>
          <a:noFill/>
          <a:ln>
            <a:noFill/>
          </a:ln>
        </p:spPr>
      </p:pic>
      <p:pic>
        <p:nvPicPr>
          <p:cNvPr id="97" name="Google Shape;97;p18"/>
          <p:cNvPicPr preferRelativeResize="0"/>
          <p:nvPr/>
        </p:nvPicPr>
        <p:blipFill>
          <a:blip r:embed="rId8">
            <a:alphaModFix/>
          </a:blip>
          <a:stretch>
            <a:fillRect/>
          </a:stretch>
        </p:blipFill>
        <p:spPr>
          <a:xfrm>
            <a:off x="7210739" y="3650500"/>
            <a:ext cx="1858436" cy="124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rgbClr val="404040"/>
                </a:solidFill>
                <a:highlight>
                  <a:srgbClr val="FFFFFF"/>
                </a:highlight>
                <a:latin typeface="Arial"/>
                <a:ea typeface="Arial"/>
                <a:cs typeface="Arial"/>
                <a:sym typeface="Arial"/>
              </a:rPr>
              <a:t>Clustering Techniques : K-means </a:t>
            </a:r>
            <a:r>
              <a:rPr lang="en-GB"/>
              <a:t> </a:t>
            </a:r>
            <a:endParaRPr/>
          </a:p>
        </p:txBody>
      </p:sp>
      <p:sp>
        <p:nvSpPr>
          <p:cNvPr id="103" name="Google Shape;103;p19"/>
          <p:cNvSpPr txBox="1"/>
          <p:nvPr>
            <p:ph idx="1" type="body"/>
          </p:nvPr>
        </p:nvSpPr>
        <p:spPr>
          <a:xfrm>
            <a:off x="311700" y="1228675"/>
            <a:ext cx="5546400" cy="3340200"/>
          </a:xfrm>
          <a:prstGeom prst="rect">
            <a:avLst/>
          </a:prstGeom>
        </p:spPr>
        <p:txBody>
          <a:bodyPr anchorCtr="0" anchor="t" bIns="91425" lIns="91425" spcFirstLastPara="1" rIns="91425" wrap="square" tIns="91425">
            <a:noAutofit/>
          </a:bodyPr>
          <a:lstStyle/>
          <a:p>
            <a:pPr indent="0" lvl="0" marL="0" rtl="0" algn="l">
              <a:lnSpc>
                <a:spcPct val="140000"/>
              </a:lnSpc>
              <a:spcBef>
                <a:spcPts val="1500"/>
              </a:spcBef>
              <a:spcAft>
                <a:spcPts val="0"/>
              </a:spcAft>
              <a:buNone/>
            </a:pPr>
            <a:r>
              <a:rPr lang="en-GB" sz="1500">
                <a:solidFill>
                  <a:srgbClr val="000000"/>
                </a:solidFill>
                <a:highlight>
                  <a:srgbClr val="FFFFFF"/>
                </a:highlight>
                <a:latin typeface="Arial"/>
                <a:ea typeface="Arial"/>
                <a:cs typeface="Arial"/>
                <a:sym typeface="Arial"/>
              </a:rPr>
              <a:t>The k-means algorithm captures the insight that each point in a cluster should be near to the center of that cluster. </a:t>
            </a:r>
            <a:endParaRPr sz="1500">
              <a:solidFill>
                <a:srgbClr val="000000"/>
              </a:solidFill>
              <a:highlight>
                <a:srgbClr val="FFFFFF"/>
              </a:highlight>
              <a:latin typeface="Arial"/>
              <a:ea typeface="Arial"/>
              <a:cs typeface="Arial"/>
              <a:sym typeface="Arial"/>
            </a:endParaRPr>
          </a:p>
          <a:p>
            <a:pPr indent="-292100" lvl="0" marL="457200" rtl="0" algn="l">
              <a:lnSpc>
                <a:spcPct val="140000"/>
              </a:lnSpc>
              <a:spcBef>
                <a:spcPts val="1500"/>
              </a:spcBef>
              <a:spcAft>
                <a:spcPts val="0"/>
              </a:spcAft>
              <a:buClr>
                <a:srgbClr val="000000"/>
              </a:buClr>
              <a:buSzPts val="1000"/>
              <a:buFont typeface="Arial"/>
              <a:buChar char="-"/>
            </a:pPr>
            <a:r>
              <a:rPr b="1" i="1" lang="en-GB" sz="1000">
                <a:solidFill>
                  <a:srgbClr val="333333"/>
                </a:solidFill>
                <a:highlight>
                  <a:srgbClr val="FFFFFF"/>
                </a:highlight>
                <a:latin typeface="Georgia"/>
                <a:ea typeface="Georgia"/>
                <a:cs typeface="Georgia"/>
                <a:sym typeface="Georgia"/>
              </a:rPr>
              <a:t>Choose k</a:t>
            </a:r>
            <a:r>
              <a:rPr lang="en-GB" sz="1000">
                <a:solidFill>
                  <a:srgbClr val="333333"/>
                </a:solidFill>
                <a:highlight>
                  <a:srgbClr val="FFFFFF"/>
                </a:highlight>
                <a:latin typeface="Georgia"/>
                <a:ea typeface="Georgia"/>
                <a:cs typeface="Georgia"/>
                <a:sym typeface="Georgia"/>
              </a:rPr>
              <a:t>, the number of clusters we want to find in the data. </a:t>
            </a:r>
            <a:endParaRPr sz="1000">
              <a:solidFill>
                <a:srgbClr val="333333"/>
              </a:solidFill>
              <a:highlight>
                <a:srgbClr val="FFFFFF"/>
              </a:highlight>
              <a:latin typeface="Georgia"/>
              <a:ea typeface="Georgia"/>
              <a:cs typeface="Georgia"/>
              <a:sym typeface="Georgia"/>
            </a:endParaRPr>
          </a:p>
          <a:p>
            <a:pPr indent="-292100" lvl="0" marL="457200" rtl="0" algn="l">
              <a:lnSpc>
                <a:spcPct val="140000"/>
              </a:lnSpc>
              <a:spcBef>
                <a:spcPts val="0"/>
              </a:spcBef>
              <a:spcAft>
                <a:spcPts val="0"/>
              </a:spcAft>
              <a:buClr>
                <a:srgbClr val="000000"/>
              </a:buClr>
              <a:buSzPts val="1000"/>
              <a:buFont typeface="Arial"/>
              <a:buChar char="-"/>
            </a:pPr>
            <a:r>
              <a:rPr b="1" lang="en-GB" sz="1000">
                <a:solidFill>
                  <a:srgbClr val="333333"/>
                </a:solidFill>
                <a:highlight>
                  <a:srgbClr val="FFFFFF"/>
                </a:highlight>
                <a:latin typeface="Georgia"/>
                <a:ea typeface="Georgia"/>
                <a:cs typeface="Georgia"/>
                <a:sym typeface="Georgia"/>
              </a:rPr>
              <a:t>Centers</a:t>
            </a:r>
            <a:r>
              <a:rPr lang="en-GB" sz="1000">
                <a:solidFill>
                  <a:srgbClr val="333333"/>
                </a:solidFill>
                <a:highlight>
                  <a:srgbClr val="FFFFFF"/>
                </a:highlight>
                <a:latin typeface="Georgia"/>
                <a:ea typeface="Georgia"/>
                <a:cs typeface="Georgia"/>
                <a:sym typeface="Georgia"/>
              </a:rPr>
              <a:t> of those k clusters, called centroids, are initialized </a:t>
            </a:r>
            <a:endParaRPr sz="1000">
              <a:solidFill>
                <a:srgbClr val="333333"/>
              </a:solidFill>
              <a:highlight>
                <a:srgbClr val="FFFFFF"/>
              </a:highlight>
              <a:latin typeface="Georgia"/>
              <a:ea typeface="Georgia"/>
              <a:cs typeface="Georgia"/>
              <a:sym typeface="Georgia"/>
            </a:endParaRPr>
          </a:p>
          <a:p>
            <a:pPr indent="-292100" lvl="0" marL="457200" rtl="0" algn="l">
              <a:lnSpc>
                <a:spcPct val="140000"/>
              </a:lnSpc>
              <a:spcBef>
                <a:spcPts val="0"/>
              </a:spcBef>
              <a:spcAft>
                <a:spcPts val="0"/>
              </a:spcAft>
              <a:buClr>
                <a:srgbClr val="000000"/>
              </a:buClr>
              <a:buSzPts val="1000"/>
              <a:buFont typeface="Arial"/>
              <a:buChar char="-"/>
            </a:pPr>
            <a:r>
              <a:rPr b="1" i="1" lang="en-GB" sz="1000">
                <a:solidFill>
                  <a:srgbClr val="333333"/>
                </a:solidFill>
                <a:highlight>
                  <a:srgbClr val="FFFFFF"/>
                </a:highlight>
                <a:latin typeface="Georgia"/>
                <a:ea typeface="Georgia"/>
                <a:cs typeface="Georgia"/>
                <a:sym typeface="Georgia"/>
              </a:rPr>
              <a:t>Reassign </a:t>
            </a:r>
            <a:r>
              <a:rPr lang="en-GB" sz="1000">
                <a:solidFill>
                  <a:srgbClr val="333333"/>
                </a:solidFill>
                <a:highlight>
                  <a:srgbClr val="FFFFFF"/>
                </a:highlight>
                <a:latin typeface="Georgia"/>
                <a:ea typeface="Georgia"/>
                <a:cs typeface="Georgia"/>
                <a:sym typeface="Georgia"/>
              </a:rPr>
              <a:t>every point in the data to the cluster whose centroid is nearest to it.</a:t>
            </a:r>
            <a:endParaRPr sz="1000">
              <a:solidFill>
                <a:srgbClr val="333333"/>
              </a:solidFill>
              <a:highlight>
                <a:srgbClr val="FFFFFF"/>
              </a:highlight>
              <a:latin typeface="Georgia"/>
              <a:ea typeface="Georgia"/>
              <a:cs typeface="Georgia"/>
              <a:sym typeface="Georgia"/>
            </a:endParaRPr>
          </a:p>
          <a:p>
            <a:pPr indent="-292100" lvl="0" marL="457200" rtl="0" algn="l">
              <a:lnSpc>
                <a:spcPct val="140000"/>
              </a:lnSpc>
              <a:spcBef>
                <a:spcPts val="0"/>
              </a:spcBef>
              <a:spcAft>
                <a:spcPts val="0"/>
              </a:spcAft>
              <a:buClr>
                <a:srgbClr val="000000"/>
              </a:buClr>
              <a:buSzPts val="1000"/>
              <a:buFont typeface="Arial"/>
              <a:buChar char="-"/>
            </a:pPr>
            <a:r>
              <a:rPr b="1" i="1" lang="en-GB" sz="1000">
                <a:solidFill>
                  <a:srgbClr val="333333"/>
                </a:solidFill>
                <a:highlight>
                  <a:srgbClr val="FFFFFF"/>
                </a:highlight>
                <a:latin typeface="Georgia"/>
                <a:ea typeface="Georgia"/>
                <a:cs typeface="Georgia"/>
                <a:sym typeface="Georgia"/>
              </a:rPr>
              <a:t>Update Centroids:</a:t>
            </a:r>
            <a:r>
              <a:rPr lang="en-GB" sz="1000">
                <a:solidFill>
                  <a:srgbClr val="333333"/>
                </a:solidFill>
                <a:highlight>
                  <a:srgbClr val="FFFFFF"/>
                </a:highlight>
                <a:latin typeface="Georgia"/>
                <a:ea typeface="Georgia"/>
                <a:cs typeface="Georgia"/>
                <a:sym typeface="Georgia"/>
              </a:rPr>
              <a:t>  recalculate each centroid's location as the mean (center) of all the points assigned to its cluster. </a:t>
            </a:r>
            <a:endParaRPr sz="1000">
              <a:solidFill>
                <a:srgbClr val="333333"/>
              </a:solidFill>
              <a:highlight>
                <a:srgbClr val="FFFFFF"/>
              </a:highlight>
              <a:latin typeface="Georgia"/>
              <a:ea typeface="Georgia"/>
              <a:cs typeface="Georgia"/>
              <a:sym typeface="Georgia"/>
            </a:endParaRPr>
          </a:p>
          <a:p>
            <a:pPr indent="-311150" lvl="0" marL="457200" rtl="0" algn="l">
              <a:lnSpc>
                <a:spcPct val="140000"/>
              </a:lnSpc>
              <a:spcBef>
                <a:spcPts val="0"/>
              </a:spcBef>
              <a:spcAft>
                <a:spcPts val="0"/>
              </a:spcAft>
              <a:buClr>
                <a:srgbClr val="000000"/>
              </a:buClr>
              <a:buSzPts val="1300"/>
              <a:buFont typeface="Arial"/>
              <a:buChar char="-"/>
            </a:pPr>
            <a:r>
              <a:rPr b="1" i="1" lang="en-GB" sz="1000">
                <a:solidFill>
                  <a:srgbClr val="333333"/>
                </a:solidFill>
                <a:highlight>
                  <a:srgbClr val="FFFFFF"/>
                </a:highlight>
                <a:latin typeface="Georgia"/>
                <a:ea typeface="Georgia"/>
                <a:cs typeface="Georgia"/>
                <a:sym typeface="Georgia"/>
              </a:rPr>
              <a:t>Iterate</a:t>
            </a:r>
            <a:r>
              <a:rPr lang="en-GB" sz="1000">
                <a:solidFill>
                  <a:srgbClr val="333333"/>
                </a:solidFill>
                <a:highlight>
                  <a:srgbClr val="FFFFFF"/>
                </a:highlight>
                <a:latin typeface="Georgia"/>
                <a:ea typeface="Georgia"/>
                <a:cs typeface="Georgia"/>
                <a:sym typeface="Georgia"/>
              </a:rPr>
              <a:t> until the centroids stop moving, or equivalently until the points stop switching clusters. </a:t>
            </a:r>
            <a:endParaRPr sz="1000">
              <a:solidFill>
                <a:srgbClr val="333333"/>
              </a:solidFill>
              <a:highlight>
                <a:srgbClr val="FFFFFF"/>
              </a:highlight>
              <a:latin typeface="Georgia"/>
              <a:ea typeface="Georgia"/>
              <a:cs typeface="Georgia"/>
              <a:sym typeface="Georgia"/>
            </a:endParaRPr>
          </a:p>
          <a:p>
            <a:pPr indent="-311150" lvl="0" marL="457200" rtl="0" algn="l">
              <a:lnSpc>
                <a:spcPct val="140000"/>
              </a:lnSpc>
              <a:spcBef>
                <a:spcPts val="0"/>
              </a:spcBef>
              <a:spcAft>
                <a:spcPts val="0"/>
              </a:spcAft>
              <a:buClr>
                <a:srgbClr val="000000"/>
              </a:buClr>
              <a:buSzPts val="1300"/>
              <a:buFont typeface="Arial"/>
              <a:buChar char="-"/>
            </a:pPr>
            <a:r>
              <a:rPr lang="en-GB" sz="1000">
                <a:solidFill>
                  <a:srgbClr val="333333"/>
                </a:solidFill>
                <a:highlight>
                  <a:srgbClr val="FFFFFF"/>
                </a:highlight>
                <a:latin typeface="Georgia"/>
                <a:ea typeface="Georgia"/>
                <a:cs typeface="Georgia"/>
                <a:sym typeface="Georgia"/>
              </a:rPr>
              <a:t>Demo --&gt;</a:t>
            </a:r>
            <a:r>
              <a:rPr lang="en-GB" sz="1000" u="sng">
                <a:solidFill>
                  <a:schemeClr val="hlink"/>
                </a:solidFill>
                <a:highlight>
                  <a:srgbClr val="FFFFFF"/>
                </a:highlight>
                <a:latin typeface="Georgia"/>
                <a:ea typeface="Georgia"/>
                <a:cs typeface="Georgia"/>
                <a:sym typeface="Georgia"/>
                <a:hlinkClick r:id="rId3"/>
              </a:rPr>
              <a:t> https://www.naftaliharris.com/blog/visualizing-k-means-clustering/</a:t>
            </a:r>
            <a:endParaRPr sz="900"/>
          </a:p>
          <a:p>
            <a:pPr indent="0" lvl="0" marL="0" rtl="0" algn="l">
              <a:spcBef>
                <a:spcPts val="1500"/>
              </a:spcBef>
              <a:spcAft>
                <a:spcPts val="0"/>
              </a:spcAft>
              <a:buNone/>
            </a:pPr>
            <a:r>
              <a:t/>
            </a:r>
            <a:endParaRPr/>
          </a:p>
          <a:p>
            <a:pPr indent="0" lvl="0" marL="0" rtl="0" algn="l">
              <a:spcBef>
                <a:spcPts val="1600"/>
              </a:spcBef>
              <a:spcAft>
                <a:spcPts val="1600"/>
              </a:spcAft>
              <a:buNone/>
            </a:pPr>
            <a:r>
              <a:t/>
            </a:r>
            <a:endParaRPr/>
          </a:p>
        </p:txBody>
      </p:sp>
      <p:pic>
        <p:nvPicPr>
          <p:cNvPr id="104" name="Google Shape;104;p19"/>
          <p:cNvPicPr preferRelativeResize="0"/>
          <p:nvPr/>
        </p:nvPicPr>
        <p:blipFill>
          <a:blip r:embed="rId4">
            <a:alphaModFix/>
          </a:blip>
          <a:stretch>
            <a:fillRect/>
          </a:stretch>
        </p:blipFill>
        <p:spPr>
          <a:xfrm>
            <a:off x="6053825" y="1766025"/>
            <a:ext cx="2981100" cy="2438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rgbClr val="404040"/>
                </a:solidFill>
                <a:highlight>
                  <a:srgbClr val="FFFFFF"/>
                </a:highlight>
                <a:latin typeface="Arial"/>
                <a:ea typeface="Arial"/>
                <a:cs typeface="Arial"/>
                <a:sym typeface="Arial"/>
              </a:rPr>
              <a:t>Clustering Techniques : K-means </a:t>
            </a:r>
            <a:r>
              <a:rPr lang="en-GB"/>
              <a:t> </a:t>
            </a:r>
            <a:endParaRPr/>
          </a:p>
        </p:txBody>
      </p:sp>
      <p:pic>
        <p:nvPicPr>
          <p:cNvPr id="110" name="Google Shape;110;p20">
            <a:hlinkClick r:id="rId3"/>
          </p:cNvPr>
          <p:cNvPicPr preferRelativeResize="0"/>
          <p:nvPr/>
        </p:nvPicPr>
        <p:blipFill>
          <a:blip r:embed="rId4">
            <a:alphaModFix/>
          </a:blip>
          <a:stretch>
            <a:fillRect/>
          </a:stretch>
        </p:blipFill>
        <p:spPr>
          <a:xfrm>
            <a:off x="5607725" y="1409300"/>
            <a:ext cx="2476500" cy="2476500"/>
          </a:xfrm>
          <a:prstGeom prst="rect">
            <a:avLst/>
          </a:prstGeom>
          <a:noFill/>
          <a:ln>
            <a:noFill/>
          </a:ln>
        </p:spPr>
      </p:pic>
      <p:sp>
        <p:nvSpPr>
          <p:cNvPr id="111" name="Google Shape;111;p20"/>
          <p:cNvSpPr txBox="1"/>
          <p:nvPr/>
        </p:nvSpPr>
        <p:spPr>
          <a:xfrm>
            <a:off x="552250" y="1266875"/>
            <a:ext cx="3508500" cy="1926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AF00DB"/>
                </a:solidFill>
                <a:highlight>
                  <a:srgbClr val="FFFFFE"/>
                </a:highlight>
                <a:latin typeface="Courier New"/>
                <a:ea typeface="Courier New"/>
                <a:cs typeface="Courier New"/>
                <a:sym typeface="Courier New"/>
              </a:rPr>
              <a:t>from</a:t>
            </a:r>
            <a:r>
              <a:rPr lang="en-GB" sz="1050">
                <a:highlight>
                  <a:srgbClr val="FFFFFE"/>
                </a:highlight>
                <a:latin typeface="Courier New"/>
                <a:ea typeface="Courier New"/>
                <a:cs typeface="Courier New"/>
                <a:sym typeface="Courier New"/>
              </a:rPr>
              <a:t> sklearn.cluster </a:t>
            </a:r>
            <a:r>
              <a:rPr lang="en-GB" sz="1050">
                <a:solidFill>
                  <a:srgbClr val="AF00DB"/>
                </a:solidFill>
                <a:highlight>
                  <a:srgbClr val="FFFFFE"/>
                </a:highlight>
                <a:latin typeface="Courier New"/>
                <a:ea typeface="Courier New"/>
                <a:cs typeface="Courier New"/>
                <a:sym typeface="Courier New"/>
              </a:rPr>
              <a:t>import</a:t>
            </a:r>
            <a:r>
              <a:rPr lang="en-GB" sz="1050">
                <a:highlight>
                  <a:srgbClr val="FFFFFE"/>
                </a:highlight>
                <a:latin typeface="Courier New"/>
                <a:ea typeface="Courier New"/>
                <a:cs typeface="Courier New"/>
                <a:sym typeface="Courier New"/>
              </a:rPr>
              <a:t> KMeans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highlight>
                  <a:srgbClr val="FFFFFE"/>
                </a:highlight>
                <a:latin typeface="Courier New"/>
                <a:ea typeface="Courier New"/>
                <a:cs typeface="Courier New"/>
                <a:sym typeface="Courier New"/>
              </a:rPr>
              <a:t>km = KMeans(</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highlight>
                  <a:srgbClr val="FFFFFE"/>
                </a:highlight>
                <a:latin typeface="Courier New"/>
                <a:ea typeface="Courier New"/>
                <a:cs typeface="Courier New"/>
                <a:sym typeface="Courier New"/>
              </a:rPr>
              <a:t>   n_clusters=</a:t>
            </a:r>
            <a:r>
              <a:rPr lang="en-GB" sz="1050">
                <a:solidFill>
                  <a:srgbClr val="09885A"/>
                </a:solidFill>
                <a:highlight>
                  <a:srgbClr val="FFFFFE"/>
                </a:highlight>
                <a:latin typeface="Courier New"/>
                <a:ea typeface="Courier New"/>
                <a:cs typeface="Courier New"/>
                <a:sym typeface="Courier New"/>
              </a:rPr>
              <a:t>3</a:t>
            </a:r>
            <a:r>
              <a:rPr lang="en-GB" sz="1050">
                <a:highlight>
                  <a:srgbClr val="FFFFFE"/>
                </a:highlight>
                <a:latin typeface="Courier New"/>
                <a:ea typeface="Courier New"/>
                <a:cs typeface="Courier New"/>
                <a:sym typeface="Courier New"/>
              </a:rPr>
              <a:t>, init=</a:t>
            </a:r>
            <a:r>
              <a:rPr lang="en-GB" sz="1050">
                <a:solidFill>
                  <a:srgbClr val="A31515"/>
                </a:solidFill>
                <a:highlight>
                  <a:srgbClr val="FFFFFE"/>
                </a:highlight>
                <a:latin typeface="Courier New"/>
                <a:ea typeface="Courier New"/>
                <a:cs typeface="Courier New"/>
                <a:sym typeface="Courier New"/>
              </a:rPr>
              <a:t>'random'</a:t>
            </a:r>
            <a:r>
              <a:rPr lang="en-GB"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highlight>
                  <a:srgbClr val="FFFFFE"/>
                </a:highlight>
                <a:latin typeface="Courier New"/>
                <a:ea typeface="Courier New"/>
                <a:cs typeface="Courier New"/>
                <a:sym typeface="Courier New"/>
              </a:rPr>
              <a:t>   n_init=</a:t>
            </a:r>
            <a:r>
              <a:rPr lang="en-GB" sz="1050">
                <a:solidFill>
                  <a:srgbClr val="09885A"/>
                </a:solidFill>
                <a:highlight>
                  <a:srgbClr val="FFFFFE"/>
                </a:highlight>
                <a:latin typeface="Courier New"/>
                <a:ea typeface="Courier New"/>
                <a:cs typeface="Courier New"/>
                <a:sym typeface="Courier New"/>
              </a:rPr>
              <a:t>10</a:t>
            </a:r>
            <a:r>
              <a:rPr lang="en-GB" sz="1050">
                <a:highlight>
                  <a:srgbClr val="FFFFFE"/>
                </a:highlight>
                <a:latin typeface="Courier New"/>
                <a:ea typeface="Courier New"/>
                <a:cs typeface="Courier New"/>
                <a:sym typeface="Courier New"/>
              </a:rPr>
              <a:t>, max_iter=</a:t>
            </a:r>
            <a:r>
              <a:rPr lang="en-GB" sz="1050">
                <a:solidFill>
                  <a:srgbClr val="09885A"/>
                </a:solidFill>
                <a:highlight>
                  <a:srgbClr val="FFFFFE"/>
                </a:highlight>
                <a:latin typeface="Courier New"/>
                <a:ea typeface="Courier New"/>
                <a:cs typeface="Courier New"/>
                <a:sym typeface="Courier New"/>
              </a:rPr>
              <a:t>300</a:t>
            </a:r>
            <a:r>
              <a:rPr lang="en-GB"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highlight>
                  <a:srgbClr val="FFFFFE"/>
                </a:highlight>
                <a:latin typeface="Courier New"/>
                <a:ea typeface="Courier New"/>
                <a:cs typeface="Courier New"/>
                <a:sym typeface="Courier New"/>
              </a:rPr>
              <a:t>   tol=</a:t>
            </a:r>
            <a:r>
              <a:rPr lang="en-GB" sz="1050">
                <a:solidFill>
                  <a:srgbClr val="09885A"/>
                </a:solidFill>
                <a:highlight>
                  <a:srgbClr val="FFFFFE"/>
                </a:highlight>
                <a:latin typeface="Courier New"/>
                <a:ea typeface="Courier New"/>
                <a:cs typeface="Courier New"/>
                <a:sym typeface="Courier New"/>
              </a:rPr>
              <a:t>1e-04</a:t>
            </a:r>
            <a:r>
              <a:rPr lang="en-GB" sz="1050">
                <a:highlight>
                  <a:srgbClr val="FFFFFE"/>
                </a:highlight>
                <a:latin typeface="Courier New"/>
                <a:ea typeface="Courier New"/>
                <a:cs typeface="Courier New"/>
                <a:sym typeface="Courier New"/>
              </a:rPr>
              <a:t>, random_state=</a:t>
            </a:r>
            <a:r>
              <a:rPr lang="en-GB" sz="1050">
                <a:solidFill>
                  <a:srgbClr val="09885A"/>
                </a:solidFill>
                <a:highlight>
                  <a:srgbClr val="FFFFFE"/>
                </a:highlight>
                <a:latin typeface="Courier New"/>
                <a:ea typeface="Courier New"/>
                <a:cs typeface="Courier New"/>
                <a:sym typeface="Courier New"/>
              </a:rPr>
              <a:t>0</a:t>
            </a:r>
            <a:endParaRPr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highlight>
                  <a:srgbClr val="FFFFFE"/>
                </a:highlight>
                <a:latin typeface="Courier New"/>
                <a:ea typeface="Courier New"/>
                <a:cs typeface="Courier New"/>
                <a:sym typeface="Courier New"/>
              </a:rPr>
              <a:t>)</a:t>
            </a:r>
            <a:endParaRPr sz="1050">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highlight>
                  <a:srgbClr val="FFFFFE"/>
                </a:highlight>
                <a:latin typeface="Courier New"/>
                <a:ea typeface="Courier New"/>
                <a:cs typeface="Courier New"/>
                <a:sym typeface="Courier New"/>
              </a:rPr>
              <a:t>y_km = km.fit_predict(X)</a:t>
            </a:r>
            <a:endParaRPr sz="1050">
              <a:highlight>
                <a:srgbClr val="FFFFFE"/>
              </a:highlight>
              <a:latin typeface="Courier New"/>
              <a:ea typeface="Courier New"/>
              <a:cs typeface="Courier New"/>
              <a:sym typeface="Courier New"/>
            </a:endParaRPr>
          </a:p>
        </p:txBody>
      </p:sp>
      <p:pic>
        <p:nvPicPr>
          <p:cNvPr id="112" name="Google Shape;112;p20"/>
          <p:cNvPicPr preferRelativeResize="0"/>
          <p:nvPr/>
        </p:nvPicPr>
        <p:blipFill>
          <a:blip r:embed="rId5">
            <a:alphaModFix/>
          </a:blip>
          <a:stretch>
            <a:fillRect/>
          </a:stretch>
        </p:blipFill>
        <p:spPr>
          <a:xfrm>
            <a:off x="1126950" y="3365900"/>
            <a:ext cx="1677201" cy="164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