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89CFBE9-D4B8-49B5-A503-64C7679076F4}">
  <a:tblStyle styleId="{F89CFBE9-D4B8-49B5-A503-64C7679076F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b="0" i="0" sz="10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Real Time Data Streaming: Twitter Hashtag Count Analysis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December 7, 2017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7156926" y="3819066"/>
            <a:ext cx="180632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Kashyap Sodha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Sajiri Mendjoge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Shubhshree Anand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Shruti Choudhary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78712" y="0"/>
            <a:ext cx="4045200" cy="1040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</a:pPr>
            <a:r>
              <a:rPr b="0" i="0" lang="en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Kibana Dashboard</a:t>
            </a:r>
            <a:endParaRPr b="0" i="0" sz="3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77" y="1398457"/>
            <a:ext cx="4345535" cy="2273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4880" y="647974"/>
            <a:ext cx="4214948" cy="377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458450" y="385875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4294967295" type="title"/>
          </p:nvPr>
        </p:nvSpPr>
        <p:spPr>
          <a:xfrm>
            <a:off x="166250" y="254200"/>
            <a:ext cx="577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Future Scope</a:t>
            </a:r>
            <a:endParaRPr/>
          </a:p>
        </p:txBody>
      </p:sp>
      <p:sp>
        <p:nvSpPr>
          <p:cNvPr id="165" name="Shape 165"/>
          <p:cNvSpPr txBox="1"/>
          <p:nvPr>
            <p:ph idx="4294967295" type="body"/>
          </p:nvPr>
        </p:nvSpPr>
        <p:spPr>
          <a:xfrm>
            <a:off x="236725" y="1152475"/>
            <a:ext cx="52956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i="0" lang="en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Day or Month wise analysis for specific Words</a:t>
            </a:r>
            <a:endParaRPr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i="0" lang="en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Large Data handling </a:t>
            </a:r>
            <a:endParaRPr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i="0" lang="en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Sales Analysis</a:t>
            </a:r>
            <a:endParaRPr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i="0" lang="en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Growth Analysis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b="1" i="0" lang="en" sz="16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Hashtag Examples in Graph: #Job , #Hiring</a:t>
            </a:r>
            <a:endParaRPr/>
          </a:p>
        </p:txBody>
      </p:sp>
      <p:sp>
        <p:nvSpPr>
          <p:cNvPr id="166" name="Shape 166"/>
          <p:cNvSpPr txBox="1"/>
          <p:nvPr>
            <p:ph idx="4294967295" type="body"/>
          </p:nvPr>
        </p:nvSpPr>
        <p:spPr>
          <a:xfrm>
            <a:off x="7996175" y="254200"/>
            <a:ext cx="5220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1" i="0" lang="en" sz="1400" u="none" cap="none" strike="noStrike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Job</a:t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>
            <p:ph idx="4294967295" type="body"/>
          </p:nvPr>
        </p:nvSpPr>
        <p:spPr>
          <a:xfrm>
            <a:off x="7996175" y="602125"/>
            <a:ext cx="6894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Hiring</a:t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>
            <p:ph idx="4294967295" type="body"/>
          </p:nvPr>
        </p:nvSpPr>
        <p:spPr>
          <a:xfrm>
            <a:off x="5688925" y="4544700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Day1</a:t>
            </a:r>
            <a:endParaRPr/>
          </a:p>
        </p:txBody>
      </p:sp>
      <p:sp>
        <p:nvSpPr>
          <p:cNvPr id="171" name="Shape 171"/>
          <p:cNvSpPr txBox="1"/>
          <p:nvPr>
            <p:ph idx="4294967295" type="body"/>
          </p:nvPr>
        </p:nvSpPr>
        <p:spPr>
          <a:xfrm>
            <a:off x="5689050" y="2745850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20</a:t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5688763" y="306025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/>
          <p:nvPr>
            <p:ph idx="4294967295" type="body"/>
          </p:nvPr>
        </p:nvSpPr>
        <p:spPr>
          <a:xfrm>
            <a:off x="5689075" y="3083375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5688775" y="3432000"/>
            <a:ext cx="689700" cy="111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15</a:t>
            </a:r>
            <a:endParaRPr/>
          </a:p>
        </p:txBody>
      </p:sp>
      <p:sp>
        <p:nvSpPr>
          <p:cNvPr id="176" name="Shape 176"/>
          <p:cNvSpPr txBox="1"/>
          <p:nvPr>
            <p:ph idx="4294967295" type="body"/>
          </p:nvPr>
        </p:nvSpPr>
        <p:spPr>
          <a:xfrm>
            <a:off x="6534813" y="4544700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Day2</a:t>
            </a:r>
            <a:endParaRPr/>
          </a:p>
        </p:txBody>
      </p:sp>
      <p:sp>
        <p:nvSpPr>
          <p:cNvPr id="177" name="Shape 177"/>
          <p:cNvSpPr txBox="1"/>
          <p:nvPr>
            <p:ph idx="4294967295" type="body"/>
          </p:nvPr>
        </p:nvSpPr>
        <p:spPr>
          <a:xfrm>
            <a:off x="6534825" y="2069100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29</a:t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6534875" y="23835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/>
          <p:nvPr>
            <p:ph idx="4294967295" type="body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7</a:t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6534875" y="2689800"/>
            <a:ext cx="689400" cy="18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22</a:t>
            </a:r>
            <a:endParaRPr/>
          </a:p>
        </p:txBody>
      </p:sp>
      <p:sp>
        <p:nvSpPr>
          <p:cNvPr id="182" name="Shape 182"/>
          <p:cNvSpPr txBox="1"/>
          <p:nvPr>
            <p:ph idx="4294967295" type="body"/>
          </p:nvPr>
        </p:nvSpPr>
        <p:spPr>
          <a:xfrm>
            <a:off x="7380800" y="4544700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Day3</a:t>
            </a:r>
            <a:endParaRPr/>
          </a:p>
        </p:txBody>
      </p:sp>
      <p:sp>
        <p:nvSpPr>
          <p:cNvPr id="183" name="Shape 183"/>
          <p:cNvSpPr txBox="1"/>
          <p:nvPr>
            <p:ph idx="4294967295" type="body"/>
          </p:nvPr>
        </p:nvSpPr>
        <p:spPr>
          <a:xfrm>
            <a:off x="7380800" y="1326900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39</a:t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7380700" y="16413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>
            <p:ph idx="4294967295" type="body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7380700" y="1947601"/>
            <a:ext cx="689400" cy="25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34</a:t>
            </a:r>
            <a:endParaRPr/>
          </a:p>
        </p:txBody>
      </p:sp>
      <p:sp>
        <p:nvSpPr>
          <p:cNvPr id="188" name="Shape 188"/>
          <p:cNvSpPr txBox="1"/>
          <p:nvPr>
            <p:ph idx="4294967295" type="body"/>
          </p:nvPr>
        </p:nvSpPr>
        <p:spPr>
          <a:xfrm>
            <a:off x="8226775" y="4544700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Day4</a:t>
            </a:r>
            <a:endParaRPr/>
          </a:p>
        </p:txBody>
      </p:sp>
      <p:sp>
        <p:nvSpPr>
          <p:cNvPr id="189" name="Shape 189"/>
          <p:cNvSpPr txBox="1"/>
          <p:nvPr>
            <p:ph idx="4294967295" type="body"/>
          </p:nvPr>
        </p:nvSpPr>
        <p:spPr>
          <a:xfrm>
            <a:off x="8215175" y="2221300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27</a:t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8215013" y="253570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>
            <p:ph idx="4294967295" type="body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8215175" y="2906800"/>
            <a:ext cx="689400" cy="16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22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3055975" y="1633875"/>
            <a:ext cx="3012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Oswald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Thank 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94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Real Time Data Streams:</a:t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613350" y="3561700"/>
            <a:ext cx="77046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478950" y="1380881"/>
            <a:ext cx="7973400" cy="2694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Oswald"/>
              <a:buChar char="●"/>
            </a:pPr>
            <a:r>
              <a:rPr b="0" i="0" lang="en" sz="22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Real time Data (RTD) is the information which is delivered immediately after collection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Oswald"/>
              <a:buChar char="●"/>
            </a:pPr>
            <a:r>
              <a:rPr b="0" i="0" lang="en" sz="22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Involves Continual Input, Process and Output of Data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Oswald"/>
              <a:buChar char="●"/>
            </a:pPr>
            <a:r>
              <a:rPr b="0" i="0" lang="en" sz="22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Data Streams processes in Short Spans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Oswald"/>
              <a:buChar char="●"/>
            </a:pPr>
            <a:r>
              <a:rPr b="0" i="0" lang="en" sz="22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Instantaneous and continuous output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Oswald"/>
              <a:buChar char="●"/>
            </a:pPr>
            <a:r>
              <a:rPr b="0" i="0" lang="en" sz="22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Game Changer in Big Data world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25625" y="111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flow:</a:t>
            </a:r>
            <a:endParaRPr/>
          </a:p>
        </p:txBody>
      </p:sp>
      <p:pic>
        <p:nvPicPr>
          <p:cNvPr descr="Content Placeholder 3"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2988" y="834800"/>
            <a:ext cx="6198023" cy="18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344325" y="3077500"/>
            <a:ext cx="87159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Oswald"/>
              <a:buChar char="●"/>
            </a:pPr>
            <a:r>
              <a:rPr b="0" i="0" lang="en" sz="22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Querying Data from Twitter using Twitter API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Oswald"/>
              <a:buChar char="●"/>
            </a:pPr>
            <a:r>
              <a:rPr b="0" i="0" lang="en" sz="22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Sending Data Streams into Spark and perform data processing using Spark Streaming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Oswald"/>
              <a:buChar char="●"/>
            </a:pPr>
            <a:r>
              <a:rPr b="0" i="0" lang="en" sz="22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Pushing the processed data on live Dashboard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Features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1" name="Shape 81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2" name="Shape 8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Shape 8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Step 1 :Twitter API</a:t>
            </a:r>
            <a:endParaRPr/>
          </a:p>
        </p:txBody>
      </p:sp>
      <p:sp>
        <p:nvSpPr>
          <p:cNvPr id="85" name="Shape 8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98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Oswald"/>
              <a:buChar char="•"/>
            </a:pPr>
            <a:r>
              <a:rPr b="0" i="0" lang="en" sz="14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Application Programming Interface</a:t>
            </a:r>
            <a:endParaRPr/>
          </a:p>
          <a:p>
            <a:pPr indent="-30988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Oswald"/>
              <a:buChar char="•"/>
            </a:pPr>
            <a:r>
              <a:rPr b="0" i="0" lang="en" sz="14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Requires authentication via OAuth</a:t>
            </a:r>
            <a:endParaRPr/>
          </a:p>
          <a:p>
            <a:pPr indent="-30988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Oswald"/>
              <a:buChar char="•"/>
            </a:pPr>
            <a:r>
              <a:rPr b="0" i="0" lang="en" sz="14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Endpoints</a:t>
            </a:r>
            <a:endParaRPr/>
          </a:p>
          <a:p>
            <a:pPr indent="-30988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Oswald"/>
              <a:buChar char="•"/>
            </a:pPr>
            <a:r>
              <a:rPr b="0" i="0" lang="en" sz="14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Returns output in JSON format</a:t>
            </a:r>
            <a:endParaRPr/>
          </a:p>
        </p:txBody>
      </p:sp>
      <p:grpSp>
        <p:nvGrpSpPr>
          <p:cNvPr id="86" name="Shape 8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7" name="Shape 8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89" name="Shape 89"/>
          <p:cNvSpPr txBox="1"/>
          <p:nvPr>
            <p:ph idx="4294967295" type="body"/>
          </p:nvPr>
        </p:nvSpPr>
        <p:spPr>
          <a:xfrm>
            <a:off x="3389450" y="1304875"/>
            <a:ext cx="2563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Step 2 : Spark Streaming</a:t>
            </a:r>
            <a:endParaRPr/>
          </a:p>
        </p:txBody>
      </p:sp>
      <p:sp>
        <p:nvSpPr>
          <p:cNvPr id="90" name="Shape 90"/>
          <p:cNvSpPr txBox="1"/>
          <p:nvPr>
            <p:ph idx="4294967295" type="body"/>
          </p:nvPr>
        </p:nvSpPr>
        <p:spPr>
          <a:xfrm>
            <a:off x="3397400" y="18503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verage"/>
              <a:buChar char="●"/>
            </a:pPr>
            <a:r>
              <a:rPr b="0" i="0" lang="en" sz="12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Large Scale Data Processing Engine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Oswald"/>
              <a:buChar char="●"/>
            </a:pPr>
            <a:r>
              <a:rPr b="0" i="0" lang="en" sz="12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Continuous Transformation of Data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Oswald"/>
              <a:buChar char="●"/>
            </a:pPr>
            <a:r>
              <a:rPr b="0" i="0" lang="en" sz="12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Fetching Data from Heterogeneous Sources  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Oswald"/>
              <a:buChar char="●"/>
            </a:pPr>
            <a:r>
              <a:rPr b="0" i="0" lang="en" sz="12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RDD , DAG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Oswald"/>
              <a:buChar char="●"/>
            </a:pPr>
            <a:r>
              <a:rPr b="0" i="0" lang="en" sz="12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DStream Processing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Oswald"/>
              <a:buChar char="●"/>
            </a:pPr>
            <a:r>
              <a:rPr b="0" i="0" lang="en" sz="12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In-Memory Computing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Oswald"/>
              <a:buChar char="●"/>
            </a:pPr>
            <a:r>
              <a:rPr b="0" i="0" lang="en" sz="12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Lineage</a:t>
            </a:r>
            <a:endParaRPr/>
          </a:p>
        </p:txBody>
      </p:sp>
      <p:grpSp>
        <p:nvGrpSpPr>
          <p:cNvPr id="91" name="Shape 91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2" name="Shape 92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Shape 94"/>
          <p:cNvSpPr txBox="1"/>
          <p:nvPr>
            <p:ph idx="4294967295" type="body"/>
          </p:nvPr>
        </p:nvSpPr>
        <p:spPr>
          <a:xfrm>
            <a:off x="6130834" y="1304875"/>
            <a:ext cx="2713465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Step 3: Kibana Dashboard </a:t>
            </a:r>
            <a:endParaRPr b="0" i="0" sz="18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Shape 9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verage"/>
              <a:buChar char="●"/>
            </a:pPr>
            <a:r>
              <a:rPr b="0" i="0" lang="en" sz="13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Category Wise as per hashtags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Oswald"/>
              <a:buChar char="●"/>
            </a:pPr>
            <a:r>
              <a:rPr b="0" i="0" lang="en" sz="13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Display Data in graphical form</a:t>
            </a:r>
            <a:endParaRPr b="0" i="0" sz="1300" u="none" cap="none" strike="noStrike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Oswald"/>
              <a:buChar char="●"/>
            </a:pPr>
            <a:r>
              <a:rPr b="0" i="0" lang="en" sz="13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Charts, Pie charts, Bars</a:t>
            </a:r>
            <a:endParaRPr b="0" i="0" sz="1300" u="none" cap="none" strike="noStrike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Oswald"/>
              <a:buChar char="●"/>
            </a:pPr>
            <a:r>
              <a:rPr b="0" i="0" lang="en" sz="13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Explaining Market Trends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245326"/>
            <a:ext cx="8821784" cy="326085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82880" y="2420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| Technologies: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69150" y="159000"/>
            <a:ext cx="308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Project objective: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375" y="294075"/>
            <a:ext cx="3535075" cy="46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4487100" y="731700"/>
            <a:ext cx="4512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b="0" i="0" lang="en" sz="2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Measure Popularity</a:t>
            </a:r>
            <a:endParaRPr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b="0" i="0" lang="en" sz="2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Used to measure Sentiment gauge</a:t>
            </a:r>
            <a:endParaRPr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b="0" i="0" lang="en" sz="2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Monitoring Hashtags for Business Use</a:t>
            </a:r>
            <a:endParaRPr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b="0" i="0" lang="en" sz="2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Identify Top Trends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4401025" y="2571900"/>
            <a:ext cx="4665950" cy="8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Importance of Analysis-Hashtags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4401025" y="3240650"/>
            <a:ext cx="45987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b="0" i="0" lang="en" sz="2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Content Moderation</a:t>
            </a:r>
            <a:endParaRPr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b="0" i="0" lang="en" sz="2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Increasing Social Media Presence</a:t>
            </a:r>
            <a:endParaRPr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b="0" i="0" lang="en" sz="2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Monitoring Conversations</a:t>
            </a:r>
            <a:endParaRPr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swald"/>
              <a:buChar char="●"/>
            </a:pPr>
            <a:r>
              <a:rPr b="0" i="0" lang="en" sz="2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Capturing Imagination of Online Pub</a:t>
            </a:r>
            <a:r>
              <a:rPr b="0" i="0" lang="en" sz="22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lic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59500" y="36440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Extracting Data Streams from Twitter HTTP Client API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359500" y="1660200"/>
            <a:ext cx="6943800" cy="26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●"/>
            </a:pPr>
            <a:r>
              <a:rPr b="0" i="0" lang="en" sz="24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Create an application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●"/>
            </a:pPr>
            <a:r>
              <a:rPr b="0" i="0" lang="en" sz="24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Get Token Credentials, Consumerkey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●"/>
            </a:pPr>
            <a:r>
              <a:rPr b="0" i="0" lang="en" sz="24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Authenticate Connection via Oauth Library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●"/>
            </a:pPr>
            <a:r>
              <a:rPr b="0" i="0" lang="en" sz="24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Fetch tweets as per Language, Locations &amp; Track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●"/>
            </a:pPr>
            <a:r>
              <a:rPr b="0" i="0" lang="en" sz="24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Extract Tweets in JSON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●"/>
            </a:pPr>
            <a:r>
              <a:rPr b="0" i="0" lang="en" sz="24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Establish TCP Connection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699" y="234600"/>
            <a:ext cx="8727797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Stream Processing for Fetched Data into Apache Spark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40800" y="851250"/>
            <a:ext cx="8128500" cy="2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●"/>
            </a:pPr>
            <a:r>
              <a:rPr b="0" i="0" lang="en" sz="24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Setting up Spark Application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●"/>
            </a:pPr>
            <a:r>
              <a:rPr b="0" i="0" lang="en" sz="24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Spark Context &amp; Streaming Context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●"/>
            </a:pPr>
            <a:r>
              <a:rPr b="0" i="0" lang="en" sz="24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Creation Check : RDD - Resilient Distributed Dataset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●"/>
            </a:pPr>
            <a:r>
              <a:rPr b="0" i="0" lang="en" sz="24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Transformation Logic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●"/>
            </a:pPr>
            <a:r>
              <a:rPr b="0" i="0" lang="en" sz="24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Count Hashtags as per Category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</a:pPr>
            <a:r>
              <a:t/>
            </a:r>
            <a:endParaRPr b="0" i="0" sz="2400" u="none" cap="none" strike="noStrike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311699" y="3006523"/>
            <a:ext cx="807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Kibana Dashboard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501547" y="3431177"/>
            <a:ext cx="8348100" cy="158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●"/>
            </a:pPr>
            <a:r>
              <a:rPr b="0" i="0" lang="en" sz="24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Most Trending Tweets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●"/>
            </a:pPr>
            <a:r>
              <a:rPr b="0" i="0" lang="en" sz="24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Graphical Display</a:t>
            </a:r>
            <a:endParaRPr b="0" i="0" sz="2400" u="none" cap="none" strike="noStrike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●"/>
            </a:pPr>
            <a:r>
              <a:rPr b="0" i="0" lang="en" sz="24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Counts</a:t>
            </a:r>
            <a:r>
              <a:rPr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 &amp; Top Trending Hashtags with Max Count </a:t>
            </a:r>
            <a:r>
              <a:rPr b="0" i="0" lang="en" sz="24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●"/>
            </a:pPr>
            <a:r>
              <a:rPr b="0" i="0" lang="en" sz="2400" u="none" cap="none" strike="noStrik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Timestamp with Hashtags</a:t>
            </a:r>
            <a:endParaRPr b="0" i="0" sz="2400" u="none" cap="none" strike="noStrike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Shape 129"/>
          <p:cNvGraphicFramePr/>
          <p:nvPr/>
        </p:nvGraphicFramePr>
        <p:xfrm>
          <a:off x="484113" y="1215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{F89CFBE9-D4B8-49B5-A503-64C7679076F4}</a:tableStyleId>
              </a:tblPr>
              <a:tblGrid>
                <a:gridCol w="1004425"/>
                <a:gridCol w="1004425"/>
                <a:gridCol w="1004425"/>
                <a:gridCol w="1004425"/>
                <a:gridCol w="1004425"/>
                <a:gridCol w="1004425"/>
                <a:gridCol w="1004425"/>
                <a:gridCol w="1004425"/>
              </a:tblGrid>
              <a:tr h="36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Week1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Week2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Week3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Week4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Week5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Week6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Week7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Week8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2904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Authentication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Authentication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Timeline </a:t>
            </a:r>
            <a:endParaRPr/>
          </a:p>
        </p:txBody>
      </p:sp>
      <p:sp>
        <p:nvSpPr>
          <p:cNvPr descr="Timeline background shape" id="131" name="Shape 131"/>
          <p:cNvSpPr/>
          <p:nvPr/>
        </p:nvSpPr>
        <p:spPr>
          <a:xfrm>
            <a:off x="489153" y="1744400"/>
            <a:ext cx="2871900" cy="457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565350" y="1744550"/>
            <a:ext cx="2568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Twitter Data Streams</a:t>
            </a:r>
            <a:endParaRPr/>
          </a:p>
        </p:txBody>
      </p:sp>
      <p:sp>
        <p:nvSpPr>
          <p:cNvPr descr="Timeline background shape" id="133" name="Shape 133"/>
          <p:cNvSpPr/>
          <p:nvPr/>
        </p:nvSpPr>
        <p:spPr>
          <a:xfrm>
            <a:off x="3556750" y="1744400"/>
            <a:ext cx="4804200" cy="457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>
            <p:ph idx="4294967295" type="body"/>
          </p:nvPr>
        </p:nvSpPr>
        <p:spPr>
          <a:xfrm>
            <a:off x="3632950" y="1736200"/>
            <a:ext cx="44745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Spark Streaming - Aggregate Count</a:t>
            </a:r>
            <a:endParaRPr/>
          </a:p>
        </p:txBody>
      </p:sp>
      <p:sp>
        <p:nvSpPr>
          <p:cNvPr id="135" name="Shape 135"/>
          <p:cNvSpPr txBox="1"/>
          <p:nvPr>
            <p:ph idx="4294967295" type="body"/>
          </p:nvPr>
        </p:nvSpPr>
        <p:spPr>
          <a:xfrm>
            <a:off x="1788050" y="3062300"/>
            <a:ext cx="2010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TCP connection</a:t>
            </a:r>
            <a:endParaRPr/>
          </a:p>
        </p:txBody>
      </p:sp>
      <p:grpSp>
        <p:nvGrpSpPr>
          <p:cNvPr id="136" name="Shape 136"/>
          <p:cNvGrpSpPr/>
          <p:nvPr/>
        </p:nvGrpSpPr>
        <p:grpSpPr>
          <a:xfrm>
            <a:off x="4497078" y="2920213"/>
            <a:ext cx="3432244" cy="441657"/>
            <a:chOff x="6448870" y="3733723"/>
            <a:chExt cx="2453355" cy="351302"/>
          </a:xfrm>
        </p:grpSpPr>
        <p:sp>
          <p:nvSpPr>
            <p:cNvPr id="137" name="Shape 137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Shape 141"/>
          <p:cNvSpPr txBox="1"/>
          <p:nvPr>
            <p:ph idx="4294967295" type="body"/>
          </p:nvPr>
        </p:nvSpPr>
        <p:spPr>
          <a:xfrm>
            <a:off x="4585900" y="2928575"/>
            <a:ext cx="2568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Dashboard</a:t>
            </a:r>
            <a:endParaRPr/>
          </a:p>
        </p:txBody>
      </p:sp>
      <p:sp>
        <p:nvSpPr>
          <p:cNvPr id="142" name="Shape 142"/>
          <p:cNvSpPr txBox="1"/>
          <p:nvPr>
            <p:ph idx="4294967295" type="body"/>
          </p:nvPr>
        </p:nvSpPr>
        <p:spPr>
          <a:xfrm>
            <a:off x="4497125" y="3369950"/>
            <a:ext cx="34323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Example1: #Photography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Example2: #traffic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Example3: #jobtrends</a:t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1253825" y="2645750"/>
            <a:ext cx="1653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Authentication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569000" y="2283650"/>
            <a:ext cx="2080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Create Application</a:t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4585900" y="2398850"/>
            <a:ext cx="16911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Transformation</a:t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6211150" y="2496325"/>
            <a:ext cx="18963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Hashtag Count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3556750" y="2201900"/>
            <a:ext cx="9039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RDD’s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