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9" r:id="rId2"/>
    <p:sldId id="36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4" r:id="rId13"/>
    <p:sldId id="365" r:id="rId14"/>
    <p:sldId id="366" r:id="rId15"/>
    <p:sldId id="367" r:id="rId16"/>
    <p:sldId id="368" r:id="rId17"/>
    <p:sldId id="369" r:id="rId18"/>
    <p:sldId id="371" r:id="rId19"/>
    <p:sldId id="370" r:id="rId20"/>
    <p:sldId id="372" r:id="rId21"/>
    <p:sldId id="373" r:id="rId22"/>
    <p:sldId id="376" r:id="rId23"/>
    <p:sldId id="3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1333"/>
    <a:srgbClr val="354151"/>
    <a:srgbClr val="C81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4"/>
    <p:restoredTop sz="83758"/>
  </p:normalViewPr>
  <p:slideViewPr>
    <p:cSldViewPr snapToGrid="0" snapToObjects="1">
      <p:cViewPr varScale="1">
        <p:scale>
          <a:sx n="88" d="100"/>
          <a:sy n="88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B899E-974E-5247-8647-216FBF097DED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1DB07-48CF-C14A-86FF-953644981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835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utunclebob.com/ArticleS.UncleBob.TheThreeRulesOfTdd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kentbeck_7670/programmer-test-principles-d01c064d7934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ming.org/explore/fourteen-point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is-quality-worth-cost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49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In everything we do, whether writing tests, writing production code, or refactoring, we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keep the system executing at all times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. The time between running tests is on the order of seconds, or minutes. Even 10 minutes is too long.</a:t>
            </a:r>
          </a:p>
          <a:p>
            <a:pPr marL="0" indent="0">
              <a:buFont typeface="+mj-lt"/>
              <a:buNone/>
            </a:pPr>
            <a:endParaRPr lang="en-GB" dirty="0"/>
          </a:p>
          <a:p>
            <a:pPr marL="0" indent="0">
              <a:buFont typeface="+mj-lt"/>
              <a:buNone/>
            </a:pPr>
            <a:r>
              <a:rPr lang="en-GB" dirty="0"/>
              <a:t>“</a:t>
            </a:r>
            <a:r>
              <a:rPr lang="en-GB" b="1" dirty="0"/>
              <a:t>Do The Simplest Thing That Could Possibly Work</a:t>
            </a:r>
            <a:r>
              <a:rPr lang="en-GB" dirty="0"/>
              <a:t>” -- Kent Beck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b="1" dirty="0"/>
              <a:t>KISS</a:t>
            </a:r>
          </a:p>
          <a:p>
            <a:pPr marL="0" indent="0">
              <a:buFont typeface="+mj-lt"/>
              <a:buNone/>
            </a:pPr>
            <a:r>
              <a:rPr lang="en-GB" b="1" dirty="0"/>
              <a:t>YAGNI</a:t>
            </a:r>
          </a:p>
          <a:p>
            <a:pPr marL="0" indent="0">
              <a:buFont typeface="+mj-lt"/>
              <a:buNone/>
            </a:pPr>
            <a:r>
              <a:rPr lang="en-GB" b="1" dirty="0"/>
              <a:t>DRY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b="1" dirty="0"/>
              <a:t>Rule of 3</a:t>
            </a:r>
            <a:r>
              <a:rPr lang="en-GB" b="0" baseline="0" dirty="0"/>
              <a:t> -</a:t>
            </a:r>
            <a:r>
              <a:rPr lang="en-GB" dirty="0"/>
              <a:t> Extract duplication only when you see it a 3</a:t>
            </a:r>
            <a:r>
              <a:rPr lang="en-GB" baseline="30000" dirty="0"/>
              <a:t>rd</a:t>
            </a:r>
            <a:r>
              <a:rPr lang="en-GB" dirty="0"/>
              <a:t> time</a:t>
            </a:r>
          </a:p>
          <a:p>
            <a:pPr marL="0" indent="0">
              <a:buFont typeface="+mj-lt"/>
              <a:buNone/>
            </a:pPr>
            <a:endParaRPr lang="en-GB" b="1" dirty="0"/>
          </a:p>
          <a:p>
            <a:pPr marL="0" indent="0">
              <a:buFont typeface="+mj-lt"/>
              <a:buNone/>
            </a:pPr>
            <a:r>
              <a:rPr lang="en-GB" b="0" dirty="0"/>
              <a:t>3 methods of moving forwards:</a:t>
            </a:r>
          </a:p>
          <a:p>
            <a:pPr marL="0" indent="0">
              <a:buFont typeface="+mj-lt"/>
              <a:buNone/>
            </a:pPr>
            <a:r>
              <a:rPr lang="en-GB" b="1" dirty="0"/>
              <a:t>Fake it</a:t>
            </a:r>
            <a:r>
              <a:rPr lang="en-GB" b="0" baseline="0" dirty="0"/>
              <a:t> – just return the value you need</a:t>
            </a:r>
            <a:endParaRPr lang="en-GB" b="1" dirty="0"/>
          </a:p>
          <a:p>
            <a:pPr marL="0" indent="0">
              <a:buFont typeface="+mj-lt"/>
              <a:buNone/>
            </a:pPr>
            <a:r>
              <a:rPr lang="en-GB" b="1" dirty="0"/>
              <a:t>Obvious</a:t>
            </a:r>
            <a:r>
              <a:rPr lang="en-GB" b="1" baseline="0" dirty="0"/>
              <a:t> Implementation</a:t>
            </a:r>
            <a:r>
              <a:rPr lang="en-GB" b="0" baseline="0" dirty="0"/>
              <a:t> – when you think you’re sure of the code, just write it</a:t>
            </a:r>
            <a:endParaRPr lang="en-GB" b="1" baseline="0" dirty="0"/>
          </a:p>
          <a:p>
            <a:pPr marL="0" indent="0">
              <a:buFont typeface="+mj-lt"/>
              <a:buNone/>
            </a:pPr>
            <a:r>
              <a:rPr lang="en-GB" b="1" baseline="0" dirty="0"/>
              <a:t>Triangulation</a:t>
            </a:r>
            <a:r>
              <a:rPr lang="en-GB" b="0" baseline="0" dirty="0"/>
              <a:t> – to introduce new behaviour, write a new, more specific test that forces the code to be more generic</a:t>
            </a:r>
            <a:endParaRPr lang="en-GB" b="1" dirty="0"/>
          </a:p>
          <a:p>
            <a:pPr marL="0" indent="0">
              <a:buFont typeface="+mj-lt"/>
              <a:buNone/>
            </a:pPr>
            <a:endParaRPr lang="en-US" b="1" dirty="0"/>
          </a:p>
          <a:p>
            <a:pPr marL="0" indent="0">
              <a:buFont typeface="+mj-lt"/>
              <a:buNone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As the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tests get more specific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, the code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gets more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 generic</a:t>
            </a:r>
            <a:r>
              <a:rPr lang="en-GB" sz="1200" b="1" i="0" kern="1200" baseline="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(</a:t>
            </a:r>
            <a:r>
              <a:rPr lang="en-GB" i="0" dirty="0"/>
              <a:t>“test code evolves towards ever greater specificity, while production code evolves towards ever greater generality”)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Programmers refactor tests to become more and more concrete and specific. They refactor the production code to become more and more abstract and general.</a:t>
            </a:r>
            <a:endParaRPr lang="en-GB" i="0" dirty="0"/>
          </a:p>
          <a:p>
            <a:pPr marL="0" indent="0">
              <a:buFont typeface="+mj-lt"/>
              <a:buNone/>
            </a:pP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355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In everything we do, whether writing tests, writing production code, or refactoring, we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keep the system executing at all times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. The time between running tests is on the order of seconds, or minutes. Even 10 minutes is too long.</a:t>
            </a:r>
          </a:p>
          <a:p>
            <a:pPr marL="0" indent="0">
              <a:buFont typeface="+mj-lt"/>
              <a:buNone/>
            </a:pPr>
            <a:endParaRPr lang="en-GB" dirty="0"/>
          </a:p>
          <a:p>
            <a:pPr marL="0" indent="0">
              <a:buFont typeface="+mj-lt"/>
              <a:buNone/>
            </a:pPr>
            <a:r>
              <a:rPr lang="en-GB" dirty="0"/>
              <a:t>“</a:t>
            </a:r>
            <a:r>
              <a:rPr lang="en-GB" b="1" dirty="0"/>
              <a:t>Do The Simplest Thing That Could Possibly Work</a:t>
            </a:r>
            <a:r>
              <a:rPr lang="en-GB" dirty="0"/>
              <a:t>” -- Kent Beck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b="1" dirty="0"/>
              <a:t>KISS</a:t>
            </a:r>
          </a:p>
          <a:p>
            <a:pPr marL="0" indent="0">
              <a:buFont typeface="+mj-lt"/>
              <a:buNone/>
            </a:pPr>
            <a:r>
              <a:rPr lang="en-GB" b="1" dirty="0"/>
              <a:t>YAGNI</a:t>
            </a:r>
          </a:p>
          <a:p>
            <a:pPr marL="0" indent="0">
              <a:buFont typeface="+mj-lt"/>
              <a:buNone/>
            </a:pPr>
            <a:r>
              <a:rPr lang="en-GB" b="1" dirty="0"/>
              <a:t>DRY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b="1" dirty="0"/>
              <a:t>Rule of 3</a:t>
            </a:r>
            <a:r>
              <a:rPr lang="en-GB" b="0" baseline="0" dirty="0"/>
              <a:t> -</a:t>
            </a:r>
            <a:r>
              <a:rPr lang="en-GB" dirty="0"/>
              <a:t> Extract duplication only when you see it a 3</a:t>
            </a:r>
            <a:r>
              <a:rPr lang="en-GB" baseline="30000" dirty="0"/>
              <a:t>rd</a:t>
            </a:r>
            <a:r>
              <a:rPr lang="en-GB" dirty="0"/>
              <a:t> time</a:t>
            </a:r>
          </a:p>
          <a:p>
            <a:pPr marL="0" indent="0">
              <a:buFont typeface="+mj-lt"/>
              <a:buNone/>
            </a:pPr>
            <a:endParaRPr lang="en-GB" b="1" dirty="0"/>
          </a:p>
          <a:p>
            <a:pPr marL="0" indent="0">
              <a:buFont typeface="+mj-lt"/>
              <a:buNone/>
            </a:pPr>
            <a:r>
              <a:rPr lang="en-GB" b="0" dirty="0"/>
              <a:t>3 methods of moving forwards:</a:t>
            </a:r>
          </a:p>
          <a:p>
            <a:pPr marL="0" indent="0">
              <a:buFont typeface="+mj-lt"/>
              <a:buNone/>
            </a:pPr>
            <a:r>
              <a:rPr lang="en-GB" b="1" dirty="0"/>
              <a:t>Fake it</a:t>
            </a:r>
            <a:r>
              <a:rPr lang="en-GB" b="0" baseline="0" dirty="0"/>
              <a:t> – just return the value you need</a:t>
            </a:r>
            <a:endParaRPr lang="en-GB" b="1" dirty="0"/>
          </a:p>
          <a:p>
            <a:pPr marL="0" indent="0">
              <a:buFont typeface="+mj-lt"/>
              <a:buNone/>
            </a:pPr>
            <a:r>
              <a:rPr lang="en-GB" b="1" dirty="0"/>
              <a:t>Obvious</a:t>
            </a:r>
            <a:r>
              <a:rPr lang="en-GB" b="1" baseline="0" dirty="0"/>
              <a:t> Implementation</a:t>
            </a:r>
            <a:r>
              <a:rPr lang="en-GB" b="0" baseline="0" dirty="0"/>
              <a:t> – when you think you’re sure of the code, just write it</a:t>
            </a:r>
            <a:endParaRPr lang="en-GB" b="1" baseline="0" dirty="0"/>
          </a:p>
          <a:p>
            <a:pPr marL="0" indent="0">
              <a:buFont typeface="+mj-lt"/>
              <a:buNone/>
            </a:pPr>
            <a:r>
              <a:rPr lang="en-GB" b="1" baseline="0" dirty="0"/>
              <a:t>Triangulation</a:t>
            </a:r>
            <a:r>
              <a:rPr lang="en-GB" b="0" baseline="0" dirty="0"/>
              <a:t> – to introduce new behaviour, write a new, more specific test that forces the code to be more generic</a:t>
            </a:r>
            <a:endParaRPr lang="en-GB" b="1" dirty="0"/>
          </a:p>
          <a:p>
            <a:pPr marL="0" indent="0">
              <a:buFont typeface="+mj-lt"/>
              <a:buNone/>
            </a:pPr>
            <a:endParaRPr lang="en-US" b="1" dirty="0"/>
          </a:p>
          <a:p>
            <a:pPr marL="0" indent="0">
              <a:buFont typeface="+mj-lt"/>
              <a:buNone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As the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tests get more specific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, the code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gets more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 generic</a:t>
            </a:r>
            <a:r>
              <a:rPr lang="en-GB" sz="1200" b="1" i="0" kern="1200" baseline="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(</a:t>
            </a:r>
            <a:r>
              <a:rPr lang="en-GB" i="0" dirty="0"/>
              <a:t>“test code evolves towards ever greater specificity, while production code evolves towards ever greater generality”)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Programmers refactor tests to become more and more concrete and specific. They refactor the production code to become more and more abstract and general.</a:t>
            </a:r>
            <a:endParaRPr lang="en-GB" i="0" dirty="0"/>
          </a:p>
          <a:p>
            <a:pPr marL="0" indent="0">
              <a:buFont typeface="+mj-lt"/>
              <a:buNone/>
            </a:pP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90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400"/>
            <a:r>
              <a:rPr lang="en-GB" dirty="0"/>
              <a:t>Or:</a:t>
            </a:r>
          </a:p>
          <a:p>
            <a:pPr marL="457200" indent="-457200" defTabSz="914400">
              <a:buFont typeface="+mj-lt"/>
              <a:buAutoNum type="arabicPeriod"/>
            </a:pPr>
            <a:r>
              <a:rPr lang="en-GB" dirty="0"/>
              <a:t>Write only enough of a unit test to fail; compilation is failure.</a:t>
            </a:r>
          </a:p>
          <a:p>
            <a:pPr marL="457200" indent="-457200" defTabSz="914400">
              <a:buFont typeface="+mj-lt"/>
              <a:buAutoNum type="arabicPeriod"/>
            </a:pPr>
            <a:r>
              <a:rPr lang="en-GB" dirty="0"/>
              <a:t>Write only enough production code to make the failing unit test pass.</a:t>
            </a:r>
          </a:p>
          <a:p>
            <a:endParaRPr lang="en-GB" dirty="0"/>
          </a:p>
          <a:p>
            <a:r>
              <a:rPr lang="en-GB" dirty="0">
                <a:hlinkClick r:id="rId3"/>
              </a:rPr>
              <a:t>http://butunclebob.com/ArticleS.UncleBob.TheThreeRulesOfTdd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690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020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one thing</a:t>
            </a:r>
            <a:r>
              <a:rPr lang="en-GB" baseline="0" dirty="0"/>
              <a:t> - </a:t>
            </a:r>
            <a:r>
              <a:rPr lang="en-GB" dirty="0"/>
              <a:t>one reason to</a:t>
            </a:r>
            <a:r>
              <a:rPr lang="en-GB" baseline="0" dirty="0"/>
              <a:t> fail – c.f. Single Responsibility Principle – do one thing and do it well</a:t>
            </a:r>
            <a:endParaRPr lang="en-GB" dirty="0"/>
          </a:p>
          <a:p>
            <a:r>
              <a:rPr lang="en-GB" dirty="0"/>
              <a:t>Always check the test fails for the reason you expect</a:t>
            </a:r>
          </a:p>
          <a:p>
            <a:endParaRPr lang="en-US" dirty="0"/>
          </a:p>
          <a:p>
            <a:r>
              <a:rPr lang="en-US" dirty="0"/>
              <a:t>Rule of Three –</a:t>
            </a:r>
            <a:r>
              <a:rPr lang="en-US" baseline="0" dirty="0"/>
              <a:t> don’t pull out the wrong abstraction (and then have to undo and pull out the right one)</a:t>
            </a:r>
          </a:p>
          <a:p>
            <a:endParaRPr lang="en-GB" dirty="0"/>
          </a:p>
          <a:p>
            <a:r>
              <a:rPr lang="en-GB" dirty="0"/>
              <a:t>“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Programmer tests should be sensitive to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behavior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changes and insensitive to structure changes. If the program’s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behavior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is stable from an observer’s perspective, no tests should change.” Kent Beck [</a:t>
            </a:r>
            <a:r>
              <a:rPr lang="en-GB" dirty="0">
                <a:hlinkClick r:id="rId3"/>
              </a:rPr>
              <a:t>https://medium.com/@kentbeck_7670/programmer-test-principles-d01c064d7934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]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899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69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52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Who’s heard of TDD?</a:t>
            </a:r>
          </a:p>
          <a:p>
            <a:r>
              <a:rPr lang="en-US" dirty="0"/>
              <a:t>Who’s done</a:t>
            </a:r>
            <a:r>
              <a:rPr lang="en-US" baseline="0" dirty="0"/>
              <a:t> TDD?</a:t>
            </a:r>
          </a:p>
          <a:p>
            <a:r>
              <a:rPr lang="en-US" baseline="0" dirty="0"/>
              <a:t>How much?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365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Who’s heard of agile? Everyone I hope!</a:t>
            </a:r>
            <a:endParaRPr lang="en-GB" dirty="0"/>
          </a:p>
          <a:p>
            <a:r>
              <a:rPr lang="en-GB" dirty="0"/>
              <a:t>What does that mean to people?</a:t>
            </a:r>
          </a:p>
          <a:p>
            <a:r>
              <a:rPr lang="en-US" dirty="0"/>
              <a:t>The first</a:t>
            </a:r>
            <a:r>
              <a:rPr lang="en-US" baseline="0" dirty="0"/>
              <a:t> principle!</a:t>
            </a:r>
          </a:p>
          <a:p>
            <a:r>
              <a:rPr lang="en-US" baseline="0" dirty="0"/>
              <a:t>Highest priority = satisfy customer with valuable software.</a:t>
            </a:r>
          </a:p>
          <a:p>
            <a:r>
              <a:rPr lang="en-US" baseline="0" dirty="0"/>
              <a:t>Emphasis here is early and continuous delivery. Can only do that with the technical practices to underpin it.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539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Who’s heard of agile?</a:t>
            </a:r>
            <a:endParaRPr lang="en-US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Lean manufacturing prior to agile. Deming influence on Japanese auto industry, etc. Expensive to scrap/rework cars.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Quote applies to testing when in the context of software development.</a:t>
            </a:r>
            <a:endParaRPr lang="en-GB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Deming, known as the </a:t>
            </a:r>
            <a:r>
              <a:rPr lang="en-GB" b="1" dirty="0"/>
              <a:t>father of quality</a:t>
            </a:r>
            <a:r>
              <a:rPr lang="en-GB" b="1" baseline="0" dirty="0"/>
              <a:t> </a:t>
            </a:r>
            <a:r>
              <a:rPr lang="en-GB" baseline="0" dirty="0"/>
              <a:t>for his pioneering work bringing the process that came to be known as </a:t>
            </a:r>
            <a:r>
              <a:rPr lang="en-GB" b="1" baseline="0" dirty="0"/>
              <a:t>Total Quality Management </a:t>
            </a:r>
            <a:r>
              <a:rPr lang="en-GB" baseline="0" dirty="0"/>
              <a:t>to the Japanese.</a:t>
            </a:r>
            <a:endParaRPr lang="en-GB" dirty="0"/>
          </a:p>
          <a:p>
            <a:endParaRPr lang="en-GB" dirty="0"/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W. Edwards Deming, a key figure in the history of the Lean movement, offered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  <a:hlinkClick r:id="rId3"/>
              </a:rPr>
              <a:t>14 key principles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 for management. Principle three states, “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Cease dependence on inspection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to achieve quality.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Eliminate the need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for inspection on a mass basis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by building quality in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to the product in the first place.”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923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Nowadays</a:t>
            </a:r>
            <a:r>
              <a:rPr lang="en-US" baseline="0" dirty="0"/>
              <a:t> we call this shift left.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We’re shifting things left in the SDLC – doing them earlier in time, i.e. to the left of a chart with time on the x-axis.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Shift left on testing, security, </a:t>
            </a:r>
            <a:r>
              <a:rPr lang="en-US" baseline="0" dirty="0" err="1"/>
              <a:t>etc</a:t>
            </a:r>
            <a:r>
              <a:rPr lang="en-GB" baseline="0" dirty="0"/>
              <a:t>.</a:t>
            </a:r>
            <a:endParaRPr lang="en-US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619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Finding things late </a:t>
            </a:r>
            <a:r>
              <a:rPr lang="en-GB" dirty="0"/>
              <a:t>is </a:t>
            </a:r>
            <a:r>
              <a:rPr lang="en-GB" b="1" dirty="0"/>
              <a:t>expensive</a:t>
            </a:r>
            <a:r>
              <a:rPr lang="en-GB" dirty="0"/>
              <a:t>; must pay for: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/>
              <a:t>business</a:t>
            </a:r>
            <a:r>
              <a:rPr lang="en-GB" dirty="0"/>
              <a:t> to </a:t>
            </a:r>
            <a:r>
              <a:rPr lang="en-GB" b="1" dirty="0"/>
              <a:t>determine</a:t>
            </a:r>
            <a:r>
              <a:rPr lang="en-GB" dirty="0"/>
              <a:t> </a:t>
            </a:r>
            <a:r>
              <a:rPr lang="en-GB" b="1" dirty="0"/>
              <a:t>what</a:t>
            </a:r>
            <a:r>
              <a:rPr lang="en-GB" dirty="0"/>
              <a:t> it really needs </a:t>
            </a:r>
            <a:r>
              <a:rPr lang="en-GB" b="1" dirty="0"/>
              <a:t>to 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/>
              <a:t>designer</a:t>
            </a:r>
            <a:r>
              <a:rPr lang="en-GB" dirty="0"/>
              <a:t> to </a:t>
            </a:r>
            <a:r>
              <a:rPr lang="en-GB" b="1" dirty="0"/>
              <a:t>design</a:t>
            </a:r>
            <a:r>
              <a:rPr lang="en-GB" dirty="0"/>
              <a:t> a </a:t>
            </a:r>
            <a:r>
              <a:rPr lang="en-GB" b="0" dirty="0"/>
              <a:t>solution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/>
              <a:t>developer</a:t>
            </a:r>
            <a:r>
              <a:rPr lang="en-GB" dirty="0"/>
              <a:t> to </a:t>
            </a:r>
            <a:r>
              <a:rPr lang="en-GB" b="1" dirty="0"/>
              <a:t>code</a:t>
            </a:r>
            <a:r>
              <a:rPr lang="en-GB" dirty="0"/>
              <a:t> the solution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/>
              <a:t>tester</a:t>
            </a:r>
            <a:r>
              <a:rPr lang="en-GB" dirty="0"/>
              <a:t> to </a:t>
            </a:r>
            <a:r>
              <a:rPr lang="en-GB" b="1" dirty="0"/>
              <a:t>test</a:t>
            </a:r>
            <a:r>
              <a:rPr lang="en-GB" dirty="0"/>
              <a:t> the solution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Any </a:t>
            </a:r>
            <a:r>
              <a:rPr lang="en-US" b="1" dirty="0"/>
              <a:t>material cost</a:t>
            </a:r>
            <a:r>
              <a:rPr lang="en-US" dirty="0"/>
              <a:t> to the business if the</a:t>
            </a:r>
            <a:r>
              <a:rPr lang="en-US" baseline="0" dirty="0"/>
              <a:t> defect was shipped to production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also want to </a:t>
            </a:r>
            <a:r>
              <a:rPr lang="en-US" b="1" dirty="0"/>
              <a:t>flatten the cost of change as the project progresses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It’s easy to put any code</a:t>
            </a:r>
            <a:r>
              <a:rPr lang="en-US" baseline="0" dirty="0"/>
              <a:t> into a green field. But after time it gets harder and harder/more and more expensive, until it’s eventually too expensive to maintain/change so we throw it away and start again.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We want to delay that point for as long as possible by keeping the code/design malleable/easy to change.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TDD</a:t>
            </a:r>
            <a:r>
              <a:rPr lang="en-US" baseline="0" dirty="0"/>
              <a:t> helps us to do that as it </a:t>
            </a:r>
            <a:r>
              <a:rPr lang="en-US" b="1" baseline="0" dirty="0"/>
              <a:t>encourages good, malleable design.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Google spends $100M per year on test automation, and wanted an answer whether they are actually getting a good return on that investment. They estimated that a bug found during TDD costs $5 to fix, which surges to $50 for tests during a full build and $500 during an integration test. It goes to $5000 during a system test. Fixing bugs earlier would save them an estimated $160M per year. [https://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gojko.net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/2009/12/07/improving-testing-practices-at-google</a:t>
            </a:r>
            <a:r>
              <a:rPr lang="en-GB" sz="1200" b="0" i="0" kern="1200" baseline="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,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2009]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ＭＳ Ｐゴシック" pitchFamily="-106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hlinkClick r:id="rId3"/>
              </a:rPr>
              <a:t>https://martinfowler.com/articles/is-quality-worth-cost.html</a:t>
            </a: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63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/>
              <a:t>1. </a:t>
            </a:r>
            <a:r>
              <a:rPr lang="en-GB" baseline="0" dirty="0"/>
              <a:t>Write a little test that doesn’t work, perhaps doesn’t even compile at first</a:t>
            </a:r>
            <a:r>
              <a:rPr lang="en-GB" dirty="0"/>
              <a:t> - RED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indent="0">
              <a:buFont typeface="+mj-lt"/>
              <a:buNone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The test should clearly states the expectations</a:t>
            </a:r>
          </a:p>
          <a:p>
            <a:pPr marL="0" indent="0">
              <a:buFont typeface="+mj-lt"/>
              <a:buNone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Specify one small piece of the desired outcome, without caring about the implementation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Law 1: “</a:t>
            </a:r>
            <a:r>
              <a:rPr lang="en-GB" dirty="0"/>
              <a:t>You are not allowed to write any production code unless it is to make a failing unit test pass.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Law 2: “</a:t>
            </a:r>
            <a:r>
              <a:rPr lang="en-GB" dirty="0"/>
              <a:t>You are not allowed to write any more of a unit test than is sufficient to fail; and compilation failures are failures.</a:t>
            </a:r>
            <a:r>
              <a:rPr lang="en-GB" baseline="0" dirty="0"/>
              <a:t>”</a:t>
            </a:r>
            <a:endParaRPr lang="en-GB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Arrange,</a:t>
            </a:r>
            <a:r>
              <a:rPr lang="en-GB" baseline="0" dirty="0"/>
              <a:t> Act, Assert  /  Given, When, Then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51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/>
              <a:t>2. Write just enough production code to make that test pass</a:t>
            </a:r>
            <a:r>
              <a:rPr lang="en-GB" sz="1200" b="0" i="0" kern="1200" baseline="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- GREEN</a:t>
            </a:r>
            <a:endParaRPr lang="en-GB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…in the simplest way you can</a:t>
            </a:r>
            <a:endParaRPr lang="en-GB" dirty="0"/>
          </a:p>
          <a:p>
            <a:pPr marL="0" indent="0">
              <a:buFont typeface="+mj-lt"/>
              <a:buNone/>
            </a:pPr>
            <a:r>
              <a:rPr lang="en-GB" baseline="0" dirty="0"/>
              <a:t>Quickly make the test work, committing whatever sins necessary in the process</a:t>
            </a:r>
          </a:p>
          <a:p>
            <a:pPr marL="0" indent="0">
              <a:buFont typeface="+mj-lt"/>
              <a:buNone/>
            </a:pPr>
            <a:endParaRPr lang="en-GB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baseline="0" dirty="0"/>
              <a:t>Law 3: </a:t>
            </a:r>
            <a:r>
              <a:rPr lang="en-GB" dirty="0"/>
              <a:t>“You are not allowed to write any more production code than is sufficient to pass the one failing unit test.”</a:t>
            </a:r>
          </a:p>
          <a:p>
            <a:pPr marL="0" indent="0">
              <a:buFont typeface="+mj-lt"/>
              <a:buNone/>
            </a:pPr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802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3. </a:t>
            </a:r>
            <a:r>
              <a:rPr lang="en-GB" dirty="0"/>
              <a:t>Clean up any mess you just made – REFACTOR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Refactor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both the production code and the test code</a:t>
            </a:r>
            <a:endParaRPr lang="en-GB" baseline="0" dirty="0"/>
          </a:p>
          <a:p>
            <a:pPr marL="0" indent="0">
              <a:buFont typeface="+mj-lt"/>
              <a:buNone/>
            </a:pPr>
            <a:r>
              <a:rPr lang="en-GB" baseline="0" dirty="0"/>
              <a:t>Eliminate all the duplication created in just getting the test to work</a:t>
            </a:r>
            <a:endParaRPr lang="en-GB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/>
              <a:t>3 laws restated: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GB" dirty="0"/>
              <a:t>Write only enough of a unit test to fail; compilation is failure.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GB" dirty="0"/>
              <a:t>Write only enough production code to make the failing unit test pass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84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078C3-E84C-1347-8381-F82A19717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8AA10-9B97-3549-948F-3A735C97C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FF8FE-FE73-6B49-A21A-C6C5EF00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AFED9-27B1-1840-8474-5F03EDE6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4DE86-382C-714E-8589-1C45E7FC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51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84A2-4675-7A4B-A706-D15E0020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779D4-665C-814B-BDB6-ED2AB443D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93B32-B5AF-444B-9C9C-48A3CC16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5E41F-B0D5-9F4E-841C-F662A2DE9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E8EDB-9452-C74D-AE51-05DC6E36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16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AFEDE-92D8-B74E-A64C-6B445BF39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4EDB7-24B2-2C4D-95EF-5874B59C4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732EA-EA13-E947-82D6-99965EC0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5D5CA-0688-D049-ABB7-D20E115E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49252-E9CE-C74C-B73E-B1272F1F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20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39E3-F1C5-2445-BD10-01744EB6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1567E-729A-CA41-B002-CB9F3D83F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9CA19-C97F-1545-8A2C-02FAFA1C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9DB45-16CF-B641-AA1F-12E53878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27347-7F93-074B-B3B0-8979EFF4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63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7DFD2-962C-7646-9186-45C6E2F0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12FA5-D058-AC47-A5A3-DF81EFFF5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761A5-1517-174A-920F-164F69F4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91AE9-D58A-7A4C-98D2-D6A94E9D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6C989-B377-C34B-B2F2-141C92BE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11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03C7-DFA4-7D42-9FD4-19DA45B2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68FEC-7E93-9844-9CCF-D901AB3F4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D998D-E22D-704B-A56B-1DD6F8584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4D7D5-C9C4-0349-AEB1-074E15CE5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6C95C-DE7B-E545-876D-15752746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66C75-CAB9-604C-87C7-F635CC39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90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EF57-35E3-AA43-BFD7-71BB83C1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2B397-AEF8-674F-8C33-847A44038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D3740-94C7-8448-89FD-5F253D6B0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25642D-5CC9-F24F-80AC-FB673DDFE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9D6517-BD8B-B944-98A0-B776E7723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6235AE-3918-4B45-8801-B6B01861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E7E9BD-41ED-414A-B0DA-B8DAE99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A88EEE-6526-FB45-A699-47F2A58E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89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D31B-0013-CA4A-8B3B-438D453B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8AC6B-6195-934E-A34A-87586F68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26BA60-BA5E-5A4F-BBE1-272AE593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2E59D-30FA-4E4E-A753-51F5B69C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05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A23A54-E1F6-E848-86ED-0D1D441C2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4860" y="5912009"/>
            <a:ext cx="889336" cy="86942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A0197E-A3B1-B446-83F5-18201651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A638D-BFA5-294E-8E31-A07D199D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94463-8C98-5A40-A892-FE32DCD2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209800" cy="365125"/>
          </a:xfrm>
        </p:spPr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7D0D8F-5EC7-9643-AB32-F9A96705243F}"/>
              </a:ext>
            </a:extLst>
          </p:cNvPr>
          <p:cNvSpPr/>
          <p:nvPr userDrawn="1"/>
        </p:nvSpPr>
        <p:spPr>
          <a:xfrm>
            <a:off x="10949459" y="5586413"/>
            <a:ext cx="1100137" cy="127158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31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CFD5-77C6-3C41-8C73-E11CEC600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8C296-9F02-5242-A3C1-2D0359283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9DC09-B623-6A41-9FF8-55357102F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5CBD7-6F0B-364C-851A-D42F70B7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7CC2C-DED7-F946-BF9C-B8C7BF2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B6EE0-CEB7-9C4B-8F0D-70BE6233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16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C496-D97C-9349-A06B-1451AA282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05DD42-997B-E445-BB0E-C11C39D98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9ACA7-E2A2-D34D-8E23-5F36C9042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2808B-4FEC-094F-8510-B2817F0E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F9EA9-D58D-BA42-B96A-9C0F3C79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65BAB-0CCE-9D40-8D52-CA0DAB216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48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A1A3E-9CB5-934B-88C2-AB5D33906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3DBB2-47E7-4741-944F-125EDFAFE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9C40E-3367-0D43-B4F0-5D333D54D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4BF1-5A1D-CC4A-92B5-635B62E278AD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B909C-1A34-CD48-A097-93DBD8887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52D07-3C6F-B04F-8D58-942FA5FC8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41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C88C9C-B723-434D-A17D-05FAFD33CEC2}"/>
              </a:ext>
            </a:extLst>
          </p:cNvPr>
          <p:cNvSpPr/>
          <p:nvPr/>
        </p:nvSpPr>
        <p:spPr>
          <a:xfrm flipH="1" flipV="1">
            <a:off x="0" y="-1"/>
            <a:ext cx="12192000" cy="4183693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C6AB7-A6BF-4C47-8325-97EC4D5ADA52}"/>
              </a:ext>
            </a:extLst>
          </p:cNvPr>
          <p:cNvSpPr txBox="1"/>
          <p:nvPr/>
        </p:nvSpPr>
        <p:spPr>
          <a:xfrm>
            <a:off x="0" y="892582"/>
            <a:ext cx="12191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Test Driven Development</a:t>
            </a:r>
          </a:p>
          <a:p>
            <a:pPr algn="ctr"/>
            <a:r>
              <a:rPr lang="en-GB" sz="4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All code is guilty until proven innocent</a:t>
            </a:r>
            <a:endParaRPr lang="en-GB" sz="6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3E0AC-806F-FB49-B71D-487C4005FA17}"/>
              </a:ext>
            </a:extLst>
          </p:cNvPr>
          <p:cNvSpPr txBox="1"/>
          <p:nvPr/>
        </p:nvSpPr>
        <p:spPr>
          <a:xfrm>
            <a:off x="237995" y="5787025"/>
            <a:ext cx="1950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354151"/>
                </a:solidFill>
              </a:rPr>
              <a:t>Toby Weston </a:t>
            </a:r>
          </a:p>
          <a:p>
            <a:r>
              <a:rPr lang="en-GB" dirty="0">
                <a:solidFill>
                  <a:srgbClr val="354151"/>
                </a:solidFill>
              </a:rPr>
              <a:t>Ben Lithgow-Smith</a:t>
            </a:r>
          </a:p>
          <a:p>
            <a:r>
              <a:rPr lang="en-GB" dirty="0">
                <a:solidFill>
                  <a:srgbClr val="354151"/>
                </a:solidFill>
              </a:rPr>
              <a:t>Pete Suggitt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376B45-EB46-714D-AB3B-F0794066D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4860" y="5912009"/>
            <a:ext cx="889336" cy="86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41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9649F9-F05D-B348-A288-99D940495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605" y="1143000"/>
            <a:ext cx="586679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8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279A80-4395-094C-8D3E-C5C25EBF2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605" y="1143000"/>
            <a:ext cx="586679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79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871A28-C3BB-C747-B330-9D8A1DD92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605" y="1143000"/>
            <a:ext cx="5866790" cy="4572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4951AB-5B6E-9546-9549-48D953204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720" y="6336062"/>
            <a:ext cx="10414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4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E6083-748E-454D-9031-D87BDA307A2B}"/>
              </a:ext>
            </a:extLst>
          </p:cNvPr>
          <p:cNvSpPr/>
          <p:nvPr/>
        </p:nvSpPr>
        <p:spPr>
          <a:xfrm>
            <a:off x="364899" y="1633533"/>
            <a:ext cx="115368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GB" sz="3600" dirty="0">
                <a:latin typeface="+mj-lt"/>
                <a:cs typeface="Segoe WP Light" panose="020B0502040204020203" pitchFamily="34" charset="0"/>
              </a:rPr>
              <a:t>You must write a failing test before you write any production code</a:t>
            </a:r>
          </a:p>
          <a:p>
            <a:pPr marL="457200" indent="-457200" defTabSz="914400">
              <a:buFont typeface="+mj-lt"/>
              <a:buAutoNum type="arabicPeriod"/>
            </a:pPr>
            <a:endParaRPr lang="en-GB" sz="3600" dirty="0">
              <a:latin typeface="+mj-lt"/>
              <a:cs typeface="Segoe WP Light" panose="020B0502040204020203" pitchFamily="34" charset="0"/>
            </a:endParaRPr>
          </a:p>
          <a:p>
            <a:pPr defTabSz="914400"/>
            <a:r>
              <a:rPr lang="en-GB" sz="3600" dirty="0">
                <a:latin typeface="+mj-lt"/>
                <a:cs typeface="Segoe WP Light" panose="020B0502040204020203" pitchFamily="34" charset="0"/>
              </a:rPr>
              <a:t>You must not write more of a test than is sufficient to fail, or fail to compile</a:t>
            </a:r>
          </a:p>
          <a:p>
            <a:pPr marL="457200" indent="-457200" defTabSz="914400">
              <a:buFont typeface="+mj-lt"/>
              <a:buAutoNum type="arabicPeriod"/>
            </a:pPr>
            <a:endParaRPr lang="en-GB" sz="3600" dirty="0">
              <a:latin typeface="+mj-lt"/>
              <a:cs typeface="Segoe WP Light" panose="020B0502040204020203" pitchFamily="34" charset="0"/>
            </a:endParaRPr>
          </a:p>
          <a:p>
            <a:pPr defTabSz="914400"/>
            <a:r>
              <a:rPr lang="en-GB" sz="3600" dirty="0">
                <a:latin typeface="+mj-lt"/>
                <a:cs typeface="Segoe WP Light" panose="020B0502040204020203" pitchFamily="34" charset="0"/>
              </a:rPr>
              <a:t>You must not write more production code than is sufficient to make the currently failing test pass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02E78F-8405-1E41-9461-F7473001DE6A}"/>
              </a:ext>
            </a:extLst>
          </p:cNvPr>
          <p:cNvSpPr/>
          <p:nvPr/>
        </p:nvSpPr>
        <p:spPr>
          <a:xfrm flipH="1" flipV="1">
            <a:off x="0" y="-2"/>
            <a:ext cx="12192000" cy="1271590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12D04-DE87-2C43-9E94-47B48F89A098}"/>
              </a:ext>
            </a:extLst>
          </p:cNvPr>
          <p:cNvSpPr txBox="1"/>
          <p:nvPr/>
        </p:nvSpPr>
        <p:spPr>
          <a:xfrm>
            <a:off x="328613" y="240342"/>
            <a:ext cx="11863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Laws of TDD</a:t>
            </a:r>
          </a:p>
        </p:txBody>
      </p:sp>
    </p:spTree>
    <p:extLst>
      <p:ext uri="{BB962C8B-B14F-4D97-AF65-F5344CB8AC3E}">
        <p14:creationId xmlns:p14="http://schemas.microsoft.com/office/powerpoint/2010/main" val="200649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958E54-3FC0-E342-82DC-FCEA45FDB118}"/>
              </a:ext>
            </a:extLst>
          </p:cNvPr>
          <p:cNvSpPr/>
          <p:nvPr/>
        </p:nvSpPr>
        <p:spPr>
          <a:xfrm>
            <a:off x="1637052" y="519784"/>
            <a:ext cx="92493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latin typeface="+mj-lt"/>
                <a:ea typeface="MS Mincho" panose="02020609040205080304" pitchFamily="49" charset="-128"/>
                <a:cs typeface="Segoe WP Light" panose="020B0502040204020203" pitchFamily="34" charset="0"/>
              </a:rPr>
              <a:t>“</a:t>
            </a:r>
            <a:r>
              <a:rPr lang="en-GB" sz="3600" dirty="0">
                <a:latin typeface="+mj-lt"/>
                <a:ea typeface="MS Mincho" panose="02020609040205080304" pitchFamily="49" charset="-128"/>
                <a:cs typeface="Segoe WP Light" panose="020B0502040204020203" pitchFamily="34" charset="0"/>
              </a:rPr>
              <a:t>T</a:t>
            </a:r>
            <a:r>
              <a:rPr lang="en-GB" sz="3600" dirty="0">
                <a:latin typeface="+mj-lt"/>
                <a:cs typeface="Segoe WP Light" panose="020B0502040204020203" pitchFamily="34" charset="0"/>
              </a:rPr>
              <a:t>he act of writing a unit test is more an act of </a:t>
            </a:r>
            <a:r>
              <a:rPr lang="en-GB" sz="3600" b="1" dirty="0">
                <a:latin typeface="+mj-lt"/>
                <a:cs typeface="Segoe WP Light" panose="020B0502040204020203" pitchFamily="34" charset="0"/>
              </a:rPr>
              <a:t>design</a:t>
            </a:r>
            <a:r>
              <a:rPr lang="en-GB" sz="3600" dirty="0">
                <a:latin typeface="+mj-lt"/>
                <a:cs typeface="Segoe WP Light" panose="020B0502040204020203" pitchFamily="34" charset="0"/>
              </a:rPr>
              <a:t> than of verification.  It is also more an act of </a:t>
            </a:r>
            <a:r>
              <a:rPr lang="en-GB" sz="3600" b="1" dirty="0">
                <a:latin typeface="+mj-lt"/>
                <a:cs typeface="Segoe WP Light" panose="020B0502040204020203" pitchFamily="34" charset="0"/>
              </a:rPr>
              <a:t>documentation</a:t>
            </a:r>
            <a:r>
              <a:rPr lang="en-GB" sz="3600" dirty="0">
                <a:latin typeface="+mj-lt"/>
                <a:cs typeface="Segoe WP Light" panose="020B0502040204020203" pitchFamily="34" charset="0"/>
              </a:rPr>
              <a:t> than of verification. The act of writing a unit test closes a remarkable number of </a:t>
            </a:r>
            <a:r>
              <a:rPr lang="en-GB" sz="3600" b="1" dirty="0">
                <a:latin typeface="+mj-lt"/>
                <a:cs typeface="Segoe WP Light" panose="020B0502040204020203" pitchFamily="34" charset="0"/>
              </a:rPr>
              <a:t>feedback loops</a:t>
            </a:r>
            <a:r>
              <a:rPr lang="en-GB" sz="3600" dirty="0">
                <a:latin typeface="+mj-lt"/>
                <a:cs typeface="Segoe WP Light" panose="020B0502040204020203" pitchFamily="34" charset="0"/>
              </a:rPr>
              <a:t>, the </a:t>
            </a:r>
            <a:r>
              <a:rPr lang="en-GB" sz="3600" b="1" dirty="0">
                <a:latin typeface="+mj-lt"/>
                <a:cs typeface="Segoe WP Light" panose="020B0502040204020203" pitchFamily="34" charset="0"/>
              </a:rPr>
              <a:t>least of which is</a:t>
            </a:r>
            <a:r>
              <a:rPr lang="en-GB" sz="3600" dirty="0">
                <a:latin typeface="+mj-lt"/>
                <a:cs typeface="Segoe WP Light" panose="020B0502040204020203" pitchFamily="34" charset="0"/>
              </a:rPr>
              <a:t> the one pertaining to </a:t>
            </a:r>
            <a:r>
              <a:rPr lang="en-GB" sz="3600" b="1" dirty="0">
                <a:latin typeface="+mj-lt"/>
                <a:cs typeface="Segoe WP Light" panose="020B0502040204020203" pitchFamily="34" charset="0"/>
              </a:rPr>
              <a:t>verification</a:t>
            </a:r>
            <a:r>
              <a:rPr lang="en-GB" sz="3600" dirty="0">
                <a:latin typeface="+mj-lt"/>
                <a:cs typeface="Segoe WP Light" panose="020B0502040204020203" pitchFamily="34" charset="0"/>
              </a:rPr>
              <a:t> of function</a:t>
            </a:r>
            <a:r>
              <a:rPr lang="en-GB" sz="3600" i="1" dirty="0">
                <a:latin typeface="+mj-lt"/>
                <a:cs typeface="Segoe WP Light" panose="020B0502040204020203" pitchFamily="34" charset="0"/>
              </a:rPr>
              <a:t>.”</a:t>
            </a:r>
            <a:endParaRPr lang="en-GB" sz="3600" dirty="0">
              <a:latin typeface="+mj-lt"/>
              <a:ea typeface="MS Mincho" panose="02020609040205080304" pitchFamily="49" charset="-128"/>
              <a:cs typeface="Segoe WP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E05FF4-98A0-6F49-A149-3AB498285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052" y="4244529"/>
            <a:ext cx="2144132" cy="24746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2C6BE-A6B3-7B45-B52D-1E532DFB5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707" y="4244529"/>
            <a:ext cx="1778241" cy="109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98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C7FE3A-1A08-0C4A-BEB9-FE4961D1C8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0"/>
            <a:ext cx="12322629" cy="72074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D7E4D8-B325-D54D-BA64-ADB166EE06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7000"/>
          </a:blip>
          <a:stretch>
            <a:fillRect/>
          </a:stretch>
        </p:blipFill>
        <p:spPr>
          <a:xfrm>
            <a:off x="11054860" y="5912009"/>
            <a:ext cx="889336" cy="86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28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2200EC-321C-1B47-956D-558DA748A713}"/>
              </a:ext>
            </a:extLst>
          </p:cNvPr>
          <p:cNvSpPr/>
          <p:nvPr/>
        </p:nvSpPr>
        <p:spPr>
          <a:xfrm flipH="1" flipV="1">
            <a:off x="0" y="-2"/>
            <a:ext cx="12192000" cy="1271590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8F0D43-3329-E049-B4C2-DA3AEF56FCEE}"/>
              </a:ext>
            </a:extLst>
          </p:cNvPr>
          <p:cNvSpPr txBox="1"/>
          <p:nvPr/>
        </p:nvSpPr>
        <p:spPr>
          <a:xfrm>
            <a:off x="328613" y="240342"/>
            <a:ext cx="11863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Rules of Thumb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E21A45-82E4-2241-8F99-541FD284C083}"/>
              </a:ext>
            </a:extLst>
          </p:cNvPr>
          <p:cNvSpPr/>
          <p:nvPr/>
        </p:nvSpPr>
        <p:spPr>
          <a:xfrm>
            <a:off x="364899" y="1633533"/>
            <a:ext cx="95855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GB" sz="3200" dirty="0">
                <a:latin typeface="+mj-lt"/>
                <a:cs typeface="Segoe WP Light" panose="020B0502040204020203" pitchFamily="34" charset="0"/>
              </a:rPr>
              <a:t>Tests capture </a:t>
            </a:r>
            <a:r>
              <a:rPr lang="en-GB" sz="3200" b="1" i="1" dirty="0">
                <a:latin typeface="+mj-lt"/>
                <a:cs typeface="Segoe WP Light" panose="020B0502040204020203" pitchFamily="34" charset="0"/>
              </a:rPr>
              <a:t>intent</a:t>
            </a:r>
            <a:r>
              <a:rPr lang="en-GB" sz="3200" dirty="0">
                <a:latin typeface="+mj-lt"/>
                <a:cs typeface="Segoe WP Light" panose="020B0502040204020203" pitchFamily="34" charset="0"/>
              </a:rPr>
              <a:t>, and test </a:t>
            </a:r>
            <a:r>
              <a:rPr lang="en-GB" sz="3200" b="1" i="1" dirty="0">
                <a:latin typeface="+mj-lt"/>
                <a:cs typeface="Segoe WP Light" panose="020B0502040204020203" pitchFamily="34" charset="0"/>
              </a:rPr>
              <a:t>one</a:t>
            </a:r>
            <a:r>
              <a:rPr lang="en-GB" sz="3200" dirty="0">
                <a:latin typeface="+mj-lt"/>
                <a:cs typeface="Segoe WP Light" panose="020B0502040204020203" pitchFamily="34" charset="0"/>
              </a:rPr>
              <a:t> thing</a:t>
            </a:r>
          </a:p>
          <a:p>
            <a:pPr defTabSz="914400">
              <a:buFont typeface="Arial" panose="020B0604020202020204" pitchFamily="34" charset="0"/>
              <a:buChar char="•"/>
            </a:pPr>
            <a:endParaRPr lang="en-GB" sz="3200" dirty="0">
              <a:latin typeface="+mj-lt"/>
              <a:cs typeface="Segoe WP Light" panose="020B0502040204020203" pitchFamily="34" charset="0"/>
            </a:endParaRPr>
          </a:p>
          <a:p>
            <a:pPr defTabSz="914400"/>
            <a:r>
              <a:rPr lang="en-GB" sz="3200" dirty="0">
                <a:latin typeface="+mj-lt"/>
                <a:cs typeface="Segoe WP Light" panose="020B0502040204020203" pitchFamily="34" charset="0"/>
              </a:rPr>
              <a:t>Focus on </a:t>
            </a:r>
            <a:r>
              <a:rPr lang="en-GB" sz="3200" b="1" i="1" dirty="0">
                <a:latin typeface="+mj-lt"/>
                <a:cs typeface="Segoe WP Light" panose="020B0502040204020203" pitchFamily="34" charset="0"/>
              </a:rPr>
              <a:t>what</a:t>
            </a:r>
            <a:r>
              <a:rPr lang="en-GB" sz="3200" dirty="0">
                <a:latin typeface="+mj-lt"/>
                <a:cs typeface="Segoe WP Light" panose="020B0502040204020203" pitchFamily="34" charset="0"/>
              </a:rPr>
              <a:t> is needed; not </a:t>
            </a:r>
            <a:r>
              <a:rPr lang="en-GB" sz="3200" b="1" i="1" dirty="0">
                <a:latin typeface="+mj-lt"/>
                <a:cs typeface="Segoe WP Light" panose="020B0502040204020203" pitchFamily="34" charset="0"/>
              </a:rPr>
              <a:t>how</a:t>
            </a:r>
            <a:r>
              <a:rPr lang="en-GB" sz="3200" dirty="0">
                <a:latin typeface="+mj-lt"/>
                <a:cs typeface="Segoe WP Light" panose="020B0502040204020203" pitchFamily="34" charset="0"/>
              </a:rPr>
              <a:t> to achieve it</a:t>
            </a:r>
          </a:p>
          <a:p>
            <a:pPr defTabSz="914400">
              <a:buFont typeface="Arial" panose="020B0604020202020204" pitchFamily="34" charset="0"/>
              <a:buChar char="•"/>
            </a:pPr>
            <a:endParaRPr lang="en-GB" sz="3200" dirty="0">
              <a:latin typeface="+mj-lt"/>
              <a:cs typeface="Segoe WP Light" panose="020B0502040204020203" pitchFamily="34" charset="0"/>
            </a:endParaRPr>
          </a:p>
          <a:p>
            <a:pPr defTabSz="914400"/>
            <a:r>
              <a:rPr lang="en-GB" sz="3200" dirty="0">
                <a:latin typeface="+mj-lt"/>
                <a:cs typeface="Segoe WP Light" panose="020B0502040204020203" pitchFamily="34" charset="0"/>
              </a:rPr>
              <a:t>Write the code you want to read</a:t>
            </a:r>
          </a:p>
          <a:p>
            <a:pPr defTabSz="914400">
              <a:buFont typeface="Arial" panose="020B0604020202020204" pitchFamily="34" charset="0"/>
              <a:buChar char="•"/>
            </a:pPr>
            <a:endParaRPr lang="en-GB" sz="3200" dirty="0">
              <a:latin typeface="+mj-lt"/>
              <a:cs typeface="Segoe WP Light" panose="020B0502040204020203" pitchFamily="34" charset="0"/>
            </a:endParaRPr>
          </a:p>
          <a:p>
            <a:pPr defTabSz="914400"/>
            <a:r>
              <a:rPr lang="en-GB" sz="3200" dirty="0">
                <a:latin typeface="+mj-lt"/>
                <a:cs typeface="Segoe WP Light" panose="020B0502040204020203" pitchFamily="34" charset="0"/>
              </a:rPr>
              <a:t>Think  KISS / YAGNI  /  DRY</a:t>
            </a:r>
          </a:p>
          <a:p>
            <a:pPr defTabSz="914400">
              <a:buFont typeface="Arial" panose="020B0604020202020204" pitchFamily="34" charset="0"/>
              <a:buChar char="•"/>
            </a:pPr>
            <a:endParaRPr lang="en-GB" sz="3200" dirty="0">
              <a:latin typeface="+mj-lt"/>
              <a:cs typeface="Segoe WP Light" panose="020B0502040204020203" pitchFamily="34" charset="0"/>
            </a:endParaRPr>
          </a:p>
          <a:p>
            <a:pPr defTabSz="914400"/>
            <a:r>
              <a:rPr lang="en-GB" sz="3200" dirty="0">
                <a:latin typeface="+mj-lt"/>
                <a:cs typeface="Segoe WP Light" panose="020B0502040204020203" pitchFamily="34" charset="0"/>
              </a:rPr>
              <a:t>Arrange, Act, Assert / Given, When, Then</a:t>
            </a:r>
          </a:p>
        </p:txBody>
      </p:sp>
    </p:spTree>
    <p:extLst>
      <p:ext uri="{BB962C8B-B14F-4D97-AF65-F5344CB8AC3E}">
        <p14:creationId xmlns:p14="http://schemas.microsoft.com/office/powerpoint/2010/main" val="182656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2">
            <a:extLst>
              <a:ext uri="{FF2B5EF4-FFF2-40B4-BE49-F238E27FC236}">
                <a16:creationId xmlns:a16="http://schemas.microsoft.com/office/drawing/2014/main" id="{4CF7C34C-6363-114D-A0AC-F0EA26CA2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1301" y="2021176"/>
            <a:ext cx="7249398" cy="38459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7FA5416-0242-2C4A-A0B8-CE8807E1B4A8}"/>
              </a:ext>
            </a:extLst>
          </p:cNvPr>
          <p:cNvSpPr/>
          <p:nvPr/>
        </p:nvSpPr>
        <p:spPr>
          <a:xfrm flipH="1" flipV="1">
            <a:off x="0" y="-2"/>
            <a:ext cx="12192000" cy="1271590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F8C50-1B07-DD4B-806A-90DD9007CB85}"/>
              </a:ext>
            </a:extLst>
          </p:cNvPr>
          <p:cNvSpPr txBox="1"/>
          <p:nvPr/>
        </p:nvSpPr>
        <p:spPr>
          <a:xfrm>
            <a:off x="328613" y="240342"/>
            <a:ext cx="11863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Acceptance Test 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2529535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C7FE3A-1A08-0C4A-BEB9-FE4961D1C8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0"/>
            <a:ext cx="12322629" cy="72074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D7E4D8-B325-D54D-BA64-ADB166EE06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7000"/>
          </a:blip>
          <a:stretch>
            <a:fillRect/>
          </a:stretch>
        </p:blipFill>
        <p:spPr>
          <a:xfrm>
            <a:off x="11054860" y="5912009"/>
            <a:ext cx="889336" cy="86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90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6CFE5D-B837-F145-ACD3-0EE3EEABA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5834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678EADC-E9D0-9245-B303-F6786587A575}"/>
              </a:ext>
            </a:extLst>
          </p:cNvPr>
          <p:cNvSpPr/>
          <p:nvPr/>
        </p:nvSpPr>
        <p:spPr>
          <a:xfrm flipH="1" flipV="1">
            <a:off x="0" y="2656112"/>
            <a:ext cx="12192000" cy="1271590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4F0A12-E907-0649-96B4-F9FEAEC461B1}"/>
              </a:ext>
            </a:extLst>
          </p:cNvPr>
          <p:cNvSpPr txBox="1"/>
          <p:nvPr/>
        </p:nvSpPr>
        <p:spPr>
          <a:xfrm>
            <a:off x="328613" y="2896456"/>
            <a:ext cx="11645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Let’s Code!</a:t>
            </a:r>
          </a:p>
        </p:txBody>
      </p:sp>
    </p:spTree>
    <p:extLst>
      <p:ext uri="{BB962C8B-B14F-4D97-AF65-F5344CB8AC3E}">
        <p14:creationId xmlns:p14="http://schemas.microsoft.com/office/powerpoint/2010/main" val="344154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747536-DF41-9546-9B6B-6FF6A9E2ECD2}"/>
              </a:ext>
            </a:extLst>
          </p:cNvPr>
          <p:cNvSpPr/>
          <p:nvPr/>
        </p:nvSpPr>
        <p:spPr>
          <a:xfrm flipH="1" flipV="1">
            <a:off x="0" y="-2"/>
            <a:ext cx="12192000" cy="1271590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C6AB7-A6BF-4C47-8325-97EC4D5ADA52}"/>
              </a:ext>
            </a:extLst>
          </p:cNvPr>
          <p:cNvSpPr txBox="1"/>
          <p:nvPr/>
        </p:nvSpPr>
        <p:spPr>
          <a:xfrm>
            <a:off x="328613" y="240342"/>
            <a:ext cx="11863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Learning 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78253-D005-4242-9DDF-2243019E05A9}"/>
              </a:ext>
            </a:extLst>
          </p:cNvPr>
          <p:cNvSpPr txBox="1"/>
          <p:nvPr/>
        </p:nvSpPr>
        <p:spPr>
          <a:xfrm>
            <a:off x="328612" y="1614486"/>
            <a:ext cx="11630025" cy="3047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+mj-lt"/>
              </a:rPr>
              <a:t>Understanding the basic mechanics of TDD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+mj-lt"/>
              </a:rPr>
              <a:t>Understanding the power of Pair Programming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latin typeface="+mj-lt"/>
              </a:rPr>
              <a:t>Gain insight into the power of the IDE (forward generating code)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latin typeface="+mj-lt"/>
              </a:rPr>
              <a:t>Understand TDD as a </a:t>
            </a:r>
            <a:r>
              <a:rPr lang="en-GB" sz="3200" b="1" dirty="0">
                <a:latin typeface="+mj-lt"/>
              </a:rPr>
              <a:t>design</a:t>
            </a:r>
            <a:r>
              <a:rPr lang="en-GB" sz="3200" dirty="0">
                <a:latin typeface="+mj-lt"/>
              </a:rPr>
              <a:t> tool</a:t>
            </a:r>
          </a:p>
        </p:txBody>
      </p:sp>
    </p:spTree>
    <p:extLst>
      <p:ext uri="{BB962C8B-B14F-4D97-AF65-F5344CB8AC3E}">
        <p14:creationId xmlns:p14="http://schemas.microsoft.com/office/powerpoint/2010/main" val="326198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7D3BA5-4AB1-FC4F-A964-052F471A3ACA}"/>
              </a:ext>
            </a:extLst>
          </p:cNvPr>
          <p:cNvSpPr/>
          <p:nvPr/>
        </p:nvSpPr>
        <p:spPr>
          <a:xfrm>
            <a:off x="1249545" y="293235"/>
            <a:ext cx="96929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/>
              <a:t>https://</a:t>
            </a:r>
            <a:r>
              <a:rPr lang="en-GB" sz="3600" dirty="0" err="1"/>
              <a:t>github.com</a:t>
            </a:r>
            <a:r>
              <a:rPr lang="en-GB" sz="3600" dirty="0"/>
              <a:t>/</a:t>
            </a:r>
            <a:r>
              <a:rPr lang="en-GB" sz="3600" dirty="0" err="1"/>
              <a:t>xp</a:t>
            </a:r>
            <a:r>
              <a:rPr lang="en-GB" sz="3600" dirty="0"/>
              <a:t>-dojo/</a:t>
            </a:r>
            <a:r>
              <a:rPr lang="en-GB" sz="3600" dirty="0" err="1"/>
              <a:t>tdd</a:t>
            </a:r>
            <a:r>
              <a:rPr lang="en-GB" sz="3600" dirty="0"/>
              <a:t>-bank-account-java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3BE5FB-A6F2-5842-B4C6-FB1BC561702A}"/>
              </a:ext>
            </a:extLst>
          </p:cNvPr>
          <p:cNvSpPr/>
          <p:nvPr/>
        </p:nvSpPr>
        <p:spPr>
          <a:xfrm>
            <a:off x="99071" y="6028452"/>
            <a:ext cx="95855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2000" b="1" dirty="0">
                <a:latin typeface="+mj-lt"/>
                <a:cs typeface="Segoe WP Light" panose="020B0502040204020203" pitchFamily="34" charset="0"/>
              </a:rPr>
              <a:t>IntelliJ:</a:t>
            </a:r>
            <a:r>
              <a:rPr lang="en-US" sz="2000" dirty="0">
                <a:latin typeface="+mj-lt"/>
                <a:cs typeface="Segoe WP Light" panose="020B0502040204020203" pitchFamily="34" charset="0"/>
              </a:rPr>
              <a:t> “</a:t>
            </a:r>
            <a:r>
              <a:rPr lang="en-US" sz="2000" i="1" dirty="0">
                <a:latin typeface="+mj-lt"/>
                <a:cs typeface="Segoe WP Light" panose="020B0502040204020203" pitchFamily="34" charset="0"/>
              </a:rPr>
              <a:t>File-&gt;Open”</a:t>
            </a:r>
            <a:r>
              <a:rPr lang="en-US" sz="2000" dirty="0">
                <a:latin typeface="+mj-lt"/>
                <a:cs typeface="Segoe WP Light" panose="020B0502040204020203" pitchFamily="34" charset="0"/>
              </a:rPr>
              <a:t> and select the folder</a:t>
            </a:r>
          </a:p>
          <a:p>
            <a:pPr defTabSz="914400"/>
            <a:r>
              <a:rPr lang="en-US" sz="2000" b="1" dirty="0">
                <a:latin typeface="+mj-lt"/>
                <a:cs typeface="Segoe WP Light" panose="020B0502040204020203" pitchFamily="34" charset="0"/>
              </a:rPr>
              <a:t>Eclipse:</a:t>
            </a:r>
            <a:r>
              <a:rPr lang="en-US" sz="2000" dirty="0">
                <a:latin typeface="+mj-lt"/>
                <a:cs typeface="Segoe WP Light" panose="020B0502040204020203" pitchFamily="34" charset="0"/>
              </a:rPr>
              <a:t> “</a:t>
            </a:r>
            <a:r>
              <a:rPr lang="en-US" sz="2000" i="1" dirty="0">
                <a:latin typeface="+mj-lt"/>
                <a:cs typeface="Segoe WP Light" panose="020B0502040204020203" pitchFamily="34" charset="0"/>
              </a:rPr>
              <a:t>File-&gt;Open Projects from File System…”</a:t>
            </a:r>
            <a:r>
              <a:rPr lang="en-US" sz="2000" dirty="0">
                <a:latin typeface="+mj-lt"/>
                <a:cs typeface="Segoe WP Light" panose="020B0502040204020203" pitchFamily="34" charset="0"/>
              </a:rPr>
              <a:t> and </a:t>
            </a:r>
            <a:r>
              <a:rPr lang="en-US" sz="2000">
                <a:latin typeface="+mj-lt"/>
                <a:cs typeface="Segoe WP Light" panose="020B0502040204020203" pitchFamily="34" charset="0"/>
              </a:rPr>
              <a:t>select directory</a:t>
            </a:r>
            <a:endParaRPr lang="en-GB" sz="2000" dirty="0">
              <a:latin typeface="+mj-lt"/>
              <a:cs typeface="Segoe WP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4D34B-5328-B143-919C-8C2C15B4A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672" y="939566"/>
            <a:ext cx="8377271" cy="541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12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EA64C2-422B-ED4D-9DB2-2ACD016E4E8C}"/>
              </a:ext>
            </a:extLst>
          </p:cNvPr>
          <p:cNvSpPr/>
          <p:nvPr/>
        </p:nvSpPr>
        <p:spPr>
          <a:xfrm flipH="1" flipV="1">
            <a:off x="0" y="-2"/>
            <a:ext cx="12192000" cy="1271590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1B5668-5F43-A844-9428-BF219CA44E55}"/>
              </a:ext>
            </a:extLst>
          </p:cNvPr>
          <p:cNvSpPr txBox="1"/>
          <p:nvPr/>
        </p:nvSpPr>
        <p:spPr>
          <a:xfrm>
            <a:off x="328613" y="240342"/>
            <a:ext cx="11863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User Requirements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56F71A-F89A-834B-A5E3-C9C2DA7F1C87}"/>
              </a:ext>
            </a:extLst>
          </p:cNvPr>
          <p:cNvSpPr/>
          <p:nvPr/>
        </p:nvSpPr>
        <p:spPr>
          <a:xfrm>
            <a:off x="364899" y="1633533"/>
            <a:ext cx="958555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  <a:cs typeface="Segoe WP Light" panose="020B0502040204020203" pitchFamily="34" charset="0"/>
              </a:rPr>
              <a:t>I can </a:t>
            </a:r>
            <a:r>
              <a:rPr lang="en-GB" sz="2400" b="1" dirty="0">
                <a:latin typeface="+mj-lt"/>
                <a:cs typeface="Segoe WP Light" panose="020B0502040204020203" pitchFamily="34" charset="0"/>
              </a:rPr>
              <a:t>Deposit</a:t>
            </a:r>
            <a:r>
              <a:rPr lang="en-GB" sz="2400" dirty="0">
                <a:latin typeface="+mj-lt"/>
                <a:cs typeface="Segoe WP Light" panose="020B0502040204020203" pitchFamily="34" charset="0"/>
              </a:rPr>
              <a:t> money into an account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endParaRPr lang="en-GB" sz="2400" dirty="0">
              <a:latin typeface="+mj-lt"/>
              <a:cs typeface="Segoe WP Light" panose="020B0502040204020203" pitchFamily="34" charset="0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  <a:cs typeface="Segoe WP Light" panose="020B0502040204020203" pitchFamily="34" charset="0"/>
              </a:rPr>
              <a:t>I can </a:t>
            </a:r>
            <a:r>
              <a:rPr lang="en-GB" sz="2400" b="1" dirty="0">
                <a:latin typeface="+mj-lt"/>
                <a:cs typeface="Segoe WP Light" panose="020B0502040204020203" pitchFamily="34" charset="0"/>
              </a:rPr>
              <a:t>Withdraw</a:t>
            </a:r>
            <a:r>
              <a:rPr lang="en-GB" sz="2400" dirty="0">
                <a:latin typeface="+mj-lt"/>
                <a:cs typeface="Segoe WP Light" panose="020B0502040204020203" pitchFamily="34" charset="0"/>
              </a:rPr>
              <a:t> money from an account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endParaRPr lang="en-GB" sz="2400" dirty="0">
              <a:latin typeface="+mj-lt"/>
              <a:cs typeface="Segoe WP Light" panose="020B0502040204020203" pitchFamily="34" charset="0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  <a:cs typeface="Segoe WP Light" panose="020B0502040204020203" pitchFamily="34" charset="0"/>
              </a:rPr>
              <a:t>I can </a:t>
            </a:r>
            <a:r>
              <a:rPr lang="en-GB" sz="2400" b="1" dirty="0">
                <a:latin typeface="+mj-lt"/>
                <a:cs typeface="Segoe WP Light" panose="020B0502040204020203" pitchFamily="34" charset="0"/>
              </a:rPr>
              <a:t>Transfer</a:t>
            </a:r>
            <a:r>
              <a:rPr lang="en-GB" sz="2400" dirty="0">
                <a:latin typeface="+mj-lt"/>
                <a:cs typeface="Segoe WP Light" panose="020B0502040204020203" pitchFamily="34" charset="0"/>
              </a:rPr>
              <a:t> money between accounts (if I have the funds)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endParaRPr lang="en-GB" sz="2400" dirty="0">
              <a:latin typeface="+mj-lt"/>
              <a:cs typeface="Segoe WP Light" panose="020B0502040204020203" pitchFamily="34" charset="0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  <a:cs typeface="Segoe WP Light" panose="020B0502040204020203" pitchFamily="34" charset="0"/>
              </a:rPr>
              <a:t>I can print out the last account </a:t>
            </a:r>
            <a:r>
              <a:rPr lang="en-GB" sz="2400" b="1" dirty="0">
                <a:latin typeface="+mj-lt"/>
                <a:cs typeface="Segoe WP Light" panose="020B0502040204020203" pitchFamily="34" charset="0"/>
              </a:rPr>
              <a:t>Transaction</a:t>
            </a:r>
            <a:r>
              <a:rPr lang="en-GB" sz="2400" dirty="0">
                <a:latin typeface="+mj-lt"/>
                <a:cs typeface="Segoe WP Light" panose="020B0502040204020203" pitchFamily="34" charset="0"/>
              </a:rPr>
              <a:t> (date, amount, balance) 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endParaRPr lang="en-GB" sz="2400" dirty="0">
              <a:latin typeface="+mj-lt"/>
              <a:cs typeface="Segoe WP Light" panose="020B0502040204020203" pitchFamily="34" charset="0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  <a:cs typeface="Segoe WP Light" panose="020B0502040204020203" pitchFamily="34" charset="0"/>
              </a:rPr>
              <a:t>I can print a </a:t>
            </a:r>
            <a:r>
              <a:rPr lang="en-GB" sz="2400" b="1" dirty="0">
                <a:latin typeface="+mj-lt"/>
                <a:cs typeface="Segoe WP Light" panose="020B0502040204020203" pitchFamily="34" charset="0"/>
              </a:rPr>
              <a:t>Statement</a:t>
            </a:r>
            <a:r>
              <a:rPr lang="en-GB" sz="2400" dirty="0">
                <a:latin typeface="+mj-lt"/>
                <a:cs typeface="Segoe WP Light" panose="020B0502040204020203" pitchFamily="34" charset="0"/>
              </a:rPr>
              <a:t> of account activity (all transactions) 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endParaRPr lang="en-GB" sz="2400" dirty="0">
              <a:latin typeface="+mj-lt"/>
              <a:cs typeface="Segoe WP Light" panose="020B0502040204020203" pitchFamily="34" charset="0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  <a:cs typeface="Segoe WP Light" panose="020B0502040204020203" pitchFamily="34" charset="0"/>
              </a:rPr>
              <a:t>I can apply statement </a:t>
            </a:r>
            <a:r>
              <a:rPr lang="en-GB" sz="2400" b="1" dirty="0">
                <a:latin typeface="+mj-lt"/>
                <a:cs typeface="Segoe WP Light" panose="020B0502040204020203" pitchFamily="34" charset="0"/>
              </a:rPr>
              <a:t>Filters</a:t>
            </a:r>
            <a:r>
              <a:rPr lang="en-GB" sz="2400" dirty="0">
                <a:latin typeface="+mj-lt"/>
                <a:cs typeface="Segoe WP Light" panose="020B0502040204020203" pitchFamily="34" charset="0"/>
              </a:rPr>
              <a:t> (just deposits, withdrawals, date)</a:t>
            </a:r>
          </a:p>
        </p:txBody>
      </p:sp>
    </p:spTree>
    <p:extLst>
      <p:ext uri="{BB962C8B-B14F-4D97-AF65-F5344CB8AC3E}">
        <p14:creationId xmlns:p14="http://schemas.microsoft.com/office/powerpoint/2010/main" val="1312170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C7FE3A-1A08-0C4A-BEB9-FE4961D1C8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0"/>
            <a:ext cx="12322629" cy="72074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D7E4D8-B325-D54D-BA64-ADB166EE06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7000"/>
          </a:blip>
          <a:stretch>
            <a:fillRect/>
          </a:stretch>
        </p:blipFill>
        <p:spPr>
          <a:xfrm>
            <a:off x="11054860" y="5912009"/>
            <a:ext cx="889336" cy="86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83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99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9D1C4C-D614-0D4F-B567-D9BB756C4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61986"/>
            <a:ext cx="12192000" cy="8107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2509BC-4DB2-3449-9363-2B598BCEEC8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7000"/>
          </a:blip>
          <a:stretch>
            <a:fillRect/>
          </a:stretch>
        </p:blipFill>
        <p:spPr>
          <a:xfrm>
            <a:off x="11054860" y="5912009"/>
            <a:ext cx="889336" cy="86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0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971496A-7ECB-1548-98A8-9AB6A3C3CC50}"/>
              </a:ext>
            </a:extLst>
          </p:cNvPr>
          <p:cNvSpPr/>
          <p:nvPr/>
        </p:nvSpPr>
        <p:spPr>
          <a:xfrm>
            <a:off x="2432279" y="924364"/>
            <a:ext cx="614566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dirty="0">
                <a:latin typeface="Bradley Hand ITC" panose="03070402050302030203" pitchFamily="66" charset="0"/>
              </a:rPr>
              <a:t>“Our highest priority is to satisfy the customer through early and continuous delivery of valuable software”</a:t>
            </a:r>
          </a:p>
          <a:p>
            <a:endParaRPr lang="en-GB" sz="4400" dirty="0">
              <a:latin typeface="Bradley Hand ITC" panose="03070402050302030203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B14B37-FA80-DA4A-B6F3-1073BE3472AD}"/>
              </a:ext>
            </a:extLst>
          </p:cNvPr>
          <p:cNvSpPr/>
          <p:nvPr/>
        </p:nvSpPr>
        <p:spPr>
          <a:xfrm>
            <a:off x="2432279" y="5079348"/>
            <a:ext cx="773000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latin typeface="Bradley Hand ITC" panose="03070402050302030203" pitchFamily="66" charset="0"/>
              </a:rPr>
              <a:t>Principle 1, The Agile Manifesto</a:t>
            </a:r>
          </a:p>
        </p:txBody>
      </p:sp>
    </p:spTree>
    <p:extLst>
      <p:ext uri="{BB962C8B-B14F-4D97-AF65-F5344CB8AC3E}">
        <p14:creationId xmlns:p14="http://schemas.microsoft.com/office/powerpoint/2010/main" val="776629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FB906F-4E3D-E34A-B755-FFA804786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289221"/>
            <a:ext cx="6705600" cy="3771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86BD15-EFEC-DC49-957C-D07BB1C84B5F}"/>
              </a:ext>
            </a:extLst>
          </p:cNvPr>
          <p:cNvSpPr/>
          <p:nvPr/>
        </p:nvSpPr>
        <p:spPr>
          <a:xfrm>
            <a:off x="1650094" y="566678"/>
            <a:ext cx="95855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latin typeface="Segoe WP Light" panose="020B0502040204020203" pitchFamily="34" charset="0"/>
                <a:ea typeface="MS Mincho" panose="02020609040205080304" pitchFamily="49" charset="-128"/>
                <a:cs typeface="Segoe WP Light" panose="020B0502040204020203" pitchFamily="34" charset="0"/>
              </a:rPr>
              <a:t>“</a:t>
            </a:r>
            <a:r>
              <a:rPr lang="en-GB" sz="3600" b="1" dirty="0">
                <a:latin typeface="Segoe WP Light" panose="020B0502040204020203" pitchFamily="34" charset="0"/>
                <a:ea typeface="MS Mincho" panose="02020609040205080304" pitchFamily="49" charset="-128"/>
                <a:cs typeface="Segoe WP Light" panose="020B0502040204020203" pitchFamily="34" charset="0"/>
              </a:rPr>
              <a:t>Inspection </a:t>
            </a:r>
            <a:r>
              <a:rPr lang="en-GB" sz="3600" dirty="0">
                <a:latin typeface="Segoe WP Light" panose="020B0502040204020203" pitchFamily="34" charset="0"/>
                <a:ea typeface="MS Mincho" panose="02020609040205080304" pitchFamily="49" charset="-128"/>
                <a:cs typeface="Segoe WP Light" panose="020B0502040204020203" pitchFamily="34" charset="0"/>
              </a:rPr>
              <a:t>does</a:t>
            </a:r>
            <a:r>
              <a:rPr lang="en-GB" sz="3600" b="1" dirty="0">
                <a:latin typeface="Segoe WP Light" panose="020B0502040204020203" pitchFamily="34" charset="0"/>
                <a:ea typeface="MS Mincho" panose="02020609040205080304" pitchFamily="49" charset="-128"/>
                <a:cs typeface="Segoe WP Light" panose="020B0502040204020203" pitchFamily="34" charset="0"/>
              </a:rPr>
              <a:t> not improve </a:t>
            </a:r>
            <a:r>
              <a:rPr lang="en-GB" sz="3600" dirty="0">
                <a:latin typeface="Segoe WP Light" panose="020B0502040204020203" pitchFamily="34" charset="0"/>
                <a:ea typeface="MS Mincho" panose="02020609040205080304" pitchFamily="49" charset="-128"/>
                <a:cs typeface="Segoe WP Light" panose="020B0502040204020203" pitchFamily="34" charset="0"/>
              </a:rPr>
              <a:t>the</a:t>
            </a:r>
            <a:r>
              <a:rPr lang="en-GB" sz="3600" b="1" dirty="0">
                <a:latin typeface="Segoe WP Light" panose="020B0502040204020203" pitchFamily="34" charset="0"/>
                <a:ea typeface="MS Mincho" panose="02020609040205080304" pitchFamily="49" charset="-128"/>
                <a:cs typeface="Segoe WP Light" panose="020B0502040204020203" pitchFamily="34" charset="0"/>
              </a:rPr>
              <a:t> </a:t>
            </a:r>
            <a:r>
              <a:rPr lang="en-GB" sz="3600" dirty="0">
                <a:latin typeface="Segoe WP Light" panose="020B0502040204020203" pitchFamily="34" charset="0"/>
                <a:ea typeface="MS Mincho" panose="02020609040205080304" pitchFamily="49" charset="-128"/>
                <a:cs typeface="Segoe WP Light" panose="020B0502040204020203" pitchFamily="34" charset="0"/>
              </a:rPr>
              <a:t>quality, </a:t>
            </a:r>
            <a:r>
              <a:rPr lang="en-GB" sz="3600" b="1" dirty="0">
                <a:latin typeface="Segoe WP Light" panose="020B0502040204020203" pitchFamily="34" charset="0"/>
                <a:ea typeface="MS Mincho" panose="02020609040205080304" pitchFamily="49" charset="-128"/>
                <a:cs typeface="Segoe WP Light" panose="020B0502040204020203" pitchFamily="34" charset="0"/>
              </a:rPr>
              <a:t>nor guarantee quality</a:t>
            </a:r>
            <a:r>
              <a:rPr lang="en-GB" sz="3600" dirty="0">
                <a:latin typeface="Segoe WP Light" panose="020B0502040204020203" pitchFamily="34" charset="0"/>
                <a:ea typeface="MS Mincho" panose="02020609040205080304" pitchFamily="49" charset="-128"/>
                <a:cs typeface="Segoe WP Light" panose="020B0502040204020203" pitchFamily="34" charset="0"/>
              </a:rPr>
              <a:t>. Inspection is </a:t>
            </a:r>
            <a:r>
              <a:rPr lang="en-GB" sz="3600" b="1" dirty="0">
                <a:latin typeface="Segoe WP Light" panose="020B0502040204020203" pitchFamily="34" charset="0"/>
                <a:ea typeface="MS Mincho" panose="02020609040205080304" pitchFamily="49" charset="-128"/>
                <a:cs typeface="Segoe WP Light" panose="020B0502040204020203" pitchFamily="34" charset="0"/>
              </a:rPr>
              <a:t>too late</a:t>
            </a:r>
            <a:r>
              <a:rPr lang="en-GB" sz="3600" dirty="0">
                <a:latin typeface="Segoe WP Light" panose="020B0502040204020203" pitchFamily="34" charset="0"/>
                <a:ea typeface="MS Mincho" panose="02020609040205080304" pitchFamily="49" charset="-128"/>
                <a:cs typeface="Segoe WP Light" panose="020B0502040204020203" pitchFamily="34" charset="0"/>
              </a:rPr>
              <a:t>. The quality, good or bad, is already in the product. As Harold F. Dodge said, ‘</a:t>
            </a:r>
            <a:r>
              <a:rPr lang="en-GB" sz="3600" b="1" dirty="0">
                <a:latin typeface="Segoe WP Light" panose="020B0502040204020203" pitchFamily="34" charset="0"/>
                <a:ea typeface="MS Mincho" panose="02020609040205080304" pitchFamily="49" charset="-128"/>
                <a:cs typeface="Segoe WP Light" panose="020B0502040204020203" pitchFamily="34" charset="0"/>
              </a:rPr>
              <a:t>You cannot inspect quality into a product</a:t>
            </a:r>
            <a:r>
              <a:rPr lang="en-GB" sz="3600" dirty="0">
                <a:latin typeface="Segoe WP Light" panose="020B0502040204020203" pitchFamily="34" charset="0"/>
                <a:ea typeface="MS Mincho" panose="02020609040205080304" pitchFamily="49" charset="-128"/>
                <a:cs typeface="Segoe WP Light" panose="020B0502040204020203" pitchFamily="34" charset="0"/>
              </a:rPr>
              <a:t>.’”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7D602-7F95-0F4A-863C-C288C7753B33}"/>
              </a:ext>
            </a:extLst>
          </p:cNvPr>
          <p:cNvSpPr/>
          <p:nvPr/>
        </p:nvSpPr>
        <p:spPr>
          <a:xfrm>
            <a:off x="1650094" y="3913795"/>
            <a:ext cx="361387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i="1" dirty="0">
                <a:latin typeface="Segoe WP Light" panose="020B0502040204020203" pitchFamily="34" charset="0"/>
                <a:cs typeface="Segoe WP Light" panose="020B0502040204020203" pitchFamily="34" charset="0"/>
              </a:rPr>
              <a:t>W. Edwards Deming</a:t>
            </a:r>
          </a:p>
          <a:p>
            <a:r>
              <a:rPr lang="en-GB" sz="3200" i="1" dirty="0">
                <a:latin typeface="Segoe WP Light" panose="020B0502040204020203" pitchFamily="34" charset="0"/>
                <a:cs typeface="Segoe WP Light" panose="020B0502040204020203" pitchFamily="34" charset="0"/>
              </a:rPr>
              <a:t>Out of the Crisis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60EE2E-3EEC-014A-B411-6C61F53D6AB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7000"/>
          </a:blip>
          <a:stretch>
            <a:fillRect/>
          </a:stretch>
        </p:blipFill>
        <p:spPr>
          <a:xfrm>
            <a:off x="11054860" y="5912009"/>
            <a:ext cx="889336" cy="86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51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2C1460F-118D-A648-9BCE-D1CC79C49D00}"/>
              </a:ext>
            </a:extLst>
          </p:cNvPr>
          <p:cNvGrpSpPr/>
          <p:nvPr/>
        </p:nvGrpSpPr>
        <p:grpSpPr>
          <a:xfrm>
            <a:off x="4118447" y="2733593"/>
            <a:ext cx="3955107" cy="1390814"/>
            <a:chOff x="3554384" y="2126651"/>
            <a:chExt cx="2262547" cy="770477"/>
          </a:xfrm>
        </p:grpSpPr>
        <p:pic>
          <p:nvPicPr>
            <p:cNvPr id="3" name="Picture 4" descr="Related image">
              <a:extLst>
                <a:ext uri="{FF2B5EF4-FFF2-40B4-BE49-F238E27FC236}">
                  <a16:creationId xmlns:a16="http://schemas.microsoft.com/office/drawing/2014/main" id="{1CFA6A11-C243-D542-AB7D-AC1C76F5D1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313"/>
            <a:stretch/>
          </p:blipFill>
          <p:spPr bwMode="auto">
            <a:xfrm>
              <a:off x="3554384" y="2135277"/>
              <a:ext cx="1492070" cy="71551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6" descr="Image result for left key">
              <a:extLst>
                <a:ext uri="{FF2B5EF4-FFF2-40B4-BE49-F238E27FC236}">
                  <a16:creationId xmlns:a16="http://schemas.microsoft.com/office/drawing/2014/main" id="{FE1F813D-8813-4247-83B0-E9B11EAF0F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6454" y="2126651"/>
              <a:ext cx="770477" cy="770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645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DE1848-1471-7F41-999F-EBC313BD2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40000">
            <a:off x="2224088" y="1511934"/>
            <a:ext cx="7743825" cy="49434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6CC180-5DD8-3840-8562-D1A3B1A296B4}"/>
              </a:ext>
            </a:extLst>
          </p:cNvPr>
          <p:cNvSpPr/>
          <p:nvPr/>
        </p:nvSpPr>
        <p:spPr>
          <a:xfrm flipH="1" flipV="1">
            <a:off x="0" y="-2"/>
            <a:ext cx="12192000" cy="1271590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BABFC0-B989-664D-9904-ADF864C1F61E}"/>
              </a:ext>
            </a:extLst>
          </p:cNvPr>
          <p:cNvSpPr txBox="1"/>
          <p:nvPr/>
        </p:nvSpPr>
        <p:spPr>
          <a:xfrm>
            <a:off x="328613" y="240342"/>
            <a:ext cx="11863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Cost of Change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F6D3C1-1A2F-8141-A275-FE2B9504432B}"/>
              </a:ext>
            </a:extLst>
          </p:cNvPr>
          <p:cNvSpPr/>
          <p:nvPr/>
        </p:nvSpPr>
        <p:spPr>
          <a:xfrm>
            <a:off x="5631543" y="6110514"/>
            <a:ext cx="972457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07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D400EE-B802-874C-8A3D-E8C2B28FA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605" y="1143000"/>
            <a:ext cx="5866790" cy="4572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320BC5-041B-AC45-BFE3-70F954D38127}"/>
              </a:ext>
            </a:extLst>
          </p:cNvPr>
          <p:cNvSpPr/>
          <p:nvPr/>
        </p:nvSpPr>
        <p:spPr>
          <a:xfrm flipH="1" flipV="1">
            <a:off x="0" y="-2"/>
            <a:ext cx="12192000" cy="1271590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6CA2AA-D090-6340-8D2F-2F04BE8C7B62}"/>
              </a:ext>
            </a:extLst>
          </p:cNvPr>
          <p:cNvSpPr txBox="1"/>
          <p:nvPr/>
        </p:nvSpPr>
        <p:spPr>
          <a:xfrm>
            <a:off x="328613" y="240342"/>
            <a:ext cx="11863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Test 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2647828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54F8FC-9E0B-7640-BE60-C532ACC7C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605" y="1143000"/>
            <a:ext cx="586679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1483</Words>
  <Application>Microsoft Macintosh PowerPoint</Application>
  <PresentationFormat>Widescreen</PresentationFormat>
  <Paragraphs>162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Bradley Hand ITC</vt:lpstr>
      <vt:lpstr>Calibri</vt:lpstr>
      <vt:lpstr>Calibri Light</vt:lpstr>
      <vt:lpstr>Segoe WP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 Weston</dc:creator>
  <cp:lastModifiedBy>T Weston</cp:lastModifiedBy>
  <cp:revision>67</cp:revision>
  <dcterms:created xsi:type="dcterms:W3CDTF">2019-03-07T17:46:49Z</dcterms:created>
  <dcterms:modified xsi:type="dcterms:W3CDTF">2019-07-15T10:18:32Z</dcterms:modified>
</cp:coreProperties>
</file>