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2"/>
  </p:notesMasterIdLst>
  <p:sldIdLst>
    <p:sldId id="256" r:id="rId3"/>
    <p:sldId id="258" r:id="rId4"/>
    <p:sldId id="261" r:id="rId5"/>
    <p:sldId id="259" r:id="rId6"/>
    <p:sldId id="263" r:id="rId7"/>
    <p:sldId id="264" r:id="rId8"/>
    <p:sldId id="265" r:id="rId9"/>
    <p:sldId id="266" r:id="rId10"/>
    <p:sldId id="262" r:id="rId11"/>
  </p:sldIdLst>
  <p:sldSz cx="9144000" cy="5143500" type="screen16x9"/>
  <p:notesSz cx="6888163" cy="10020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132"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33"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34"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35"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36"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0B71406C-1D1B-4DF6-9A1B-A96D6D176220}"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685800" y="1143000"/>
            <a:ext cx="5486400" cy="3086100"/>
          </a:xfrm>
          <a:prstGeom prst="rect">
            <a:avLst/>
          </a:prstGeom>
        </p:spPr>
      </p:sp>
      <p:sp>
        <p:nvSpPr>
          <p:cNvPr id="152" name="PlaceHolder 2"/>
          <p:cNvSpPr>
            <a:spLocks noGrp="1"/>
          </p:cNvSpPr>
          <p:nvPr>
            <p:ph type="body"/>
          </p:nvPr>
        </p:nvSpPr>
        <p:spPr>
          <a:xfrm>
            <a:off x="685800" y="4400640"/>
            <a:ext cx="5485320" cy="3599280"/>
          </a:xfrm>
          <a:prstGeom prst="rect">
            <a:avLst/>
          </a:prstGeom>
        </p:spPr>
        <p:txBody>
          <a:bodyPr lIns="0" tIns="0" rIns="0" bIns="0">
            <a:noAutofit/>
          </a:bodyPr>
          <a:lstStyle/>
          <a:p>
            <a:endParaRPr lang="en-US" sz="2000" b="0" strike="noStrike" spc="-1">
              <a:latin typeface="Arial"/>
            </a:endParaRPr>
          </a:p>
        </p:txBody>
      </p:sp>
      <p:sp>
        <p:nvSpPr>
          <p:cNvPr id="153"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EE262A8A-F47B-403E-9C7A-1814B5FBAB1A}" type="slidenum">
              <a:rPr lang="en-US" sz="1400" b="0" strike="noStrike" spc="-1">
                <a:solidFill>
                  <a:srgbClr val="000000"/>
                </a:solidFill>
                <a:latin typeface="Calibri"/>
                <a:ea typeface="Calibri"/>
              </a:rPr>
              <a:t>1</a:t>
            </a:fld>
            <a:endParaRPr lang="en-US" sz="14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 name="Group 1"/>
          <p:cNvGrpSpPr/>
          <p:nvPr/>
        </p:nvGrpSpPr>
        <p:grpSpPr>
          <a:xfrm>
            <a:off x="7742160" y="0"/>
            <a:ext cx="1400760" cy="1227600"/>
            <a:chOff x="7742160" y="0"/>
            <a:chExt cx="1400760" cy="1227600"/>
          </a:xfrm>
        </p:grpSpPr>
        <p:sp>
          <p:nvSpPr>
            <p:cNvPr id="10" name="CustomShape 2"/>
            <p:cNvSpPr/>
            <p:nvPr/>
          </p:nvSpPr>
          <p:spPr>
            <a:xfrm>
              <a:off x="7742160" y="0"/>
              <a:ext cx="1400760" cy="1227600"/>
            </a:xfrm>
            <a:custGeom>
              <a:avLst/>
              <a:gdLst/>
              <a:ahLst/>
              <a:cxnLst/>
              <a:rect l="l" t="t" r="r" b="b"/>
              <a:pathLst>
                <a:path w="899887" h="914400">
                  <a:moveTo>
                    <a:pt x="45830" y="0"/>
                  </a:moveTo>
                  <a:lnTo>
                    <a:pt x="899887" y="0"/>
                  </a:lnTo>
                  <a:lnTo>
                    <a:pt x="899887" y="873075"/>
                  </a:lnTo>
                  <a:lnTo>
                    <a:pt x="810933" y="900688"/>
                  </a:lnTo>
                  <a:cubicBezTo>
                    <a:pt x="766997" y="909679"/>
                    <a:pt x="721507" y="914400"/>
                    <a:pt x="674914" y="914400"/>
                  </a:cubicBezTo>
                  <a:cubicBezTo>
                    <a:pt x="302169" y="914400"/>
                    <a:pt x="0" y="612231"/>
                    <a:pt x="0" y="239486"/>
                  </a:cubicBezTo>
                  <a:cubicBezTo>
                    <a:pt x="0" y="192893"/>
                    <a:pt x="4721" y="147403"/>
                    <a:pt x="13712" y="103467"/>
                  </a:cubicBezTo>
                  <a:close/>
                </a:path>
              </a:pathLst>
            </a:custGeom>
            <a:solidFill>
              <a:srgbClr val="F8F8F8">
                <a:alpha val="80000"/>
              </a:srgb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8312400" y="0"/>
              <a:ext cx="830520" cy="727920"/>
            </a:xfrm>
            <a:custGeom>
              <a:avLst/>
              <a:gdLst/>
              <a:ahLst/>
              <a:cxnLst/>
              <a:rect l="l" t="t" r="r" b="b"/>
              <a:pathLst>
                <a:path w="899887" h="914400">
                  <a:moveTo>
                    <a:pt x="45830" y="0"/>
                  </a:moveTo>
                  <a:lnTo>
                    <a:pt x="899887" y="0"/>
                  </a:lnTo>
                  <a:lnTo>
                    <a:pt x="899887" y="873075"/>
                  </a:lnTo>
                  <a:lnTo>
                    <a:pt x="810933" y="900688"/>
                  </a:lnTo>
                  <a:cubicBezTo>
                    <a:pt x="766997" y="909679"/>
                    <a:pt x="721507" y="914400"/>
                    <a:pt x="674914" y="914400"/>
                  </a:cubicBezTo>
                  <a:cubicBezTo>
                    <a:pt x="302169" y="914400"/>
                    <a:pt x="0" y="612231"/>
                    <a:pt x="0" y="239486"/>
                  </a:cubicBezTo>
                  <a:cubicBezTo>
                    <a:pt x="0" y="192893"/>
                    <a:pt x="4721" y="147403"/>
                    <a:pt x="13712" y="103467"/>
                  </a:cubicBezTo>
                  <a:close/>
                </a:path>
              </a:pathLst>
            </a:custGeom>
            <a:solidFill>
              <a:srgbClr val="F2F2F2"/>
            </a:solidFill>
            <a:ln>
              <a:noFill/>
            </a:ln>
          </p:spPr>
          <p:style>
            <a:lnRef idx="0">
              <a:scrgbClr r="0" g="0" b="0"/>
            </a:lnRef>
            <a:fillRef idx="0">
              <a:scrgbClr r="0" g="0" b="0"/>
            </a:fillRef>
            <a:effectRef idx="0">
              <a:scrgbClr r="0" g="0" b="0"/>
            </a:effectRef>
            <a:fontRef idx="minor"/>
          </p:style>
        </p:sp>
      </p:grpSp>
      <p:sp>
        <p:nvSpPr>
          <p:cNvPr id="3" name="CustomShape 4"/>
          <p:cNvSpPr/>
          <p:nvPr/>
        </p:nvSpPr>
        <p:spPr>
          <a:xfrm>
            <a:off x="8690040" y="0"/>
            <a:ext cx="451080" cy="396720"/>
          </a:xfrm>
          <a:custGeom>
            <a:avLst/>
            <a:gdLst/>
            <a:ahLst/>
            <a:cxnLst/>
            <a:rect l="l" t="t" r="r" b="b"/>
            <a:pathLst>
              <a:path w="899887" h="914400">
                <a:moveTo>
                  <a:pt x="45830" y="0"/>
                </a:moveTo>
                <a:lnTo>
                  <a:pt x="899887" y="0"/>
                </a:lnTo>
                <a:lnTo>
                  <a:pt x="899887" y="873075"/>
                </a:lnTo>
                <a:lnTo>
                  <a:pt x="810933" y="900688"/>
                </a:lnTo>
                <a:cubicBezTo>
                  <a:pt x="766997" y="909679"/>
                  <a:pt x="721507" y="914400"/>
                  <a:pt x="674914" y="914400"/>
                </a:cubicBezTo>
                <a:cubicBezTo>
                  <a:pt x="302169" y="914400"/>
                  <a:pt x="0" y="612231"/>
                  <a:pt x="0" y="239486"/>
                </a:cubicBezTo>
                <a:cubicBezTo>
                  <a:pt x="0" y="192893"/>
                  <a:pt x="4721" y="147403"/>
                  <a:pt x="13712" y="103467"/>
                </a:cubicBezTo>
                <a:close/>
              </a:path>
            </a:pathLst>
          </a:custGeom>
          <a:gradFill rotWithShape="0">
            <a:gsLst>
              <a:gs pos="0">
                <a:srgbClr val="066DCA"/>
              </a:gs>
              <a:gs pos="100000">
                <a:srgbClr val="21C0D7"/>
              </a:gs>
            </a:gsLst>
            <a:lin ang="2700000"/>
          </a:gradFill>
          <a:ln>
            <a:noFill/>
          </a:ln>
        </p:spPr>
        <p:style>
          <a:lnRef idx="0">
            <a:scrgbClr r="0" g="0" b="0"/>
          </a:lnRef>
          <a:fillRef idx="0">
            <a:scrgbClr r="0" g="0" b="0"/>
          </a:fillRef>
          <a:effectRef idx="0">
            <a:scrgbClr r="0" g="0" b="0"/>
          </a:effectRef>
          <a:fontRef idx="minor"/>
        </p:style>
      </p:sp>
      <p:sp>
        <p:nvSpPr>
          <p:cNvPr id="4" name="CustomShape 5"/>
          <p:cNvSpPr/>
          <p:nvPr/>
        </p:nvSpPr>
        <p:spPr>
          <a:xfrm>
            <a:off x="0" y="0"/>
            <a:ext cx="433080" cy="514224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5" name="CustomShape 6"/>
          <p:cNvSpPr/>
          <p:nvPr/>
        </p:nvSpPr>
        <p:spPr>
          <a:xfrm rot="16200000" flipH="1">
            <a:off x="-1149840" y="2467800"/>
            <a:ext cx="2736000" cy="20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tabLst>
                <a:tab pos="0" algn="l"/>
              </a:tabLst>
            </a:pPr>
            <a:r>
              <a:rPr lang="en-US" sz="900" b="0" strike="noStrike" spc="-1">
                <a:solidFill>
                  <a:srgbClr val="3F3F3F"/>
                </a:solidFill>
                <a:latin typeface="Raleway"/>
                <a:ea typeface="Raleway"/>
              </a:rPr>
              <a:t>www.bjitgroup.com</a:t>
            </a:r>
            <a:endParaRPr lang="en-US" sz="900" b="0" strike="noStrike" spc="-1">
              <a:latin typeface="Arial"/>
            </a:endParaRPr>
          </a:p>
        </p:txBody>
      </p:sp>
      <p:pic>
        <p:nvPicPr>
          <p:cNvPr id="6" name="Google Shape;244;p115"/>
          <p:cNvPicPr/>
          <p:nvPr/>
        </p:nvPicPr>
        <p:blipFill>
          <a:blip r:embed="rId14"/>
          <a:stretch/>
        </p:blipFill>
        <p:spPr>
          <a:xfrm>
            <a:off x="8032320" y="79560"/>
            <a:ext cx="995400" cy="771480"/>
          </a:xfrm>
          <a:prstGeom prst="rect">
            <a:avLst/>
          </a:prstGeom>
          <a:ln>
            <a:noFill/>
          </a:ln>
        </p:spPr>
      </p:pic>
      <p:sp>
        <p:nvSpPr>
          <p:cNvPr id="7" name="PlaceHolder 7"/>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8" name="PlaceHolder 8"/>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8286840" y="4690080"/>
            <a:ext cx="253800" cy="253800"/>
          </a:xfrm>
          <a:prstGeom prst="ellipse">
            <a:avLst/>
          </a:prstGeom>
          <a:solidFill>
            <a:schemeClr val="accent3"/>
          </a:solidFill>
          <a:ln>
            <a:noFill/>
          </a:ln>
        </p:spPr>
        <p:style>
          <a:lnRef idx="0">
            <a:scrgbClr r="0" g="0" b="0"/>
          </a:lnRef>
          <a:fillRef idx="0">
            <a:scrgbClr r="0" g="0" b="0"/>
          </a:fillRef>
          <a:effectRef idx="0">
            <a:scrgbClr r="0" g="0" b="0"/>
          </a:effectRef>
          <a:fontRef idx="minor"/>
        </p:style>
      </p:sp>
      <p:sp>
        <p:nvSpPr>
          <p:cNvPr id="46" name="CustomShape 2"/>
          <p:cNvSpPr/>
          <p:nvPr/>
        </p:nvSpPr>
        <p:spPr>
          <a:xfrm>
            <a:off x="8308800" y="4749840"/>
            <a:ext cx="201240" cy="126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tabLst>
                <a:tab pos="0" algn="l"/>
              </a:tabLst>
            </a:pPr>
            <a:fld id="{99B233CD-9612-4666-A51E-9AA659D685B7}" type="slidenum">
              <a:rPr lang="en-US" sz="800" b="1" strike="noStrike" spc="-1">
                <a:solidFill>
                  <a:srgbClr val="FFFFFF"/>
                </a:solidFill>
                <a:latin typeface="Open Sans Light"/>
                <a:ea typeface="Open Sans Light"/>
              </a:rPr>
              <a:t>‹#›</a:t>
            </a:fld>
            <a:endParaRPr lang="en-US" sz="800" b="0" strike="noStrike" spc="-1">
              <a:latin typeface="Arial"/>
            </a:endParaRPr>
          </a:p>
        </p:txBody>
      </p:sp>
      <p:sp>
        <p:nvSpPr>
          <p:cNvPr id="47" name="CustomShape 3"/>
          <p:cNvSpPr/>
          <p:nvPr/>
        </p:nvSpPr>
        <p:spPr>
          <a:xfrm rot="10800000">
            <a:off x="1444680" y="4816080"/>
            <a:ext cx="6651000" cy="360"/>
          </a:xfrm>
          <a:custGeom>
            <a:avLst/>
            <a:gdLst/>
            <a:ahLst/>
            <a:cxnLst/>
            <a:rect l="l" t="t" r="r" b="b"/>
            <a:pathLst>
              <a:path w="21600" h="21600">
                <a:moveTo>
                  <a:pt x="0" y="0"/>
                </a:moveTo>
                <a:lnTo>
                  <a:pt x="21600" y="21600"/>
                </a:lnTo>
              </a:path>
            </a:pathLst>
          </a:custGeom>
          <a:noFill/>
          <a:ln w="19080">
            <a:solidFill>
              <a:schemeClr val="accent3"/>
            </a:solidFill>
            <a:miter/>
          </a:ln>
        </p:spPr>
        <p:style>
          <a:lnRef idx="0">
            <a:scrgbClr r="0" g="0" b="0"/>
          </a:lnRef>
          <a:fillRef idx="0">
            <a:scrgbClr r="0" g="0" b="0"/>
          </a:fillRef>
          <a:effectRef idx="0">
            <a:scrgbClr r="0" g="0" b="0"/>
          </a:effectRef>
          <a:fontRef idx="minor"/>
        </p:style>
      </p:sp>
      <p:pic>
        <p:nvPicPr>
          <p:cNvPr id="48" name="Google Shape;58;p15"/>
          <p:cNvPicPr/>
          <p:nvPr/>
        </p:nvPicPr>
        <p:blipFill>
          <a:blip r:embed="rId14"/>
          <a:stretch/>
        </p:blipFill>
        <p:spPr>
          <a:xfrm>
            <a:off x="477360" y="4595040"/>
            <a:ext cx="593280" cy="435240"/>
          </a:xfrm>
          <a:prstGeom prst="rect">
            <a:avLst/>
          </a:prstGeom>
          <a:ln>
            <a:noFill/>
          </a:ln>
        </p:spPr>
      </p:pic>
      <p:sp>
        <p:nvSpPr>
          <p:cNvPr id="49" name="CustomShape 4"/>
          <p:cNvSpPr/>
          <p:nvPr/>
        </p:nvSpPr>
        <p:spPr>
          <a:xfrm>
            <a:off x="3188160" y="4869360"/>
            <a:ext cx="2733840" cy="211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800" b="0" strike="noStrike" spc="-1">
                <a:solidFill>
                  <a:srgbClr val="999999"/>
                </a:solidFill>
                <a:latin typeface="Open Sans"/>
                <a:ea typeface="Open Sans"/>
              </a:rPr>
              <a:t>Copyright @2019, BJIT Group. All Rights Reserved</a:t>
            </a:r>
            <a:endParaRPr lang="en-US" sz="800" b="0" strike="noStrike" spc="-1">
              <a:latin typeface="Arial"/>
            </a:endParaRPr>
          </a:p>
        </p:txBody>
      </p:sp>
      <p:sp>
        <p:nvSpPr>
          <p:cNvPr id="50" name="PlaceHolder 5"/>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1" name="PlaceHolder 6"/>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0" y="0"/>
            <a:ext cx="9142920" cy="5142600"/>
          </a:xfrm>
          <a:prstGeom prst="rect">
            <a:avLst/>
          </a:prstGeom>
          <a:gradFill rotWithShape="0">
            <a:gsLst>
              <a:gs pos="0">
                <a:srgbClr val="727272"/>
              </a:gs>
              <a:gs pos="100000">
                <a:srgbClr val="C1C1C1"/>
              </a:gs>
            </a:gsLst>
            <a:lin ang="16200000"/>
          </a:gradFill>
          <a:ln>
            <a:noFill/>
          </a:ln>
        </p:spPr>
        <p:style>
          <a:lnRef idx="0">
            <a:scrgbClr r="0" g="0" b="0"/>
          </a:lnRef>
          <a:fillRef idx="0">
            <a:scrgbClr r="0" g="0" b="0"/>
          </a:fillRef>
          <a:effectRef idx="0">
            <a:scrgbClr r="0" g="0" b="0"/>
          </a:effectRef>
          <a:fontRef idx="minor"/>
        </p:style>
      </p:sp>
      <p:sp>
        <p:nvSpPr>
          <p:cNvPr id="138" name="CustomShape 2"/>
          <p:cNvSpPr/>
          <p:nvPr/>
        </p:nvSpPr>
        <p:spPr>
          <a:xfrm>
            <a:off x="3364560" y="4530240"/>
            <a:ext cx="2414160" cy="183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pPr>
            <a:r>
              <a:rPr lang="en-US" sz="1200" b="0" strike="noStrike" spc="-1">
                <a:solidFill>
                  <a:srgbClr val="FFFFFF"/>
                </a:solidFill>
                <a:latin typeface="Open Sans"/>
                <a:ea typeface="Open Sans"/>
              </a:rPr>
              <a:t>Image Placeholder</a:t>
            </a:r>
            <a:endParaRPr lang="en-US" sz="1200" b="0" strike="noStrike" spc="-1">
              <a:latin typeface="Arial"/>
            </a:endParaRPr>
          </a:p>
        </p:txBody>
      </p:sp>
      <p:sp>
        <p:nvSpPr>
          <p:cNvPr id="139" name="CustomShape 3"/>
          <p:cNvSpPr/>
          <p:nvPr/>
        </p:nvSpPr>
        <p:spPr>
          <a:xfrm>
            <a:off x="-20520" y="-1800"/>
            <a:ext cx="9163440" cy="5142600"/>
          </a:xfrm>
          <a:prstGeom prst="rect">
            <a:avLst/>
          </a:prstGeom>
          <a:gradFill rotWithShape="0">
            <a:gsLst>
              <a:gs pos="0">
                <a:srgbClr val="00A4E6"/>
              </a:gs>
              <a:gs pos="100000">
                <a:srgbClr val="10316B"/>
              </a:gs>
            </a:gsLst>
            <a:lin ang="5400000"/>
          </a:gradFill>
          <a:ln>
            <a:noFill/>
          </a:ln>
        </p:spPr>
        <p:style>
          <a:lnRef idx="0">
            <a:scrgbClr r="0" g="0" b="0"/>
          </a:lnRef>
          <a:fillRef idx="0">
            <a:scrgbClr r="0" g="0" b="0"/>
          </a:fillRef>
          <a:effectRef idx="0">
            <a:scrgbClr r="0" g="0" b="0"/>
          </a:effectRef>
          <a:fontRef idx="minor"/>
        </p:style>
      </p:sp>
      <p:sp>
        <p:nvSpPr>
          <p:cNvPr id="140" name="CustomShape 4"/>
          <p:cNvSpPr/>
          <p:nvPr/>
        </p:nvSpPr>
        <p:spPr>
          <a:xfrm>
            <a:off x="1933560" y="1280520"/>
            <a:ext cx="6234840" cy="1761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800" b="1" strike="noStrike" spc="-1">
                <a:solidFill>
                  <a:srgbClr val="FFFFFF"/>
                </a:solidFill>
                <a:latin typeface="Arial"/>
                <a:ea typeface="Open Sans"/>
              </a:rPr>
              <a:t>Recruitment Management </a:t>
            </a:r>
            <a:endParaRPr lang="en-US" sz="2800" b="0" strike="noStrike" spc="-1">
              <a:latin typeface="Arial"/>
            </a:endParaRPr>
          </a:p>
        </p:txBody>
      </p:sp>
      <p:grpSp>
        <p:nvGrpSpPr>
          <p:cNvPr id="141" name="Group 5"/>
          <p:cNvGrpSpPr/>
          <p:nvPr/>
        </p:nvGrpSpPr>
        <p:grpSpPr>
          <a:xfrm>
            <a:off x="2644920" y="1846080"/>
            <a:ext cx="4813200" cy="722160"/>
            <a:chOff x="2644920" y="1846080"/>
            <a:chExt cx="4813200" cy="722160"/>
          </a:xfrm>
        </p:grpSpPr>
        <p:grpSp>
          <p:nvGrpSpPr>
            <p:cNvPr id="142" name="Group 6"/>
            <p:cNvGrpSpPr/>
            <p:nvPr/>
          </p:nvGrpSpPr>
          <p:grpSpPr>
            <a:xfrm>
              <a:off x="2644920" y="1846080"/>
              <a:ext cx="1221480" cy="345600"/>
              <a:chOff x="2644920" y="1846080"/>
              <a:chExt cx="1221480" cy="345600"/>
            </a:xfrm>
          </p:grpSpPr>
          <p:sp>
            <p:nvSpPr>
              <p:cNvPr id="143" name="CustomShape 7"/>
              <p:cNvSpPr/>
              <p:nvPr/>
            </p:nvSpPr>
            <p:spPr>
              <a:xfrm rot="10800000">
                <a:off x="2649600" y="1848240"/>
                <a:ext cx="1216800" cy="360"/>
              </a:xfrm>
              <a:custGeom>
                <a:avLst/>
                <a:gdLst/>
                <a:ahLst/>
                <a:cxnLst/>
                <a:rect l="l" t="t" r="r" b="b"/>
                <a:pathLst>
                  <a:path w="21600" h="21600">
                    <a:moveTo>
                      <a:pt x="0" y="0"/>
                    </a:moveTo>
                    <a:lnTo>
                      <a:pt x="21600" y="21600"/>
                    </a:lnTo>
                  </a:path>
                </a:pathLst>
              </a:custGeom>
              <a:noFill/>
              <a:ln w="28440">
                <a:solidFill>
                  <a:schemeClr val="lt1"/>
                </a:solidFill>
                <a:miter/>
              </a:ln>
            </p:spPr>
            <p:style>
              <a:lnRef idx="0">
                <a:scrgbClr r="0" g="0" b="0"/>
              </a:lnRef>
              <a:fillRef idx="0">
                <a:scrgbClr r="0" g="0" b="0"/>
              </a:fillRef>
              <a:effectRef idx="0">
                <a:scrgbClr r="0" g="0" b="0"/>
              </a:effectRef>
              <a:fontRef idx="minor"/>
            </p:style>
          </p:sp>
          <p:sp>
            <p:nvSpPr>
              <p:cNvPr id="144" name="CustomShape 8"/>
              <p:cNvSpPr/>
              <p:nvPr/>
            </p:nvSpPr>
            <p:spPr>
              <a:xfrm>
                <a:off x="2644920" y="1846080"/>
                <a:ext cx="360" cy="345600"/>
              </a:xfrm>
              <a:custGeom>
                <a:avLst/>
                <a:gdLst/>
                <a:ahLst/>
                <a:cxnLst/>
                <a:rect l="l" t="t" r="r" b="b"/>
                <a:pathLst>
                  <a:path w="21600" h="21600">
                    <a:moveTo>
                      <a:pt x="0" y="0"/>
                    </a:moveTo>
                    <a:lnTo>
                      <a:pt x="21600" y="21600"/>
                    </a:lnTo>
                  </a:path>
                </a:pathLst>
              </a:custGeom>
              <a:noFill/>
              <a:ln w="28440">
                <a:solidFill>
                  <a:schemeClr val="lt1"/>
                </a:solidFill>
                <a:miter/>
              </a:ln>
            </p:spPr>
            <p:style>
              <a:lnRef idx="0">
                <a:scrgbClr r="0" g="0" b="0"/>
              </a:lnRef>
              <a:fillRef idx="0">
                <a:scrgbClr r="0" g="0" b="0"/>
              </a:fillRef>
              <a:effectRef idx="0">
                <a:scrgbClr r="0" g="0" b="0"/>
              </a:effectRef>
              <a:fontRef idx="minor"/>
            </p:style>
          </p:sp>
        </p:grpSp>
        <p:grpSp>
          <p:nvGrpSpPr>
            <p:cNvPr id="145" name="Group 9"/>
            <p:cNvGrpSpPr/>
            <p:nvPr/>
          </p:nvGrpSpPr>
          <p:grpSpPr>
            <a:xfrm>
              <a:off x="5973120" y="2222640"/>
              <a:ext cx="1485000" cy="345600"/>
              <a:chOff x="5973120" y="2222640"/>
              <a:chExt cx="1485000" cy="345600"/>
            </a:xfrm>
          </p:grpSpPr>
          <p:sp>
            <p:nvSpPr>
              <p:cNvPr id="146" name="CustomShape 10"/>
              <p:cNvSpPr/>
              <p:nvPr/>
            </p:nvSpPr>
            <p:spPr>
              <a:xfrm>
                <a:off x="5973120" y="2564640"/>
                <a:ext cx="1480320" cy="360"/>
              </a:xfrm>
              <a:custGeom>
                <a:avLst/>
                <a:gdLst/>
                <a:ahLst/>
                <a:cxnLst/>
                <a:rect l="l" t="t" r="r" b="b"/>
                <a:pathLst>
                  <a:path w="21600" h="21600">
                    <a:moveTo>
                      <a:pt x="0" y="0"/>
                    </a:moveTo>
                    <a:lnTo>
                      <a:pt x="21600" y="21600"/>
                    </a:lnTo>
                  </a:path>
                </a:pathLst>
              </a:custGeom>
              <a:noFill/>
              <a:ln w="28440">
                <a:solidFill>
                  <a:schemeClr val="lt1"/>
                </a:solidFill>
                <a:miter/>
              </a:ln>
            </p:spPr>
            <p:style>
              <a:lnRef idx="0">
                <a:scrgbClr r="0" g="0" b="0"/>
              </a:lnRef>
              <a:fillRef idx="0">
                <a:scrgbClr r="0" g="0" b="0"/>
              </a:fillRef>
              <a:effectRef idx="0">
                <a:scrgbClr r="0" g="0" b="0"/>
              </a:effectRef>
              <a:fontRef idx="minor"/>
            </p:style>
          </p:sp>
          <p:sp>
            <p:nvSpPr>
              <p:cNvPr id="147" name="CustomShape 11"/>
              <p:cNvSpPr/>
              <p:nvPr/>
            </p:nvSpPr>
            <p:spPr>
              <a:xfrm rot="10800000">
                <a:off x="7457760" y="2222640"/>
                <a:ext cx="360" cy="345600"/>
              </a:xfrm>
              <a:custGeom>
                <a:avLst/>
                <a:gdLst/>
                <a:ahLst/>
                <a:cxnLst/>
                <a:rect l="l" t="t" r="r" b="b"/>
                <a:pathLst>
                  <a:path w="21600" h="21600">
                    <a:moveTo>
                      <a:pt x="0" y="0"/>
                    </a:moveTo>
                    <a:lnTo>
                      <a:pt x="21600" y="21600"/>
                    </a:lnTo>
                  </a:path>
                </a:pathLst>
              </a:custGeom>
              <a:noFill/>
              <a:ln w="28440">
                <a:solidFill>
                  <a:schemeClr val="lt1"/>
                </a:solidFill>
                <a:miter/>
              </a:ln>
            </p:spPr>
            <p:style>
              <a:lnRef idx="0">
                <a:scrgbClr r="0" g="0" b="0"/>
              </a:lnRef>
              <a:fillRef idx="0">
                <a:scrgbClr r="0" g="0" b="0"/>
              </a:fillRef>
              <a:effectRef idx="0">
                <a:scrgbClr r="0" g="0" b="0"/>
              </a:effectRef>
              <a:fontRef idx="minor"/>
            </p:style>
          </p:sp>
        </p:grpSp>
      </p:grpSp>
      <p:sp>
        <p:nvSpPr>
          <p:cNvPr id="148" name="CustomShape 12"/>
          <p:cNvSpPr/>
          <p:nvPr/>
        </p:nvSpPr>
        <p:spPr>
          <a:xfrm>
            <a:off x="5527440" y="3411360"/>
            <a:ext cx="2808360" cy="984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1400" b="1" strike="noStrike" spc="-1">
                <a:solidFill>
                  <a:srgbClr val="FFFFFF"/>
                </a:solidFill>
                <a:latin typeface="Open Sans Light"/>
                <a:ea typeface="Open Sans Light"/>
              </a:rPr>
              <a:t>By,</a:t>
            </a:r>
            <a:endParaRPr lang="en-US" sz="1400" b="0" strike="noStrike" spc="-1">
              <a:latin typeface="Arial"/>
            </a:endParaRPr>
          </a:p>
          <a:p>
            <a:pPr>
              <a:lnSpc>
                <a:spcPct val="100000"/>
              </a:lnSpc>
            </a:pPr>
            <a:r>
              <a:rPr lang="en-US" sz="1400" b="1" strike="noStrike" spc="-1">
                <a:solidFill>
                  <a:srgbClr val="FFFFFF"/>
                </a:solidFill>
                <a:latin typeface="Open Sans Light"/>
                <a:ea typeface="Open Sans Light"/>
              </a:rPr>
              <a:t>    Anwar Hossain</a:t>
            </a:r>
            <a:endParaRPr lang="en-US" sz="1400" b="0" strike="noStrike" spc="-1">
              <a:latin typeface="Arial"/>
            </a:endParaRPr>
          </a:p>
          <a:p>
            <a:pPr>
              <a:lnSpc>
                <a:spcPct val="100000"/>
              </a:lnSpc>
            </a:pPr>
            <a:r>
              <a:rPr lang="en-US" sz="1400" b="1" strike="noStrike" spc="-1">
                <a:solidFill>
                  <a:srgbClr val="FFFFFF"/>
                </a:solidFill>
                <a:latin typeface="Open Sans Light"/>
                <a:ea typeface="Open Sans Light"/>
              </a:rPr>
              <a:t>    Emp Id: 11267</a:t>
            </a:r>
            <a:endParaRPr lang="en-US" sz="1400" b="0" strike="noStrike" spc="-1">
              <a:latin typeface="Arial"/>
            </a:endParaRPr>
          </a:p>
          <a:p>
            <a:pPr>
              <a:lnSpc>
                <a:spcPct val="100000"/>
              </a:lnSpc>
            </a:pPr>
            <a:r>
              <a:rPr lang="en-US" sz="1400" b="1" strike="noStrike" spc="-1">
                <a:solidFill>
                  <a:srgbClr val="FFFFFF"/>
                </a:solidFill>
                <a:latin typeface="Open Sans Light"/>
                <a:ea typeface="Open Sans Light"/>
              </a:rPr>
              <a:t>    29th Oct, 2021</a:t>
            </a:r>
            <a:endParaRPr lang="en-US" sz="1400" b="0" strike="noStrike" spc="-1">
              <a:latin typeface="Arial"/>
            </a:endParaRPr>
          </a:p>
        </p:txBody>
      </p:sp>
      <p:pic>
        <p:nvPicPr>
          <p:cNvPr id="149" name="Google Shape;244;p115"/>
          <p:cNvPicPr/>
          <p:nvPr/>
        </p:nvPicPr>
        <p:blipFill>
          <a:blip r:embed="rId3"/>
          <a:stretch/>
        </p:blipFill>
        <p:spPr>
          <a:xfrm>
            <a:off x="8032320" y="79560"/>
            <a:ext cx="995400" cy="7714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Tm="2000"/>
    </mc:Choice>
    <mc:Fallback xmlns="" xmlns:p15="http://schemas.microsoft.com/office/powerpoint/2012/main">
      <p:transition spd="slow"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6857" y="898648"/>
            <a:ext cx="7881257" cy="1969770"/>
          </a:xfrm>
          <a:prstGeom prst="rect">
            <a:avLst/>
          </a:prstGeom>
        </p:spPr>
        <p:txBody>
          <a:bodyPr wrap="square">
            <a:spAutoFit/>
          </a:bodyPr>
          <a:lstStyle/>
          <a:p>
            <a:pPr algn="just" fontAlgn="base"/>
            <a:r>
              <a:rPr lang="en-US" b="0" i="0" u="none" strike="noStrike" dirty="0" smtClean="0">
                <a:solidFill>
                  <a:srgbClr val="000000"/>
                </a:solidFill>
                <a:effectLst/>
                <a:latin typeface="+mj-lt"/>
              </a:rPr>
              <a:t>ABOUT THE PROJECT</a:t>
            </a:r>
            <a:r>
              <a:rPr lang="en-US" b="0" i="0" dirty="0" smtClean="0">
                <a:effectLst/>
                <a:latin typeface="+mj-lt"/>
              </a:rPr>
              <a:t>​</a:t>
            </a:r>
          </a:p>
          <a:p>
            <a:pPr algn="just" fontAlgn="base"/>
            <a:endParaRPr lang="en-US" b="0" i="0" dirty="0" smtClean="0">
              <a:effectLst/>
              <a:latin typeface="+mj-lt"/>
            </a:endParaRPr>
          </a:p>
          <a:p>
            <a:pPr algn="just" fontAlgn="base"/>
            <a:r>
              <a:rPr lang="en-US" sz="1400" b="1" i="0" u="none" strike="noStrike" dirty="0" smtClean="0">
                <a:solidFill>
                  <a:srgbClr val="050A19"/>
                </a:solidFill>
                <a:effectLst/>
                <a:latin typeface="Arial" panose="020B0604020202020204" pitchFamily="34" charset="0"/>
              </a:rPr>
              <a:t>Project Objectives:</a:t>
            </a:r>
            <a:r>
              <a:rPr lang="en-US" b="1" i="0" u="none" strike="noStrike" dirty="0" smtClean="0">
                <a:solidFill>
                  <a:srgbClr val="050A19"/>
                </a:solidFill>
                <a:effectLst/>
                <a:latin typeface="Arial" panose="020B0604020202020204" pitchFamily="34" charset="0"/>
              </a:rPr>
              <a:t> </a:t>
            </a:r>
            <a:r>
              <a:rPr lang="en-US" sz="1200" b="0" i="0" u="none" strike="noStrike" dirty="0" smtClean="0">
                <a:solidFill>
                  <a:srgbClr val="050A19"/>
                </a:solidFill>
                <a:effectLst/>
              </a:rPr>
              <a:t>This website/application will serve as a recruit management application. One organization or person will be managed all the recruitment step easily by using it. Organization can manage their training period for fresh employee or track their activity by using this web application.</a:t>
            </a:r>
            <a:r>
              <a:rPr lang="en-US" sz="1200" b="0" i="0" dirty="0" smtClean="0">
                <a:effectLst/>
              </a:rPr>
              <a:t>​</a:t>
            </a:r>
          </a:p>
          <a:p>
            <a:pPr algn="just" fontAlgn="base"/>
            <a:r>
              <a:rPr lang="en-US" b="0" i="0" dirty="0" smtClean="0">
                <a:effectLst/>
                <a:latin typeface="Arial" panose="020B0604020202020204" pitchFamily="34" charset="0"/>
              </a:rPr>
              <a:t>​</a:t>
            </a:r>
            <a:endParaRPr lang="en-US" b="0" i="0" dirty="0" smtClean="0">
              <a:effectLst/>
            </a:endParaRPr>
          </a:p>
          <a:p>
            <a:pPr algn="just" fontAlgn="base"/>
            <a:r>
              <a:rPr lang="en-US" sz="1400" b="1" i="0" u="none" strike="noStrike" dirty="0" smtClean="0">
                <a:solidFill>
                  <a:srgbClr val="050A19"/>
                </a:solidFill>
                <a:effectLst/>
                <a:latin typeface="Arial" panose="020B0604020202020204" pitchFamily="34" charset="0"/>
              </a:rPr>
              <a:t>Project Context: </a:t>
            </a:r>
            <a:r>
              <a:rPr lang="en-US" sz="1200" b="0" i="0" u="none" strike="noStrike" dirty="0" smtClean="0">
                <a:solidFill>
                  <a:srgbClr val="050A19"/>
                </a:solidFill>
                <a:effectLst/>
              </a:rPr>
              <a:t>The purpose of this project is to develop a valuable web application to manage BJIT recruitment policy efficiently.</a:t>
            </a:r>
            <a:endParaRPr lang="en-US" sz="1200" b="0" i="0" dirty="0">
              <a:effectLst/>
            </a:endParaRPr>
          </a:p>
        </p:txBody>
      </p:sp>
    </p:spTree>
    <p:extLst>
      <p:ext uri="{BB962C8B-B14F-4D97-AF65-F5344CB8AC3E}">
        <p14:creationId xmlns:p14="http://schemas.microsoft.com/office/powerpoint/2010/main" val="195939549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75" y="0"/>
            <a:ext cx="8439249" cy="5143500"/>
          </a:xfrm>
          <a:prstGeom prst="rect">
            <a:avLst/>
          </a:prstGeom>
        </p:spPr>
      </p:pic>
    </p:spTree>
    <p:extLst>
      <p:ext uri="{BB962C8B-B14F-4D97-AF65-F5344CB8AC3E}">
        <p14:creationId xmlns:p14="http://schemas.microsoft.com/office/powerpoint/2010/main" val="417558874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895" y="60057"/>
            <a:ext cx="8229240" cy="404400"/>
          </a:xfrm>
        </p:spPr>
        <p:txBody>
          <a:bodyPr/>
          <a:lstStyle/>
          <a:p>
            <a:pPr algn="ctr"/>
            <a:r>
              <a:rPr lang="en-US" sz="3200" dirty="0" smtClean="0"/>
              <a:t>Flow Chart for Login</a:t>
            </a:r>
            <a:endParaRPr lang="en-US"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029" y="544286"/>
            <a:ext cx="3378849" cy="4245430"/>
          </a:xfrm>
          <a:prstGeom prst="rect">
            <a:avLst/>
          </a:prstGeom>
        </p:spPr>
      </p:pic>
    </p:spTree>
    <p:extLst>
      <p:ext uri="{BB962C8B-B14F-4D97-AF65-F5344CB8AC3E}">
        <p14:creationId xmlns:p14="http://schemas.microsoft.com/office/powerpoint/2010/main" val="124400604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895" y="60057"/>
            <a:ext cx="8229240" cy="404400"/>
          </a:xfrm>
        </p:spPr>
        <p:txBody>
          <a:bodyPr/>
          <a:lstStyle/>
          <a:p>
            <a:pPr algn="ctr"/>
            <a:r>
              <a:rPr lang="en-US" sz="3200" dirty="0" smtClean="0"/>
              <a:t>Flow Chart for Reset Password</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388" y="464458"/>
            <a:ext cx="4154811" cy="4288972"/>
          </a:xfrm>
          <a:prstGeom prst="rect">
            <a:avLst/>
          </a:prstGeom>
        </p:spPr>
      </p:pic>
    </p:spTree>
    <p:extLst>
      <p:ext uri="{BB962C8B-B14F-4D97-AF65-F5344CB8AC3E}">
        <p14:creationId xmlns:p14="http://schemas.microsoft.com/office/powerpoint/2010/main" val="139386822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895" y="60057"/>
            <a:ext cx="8229240" cy="324572"/>
          </a:xfrm>
        </p:spPr>
        <p:txBody>
          <a:bodyPr/>
          <a:lstStyle/>
          <a:p>
            <a:pPr algn="ctr"/>
            <a:r>
              <a:rPr lang="en-US" sz="2400" dirty="0" smtClean="0"/>
              <a:t>Class Diagram</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286" y="384629"/>
            <a:ext cx="5178035" cy="4361543"/>
          </a:xfrm>
          <a:prstGeom prst="rect">
            <a:avLst/>
          </a:prstGeom>
        </p:spPr>
      </p:pic>
    </p:spTree>
    <p:extLst>
      <p:ext uri="{BB962C8B-B14F-4D97-AF65-F5344CB8AC3E}">
        <p14:creationId xmlns:p14="http://schemas.microsoft.com/office/powerpoint/2010/main" val="425188156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895" y="60057"/>
            <a:ext cx="8229240" cy="324572"/>
          </a:xfrm>
        </p:spPr>
        <p:txBody>
          <a:bodyPr/>
          <a:lstStyle/>
          <a:p>
            <a:pPr algn="ctr"/>
            <a:r>
              <a:rPr lang="en-US" sz="2400" dirty="0" smtClean="0"/>
              <a:t>Use Case Diagram</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969" y="500743"/>
            <a:ext cx="7343775" cy="4230915"/>
          </a:xfrm>
          <a:prstGeom prst="rect">
            <a:avLst/>
          </a:prstGeom>
        </p:spPr>
      </p:pic>
    </p:spTree>
    <p:extLst>
      <p:ext uri="{BB962C8B-B14F-4D97-AF65-F5344CB8AC3E}">
        <p14:creationId xmlns:p14="http://schemas.microsoft.com/office/powerpoint/2010/main" val="179648196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895" y="60057"/>
            <a:ext cx="8229240" cy="324572"/>
          </a:xfrm>
        </p:spPr>
        <p:txBody>
          <a:bodyPr/>
          <a:lstStyle/>
          <a:p>
            <a:pPr algn="ctr"/>
            <a:r>
              <a:rPr lang="en-US" sz="2400" dirty="0" smtClean="0"/>
              <a:t>Use Case Diagram</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886" y="709612"/>
            <a:ext cx="3819751" cy="3724275"/>
          </a:xfrm>
          <a:prstGeom prst="rect">
            <a:avLst/>
          </a:prstGeom>
        </p:spPr>
      </p:pic>
    </p:spTree>
    <p:extLst>
      <p:ext uri="{BB962C8B-B14F-4D97-AF65-F5344CB8AC3E}">
        <p14:creationId xmlns:p14="http://schemas.microsoft.com/office/powerpoint/2010/main" val="74644441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499680" y="2135520"/>
            <a:ext cx="7885800" cy="4352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tabLst>
                <a:tab pos="0" algn="l"/>
              </a:tabLst>
            </a:pPr>
            <a:r>
              <a:rPr lang="en-US" sz="4400" b="1" strike="noStrike" spc="-1">
                <a:solidFill>
                  <a:srgbClr val="050A19"/>
                </a:solidFill>
                <a:latin typeface="Raleway"/>
                <a:ea typeface="Raleway"/>
              </a:rPr>
              <a:t>Thank You!!</a:t>
            </a:r>
            <a:endParaRPr lang="en-US" sz="4400" b="0" strike="noStrike" spc="-1">
              <a:latin typeface="Arial"/>
            </a:endParaRPr>
          </a:p>
        </p:txBody>
      </p:sp>
    </p:spTree>
    <p:extLst>
      <p:ext uri="{BB962C8B-B14F-4D97-AF65-F5344CB8AC3E}">
        <p14:creationId xmlns:p14="http://schemas.microsoft.com/office/powerpoint/2010/main" val="20654190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D3847"/>
      </a:dk2>
      <a:lt2>
        <a:srgbClr val="E7E6E6"/>
      </a:lt2>
      <a:accent1>
        <a:srgbClr val="066DCA"/>
      </a:accent1>
      <a:accent2>
        <a:srgbClr val="00A4E6"/>
      </a:accent2>
      <a:accent3>
        <a:srgbClr val="00B0D3"/>
      </a:accent3>
      <a:accent4>
        <a:srgbClr val="3ABFC4"/>
      </a:accent4>
      <a:accent5>
        <a:srgbClr val="21C0D7"/>
      </a:accent5>
      <a:accent6>
        <a:srgbClr val="55D4FA"/>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0CCD7"/>
      </a:accent1>
      <a:accent2>
        <a:srgbClr val="00AFD2"/>
      </a:accent2>
      <a:accent3>
        <a:srgbClr val="0092C3"/>
      </a:accent3>
      <a:accent4>
        <a:srgbClr val="006DA4"/>
      </a:accent4>
      <a:accent5>
        <a:srgbClr val="005986"/>
      </a:accent5>
      <a:accent6>
        <a:srgbClr val="00486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D3847"/>
      </a:dk2>
      <a:lt2>
        <a:srgbClr val="E7E6E6"/>
      </a:lt2>
      <a:accent1>
        <a:srgbClr val="066DCA"/>
      </a:accent1>
      <a:accent2>
        <a:srgbClr val="00A4E6"/>
      </a:accent2>
      <a:accent3>
        <a:srgbClr val="00B0D3"/>
      </a:accent3>
      <a:accent4>
        <a:srgbClr val="3ABFC4"/>
      </a:accent4>
      <a:accent5>
        <a:srgbClr val="21C0D7"/>
      </a:accent5>
      <a:accent6>
        <a:srgbClr val="55D4FA"/>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TotalTime>
  <Words>34</Words>
  <Application>Microsoft Office PowerPoint</Application>
  <PresentationFormat>On-screen Show (16:9)</PresentationFormat>
  <Paragraphs>18</Paragraphs>
  <Slides>9</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Arial</vt:lpstr>
      <vt:lpstr>Calibri</vt:lpstr>
      <vt:lpstr>DejaVu Sans</vt:lpstr>
      <vt:lpstr>Open Sans</vt:lpstr>
      <vt:lpstr>Open Sans Light</vt:lpstr>
      <vt:lpstr>Raleway</vt:lpstr>
      <vt:lpstr>Symbol</vt:lpstr>
      <vt:lpstr>Times New Roman</vt:lpstr>
      <vt:lpstr>Wingdings</vt:lpstr>
      <vt:lpstr>Office Theme</vt:lpstr>
      <vt:lpstr>Office Theme</vt:lpstr>
      <vt:lpstr>PowerPoint Presentation</vt:lpstr>
      <vt:lpstr>PowerPoint Presentation</vt:lpstr>
      <vt:lpstr>PowerPoint Presentation</vt:lpstr>
      <vt:lpstr>Flow Chart for Login</vt:lpstr>
      <vt:lpstr>Flow Chart for Reset Password</vt:lpstr>
      <vt:lpstr>Class Diagram</vt:lpstr>
      <vt:lpstr>Use Case Diagram</vt:lpstr>
      <vt:lpstr>Use Case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RMS Document Design</dc:title>
  <dc:subject/>
  <dc:creator>Mahedi Hasan</dc:creator>
  <dc:description/>
  <cp:lastModifiedBy>Mahedi Hasan</cp:lastModifiedBy>
  <cp:revision>468</cp:revision>
  <cp:lastPrinted>2019-09-20T08:30:06Z</cp:lastPrinted>
  <dcterms:modified xsi:type="dcterms:W3CDTF">2021-10-28T10:22:01Z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35</vt:i4>
  </property>
</Properties>
</file>