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d3a32f2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d3a32f2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72f940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72f940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edf312d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edf312d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72f940cc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72f940cc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72f940cc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72f940cc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6cd7724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6cd7724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d3a32f2f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d3a32f2f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d3a32f2f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d3a32f2f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eb557f5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eb557f5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eb557f5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eb557f5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eb557f5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eb557f5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d3a32f2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d3a32f2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d3a32f2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d3a32f2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drive.google.com/file/d/1MQrNZW1CgnYiZgMiq6g0PMe0eDfYSJYY/view" TargetMode="Externa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drive.google.com/file/d/1rKah0Hx0glEeY1hwZXQzQChvbyKrvy4s/view"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Wifi Remote Control Car with Crash Detection. </a:t>
            </a:r>
            <a:endParaRPr/>
          </a:p>
        </p:txBody>
      </p:sp>
      <p:sp>
        <p:nvSpPr>
          <p:cNvPr id="65" name="Google Shape;65;p13"/>
          <p:cNvSpPr txBox="1"/>
          <p:nvPr>
            <p:ph idx="1" type="subTitle"/>
          </p:nvPr>
        </p:nvSpPr>
        <p:spPr>
          <a:xfrm>
            <a:off x="311700" y="1878534"/>
            <a:ext cx="4242600" cy="19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Luis Garcia, </a:t>
            </a:r>
            <a:endParaRPr/>
          </a:p>
          <a:p>
            <a:pPr indent="457200" lvl="0" marL="0" rtl="0" algn="l">
              <a:spcBef>
                <a:spcPts val="0"/>
              </a:spcBef>
              <a:spcAft>
                <a:spcPts val="0"/>
              </a:spcAft>
              <a:buNone/>
            </a:pPr>
            <a:r>
              <a:rPr lang="en"/>
              <a:t>Frank Castillo, </a:t>
            </a:r>
            <a:endParaRPr/>
          </a:p>
          <a:p>
            <a:pPr indent="457200" lvl="0" marL="0" rtl="0" algn="l">
              <a:spcBef>
                <a:spcPts val="0"/>
              </a:spcBef>
              <a:spcAft>
                <a:spcPts val="0"/>
              </a:spcAft>
              <a:buNone/>
            </a:pPr>
            <a:r>
              <a:rPr lang="en"/>
              <a:t>Anwar Ibrahim, </a:t>
            </a:r>
            <a:endParaRPr/>
          </a:p>
          <a:p>
            <a:pPr indent="457200" lvl="0" marL="0" rtl="0" algn="l">
              <a:spcBef>
                <a:spcPts val="0"/>
              </a:spcBef>
              <a:spcAft>
                <a:spcPts val="0"/>
              </a:spcAft>
              <a:buNone/>
            </a:pPr>
            <a:r>
              <a:rPr lang="en"/>
              <a:t>Jesus Arcos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25" y="500925"/>
            <a:ext cx="3127500" cy="70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SpeedUp Function</a:t>
            </a:r>
            <a:endParaRPr/>
          </a:p>
        </p:txBody>
      </p:sp>
      <p:sp>
        <p:nvSpPr>
          <p:cNvPr id="133" name="Google Shape;133;p22"/>
          <p:cNvSpPr txBox="1"/>
          <p:nvPr>
            <p:ph idx="1" type="body"/>
          </p:nvPr>
        </p:nvSpPr>
        <p:spPr>
          <a:xfrm>
            <a:off x="311700" y="1568725"/>
            <a:ext cx="31275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Increment</a:t>
            </a:r>
            <a:r>
              <a:rPr lang="en"/>
              <a:t> speed by 5 as long as the speed is less than than 255. Uses case statements to determine direction car is going in and call the function to make it move in that direction with new decremented speed.</a:t>
            </a:r>
            <a:endParaRPr/>
          </a:p>
        </p:txBody>
      </p:sp>
      <p:sp>
        <p:nvSpPr>
          <p:cNvPr id="134" name="Google Shape;134;p22"/>
          <p:cNvSpPr txBox="1"/>
          <p:nvPr/>
        </p:nvSpPr>
        <p:spPr>
          <a:xfrm>
            <a:off x="3984300" y="111050"/>
            <a:ext cx="492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t/>
            </a:r>
            <a:endParaRPr sz="300">
              <a:latin typeface="Roboto"/>
              <a:ea typeface="Roboto"/>
              <a:cs typeface="Roboto"/>
              <a:sym typeface="Roboto"/>
            </a:endParaRPr>
          </a:p>
        </p:txBody>
      </p:sp>
      <p:pic>
        <p:nvPicPr>
          <p:cNvPr id="135" name="Google Shape;135;p22"/>
          <p:cNvPicPr preferRelativeResize="0"/>
          <p:nvPr/>
        </p:nvPicPr>
        <p:blipFill>
          <a:blip r:embed="rId3">
            <a:alphaModFix/>
          </a:blip>
          <a:stretch>
            <a:fillRect/>
          </a:stretch>
        </p:blipFill>
        <p:spPr>
          <a:xfrm>
            <a:off x="3794225" y="0"/>
            <a:ext cx="534977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SpeedDown Function</a:t>
            </a:r>
            <a:endParaRPr/>
          </a:p>
        </p:txBody>
      </p:sp>
      <p:sp>
        <p:nvSpPr>
          <p:cNvPr id="141" name="Google Shape;141;p23"/>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Decrement speed by 5 as long as the speed is greater than zero. Uses case statements to determine direction car is going in and call the function to make it move in that direction with new decremented speed.</a:t>
            </a:r>
            <a:endParaRPr/>
          </a:p>
        </p:txBody>
      </p:sp>
      <p:pic>
        <p:nvPicPr>
          <p:cNvPr id="142" name="Google Shape;142;p23"/>
          <p:cNvPicPr preferRelativeResize="0"/>
          <p:nvPr/>
        </p:nvPicPr>
        <p:blipFill>
          <a:blip r:embed="rId3">
            <a:alphaModFix/>
          </a:blip>
          <a:stretch>
            <a:fillRect/>
          </a:stretch>
        </p:blipFill>
        <p:spPr>
          <a:xfrm>
            <a:off x="3781050" y="0"/>
            <a:ext cx="5179900" cy="5083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25" y="500925"/>
            <a:ext cx="8832300" cy="45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600"/>
              <a:t>Questions ?</a:t>
            </a:r>
            <a:endParaRPr sz="4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Detection</a:t>
            </a:r>
            <a:endParaRPr/>
          </a:p>
        </p:txBody>
      </p:sp>
      <p:sp>
        <p:nvSpPr>
          <p:cNvPr id="153" name="Google Shape;153;p25"/>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5" title="fallPrevention.mov">
            <a:hlinkClick r:id="rId3"/>
          </p:cNvPr>
          <p:cNvPicPr preferRelativeResize="0"/>
          <p:nvPr/>
        </p:nvPicPr>
        <p:blipFill>
          <a:blip r:embed="rId4">
            <a:alphaModFix/>
          </a:blip>
          <a:stretch>
            <a:fillRect/>
          </a:stretch>
        </p:blipFill>
        <p:spPr>
          <a:xfrm>
            <a:off x="4215075"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Crash Detection</a:t>
            </a:r>
            <a:endParaRPr/>
          </a:p>
        </p:txBody>
      </p:sp>
      <p:sp>
        <p:nvSpPr>
          <p:cNvPr id="160" name="Google Shape;160;p26"/>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6" title="crashDetection.mov">
            <a:hlinkClick r:id="rId3"/>
          </p:cNvPr>
          <p:cNvPicPr preferRelativeResize="0"/>
          <p:nvPr/>
        </p:nvPicPr>
        <p:blipFill>
          <a:blip r:embed="rId4">
            <a:alphaModFix/>
          </a:blip>
          <a:stretch>
            <a:fillRect/>
          </a:stretch>
        </p:blipFill>
        <p:spPr>
          <a:xfrm>
            <a:off x="42982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SzPts val="2300"/>
              <a:buChar char="-"/>
            </a:pPr>
            <a:r>
              <a:rPr lang="en" sz="2300"/>
              <a:t>Arduino UNO Board</a:t>
            </a:r>
            <a:endParaRPr sz="2300"/>
          </a:p>
          <a:p>
            <a:pPr indent="-374650" lvl="0" marL="457200" rtl="0" algn="l">
              <a:spcBef>
                <a:spcPts val="0"/>
              </a:spcBef>
              <a:spcAft>
                <a:spcPts val="0"/>
              </a:spcAft>
              <a:buSzPts val="2300"/>
              <a:buChar char="-"/>
            </a:pPr>
            <a:r>
              <a:rPr lang="en" sz="2300"/>
              <a:t>Motor </a:t>
            </a:r>
            <a:r>
              <a:rPr lang="en" sz="2300"/>
              <a:t>Shield</a:t>
            </a:r>
            <a:endParaRPr sz="2300"/>
          </a:p>
          <a:p>
            <a:pPr indent="-374650" lvl="0" marL="457200" rtl="0" algn="l">
              <a:spcBef>
                <a:spcPts val="0"/>
              </a:spcBef>
              <a:spcAft>
                <a:spcPts val="0"/>
              </a:spcAft>
              <a:buSzPts val="2300"/>
              <a:buChar char="-"/>
            </a:pPr>
            <a:r>
              <a:rPr lang="en" sz="2300"/>
              <a:t>2x Motor/Wheel</a:t>
            </a:r>
            <a:endParaRPr sz="2300"/>
          </a:p>
          <a:p>
            <a:pPr indent="-374650" lvl="0" marL="457200" rtl="0" algn="l">
              <a:spcBef>
                <a:spcPts val="0"/>
              </a:spcBef>
              <a:spcAft>
                <a:spcPts val="0"/>
              </a:spcAft>
              <a:buSzPts val="2300"/>
              <a:buChar char="-"/>
            </a:pPr>
            <a:r>
              <a:rPr lang="en" sz="2300"/>
              <a:t>Esp8266</a:t>
            </a:r>
            <a:endParaRPr sz="2300"/>
          </a:p>
          <a:p>
            <a:pPr indent="-374650" lvl="0" marL="457200" rtl="0" algn="l">
              <a:spcBef>
                <a:spcPts val="0"/>
              </a:spcBef>
              <a:spcAft>
                <a:spcPts val="0"/>
              </a:spcAft>
              <a:buSzPts val="2300"/>
              <a:buChar char="-"/>
            </a:pPr>
            <a:r>
              <a:rPr lang="en" sz="2300"/>
              <a:t>Ultrasonic Sensor</a:t>
            </a:r>
            <a:endParaRPr sz="2300"/>
          </a:p>
          <a:p>
            <a:pPr indent="-374650" lvl="0" marL="457200" rtl="0" algn="l">
              <a:spcBef>
                <a:spcPts val="0"/>
              </a:spcBef>
              <a:spcAft>
                <a:spcPts val="0"/>
              </a:spcAft>
              <a:buSzPts val="2300"/>
              <a:buChar char="-"/>
            </a:pPr>
            <a:r>
              <a:rPr lang="en" sz="2300"/>
              <a:t>IR Obstacle Sensor </a:t>
            </a:r>
            <a:endParaRPr sz="2300"/>
          </a:p>
          <a:p>
            <a:pPr indent="-374650" lvl="0" marL="457200" rtl="0" algn="l">
              <a:spcBef>
                <a:spcPts val="0"/>
              </a:spcBef>
              <a:spcAft>
                <a:spcPts val="0"/>
              </a:spcAft>
              <a:buSzPts val="2300"/>
              <a:buChar char="-"/>
            </a:pPr>
            <a:r>
              <a:rPr lang="en" sz="2300"/>
              <a:t> Portable Charger </a:t>
            </a:r>
            <a:endParaRPr sz="2300"/>
          </a:p>
          <a:p>
            <a:pPr indent="-374650" lvl="0" marL="457200" rtl="0" algn="l">
              <a:spcBef>
                <a:spcPts val="0"/>
              </a:spcBef>
              <a:spcAft>
                <a:spcPts val="0"/>
              </a:spcAft>
              <a:buSzPts val="2300"/>
              <a:buChar char="-"/>
            </a:pPr>
            <a:r>
              <a:rPr lang="en" sz="2300"/>
              <a:t>2x Baseplate </a:t>
            </a:r>
            <a:endParaRPr sz="2300"/>
          </a:p>
          <a:p>
            <a:pPr indent="-374650" lvl="0" marL="457200" rtl="0" algn="l">
              <a:spcBef>
                <a:spcPts val="0"/>
              </a:spcBef>
              <a:spcAft>
                <a:spcPts val="0"/>
              </a:spcAft>
              <a:buSzPts val="2300"/>
              <a:buChar char="-"/>
            </a:pPr>
            <a:r>
              <a:rPr lang="en" sz="2300"/>
              <a:t>Bread Board </a:t>
            </a:r>
            <a:endParaRPr sz="2300"/>
          </a:p>
          <a:p>
            <a:pPr indent="-374650" lvl="0" marL="457200" rtl="0" algn="l">
              <a:spcBef>
                <a:spcPts val="0"/>
              </a:spcBef>
              <a:spcAft>
                <a:spcPts val="0"/>
              </a:spcAft>
              <a:buSzPts val="2300"/>
              <a:buChar char="-"/>
            </a:pPr>
            <a:r>
              <a:rPr lang="en" sz="2300"/>
              <a:t>Dupont Wire </a:t>
            </a:r>
            <a:endParaRPr sz="2300"/>
          </a:p>
          <a:p>
            <a:pPr indent="-374650" lvl="0" marL="457200" rtl="0" algn="l">
              <a:spcBef>
                <a:spcPts val="0"/>
              </a:spcBef>
              <a:spcAft>
                <a:spcPts val="0"/>
              </a:spcAft>
              <a:buSzPts val="2300"/>
              <a:buChar char="-"/>
            </a:pPr>
            <a:r>
              <a:rPr lang="en" sz="2300"/>
              <a:t>Mobile Phone </a:t>
            </a:r>
            <a:endParaRPr sz="2300"/>
          </a:p>
        </p:txBody>
      </p:sp>
      <p:sp>
        <p:nvSpPr>
          <p:cNvPr id="72" name="Google Shape;72;p14"/>
          <p:cNvSpPr/>
          <p:nvPr/>
        </p:nvSpPr>
        <p:spPr>
          <a:xfrm>
            <a:off x="631925" y="2020650"/>
            <a:ext cx="2887800" cy="21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1219750" y="2806875"/>
            <a:ext cx="18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ADD IMAGE OF CAR</a:t>
            </a:r>
            <a:endParaRPr>
              <a:latin typeface="Roboto"/>
              <a:ea typeface="Roboto"/>
              <a:cs typeface="Roboto"/>
              <a:sym typeface="Roboto"/>
            </a:endParaRPr>
          </a:p>
        </p:txBody>
      </p:sp>
      <p:pic>
        <p:nvPicPr>
          <p:cNvPr id="74" name="Google Shape;74;p14"/>
          <p:cNvPicPr preferRelativeResize="0"/>
          <p:nvPr/>
        </p:nvPicPr>
        <p:blipFill>
          <a:blip r:embed="rId3">
            <a:alphaModFix/>
          </a:blip>
          <a:stretch>
            <a:fillRect/>
          </a:stretch>
        </p:blipFill>
        <p:spPr>
          <a:xfrm>
            <a:off x="631925" y="1743877"/>
            <a:ext cx="3300625" cy="241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127500" cy="6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RemoteXY app</a:t>
            </a:r>
            <a:endParaRPr/>
          </a:p>
        </p:txBody>
      </p:sp>
      <p:sp>
        <p:nvSpPr>
          <p:cNvPr id="80" name="Google Shape;80;p15"/>
          <p:cNvSpPr txBox="1"/>
          <p:nvPr>
            <p:ph idx="1" type="body"/>
          </p:nvPr>
        </p:nvSpPr>
        <p:spPr>
          <a:xfrm>
            <a:off x="311700" y="1353550"/>
            <a:ext cx="3127500" cy="33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code to setup the remotexy app by having the ssid and password set of the esp8266. The struct sets up all our buttons as well and where they will be position in the app.</a:t>
            </a:r>
            <a:endParaRPr/>
          </a:p>
        </p:txBody>
      </p:sp>
      <p:sp>
        <p:nvSpPr>
          <p:cNvPr id="81" name="Google Shape;81;p15"/>
          <p:cNvSpPr txBox="1"/>
          <p:nvPr/>
        </p:nvSpPr>
        <p:spPr>
          <a:xfrm>
            <a:off x="3866275" y="69425"/>
            <a:ext cx="51366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 RemoteXY select connection mode and include library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#define REMOTEXY_MODE__ESP8266_HARDSERIAL_POINT</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#include &lt;RemoteXY.h&gt;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#include &lt;NewPing.h&gt;</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RemoteXY connection settings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#define REMOTEXY_SERIAL Serial</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#define REMOTEXY_SERIAL_SPEED 115200</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#define REMOTEXY_WIFI_SSID "RemoteXY"</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#define REMOTEXY_WIFI_PASSWORD "12345678"</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#define REMOTEXY_SERVER_PORT 6377</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this structure defines all the variables and events of your control interface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struct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 input variables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uint8_t forward; // =1 if button pressed, else =0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uint8_t left; // =1 if button pressed, else =0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uint8_t backward; // =1 if button pressed, else =0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uint8_t right; // =1 if button pressed, else =0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uint8_t Stop; // =1 if button pressed, else =0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uint8_t speedDown; // =1 if button pressed, else =0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uint8_t speedUp; // =1 if button pressed, else =0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 other variable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uint8_t connect_flag;  // =1 if wire connected, else =0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RemoteXY;</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#pragma pack(pop)</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Motor</a:t>
            </a:r>
            <a:r>
              <a:rPr lang="en"/>
              <a:t> and Sensor</a:t>
            </a:r>
            <a:r>
              <a:rPr lang="en"/>
              <a:t> pins and values</a:t>
            </a:r>
            <a:endParaRPr/>
          </a:p>
        </p:txBody>
      </p:sp>
      <p:sp>
        <p:nvSpPr>
          <p:cNvPr id="87" name="Google Shape;87;p16"/>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will have an IR obstacle </a:t>
            </a:r>
            <a:r>
              <a:rPr lang="en"/>
              <a:t>sensor</a:t>
            </a:r>
            <a:r>
              <a:rPr lang="en"/>
              <a:t> using hardware interrupt and one ultrasonic sensor in which will detect if there is a step so the car does not fall. The motor pins, directions, and default speeds are also set.</a:t>
            </a:r>
            <a:endParaRPr/>
          </a:p>
        </p:txBody>
      </p:sp>
      <p:sp>
        <p:nvSpPr>
          <p:cNvPr id="88" name="Google Shape;88;p16"/>
          <p:cNvSpPr txBox="1"/>
          <p:nvPr/>
        </p:nvSpPr>
        <p:spPr>
          <a:xfrm>
            <a:off x="3834625" y="0"/>
            <a:ext cx="5122200" cy="554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//Define motor/sensor pins,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DC Motor Shiled</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#define Dir_A_Pin 8 //default_pin2</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#define PWM_A_Pin 9//default_PWM3</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#define Dir_B_Pin 4//default</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#define PWM_B_Pin 11//default</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const bool forward = HIGH;</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const bool backward = LOW;</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float speedA = 200;</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float speedB = 200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float speedBL = 0.60; // to change speed B TO 60% of speed A</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float speedAR = 0.60; // to change speed A TO 60% of speed B</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int dir = 0; //Will be used to determine direction of car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One ultrasonic sensor</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#define BTRIGGER_PIN 10 // Arduino pin tied to trigger pin, Botttom sensor</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#define B_ECHO_PIN 5// Echo pin for Bottom Ultrasonic sensor</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#define MAX_DISTANCE 400//max distance 9in centimeters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const int interrupt_pin =2; //For obstacle sensor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NewPing B_sonar(BTRIGGER_PIN, B_ECHO_PIN, MAX_DISTANCE);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Controls</a:t>
            </a:r>
            <a:r>
              <a:rPr lang="en"/>
              <a:t> </a:t>
            </a:r>
            <a:endParaRPr/>
          </a:p>
        </p:txBody>
      </p:sp>
      <p:sp>
        <p:nvSpPr>
          <p:cNvPr id="94" name="Google Shape;94;p17"/>
          <p:cNvSpPr txBox="1"/>
          <p:nvPr>
            <p:ph idx="1" type="body"/>
          </p:nvPr>
        </p:nvSpPr>
        <p:spPr>
          <a:xfrm>
            <a:off x="361925" y="1144950"/>
            <a:ext cx="3127500" cy="142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Uses remotexy structure to determine which buttons are pressed and call the correct motion function accordingly. The variable dir is set that will be used in a switch statement to adjust speed.</a:t>
            </a:r>
            <a:endParaRPr/>
          </a:p>
        </p:txBody>
      </p:sp>
      <p:sp>
        <p:nvSpPr>
          <p:cNvPr id="95" name="Google Shape;95;p17"/>
          <p:cNvSpPr txBox="1"/>
          <p:nvPr/>
        </p:nvSpPr>
        <p:spPr>
          <a:xfrm>
            <a:off x="3875950" y="9000"/>
            <a:ext cx="5014800" cy="51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RemoteXY_Handler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if(RemoteXY.forward == 1) //RemoteXY.joystick_1_x &gt; 0 &amp;</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goStraight(forward, speedA);</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dir = 1;</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if(RemoteXY.backward == 1) // RemoteXY.joystick_1_x &lt; 0 &amp;</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goBackward(backward, speedA);</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dir = 2;</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if(RemoteXY.right == 1)</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turnR(forward, speedA, speedB);</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dir = 3;</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if(RemoteXY.left == 1)</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turnL(forward, speedA, speedB);</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dir = 4;</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if(RemoteXY.Stop == 1)</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stopCar();</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dir = 0;</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if(RemoteXY.speedUp == 1)</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speedUp();</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//RemoteXY.speedUp = 0;</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if(RemoteXY.speedDown == 1)</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speedDown();</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//RemoteXY.speedDown = 0;</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p:txBody>
      </p:sp>
      <p:pic>
        <p:nvPicPr>
          <p:cNvPr id="96" name="Google Shape;96;p17"/>
          <p:cNvPicPr preferRelativeResize="0"/>
          <p:nvPr/>
        </p:nvPicPr>
        <p:blipFill>
          <a:blip r:embed="rId3">
            <a:alphaModFix/>
          </a:blip>
          <a:stretch>
            <a:fillRect/>
          </a:stretch>
        </p:blipFill>
        <p:spPr>
          <a:xfrm>
            <a:off x="-14500" y="2804325"/>
            <a:ext cx="3779940" cy="182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Fall Detection </a:t>
            </a:r>
            <a:endParaRPr/>
          </a:p>
        </p:txBody>
      </p:sp>
      <p:sp>
        <p:nvSpPr>
          <p:cNvPr id="102" name="Google Shape;102;p18"/>
          <p:cNvSpPr txBox="1"/>
          <p:nvPr>
            <p:ph idx="1" type="body"/>
          </p:nvPr>
        </p:nvSpPr>
        <p:spPr>
          <a:xfrm>
            <a:off x="311725" y="1265525"/>
            <a:ext cx="3127500" cy="130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check if the distance from the </a:t>
            </a:r>
            <a:r>
              <a:rPr lang="en"/>
              <a:t>sensor is greater than 50 centimeters and then if it is, call the stop_delay function which makes the car stop and then go backwards for 2 seconds</a:t>
            </a:r>
            <a:endParaRPr/>
          </a:p>
        </p:txBody>
      </p:sp>
      <p:pic>
        <p:nvPicPr>
          <p:cNvPr id="103" name="Google Shape;103;p18"/>
          <p:cNvPicPr preferRelativeResize="0"/>
          <p:nvPr/>
        </p:nvPicPr>
        <p:blipFill>
          <a:blip r:embed="rId3">
            <a:alphaModFix/>
          </a:blip>
          <a:stretch>
            <a:fillRect/>
          </a:stretch>
        </p:blipFill>
        <p:spPr>
          <a:xfrm>
            <a:off x="592975" y="2684500"/>
            <a:ext cx="2250000" cy="2250000"/>
          </a:xfrm>
          <a:prstGeom prst="rect">
            <a:avLst/>
          </a:prstGeom>
          <a:noFill/>
          <a:ln>
            <a:noFill/>
          </a:ln>
        </p:spPr>
      </p:pic>
      <p:sp>
        <p:nvSpPr>
          <p:cNvPr id="104" name="Google Shape;104;p18"/>
          <p:cNvSpPr txBox="1"/>
          <p:nvPr/>
        </p:nvSpPr>
        <p:spPr>
          <a:xfrm>
            <a:off x="3912450" y="283000"/>
            <a:ext cx="4945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//One ultrasonic sensor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#define BTRIGGER_PIN 10 // Arduino pin tied to trigger pin, Butttom sensor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#define B_ECHO_PIN 5// Echo pin for Bottom Ultrasonic sensor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#define MAX_DISTANCE 400//max distance 9in centimeters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NewPing B_sonar(BTRIGGER_PIN, B_ECHO_PIN, MAX_DISTANCE);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unsigned int B_uS = B_sonar.ping(); // Send ping, get ping time in microseconds (uS).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int B_distance = B_uS / US_ROUNDTRIP_CM;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 step/fall detection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if (B_distance &gt; 50)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stop_delay();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25" y="500925"/>
            <a:ext cx="3127500" cy="8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Interrupt </a:t>
            </a:r>
            <a:endParaRPr/>
          </a:p>
        </p:txBody>
      </p:sp>
      <p:sp>
        <p:nvSpPr>
          <p:cNvPr id="110" name="Google Shape;110;p19"/>
          <p:cNvSpPr txBox="1"/>
          <p:nvPr>
            <p:ph idx="1" type="body"/>
          </p:nvPr>
        </p:nvSpPr>
        <p:spPr>
          <a:xfrm>
            <a:off x="311725" y="13358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halt function will detect if the interrupt pin goes to LOW and then call the stop_delay function which will cause the car to stop and then go a bit backwards.</a:t>
            </a:r>
            <a:endParaRPr/>
          </a:p>
        </p:txBody>
      </p:sp>
      <p:sp>
        <p:nvSpPr>
          <p:cNvPr id="111" name="Google Shape;111;p19"/>
          <p:cNvSpPr txBox="1"/>
          <p:nvPr/>
        </p:nvSpPr>
        <p:spPr>
          <a:xfrm>
            <a:off x="3862925" y="33425"/>
            <a:ext cx="45705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const int interrupt_pin =2;</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//interrupt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void halt()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while(digitalRead(interrupt_pin) == LOW)</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stop_delay();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void stop_delay()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 Serial.print("STOPED!!");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stopCar();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delay(1000);//delay one second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goBackward(backward, speedA);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delay(2000);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stopCar();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2" name="Google Shape;112;p19"/>
          <p:cNvPicPr preferRelativeResize="0"/>
          <p:nvPr/>
        </p:nvPicPr>
        <p:blipFill>
          <a:blip r:embed="rId3">
            <a:alphaModFix/>
          </a:blip>
          <a:stretch>
            <a:fillRect/>
          </a:stretch>
        </p:blipFill>
        <p:spPr>
          <a:xfrm>
            <a:off x="831743" y="2702625"/>
            <a:ext cx="2087475" cy="208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25" y="500925"/>
            <a:ext cx="3127500" cy="56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Motor Functions</a:t>
            </a:r>
            <a:endParaRPr/>
          </a:p>
        </p:txBody>
      </p:sp>
      <p:sp>
        <p:nvSpPr>
          <p:cNvPr id="118" name="Google Shape;118;p20"/>
          <p:cNvSpPr txBox="1"/>
          <p:nvPr/>
        </p:nvSpPr>
        <p:spPr>
          <a:xfrm>
            <a:off x="3935725" y="354000"/>
            <a:ext cx="49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9" name="Google Shape;119;p20"/>
          <p:cNvSpPr txBox="1"/>
          <p:nvPr/>
        </p:nvSpPr>
        <p:spPr>
          <a:xfrm>
            <a:off x="3918325" y="1047900"/>
            <a:ext cx="49770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void motionA(bool directionF, float speed1)</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digitalWrite(Dir_A_Pin, directionF);</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analogWrite(PWM_A_Pin, speed1);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void motionB(bool directionB, float speed2)</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digitalWrite(Dir_B_Pin, directionB);</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analogWrite(PWM_B_Pin, speed2);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20" name="Google Shape;120;p20"/>
          <p:cNvPicPr preferRelativeResize="0"/>
          <p:nvPr/>
        </p:nvPicPr>
        <p:blipFill>
          <a:blip r:embed="rId3">
            <a:alphaModFix/>
          </a:blip>
          <a:stretch>
            <a:fillRect/>
          </a:stretch>
        </p:blipFill>
        <p:spPr>
          <a:xfrm>
            <a:off x="474700" y="1676800"/>
            <a:ext cx="2801549" cy="2801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25" y="500925"/>
            <a:ext cx="3127500" cy="101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Movement Functions</a:t>
            </a:r>
            <a:endParaRPr/>
          </a:p>
        </p:txBody>
      </p:sp>
      <p:sp>
        <p:nvSpPr>
          <p:cNvPr id="126" name="Google Shape;126;p21"/>
          <p:cNvSpPr txBox="1"/>
          <p:nvPr>
            <p:ph idx="1" type="body"/>
          </p:nvPr>
        </p:nvSpPr>
        <p:spPr>
          <a:xfrm>
            <a:off x="311700" y="1811675"/>
            <a:ext cx="3127500" cy="287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Standard movement functions to make the car go straight, backward, left, right and stop.</a:t>
            </a:r>
            <a:endParaRPr/>
          </a:p>
        </p:txBody>
      </p:sp>
      <p:sp>
        <p:nvSpPr>
          <p:cNvPr id="127" name="Google Shape;127;p21"/>
          <p:cNvSpPr txBox="1"/>
          <p:nvPr/>
        </p:nvSpPr>
        <p:spPr>
          <a:xfrm>
            <a:off x="3866575" y="334200"/>
            <a:ext cx="51540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void goStraight(bool directionS, float speedS)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motionA(directionS, speedS);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motionB(directionS, speedS);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void goBackward(bool directionB, float speedB)</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motionB(directionB, speedB);</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motionA(directionB, speedB);</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void turnL(bool directionL, float speedA, float speedB)</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motionA(directionL, speedA);</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motionB(directionL, (speedB*speedBL));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void turnR(bool directionR, float speedA, float speedB)</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motionA(directionR, (speedA*speedAR));</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motionB(directionR, speedB);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void stopCar()//Stops the car by setting the speed to zero using PWM for both motors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analogWrite(PWM_A_Pin, 0);</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analogWrite(PWM_B_Pin, 0);</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