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16" r:id="rId4"/>
    <p:sldId id="317" r:id="rId5"/>
    <p:sldId id="319" r:id="rId6"/>
    <p:sldId id="318" r:id="rId7"/>
    <p:sldId id="320" r:id="rId8"/>
    <p:sldId id="322" r:id="rId9"/>
    <p:sldId id="300" r:id="rId10"/>
    <p:sldId id="301" r:id="rId11"/>
    <p:sldId id="302" r:id="rId12"/>
    <p:sldId id="303" r:id="rId13"/>
    <p:sldId id="304" r:id="rId14"/>
    <p:sldId id="305" r:id="rId15"/>
    <p:sldId id="306" r:id="rId16"/>
    <p:sldId id="308" r:id="rId17"/>
    <p:sldId id="294" r:id="rId18"/>
    <p:sldId id="295" r:id="rId19"/>
    <p:sldId id="296" r:id="rId20"/>
    <p:sldId id="297" r:id="rId21"/>
    <p:sldId id="263" r:id="rId22"/>
    <p:sldId id="3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3" autoAdjust="0"/>
    <p:restoredTop sz="94660"/>
  </p:normalViewPr>
  <p:slideViewPr>
    <p:cSldViewPr>
      <p:cViewPr varScale="1">
        <p:scale>
          <a:sx n="80" d="100"/>
          <a:sy n="80" d="100"/>
        </p:scale>
        <p:origin x="121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7E27C8-C460-4681-802A-D2134B0C64B8}" type="datetimeFigureOut">
              <a:rPr lang="en-US" smtClean="0"/>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9DAE7-2901-4CFF-BED8-6505A2E6D559}" type="slidenum">
              <a:rPr lang="en-US" smtClean="0"/>
              <a:t>‹#›</a:t>
            </a:fld>
            <a:endParaRPr lang="en-US"/>
          </a:p>
        </p:txBody>
      </p:sp>
    </p:spTree>
    <p:extLst>
      <p:ext uri="{BB962C8B-B14F-4D97-AF65-F5344CB8AC3E}">
        <p14:creationId xmlns:p14="http://schemas.microsoft.com/office/powerpoint/2010/main" val="299666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Acting rationally</a:t>
            </a:r>
            <a:r>
              <a:rPr lang="en-US" baseline="0" dirty="0" smtClean="0"/>
              <a:t> in more general than thinking rationally as in thinking rationally the emphasize is on doing correct inference and one way to act rationally is to reason logically to correct inference. However, correct inference is not all of rationality because there are situations where there is no proven correct thing to do. For example, recoiling from hot stove</a:t>
            </a:r>
            <a:endParaRPr lang="en-US" dirty="0"/>
          </a:p>
        </p:txBody>
      </p:sp>
      <p:sp>
        <p:nvSpPr>
          <p:cNvPr id="4" name="Slide Number Placeholder 3"/>
          <p:cNvSpPr>
            <a:spLocks noGrp="1"/>
          </p:cNvSpPr>
          <p:nvPr>
            <p:ph type="sldNum" sz="quarter" idx="10"/>
          </p:nvPr>
        </p:nvSpPr>
        <p:spPr/>
        <p:txBody>
          <a:bodyPr/>
          <a:lstStyle/>
          <a:p>
            <a:fld id="{58B4AF67-1199-4FD3-BA7C-97964DAD8D07}" type="slidenum">
              <a:rPr lang="en-US" smtClean="0"/>
              <a:t>3</a:t>
            </a:fld>
            <a:endParaRPr lang="en-US"/>
          </a:p>
        </p:txBody>
      </p:sp>
    </p:spTree>
    <p:extLst>
      <p:ext uri="{BB962C8B-B14F-4D97-AF65-F5344CB8AC3E}">
        <p14:creationId xmlns:p14="http://schemas.microsoft.com/office/powerpoint/2010/main" val="347976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between agent and ordinary computer program:  Autonomous control, perceiving environment, adapting to changes, being able to take on another goal. </a:t>
            </a:r>
            <a:endParaRPr lang="en-US" dirty="0"/>
          </a:p>
        </p:txBody>
      </p:sp>
      <p:sp>
        <p:nvSpPr>
          <p:cNvPr id="4" name="Slide Number Placeholder 3"/>
          <p:cNvSpPr>
            <a:spLocks noGrp="1"/>
          </p:cNvSpPr>
          <p:nvPr>
            <p:ph type="sldNum" sz="quarter" idx="10"/>
          </p:nvPr>
        </p:nvSpPr>
        <p:spPr/>
        <p:txBody>
          <a:bodyPr/>
          <a:lstStyle/>
          <a:p>
            <a:fld id="{58B4AF67-1199-4FD3-BA7C-97964DAD8D07}" type="slidenum">
              <a:rPr lang="en-US" smtClean="0"/>
              <a:t>4</a:t>
            </a:fld>
            <a:endParaRPr lang="en-US"/>
          </a:p>
        </p:txBody>
      </p:sp>
    </p:spTree>
    <p:extLst>
      <p:ext uri="{BB962C8B-B14F-4D97-AF65-F5344CB8AC3E}">
        <p14:creationId xmlns:p14="http://schemas.microsoft.com/office/powerpoint/2010/main" val="219372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Work of AI -&gt; McCulloch and Pitts</a:t>
            </a:r>
            <a:r>
              <a:rPr lang="en-US" baseline="0" dirty="0" smtClean="0"/>
              <a:t>, 1943 -&gt; Artificial Neural Network</a:t>
            </a:r>
          </a:p>
          <a:p>
            <a:r>
              <a:rPr lang="en-US" baseline="0" dirty="0" smtClean="0"/>
              <a:t>Donald </a:t>
            </a:r>
            <a:r>
              <a:rPr lang="en-US" baseline="0" dirty="0" err="1" smtClean="0"/>
              <a:t>Hebb</a:t>
            </a:r>
            <a:r>
              <a:rPr lang="en-US" baseline="0" dirty="0" smtClean="0"/>
              <a:t>, 1949 -&gt; Network updating rule</a:t>
            </a:r>
          </a:p>
          <a:p>
            <a:r>
              <a:rPr lang="en-US" baseline="0" dirty="0" smtClean="0"/>
              <a:t>Marvin </a:t>
            </a:r>
            <a:r>
              <a:rPr lang="en-US" baseline="0" dirty="0" err="1" smtClean="0"/>
              <a:t>Minsky</a:t>
            </a:r>
            <a:r>
              <a:rPr lang="en-US" baseline="0" dirty="0" smtClean="0"/>
              <a:t>, 1951 -&gt; First NN</a:t>
            </a:r>
          </a:p>
          <a:p>
            <a:r>
              <a:rPr lang="en-US" baseline="0" dirty="0" smtClean="0"/>
              <a:t>Alan Turing,1950  -&gt; Turing Test</a:t>
            </a:r>
          </a:p>
          <a:p>
            <a:r>
              <a:rPr lang="en-US" baseline="0" dirty="0" smtClean="0"/>
              <a:t>McCarthy, 1956 -&gt; </a:t>
            </a:r>
            <a:r>
              <a:rPr lang="en-US" baseline="0" dirty="0" err="1" smtClean="0"/>
              <a:t>Darthmouth</a:t>
            </a:r>
            <a:r>
              <a:rPr lang="en-US" baseline="0" dirty="0" smtClean="0"/>
              <a:t> meeting -&gt; </a:t>
            </a:r>
            <a:r>
              <a:rPr lang="en-US" baseline="0" dirty="0" err="1" smtClean="0"/>
              <a:t>Minsky</a:t>
            </a:r>
            <a:r>
              <a:rPr lang="en-US" baseline="0" dirty="0" smtClean="0"/>
              <a:t>, Claude Shannon (father of information theory), </a:t>
            </a:r>
            <a:r>
              <a:rPr lang="en-US" baseline="0" dirty="0" err="1" smtClean="0"/>
              <a:t>Arther</a:t>
            </a:r>
            <a:r>
              <a:rPr lang="en-US" baseline="0" dirty="0" smtClean="0"/>
              <a:t> Samuel, Ray </a:t>
            </a:r>
            <a:r>
              <a:rPr lang="en-US" baseline="0" dirty="0" err="1" smtClean="0"/>
              <a:t>Solomonoff</a:t>
            </a:r>
            <a:r>
              <a:rPr lang="en-US" baseline="0" dirty="0" smtClean="0"/>
              <a:t> (inventor of algorithmic probability), Oliver </a:t>
            </a:r>
            <a:r>
              <a:rPr lang="en-US" baseline="0" dirty="0" err="1" smtClean="0"/>
              <a:t>selfridge</a:t>
            </a:r>
            <a:r>
              <a:rPr lang="en-US" baseline="0" dirty="0" smtClean="0"/>
              <a:t> (father of machine perception), Name AI was propose by McCarthy.</a:t>
            </a:r>
          </a:p>
          <a:p>
            <a:r>
              <a:rPr lang="en-US" baseline="0" dirty="0" smtClean="0"/>
              <a:t>1952-1969 -&gt; Different success stories, GPS (Newell and Simon), Checker’s Game (Samuel), Herbert (Geometry </a:t>
            </a:r>
            <a:r>
              <a:rPr lang="en-US" baseline="0" dirty="0" err="1" smtClean="0"/>
              <a:t>theorm</a:t>
            </a:r>
            <a:r>
              <a:rPr lang="en-US" baseline="0" dirty="0" smtClean="0"/>
              <a:t> </a:t>
            </a:r>
            <a:r>
              <a:rPr lang="en-US" baseline="0" dirty="0" err="1" smtClean="0"/>
              <a:t>prover</a:t>
            </a:r>
            <a:r>
              <a:rPr lang="en-US" baseline="0" dirty="0" smtClean="0"/>
              <a:t>), McCarthy developed List in 1958, Windrow and </a:t>
            </a:r>
            <a:r>
              <a:rPr lang="en-US" baseline="0" dirty="0" err="1" smtClean="0"/>
              <a:t>Rosenblatte</a:t>
            </a:r>
            <a:r>
              <a:rPr lang="en-US" baseline="0" dirty="0" smtClean="0"/>
              <a:t> developed NN. </a:t>
            </a:r>
          </a:p>
          <a:p>
            <a:r>
              <a:rPr lang="en-US" baseline="0" dirty="0" smtClean="0"/>
              <a:t>In 1966-73 -&gt; AI scientist discovery that the fact that a problem can find a solution in principle not means that the program contains any of mechanism needed to find it practical. Failed to come to solve combinatorial explosion was one of the main criticism contained in </a:t>
            </a:r>
            <a:r>
              <a:rPr lang="en-US" baseline="0" dirty="0" err="1" smtClean="0"/>
              <a:t>Lighthill</a:t>
            </a:r>
            <a:r>
              <a:rPr lang="en-US" baseline="0" dirty="0" smtClean="0"/>
              <a:t>, 1973 which formed the basis of decision that British </a:t>
            </a:r>
            <a:r>
              <a:rPr lang="en-US" baseline="0" dirty="0" err="1" smtClean="0"/>
              <a:t>Govt</a:t>
            </a:r>
            <a:r>
              <a:rPr lang="en-US" baseline="0" dirty="0" smtClean="0"/>
              <a:t> stopped supporting AI.</a:t>
            </a:r>
          </a:p>
          <a:p>
            <a:r>
              <a:rPr lang="en-US" dirty="0" smtClean="0"/>
              <a:t>In 1969-79, Knowledge based systems are developed</a:t>
            </a:r>
            <a:r>
              <a:rPr lang="en-US" baseline="0" dirty="0" smtClean="0"/>
              <a:t> now known as expert systems. Prominent examples are DENDRAL (Molecule substructure prediction) and </a:t>
            </a:r>
            <a:r>
              <a:rPr lang="en-US" baseline="0" dirty="0" err="1" smtClean="0"/>
              <a:t>Mycin</a:t>
            </a:r>
            <a:r>
              <a:rPr lang="en-US" baseline="0" dirty="0" smtClean="0"/>
              <a:t> (infectious </a:t>
            </a:r>
            <a:r>
              <a:rPr lang="en-US" baseline="0" dirty="0" err="1" smtClean="0"/>
              <a:t>diseses</a:t>
            </a:r>
            <a:r>
              <a:rPr lang="en-US" baseline="0" dirty="0" smtClean="0"/>
              <a:t>). People start working on heuristics. </a:t>
            </a:r>
          </a:p>
          <a:p>
            <a:r>
              <a:rPr lang="en-US" baseline="0" dirty="0" smtClean="0"/>
              <a:t>In 1980- </a:t>
            </a:r>
            <a:r>
              <a:rPr lang="en-US" baseline="0" dirty="0" err="1" smtClean="0"/>
              <a:t>todate</a:t>
            </a:r>
            <a:r>
              <a:rPr lang="en-US" baseline="0" dirty="0" smtClean="0"/>
              <a:t>, AI became industry. The first commercial application of expert system was R1 deployed in 1986 at Digital Equipment Corporation. The program helped configure orders of new computer systems. It was saving 40 million dollar. Nearly every US corporation has its AI group either developing or investigating AI. </a:t>
            </a:r>
          </a:p>
          <a:p>
            <a:r>
              <a:rPr lang="en-US" baseline="0" dirty="0" smtClean="0"/>
              <a:t>Return of Neural Network (1986-present), Physicists such as </a:t>
            </a:r>
            <a:r>
              <a:rPr lang="en-US" baseline="0" dirty="0" err="1" smtClean="0"/>
              <a:t>Hopefield</a:t>
            </a:r>
            <a:r>
              <a:rPr lang="en-US" baseline="0" dirty="0" smtClean="0"/>
              <a:t> used techniques from statistical theory to analyze optimization properties of network. </a:t>
            </a:r>
            <a:r>
              <a:rPr lang="en-US" baseline="0" dirty="0" err="1" smtClean="0"/>
              <a:t>Rumelhart</a:t>
            </a:r>
            <a:r>
              <a:rPr lang="en-US" baseline="0" dirty="0" smtClean="0"/>
              <a:t> and Hinton continued the study of neural network of memory. In mid nineteen, </a:t>
            </a:r>
            <a:r>
              <a:rPr lang="en-US" baseline="0" dirty="0" err="1" smtClean="0"/>
              <a:t>backpropagaton</a:t>
            </a:r>
            <a:r>
              <a:rPr lang="en-US" baseline="0" dirty="0" smtClean="0"/>
              <a:t> </a:t>
            </a:r>
            <a:r>
              <a:rPr lang="en-US" baseline="0" dirty="0" err="1" smtClean="0"/>
              <a:t>algo</a:t>
            </a:r>
            <a:r>
              <a:rPr lang="en-US" baseline="0" dirty="0" smtClean="0"/>
              <a:t> was invented. There so-called connectionist model of intelligence were seen by some as direct competitors of symbolic models promoted by Newell and Simon and </a:t>
            </a:r>
            <a:r>
              <a:rPr lang="en-US" baseline="0" dirty="0" err="1" smtClean="0"/>
              <a:t>logicist</a:t>
            </a:r>
            <a:r>
              <a:rPr lang="en-US" baseline="0" dirty="0" smtClean="0"/>
              <a:t> promoted by McCarthy. </a:t>
            </a:r>
          </a:p>
          <a:p>
            <a:r>
              <a:rPr lang="en-US" baseline="0" dirty="0" smtClean="0"/>
              <a:t>AI become Science (1987-present): Recent years have seen a revolution in both content and methodology , it is now common to built on existing theories than to propose brand new ones, to base claims on rigorous theorems or hard experimental results, to show relevancy to real application than toy examples. In terms of methodology, AI comes under the scientific methods, To be accepted hypothesis must be subject to rigorous experiments, Through internet standard data repositories are built for experimentations. In speech recognition, handwritten AI approaches are used to build commercial applications. Recently several new technologies are developed like Data mining and probabilistic graphical models </a:t>
            </a:r>
            <a:endParaRPr lang="en-US" dirty="0" smtClean="0"/>
          </a:p>
          <a:p>
            <a:r>
              <a:rPr lang="en-US" dirty="0" smtClean="0"/>
              <a:t>Emergence of intelligent agents (1995_present). Perhaps by the progress of solving </a:t>
            </a:r>
            <a:r>
              <a:rPr lang="en-US" dirty="0" err="1" smtClean="0"/>
              <a:t>subproblems</a:t>
            </a:r>
            <a:r>
              <a:rPr lang="en-US" baseline="0" dirty="0" smtClean="0"/>
              <a:t> of AI, researchers have also started to look at “Whole agent” problem again. SOAR is best known example of complete agent architecture. The so-called situated movement aims to understand working of agents embedded in real environment. An important </a:t>
            </a:r>
            <a:r>
              <a:rPr lang="en-US" baseline="0" dirty="0" err="1" smtClean="0"/>
              <a:t>envirnoment</a:t>
            </a:r>
            <a:r>
              <a:rPr lang="en-US" baseline="0" dirty="0" smtClean="0"/>
              <a:t> for such agents is internet where these methods are used in searching, </a:t>
            </a:r>
            <a:r>
              <a:rPr lang="en-US" baseline="0" dirty="0" err="1" smtClean="0"/>
              <a:t>recomendation</a:t>
            </a:r>
            <a:endParaRPr lang="en-US" dirty="0"/>
          </a:p>
        </p:txBody>
      </p:sp>
      <p:sp>
        <p:nvSpPr>
          <p:cNvPr id="4" name="Slide Number Placeholder 3"/>
          <p:cNvSpPr>
            <a:spLocks noGrp="1"/>
          </p:cNvSpPr>
          <p:nvPr>
            <p:ph type="sldNum" sz="quarter" idx="10"/>
          </p:nvPr>
        </p:nvSpPr>
        <p:spPr/>
        <p:txBody>
          <a:bodyPr/>
          <a:lstStyle/>
          <a:p>
            <a:fld id="{58B4AF67-1199-4FD3-BA7C-97964DAD8D07}" type="slidenum">
              <a:rPr lang="en-US" smtClean="0"/>
              <a:t>7</a:t>
            </a:fld>
            <a:endParaRPr lang="en-US"/>
          </a:p>
        </p:txBody>
      </p:sp>
    </p:spTree>
    <p:extLst>
      <p:ext uri="{BB962C8B-B14F-4D97-AF65-F5344CB8AC3E}">
        <p14:creationId xmlns:p14="http://schemas.microsoft.com/office/powerpoint/2010/main" val="70437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Ai, It consists of a bunch of algorithms/</a:t>
            </a:r>
            <a:r>
              <a:rPr lang="en-US" baseline="0" dirty="0" smtClean="0"/>
              <a:t> ideas that can solve certain types of problems which would not easily be dealt with otherwise. What is the essence of those applications: autonomy (freedom to act independently)</a:t>
            </a:r>
            <a:endParaRPr lang="en-US" dirty="0"/>
          </a:p>
        </p:txBody>
      </p:sp>
      <p:sp>
        <p:nvSpPr>
          <p:cNvPr id="4" name="Slide Number Placeholder 3"/>
          <p:cNvSpPr>
            <a:spLocks noGrp="1"/>
          </p:cNvSpPr>
          <p:nvPr>
            <p:ph type="sldNum" sz="quarter" idx="10"/>
          </p:nvPr>
        </p:nvSpPr>
        <p:spPr/>
        <p:txBody>
          <a:bodyPr/>
          <a:lstStyle/>
          <a:p>
            <a:fld id="{58B4AF67-1199-4FD3-BA7C-97964DAD8D07}" type="slidenum">
              <a:rPr lang="en-US" smtClean="0"/>
              <a:t>17</a:t>
            </a:fld>
            <a:endParaRPr lang="en-US"/>
          </a:p>
        </p:txBody>
      </p:sp>
    </p:spTree>
    <p:extLst>
      <p:ext uri="{BB962C8B-B14F-4D97-AF65-F5344CB8AC3E}">
        <p14:creationId xmlns:p14="http://schemas.microsoft.com/office/powerpoint/2010/main" val="301833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B4AF67-1199-4FD3-BA7C-97964DAD8D07}" type="slidenum">
              <a:rPr lang="en-US" smtClean="0"/>
              <a:t>20</a:t>
            </a:fld>
            <a:endParaRPr lang="en-US"/>
          </a:p>
        </p:txBody>
      </p:sp>
    </p:spTree>
    <p:extLst>
      <p:ext uri="{BB962C8B-B14F-4D97-AF65-F5344CB8AC3E}">
        <p14:creationId xmlns:p14="http://schemas.microsoft.com/office/powerpoint/2010/main" val="238862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udi" TargetMode="External"/><Relationship Id="rId3" Type="http://schemas.openxmlformats.org/officeDocument/2006/relationships/hyperlink" Target="https://en.wikipedia.org/wiki/General_Motors" TargetMode="External"/><Relationship Id="rId7" Type="http://schemas.openxmlformats.org/officeDocument/2006/relationships/hyperlink" Target="https://en.wikipedia.org/wiki/Toyota" TargetMode="External"/><Relationship Id="rId12" Type="http://schemas.openxmlformats.org/officeDocument/2006/relationships/hyperlink" Target="https://en.wikipedia.org/wiki/Oxford_University" TargetMode="External"/><Relationship Id="rId2" Type="http://schemas.openxmlformats.org/officeDocument/2006/relationships/hyperlink" Target="https://en.wikipedia.org/wiki/Mercedes-Benz" TargetMode="External"/><Relationship Id="rId1" Type="http://schemas.openxmlformats.org/officeDocument/2006/relationships/slideLayout" Target="../slideLayouts/slideLayout2.xml"/><Relationship Id="rId6" Type="http://schemas.openxmlformats.org/officeDocument/2006/relationships/hyperlink" Target="https://en.wikipedia.org/wiki/Nissan" TargetMode="External"/><Relationship Id="rId11" Type="http://schemas.openxmlformats.org/officeDocument/2006/relationships/hyperlink" Target="https://en.wikipedia.org/wiki/University_of_Parma" TargetMode="External"/><Relationship Id="rId5" Type="http://schemas.openxmlformats.org/officeDocument/2006/relationships/hyperlink" Target="https://en.wikipedia.org/wiki/Robert_Bosch_GmbH" TargetMode="External"/><Relationship Id="rId10" Type="http://schemas.openxmlformats.org/officeDocument/2006/relationships/hyperlink" Target="https://en.wikipedia.org/wiki/Vislab" TargetMode="External"/><Relationship Id="rId4" Type="http://schemas.openxmlformats.org/officeDocument/2006/relationships/hyperlink" Target="https://en.wikipedia.org/wiki/Continental_Automotive_Systems" TargetMode="External"/><Relationship Id="rId9" Type="http://schemas.openxmlformats.org/officeDocument/2006/relationships/hyperlink" Target="https://en.wikipedia.org/wiki/Volvo"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 in Artificial Intelligence</a:t>
            </a:r>
            <a:endParaRPr lang="en-US" dirty="0"/>
          </a:p>
        </p:txBody>
      </p:sp>
      <p:sp>
        <p:nvSpPr>
          <p:cNvPr id="3" name="Subtitle 2"/>
          <p:cNvSpPr>
            <a:spLocks noGrp="1"/>
          </p:cNvSpPr>
          <p:nvPr>
            <p:ph type="subTitle" idx="1"/>
          </p:nvPr>
        </p:nvSpPr>
        <p:spPr>
          <a:xfrm>
            <a:off x="1371600" y="3886200"/>
            <a:ext cx="6400800" cy="685800"/>
          </a:xfrm>
        </p:spPr>
        <p:txBody>
          <a:bodyPr/>
          <a:lstStyle/>
          <a:p>
            <a:r>
              <a:rPr lang="en-US" dirty="0" smtClean="0"/>
              <a:t>Lecture 1</a:t>
            </a:r>
            <a:endParaRPr lang="en-US" dirty="0"/>
          </a:p>
        </p:txBody>
      </p:sp>
      <p:sp>
        <p:nvSpPr>
          <p:cNvPr id="4" name="Subtitle 2"/>
          <p:cNvSpPr txBox="1">
            <a:spLocks/>
          </p:cNvSpPr>
          <p:nvPr/>
        </p:nvSpPr>
        <p:spPr>
          <a:xfrm>
            <a:off x="3124200" y="4495800"/>
            <a:ext cx="2819400" cy="45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smtClean="0"/>
              <a:t>Anwar Khan</a:t>
            </a:r>
            <a:endParaRPr lang="en-US" sz="2000" dirty="0"/>
          </a:p>
        </p:txBody>
      </p:sp>
    </p:spTree>
    <p:extLst>
      <p:ext uri="{BB962C8B-B14F-4D97-AF65-F5344CB8AC3E}">
        <p14:creationId xmlns:p14="http://schemas.microsoft.com/office/powerpoint/2010/main" val="2409269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Vision: Object Recognition</a:t>
            </a:r>
            <a:endParaRPr lang="en-US" dirty="0"/>
          </a:p>
        </p:txBody>
      </p:sp>
      <p:sp>
        <p:nvSpPr>
          <p:cNvPr id="3" name="Content Placeholder 2"/>
          <p:cNvSpPr>
            <a:spLocks noGrp="1"/>
          </p:cNvSpPr>
          <p:nvPr>
            <p:ph idx="1"/>
          </p:nvPr>
        </p:nvSpPr>
        <p:spPr>
          <a:xfrm>
            <a:off x="457200" y="1600201"/>
            <a:ext cx="8229600" cy="685800"/>
          </a:xfrm>
        </p:spPr>
        <p:txBody>
          <a:bodyPr>
            <a:normAutofit fontScale="70000" lnSpcReduction="20000"/>
          </a:bodyPr>
          <a:lstStyle/>
          <a:p>
            <a:r>
              <a:rPr lang="en-US" dirty="0" smtClean="0"/>
              <a:t>Image Classification: </a:t>
            </a:r>
            <a:r>
              <a:rPr lang="en-US" dirty="0"/>
              <a:t> </a:t>
            </a:r>
            <a:r>
              <a:rPr lang="en-US" dirty="0" err="1"/>
              <a:t>ImageNet</a:t>
            </a:r>
            <a:r>
              <a:rPr lang="en-US" dirty="0"/>
              <a:t> Large Scale Visual Recognition Challenge (ILSVRC)</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92563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00" y="4313872"/>
            <a:ext cx="3581400" cy="1477328"/>
          </a:xfrm>
          <a:prstGeom prst="rect">
            <a:avLst/>
          </a:prstGeom>
          <a:noFill/>
        </p:spPr>
        <p:txBody>
          <a:bodyPr wrap="square" rtlCol="0">
            <a:spAutoFit/>
          </a:bodyPr>
          <a:lstStyle/>
          <a:p>
            <a:r>
              <a:rPr lang="en-US" dirty="0" err="1"/>
              <a:t>Szegedy</a:t>
            </a:r>
            <a:r>
              <a:rPr lang="en-US" dirty="0"/>
              <a:t>, C., </a:t>
            </a:r>
            <a:r>
              <a:rPr lang="en-US" dirty="0" err="1"/>
              <a:t>Ioffe</a:t>
            </a:r>
            <a:r>
              <a:rPr lang="en-US" dirty="0"/>
              <a:t>, S., </a:t>
            </a:r>
            <a:r>
              <a:rPr lang="en-US" dirty="0" err="1"/>
              <a:t>Vanhoucke</a:t>
            </a:r>
            <a:r>
              <a:rPr lang="en-US" dirty="0"/>
              <a:t>, V. and </a:t>
            </a:r>
            <a:r>
              <a:rPr lang="en-US" dirty="0" err="1"/>
              <a:t>Alemi</a:t>
            </a:r>
            <a:r>
              <a:rPr lang="en-US" dirty="0"/>
              <a:t>, A.A., 2017, February. Inception-v4, inception-</a:t>
            </a:r>
            <a:r>
              <a:rPr lang="en-US" dirty="0" err="1"/>
              <a:t>resnet</a:t>
            </a:r>
            <a:r>
              <a:rPr lang="en-US" dirty="0"/>
              <a:t> and the impact of residual connections on learning. In </a:t>
            </a:r>
            <a:r>
              <a:rPr lang="en-US" i="1" dirty="0"/>
              <a:t>AAAI</a:t>
            </a:r>
            <a:r>
              <a:rPr lang="en-US" dirty="0"/>
              <a:t> (Vol. 4, p. 12).</a:t>
            </a:r>
          </a:p>
        </p:txBody>
      </p:sp>
      <p:pic>
        <p:nvPicPr>
          <p:cNvPr id="2050" name="Picture 2" descr="Image result for Find a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2581" y="1981200"/>
            <a:ext cx="4496619" cy="2360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2590800"/>
            <a:ext cx="1751781" cy="461665"/>
          </a:xfrm>
          <a:prstGeom prst="rect">
            <a:avLst/>
          </a:prstGeom>
          <a:noFill/>
        </p:spPr>
        <p:txBody>
          <a:bodyPr wrap="square" rtlCol="0">
            <a:spAutoFit/>
          </a:bodyPr>
          <a:lstStyle/>
          <a:p>
            <a:r>
              <a:rPr lang="en-US" sz="2400" b="1" dirty="0" smtClean="0"/>
              <a:t>Find a cat</a:t>
            </a:r>
            <a:endParaRPr lang="en-US" sz="2400" b="1" dirty="0"/>
          </a:p>
        </p:txBody>
      </p:sp>
    </p:spTree>
    <p:extLst>
      <p:ext uri="{BB962C8B-B14F-4D97-AF65-F5344CB8AC3E}">
        <p14:creationId xmlns:p14="http://schemas.microsoft.com/office/powerpoint/2010/main" val="247193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Vision: Object </a:t>
            </a:r>
            <a:r>
              <a:rPr lang="en-US" dirty="0" smtClean="0"/>
              <a:t>Detection and Segmentation</a:t>
            </a:r>
            <a:endParaRPr lang="en-US" dirty="0"/>
          </a:p>
        </p:txBody>
      </p:sp>
      <p:pic>
        <p:nvPicPr>
          <p:cNvPr id="5122" name="Picture 2" descr="Image result for object detection and segmentation deep learning Mask RC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330"/>
            <a:ext cx="6477000" cy="48172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29400" y="4272677"/>
            <a:ext cx="2438400" cy="2308324"/>
          </a:xfrm>
          <a:prstGeom prst="rect">
            <a:avLst/>
          </a:prstGeom>
          <a:noFill/>
        </p:spPr>
        <p:txBody>
          <a:bodyPr wrap="square" rtlCol="0">
            <a:spAutoFit/>
          </a:bodyPr>
          <a:lstStyle/>
          <a:p>
            <a:r>
              <a:rPr lang="en-US" dirty="0"/>
              <a:t>He, K., </a:t>
            </a:r>
            <a:r>
              <a:rPr lang="en-US" dirty="0" err="1"/>
              <a:t>Gkioxari</a:t>
            </a:r>
            <a:r>
              <a:rPr lang="en-US" dirty="0"/>
              <a:t>, G., </a:t>
            </a:r>
            <a:r>
              <a:rPr lang="en-US" dirty="0" err="1"/>
              <a:t>Dollár</a:t>
            </a:r>
            <a:r>
              <a:rPr lang="en-US" dirty="0"/>
              <a:t>, P. and </a:t>
            </a:r>
            <a:r>
              <a:rPr lang="en-US" dirty="0" err="1"/>
              <a:t>Girshick</a:t>
            </a:r>
            <a:r>
              <a:rPr lang="en-US" dirty="0"/>
              <a:t>, R., 2017, October. Mask r-</a:t>
            </a:r>
            <a:r>
              <a:rPr lang="en-US" dirty="0" err="1"/>
              <a:t>cnn</a:t>
            </a:r>
            <a:r>
              <a:rPr lang="en-US" dirty="0"/>
              <a:t>. In </a:t>
            </a:r>
            <a:r>
              <a:rPr lang="en-US" i="1" dirty="0"/>
              <a:t>Computer Vision (ICCV), 2017 IEEE International Conference on</a:t>
            </a:r>
            <a:r>
              <a:rPr lang="en-US" dirty="0"/>
              <a:t> (pp. 2980-2988). IEEE.</a:t>
            </a:r>
          </a:p>
        </p:txBody>
      </p:sp>
    </p:spTree>
    <p:extLst>
      <p:ext uri="{BB962C8B-B14F-4D97-AF65-F5344CB8AC3E}">
        <p14:creationId xmlns:p14="http://schemas.microsoft.com/office/powerpoint/2010/main" val="395470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Vision: Image </a:t>
            </a:r>
            <a:r>
              <a:rPr lang="en-US" dirty="0" smtClean="0"/>
              <a:t>Captioning and Question Answering</a:t>
            </a:r>
            <a:endParaRPr lang="en-US" dirty="0"/>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24522"/>
            <a:ext cx="8458200" cy="545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86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991600" cy="1143000"/>
          </a:xfrm>
        </p:spPr>
        <p:txBody>
          <a:bodyPr>
            <a:normAutofit/>
          </a:bodyPr>
          <a:lstStyle/>
          <a:p>
            <a:r>
              <a:rPr lang="en-US" dirty="0" smtClean="0"/>
              <a:t>Medical Image Diagnostic</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5587014" cy="5345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2438400"/>
            <a:ext cx="3352800" cy="1846659"/>
          </a:xfrm>
          <a:prstGeom prst="rect">
            <a:avLst/>
          </a:prstGeom>
          <a:noFill/>
        </p:spPr>
        <p:txBody>
          <a:bodyPr wrap="square" rtlCol="0">
            <a:spAutoFit/>
          </a:bodyPr>
          <a:lstStyle/>
          <a:p>
            <a:r>
              <a:rPr lang="en-US" sz="2400" dirty="0"/>
              <a:t>Deep Neural networks Perform Better Than </a:t>
            </a:r>
            <a:r>
              <a:rPr lang="en-US" sz="2400" dirty="0" smtClean="0"/>
              <a:t>Dermatologist for </a:t>
            </a:r>
            <a:r>
              <a:rPr lang="en-US" sz="2400" dirty="0"/>
              <a:t>skin </a:t>
            </a:r>
            <a:r>
              <a:rPr lang="en-US" sz="2400" dirty="0" smtClean="0"/>
              <a:t>Cancer Detection</a:t>
            </a:r>
            <a:r>
              <a:rPr lang="en-US" dirty="0"/>
              <a:t/>
            </a:r>
            <a:br>
              <a:rPr lang="en-US" dirty="0"/>
            </a:br>
            <a:endParaRPr lang="en-US" dirty="0"/>
          </a:p>
        </p:txBody>
      </p:sp>
      <p:sp>
        <p:nvSpPr>
          <p:cNvPr id="5" name="TextBox 4"/>
          <p:cNvSpPr txBox="1"/>
          <p:nvPr/>
        </p:nvSpPr>
        <p:spPr>
          <a:xfrm>
            <a:off x="6096000" y="4267200"/>
            <a:ext cx="2590800" cy="2585323"/>
          </a:xfrm>
          <a:prstGeom prst="rect">
            <a:avLst/>
          </a:prstGeom>
          <a:noFill/>
        </p:spPr>
        <p:txBody>
          <a:bodyPr wrap="square" rtlCol="0">
            <a:spAutoFit/>
          </a:bodyPr>
          <a:lstStyle/>
          <a:p>
            <a:r>
              <a:rPr lang="en-US" dirty="0" err="1"/>
              <a:t>Esteva</a:t>
            </a:r>
            <a:r>
              <a:rPr lang="en-US" dirty="0"/>
              <a:t>, A., </a:t>
            </a:r>
            <a:r>
              <a:rPr lang="en-US" dirty="0" err="1"/>
              <a:t>Kuprel</a:t>
            </a:r>
            <a:r>
              <a:rPr lang="en-US" dirty="0"/>
              <a:t>, B., </a:t>
            </a:r>
            <a:r>
              <a:rPr lang="en-US" dirty="0" err="1"/>
              <a:t>Novoa</a:t>
            </a:r>
            <a:r>
              <a:rPr lang="en-US" dirty="0"/>
              <a:t>, R.A., </a:t>
            </a:r>
            <a:r>
              <a:rPr lang="en-US" dirty="0" err="1"/>
              <a:t>Ko</a:t>
            </a:r>
            <a:r>
              <a:rPr lang="en-US" dirty="0"/>
              <a:t>, J., </a:t>
            </a:r>
            <a:r>
              <a:rPr lang="en-US" dirty="0" err="1"/>
              <a:t>Swetter</a:t>
            </a:r>
            <a:r>
              <a:rPr lang="en-US" dirty="0"/>
              <a:t>, S.M., </a:t>
            </a:r>
            <a:r>
              <a:rPr lang="en-US" dirty="0" err="1"/>
              <a:t>Blau</a:t>
            </a:r>
            <a:r>
              <a:rPr lang="en-US" dirty="0"/>
              <a:t>, H.M. and </a:t>
            </a:r>
            <a:r>
              <a:rPr lang="en-US" dirty="0" err="1"/>
              <a:t>Thrun</a:t>
            </a:r>
            <a:r>
              <a:rPr lang="en-US" dirty="0"/>
              <a:t>, S., 2017. Dermatologist-level classification of skin cancer with deep neural networks. </a:t>
            </a:r>
            <a:r>
              <a:rPr lang="en-US" i="1" dirty="0"/>
              <a:t>Nature</a:t>
            </a:r>
            <a:r>
              <a:rPr lang="en-US" dirty="0"/>
              <a:t>, </a:t>
            </a:r>
            <a:r>
              <a:rPr lang="en-US" i="1" dirty="0"/>
              <a:t>542</a:t>
            </a:r>
            <a:r>
              <a:rPr lang="en-US" dirty="0"/>
              <a:t>(7639), p.115.</a:t>
            </a:r>
          </a:p>
        </p:txBody>
      </p:sp>
    </p:spTree>
    <p:extLst>
      <p:ext uri="{BB962C8B-B14F-4D97-AF65-F5344CB8AC3E}">
        <p14:creationId xmlns:p14="http://schemas.microsoft.com/office/powerpoint/2010/main" val="380374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991600" cy="1143000"/>
          </a:xfrm>
        </p:spPr>
        <p:txBody>
          <a:bodyPr>
            <a:normAutofit/>
          </a:bodyPr>
          <a:lstStyle/>
          <a:p>
            <a:r>
              <a:rPr lang="en-US" dirty="0" smtClean="0"/>
              <a:t>Medical Image Diagnostic</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5587014" cy="5345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2438400"/>
            <a:ext cx="3352800" cy="1846659"/>
          </a:xfrm>
          <a:prstGeom prst="rect">
            <a:avLst/>
          </a:prstGeom>
          <a:noFill/>
        </p:spPr>
        <p:txBody>
          <a:bodyPr wrap="square" rtlCol="0">
            <a:spAutoFit/>
          </a:bodyPr>
          <a:lstStyle/>
          <a:p>
            <a:r>
              <a:rPr lang="en-US" sz="2400" dirty="0"/>
              <a:t>Deep Neural networks Perform Better Than </a:t>
            </a:r>
            <a:r>
              <a:rPr lang="en-US" sz="2400" dirty="0" smtClean="0"/>
              <a:t>Dermatologist for </a:t>
            </a:r>
            <a:r>
              <a:rPr lang="en-US" sz="2400" dirty="0"/>
              <a:t>skin </a:t>
            </a:r>
            <a:r>
              <a:rPr lang="en-US" sz="2400" dirty="0" smtClean="0"/>
              <a:t>Cancer Detection</a:t>
            </a:r>
            <a:r>
              <a:rPr lang="en-US" dirty="0"/>
              <a:t/>
            </a:r>
            <a:br>
              <a:rPr lang="en-US" dirty="0"/>
            </a:br>
            <a:endParaRPr lang="en-US" dirty="0"/>
          </a:p>
        </p:txBody>
      </p:sp>
      <p:sp>
        <p:nvSpPr>
          <p:cNvPr id="5" name="TextBox 4"/>
          <p:cNvSpPr txBox="1"/>
          <p:nvPr/>
        </p:nvSpPr>
        <p:spPr>
          <a:xfrm>
            <a:off x="6096000" y="4267200"/>
            <a:ext cx="2590800" cy="2585323"/>
          </a:xfrm>
          <a:prstGeom prst="rect">
            <a:avLst/>
          </a:prstGeom>
          <a:noFill/>
        </p:spPr>
        <p:txBody>
          <a:bodyPr wrap="square" rtlCol="0">
            <a:spAutoFit/>
          </a:bodyPr>
          <a:lstStyle/>
          <a:p>
            <a:r>
              <a:rPr lang="en-US" dirty="0" err="1"/>
              <a:t>Esteva</a:t>
            </a:r>
            <a:r>
              <a:rPr lang="en-US" dirty="0"/>
              <a:t>, A., </a:t>
            </a:r>
            <a:r>
              <a:rPr lang="en-US" dirty="0" err="1"/>
              <a:t>Kuprel</a:t>
            </a:r>
            <a:r>
              <a:rPr lang="en-US" dirty="0"/>
              <a:t>, B., </a:t>
            </a:r>
            <a:r>
              <a:rPr lang="en-US" dirty="0" err="1"/>
              <a:t>Novoa</a:t>
            </a:r>
            <a:r>
              <a:rPr lang="en-US" dirty="0"/>
              <a:t>, R.A., </a:t>
            </a:r>
            <a:r>
              <a:rPr lang="en-US" dirty="0" err="1"/>
              <a:t>Ko</a:t>
            </a:r>
            <a:r>
              <a:rPr lang="en-US" dirty="0"/>
              <a:t>, J., </a:t>
            </a:r>
            <a:r>
              <a:rPr lang="en-US" dirty="0" err="1"/>
              <a:t>Swetter</a:t>
            </a:r>
            <a:r>
              <a:rPr lang="en-US" dirty="0"/>
              <a:t>, S.M., </a:t>
            </a:r>
            <a:r>
              <a:rPr lang="en-US" dirty="0" err="1"/>
              <a:t>Blau</a:t>
            </a:r>
            <a:r>
              <a:rPr lang="en-US" dirty="0"/>
              <a:t>, H.M. and </a:t>
            </a:r>
            <a:r>
              <a:rPr lang="en-US" dirty="0" err="1"/>
              <a:t>Thrun</a:t>
            </a:r>
            <a:r>
              <a:rPr lang="en-US" dirty="0"/>
              <a:t>, S., 2017. Dermatologist-level classification of skin cancer with deep neural networks. </a:t>
            </a:r>
            <a:r>
              <a:rPr lang="en-US" i="1" dirty="0"/>
              <a:t>Nature</a:t>
            </a:r>
            <a:r>
              <a:rPr lang="en-US" dirty="0"/>
              <a:t>, </a:t>
            </a:r>
            <a:r>
              <a:rPr lang="en-US" i="1" dirty="0"/>
              <a:t>542</a:t>
            </a:r>
            <a:r>
              <a:rPr lang="en-US" dirty="0"/>
              <a:t>(7639), p.115.</a:t>
            </a:r>
          </a:p>
        </p:txBody>
      </p:sp>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352800"/>
            <a:ext cx="6155939" cy="334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066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Natural Language Processing: Machine Translation</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Machine Translation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2252339"/>
            <a:ext cx="8416103" cy="262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2" descr="Image result for speech recognition deep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speech recognition deep 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581400" y="5162397"/>
            <a:ext cx="5562600" cy="1200329"/>
          </a:xfrm>
          <a:prstGeom prst="rect">
            <a:avLst/>
          </a:prstGeom>
          <a:noFill/>
        </p:spPr>
        <p:txBody>
          <a:bodyPr wrap="square" rtlCol="0">
            <a:spAutoFit/>
          </a:bodyPr>
          <a:lstStyle/>
          <a:p>
            <a:r>
              <a:rPr lang="en-US" dirty="0" err="1"/>
              <a:t>Vaswani</a:t>
            </a:r>
            <a:r>
              <a:rPr lang="en-US" dirty="0"/>
              <a:t>, A., </a:t>
            </a:r>
            <a:r>
              <a:rPr lang="en-US" dirty="0" err="1"/>
              <a:t>Shazeer</a:t>
            </a:r>
            <a:r>
              <a:rPr lang="en-US" dirty="0"/>
              <a:t>, N., </a:t>
            </a:r>
            <a:r>
              <a:rPr lang="en-US" dirty="0" err="1"/>
              <a:t>Parmar</a:t>
            </a:r>
            <a:r>
              <a:rPr lang="en-US" dirty="0"/>
              <a:t>, N., </a:t>
            </a:r>
            <a:r>
              <a:rPr lang="en-US" dirty="0" err="1"/>
              <a:t>Uszkoreit</a:t>
            </a:r>
            <a:r>
              <a:rPr lang="en-US" dirty="0"/>
              <a:t>, J., Jones, L., Gomez, A.N., Kaiser, Ł. and </a:t>
            </a:r>
            <a:r>
              <a:rPr lang="en-US" dirty="0" err="1"/>
              <a:t>Polosukhin</a:t>
            </a:r>
            <a:r>
              <a:rPr lang="en-US" dirty="0"/>
              <a:t>, I., 2017. Attention is all you need. In </a:t>
            </a:r>
            <a:r>
              <a:rPr lang="en-US" i="1" dirty="0"/>
              <a:t>Advances in Neural Information Processing Systems</a:t>
            </a:r>
            <a:r>
              <a:rPr lang="en-US" dirty="0"/>
              <a:t> (pp. 5998-6008).</a:t>
            </a:r>
          </a:p>
        </p:txBody>
      </p:sp>
      <p:pic>
        <p:nvPicPr>
          <p:cNvPr id="4098" name="Picture 2" descr="Image result for machine translation deep learning better than hu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4" y="2200752"/>
            <a:ext cx="8683625" cy="4523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07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Natural Language Processing: </a:t>
            </a:r>
            <a:r>
              <a:rPr lang="en-US" dirty="0" smtClean="0"/>
              <a:t>Speech </a:t>
            </a:r>
            <a:r>
              <a:rPr lang="en-US" dirty="0"/>
              <a:t>Recognition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43421"/>
            <a:ext cx="8419234" cy="239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4" y="1477910"/>
            <a:ext cx="2407516" cy="276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55655" y="2438400"/>
            <a:ext cx="4112145" cy="1200329"/>
          </a:xfrm>
          <a:prstGeom prst="rect">
            <a:avLst/>
          </a:prstGeom>
          <a:noFill/>
        </p:spPr>
        <p:txBody>
          <a:bodyPr wrap="square" rtlCol="0">
            <a:spAutoFit/>
          </a:bodyPr>
          <a:lstStyle/>
          <a:p>
            <a:r>
              <a:rPr lang="en-US" dirty="0"/>
              <a:t>Chiu, Chung-Cheng, et al. "State-of-the-art speech recognition with sequence-to-sequence models." </a:t>
            </a:r>
            <a:r>
              <a:rPr lang="en-US" i="1" dirty="0" err="1"/>
              <a:t>arXiv</a:t>
            </a:r>
            <a:r>
              <a:rPr lang="en-US" i="1" dirty="0"/>
              <a:t> preprint arXiv:1712.01769</a:t>
            </a:r>
            <a:r>
              <a:rPr lang="en-US" dirty="0"/>
              <a:t> (2017).</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97919"/>
            <a:ext cx="5676034" cy="337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896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AI?: Self Driving Cars</a:t>
            </a:r>
            <a:endParaRPr lang="en-US" dirty="0"/>
          </a:p>
        </p:txBody>
      </p:sp>
      <p:sp>
        <p:nvSpPr>
          <p:cNvPr id="3" name="Content Placeholder 2"/>
          <p:cNvSpPr>
            <a:spLocks noGrp="1"/>
          </p:cNvSpPr>
          <p:nvPr>
            <p:ph idx="1"/>
          </p:nvPr>
        </p:nvSpPr>
        <p:spPr>
          <a:xfrm>
            <a:off x="-76200" y="1600200"/>
            <a:ext cx="3733800" cy="6324600"/>
          </a:xfrm>
        </p:spPr>
        <p:txBody>
          <a:bodyPr/>
          <a:lstStyle/>
          <a:p>
            <a:r>
              <a:rPr lang="en-US" sz="2400" dirty="0" smtClean="0"/>
              <a:t>In </a:t>
            </a:r>
            <a:r>
              <a:rPr lang="en-US" sz="2400" dirty="0"/>
              <a:t>2015, the US states of </a:t>
            </a:r>
            <a:r>
              <a:rPr lang="en-US" sz="2400" dirty="0" smtClean="0"/>
              <a:t>Nevada, Florida, California, Virginia, Washington D.C. allowed </a:t>
            </a:r>
            <a:r>
              <a:rPr lang="en-US" sz="2400" dirty="0"/>
              <a:t>the testing of autonomous cars on public roads.</a:t>
            </a:r>
          </a:p>
          <a:p>
            <a:r>
              <a:rPr lang="en-US" sz="2400" dirty="0"/>
              <a:t>In 2017 Audi stated that its latest </a:t>
            </a:r>
            <a:r>
              <a:rPr lang="en-US" sz="2400" dirty="0" smtClean="0"/>
              <a:t>A8</a:t>
            </a:r>
            <a:r>
              <a:rPr lang="en-US" sz="2400" dirty="0"/>
              <a:t> would be autonomous at up to speeds of 60 km/h using its "Audi AI"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825" y="1645920"/>
            <a:ext cx="5621655" cy="4114800"/>
          </a:xfrm>
          <a:prstGeom prst="rect">
            <a:avLst/>
          </a:prstGeom>
        </p:spPr>
      </p:pic>
    </p:spTree>
    <p:extLst>
      <p:ext uri="{BB962C8B-B14F-4D97-AF65-F5344CB8AC3E}">
        <p14:creationId xmlns:p14="http://schemas.microsoft.com/office/powerpoint/2010/main" val="3391137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AI?: </a:t>
            </a:r>
            <a:r>
              <a:rPr lang="en-US" dirty="0" smtClean="0"/>
              <a:t>Games</a:t>
            </a:r>
            <a:endParaRPr lang="en-US" dirty="0"/>
          </a:p>
        </p:txBody>
      </p:sp>
      <p:sp>
        <p:nvSpPr>
          <p:cNvPr id="3" name="Content Placeholder 2"/>
          <p:cNvSpPr>
            <a:spLocks noGrp="1"/>
          </p:cNvSpPr>
          <p:nvPr>
            <p:ph idx="1"/>
          </p:nvPr>
        </p:nvSpPr>
        <p:spPr>
          <a:xfrm>
            <a:off x="457200" y="1600201"/>
            <a:ext cx="8229600" cy="2209800"/>
          </a:xfrm>
        </p:spPr>
        <p:txBody>
          <a:bodyPr/>
          <a:lstStyle/>
          <a:p>
            <a:r>
              <a:rPr lang="en-US" dirty="0"/>
              <a:t>It became the first </a:t>
            </a:r>
            <a:r>
              <a:rPr lang="en-US" dirty="0" err="1" smtClean="0"/>
              <a:t>ComputerGo</a:t>
            </a:r>
            <a:r>
              <a:rPr lang="en-US" dirty="0"/>
              <a:t> program to beat a human </a:t>
            </a:r>
            <a:r>
              <a:rPr lang="en-US" dirty="0" smtClean="0"/>
              <a:t>professional player</a:t>
            </a:r>
            <a:r>
              <a:rPr lang="en-US" dirty="0"/>
              <a:t> </a:t>
            </a:r>
            <a:r>
              <a:rPr lang="en-US" dirty="0" smtClean="0"/>
              <a:t>on </a:t>
            </a:r>
            <a:r>
              <a:rPr lang="en-US" dirty="0"/>
              <a:t>a full-sized 19×19 board</a:t>
            </a:r>
            <a:r>
              <a:rPr lang="en-US" dirty="0" smtClean="0"/>
              <a:t>.</a:t>
            </a:r>
            <a:r>
              <a:rPr lang="en-US" dirty="0"/>
              <a:t> In March 2016, it beat </a:t>
            </a:r>
            <a:r>
              <a:rPr lang="en-US" dirty="0" smtClean="0"/>
              <a:t>Lee </a:t>
            </a:r>
            <a:r>
              <a:rPr lang="en-US" dirty="0" err="1" smtClean="0"/>
              <a:t>Sedol</a:t>
            </a:r>
            <a:r>
              <a:rPr lang="en-US" dirty="0" smtClean="0"/>
              <a:t> in</a:t>
            </a:r>
            <a:r>
              <a:rPr lang="en-US" dirty="0"/>
              <a:t> </a:t>
            </a:r>
            <a:r>
              <a:rPr lang="en-US" dirty="0" smtClean="0"/>
              <a:t>a five-game match.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703320"/>
            <a:ext cx="6096000" cy="3048000"/>
          </a:xfrm>
          <a:prstGeom prst="rect">
            <a:avLst/>
          </a:prstGeom>
        </p:spPr>
      </p:pic>
    </p:spTree>
    <p:extLst>
      <p:ext uri="{BB962C8B-B14F-4D97-AF65-F5344CB8AC3E}">
        <p14:creationId xmlns:p14="http://schemas.microsoft.com/office/powerpoint/2010/main" val="326613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AI?: </a:t>
            </a:r>
            <a:r>
              <a:rPr lang="en-US" dirty="0" smtClean="0"/>
              <a:t>Virtual Personal Assistant</a:t>
            </a:r>
            <a:endParaRPr lang="en-US" dirty="0"/>
          </a:p>
        </p:txBody>
      </p:sp>
      <p:sp>
        <p:nvSpPr>
          <p:cNvPr id="3" name="Content Placeholder 2"/>
          <p:cNvSpPr>
            <a:spLocks noGrp="1"/>
          </p:cNvSpPr>
          <p:nvPr>
            <p:ph idx="1"/>
          </p:nvPr>
        </p:nvSpPr>
        <p:spPr>
          <a:xfrm>
            <a:off x="381000" y="1600201"/>
            <a:ext cx="8229600" cy="2514600"/>
          </a:xfrm>
        </p:spPr>
        <p:txBody>
          <a:bodyPr/>
          <a:lstStyle/>
          <a:p>
            <a:r>
              <a:rPr lang="en-US" sz="2400" dirty="0" err="1"/>
              <a:t>Siri</a:t>
            </a:r>
            <a:r>
              <a:rPr lang="en-US" sz="2400" dirty="0"/>
              <a:t>, Google </a:t>
            </a:r>
            <a:r>
              <a:rPr lang="en-US" sz="2400" dirty="0" smtClean="0"/>
              <a:t>Now</a:t>
            </a:r>
            <a:r>
              <a:rPr lang="en-US" sz="2400" dirty="0"/>
              <a:t> are </a:t>
            </a:r>
            <a:r>
              <a:rPr lang="en-US" sz="2400" dirty="0" smtClean="0"/>
              <a:t>intelligent </a:t>
            </a:r>
            <a:r>
              <a:rPr lang="en-US" sz="2400" dirty="0"/>
              <a:t>digital personal assistants on various platforms (</a:t>
            </a:r>
            <a:r>
              <a:rPr lang="en-US" sz="2400" dirty="0" err="1"/>
              <a:t>iOS</a:t>
            </a:r>
            <a:r>
              <a:rPr lang="en-US" sz="2400" dirty="0"/>
              <a:t>, Android, and Windows Mobile). In short, they help find useful information when you ask for it using your voice; you can say “Where’s the nearest Chinese restaurant</a:t>
            </a:r>
            <a:r>
              <a:rPr lang="en-US" sz="24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989434"/>
            <a:ext cx="3886200" cy="2906665"/>
          </a:xfrm>
          <a:prstGeom prst="rect">
            <a:avLst/>
          </a:prstGeom>
        </p:spPr>
      </p:pic>
      <p:sp>
        <p:nvSpPr>
          <p:cNvPr id="5" name="Content Placeholder 2"/>
          <p:cNvSpPr txBox="1">
            <a:spLocks/>
          </p:cNvSpPr>
          <p:nvPr/>
        </p:nvSpPr>
        <p:spPr bwMode="auto">
          <a:xfrm>
            <a:off x="762000" y="3581400"/>
            <a:ext cx="43434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dirty="0" smtClean="0"/>
              <a:t>“What’s on my schedule today?”, “Remind me to call Jerry at eight o’clock,” and the assistant will respond by finding information, relaying information from your phone, or sending commands to other apps</a:t>
            </a:r>
            <a:r>
              <a:rPr lang="en-US" sz="2000" dirty="0" smtClean="0"/>
              <a:t>.</a:t>
            </a:r>
            <a:endParaRPr lang="en-US" sz="2000" dirty="0"/>
          </a:p>
        </p:txBody>
      </p:sp>
    </p:spTree>
    <p:extLst>
      <p:ext uri="{BB962C8B-B14F-4D97-AF65-F5344CB8AC3E}">
        <p14:creationId xmlns:p14="http://schemas.microsoft.com/office/powerpoint/2010/main" val="400044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AI?</a:t>
            </a:r>
            <a:endParaRPr lang="en-US" dirty="0"/>
          </a:p>
        </p:txBody>
      </p:sp>
      <p:sp>
        <p:nvSpPr>
          <p:cNvPr id="3" name="Content Placeholder 2"/>
          <p:cNvSpPr>
            <a:spLocks noGrp="1"/>
          </p:cNvSpPr>
          <p:nvPr>
            <p:ph idx="1"/>
          </p:nvPr>
        </p:nvSpPr>
        <p:spPr/>
        <p:txBody>
          <a:bodyPr/>
          <a:lstStyle/>
          <a:p>
            <a:pPr marL="0" indent="0" algn="ctr">
              <a:buNone/>
            </a:pPr>
            <a:r>
              <a:rPr lang="en-US" dirty="0" smtClean="0"/>
              <a:t>The science of making machines that: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8162648"/>
              </p:ext>
            </p:extLst>
          </p:nvPr>
        </p:nvGraphicFramePr>
        <p:xfrm>
          <a:off x="838200" y="2438400"/>
          <a:ext cx="7543800" cy="396240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198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Think like people</a:t>
                      </a:r>
                    </a:p>
                    <a:p>
                      <a:endParaRPr lang="en-US" dirty="0"/>
                    </a:p>
                  </a:txBody>
                  <a:tcPr>
                    <a:solidFill>
                      <a:schemeClr val="accent1"/>
                    </a:solidFill>
                  </a:tcPr>
                </a:tc>
                <a:tc>
                  <a:txBody>
                    <a:bodyPr/>
                    <a:lstStyle/>
                    <a:p>
                      <a:endParaRPr lang="en-US" dirty="0" smtClean="0"/>
                    </a:p>
                    <a:p>
                      <a:endParaRPr lang="en-US" dirty="0" smtClean="0"/>
                    </a:p>
                    <a:p>
                      <a:endParaRPr lang="en-US" dirty="0" smtClean="0"/>
                    </a:p>
                    <a:p>
                      <a:r>
                        <a:rPr lang="en-US" dirty="0" smtClean="0">
                          <a:solidFill>
                            <a:schemeClr val="tx1"/>
                          </a:solidFill>
                        </a:rPr>
                        <a:t>Think rationally </a:t>
                      </a:r>
                      <a:endParaRPr lang="en-US" dirty="0">
                        <a:solidFill>
                          <a:schemeClr val="tx1"/>
                        </a:solidFill>
                      </a:endParaRPr>
                    </a:p>
                  </a:txBody>
                  <a:tcPr/>
                </a:tc>
                <a:extLst>
                  <a:ext uri="{0D108BD9-81ED-4DB2-BD59-A6C34878D82A}">
                    <a16:rowId xmlns:a16="http://schemas.microsoft.com/office/drawing/2014/main" val="10000"/>
                  </a:ext>
                </a:extLst>
              </a:tr>
              <a:tr h="198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Act like people</a:t>
                      </a:r>
                    </a:p>
                    <a:p>
                      <a:endParaRPr lang="en-US" dirty="0"/>
                    </a:p>
                  </a:txBody>
                  <a:tcPr/>
                </a:tc>
                <a:tc>
                  <a:txBody>
                    <a:bodyPr/>
                    <a:lstStyle/>
                    <a:p>
                      <a:endParaRPr lang="en-US" dirty="0" smtClean="0"/>
                    </a:p>
                    <a:p>
                      <a:endParaRPr lang="en-US" dirty="0" smtClean="0"/>
                    </a:p>
                    <a:p>
                      <a:r>
                        <a:rPr lang="en-US" dirty="0" smtClean="0"/>
                        <a:t>Act </a:t>
                      </a:r>
                      <a:r>
                        <a:rPr lang="en-US" dirty="0" smtClean="0">
                          <a:solidFill>
                            <a:schemeClr val="tx1"/>
                          </a:solidFill>
                        </a:rPr>
                        <a:t>rationally  </a:t>
                      </a:r>
                      <a:endParaRPr lang="en-US" dirty="0"/>
                    </a:p>
                  </a:txBody>
                  <a:tcPr/>
                </a:tc>
                <a:extLst>
                  <a:ext uri="{0D108BD9-81ED-4DB2-BD59-A6C34878D82A}">
                    <a16:rowId xmlns:a16="http://schemas.microsoft.com/office/drawing/2014/main" val="10001"/>
                  </a:ext>
                </a:extLst>
              </a:tr>
            </a:tbl>
          </a:graphicData>
        </a:graphic>
      </p:graphicFrame>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1863" y="2777490"/>
            <a:ext cx="1752600" cy="148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585855"/>
            <a:ext cx="1752600" cy="157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4936" y="4585855"/>
            <a:ext cx="1905000" cy="157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600" y="2712720"/>
            <a:ext cx="1600200" cy="170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327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AI?</a:t>
            </a:r>
          </a:p>
        </p:txBody>
      </p:sp>
      <p:sp>
        <p:nvSpPr>
          <p:cNvPr id="3" name="Content Placeholder 2"/>
          <p:cNvSpPr>
            <a:spLocks noGrp="1"/>
          </p:cNvSpPr>
          <p:nvPr>
            <p:ph idx="1"/>
          </p:nvPr>
        </p:nvSpPr>
        <p:spPr>
          <a:xfrm>
            <a:off x="457200" y="1371600"/>
            <a:ext cx="8382000" cy="5715000"/>
          </a:xfrm>
        </p:spPr>
        <p:txBody>
          <a:bodyPr/>
          <a:lstStyle/>
          <a:p>
            <a:r>
              <a:rPr lang="en-US" sz="2800" dirty="0"/>
              <a:t>Medical </a:t>
            </a:r>
            <a:r>
              <a:rPr lang="en-US" sz="2800" dirty="0" smtClean="0"/>
              <a:t>: Many Surgeons now use robot assistants in microsurgery. E.g. </a:t>
            </a:r>
            <a:r>
              <a:rPr lang="en-US" sz="2800" dirty="0" err="1" smtClean="0"/>
              <a:t>HipNav</a:t>
            </a:r>
            <a:endParaRPr lang="en-US" sz="2800" dirty="0" smtClean="0"/>
          </a:p>
          <a:p>
            <a:r>
              <a:rPr lang="en-US" sz="2800" dirty="0" err="1" smtClean="0"/>
              <a:t>Humaniod</a:t>
            </a:r>
            <a:r>
              <a:rPr lang="en-US" sz="2800" dirty="0" smtClean="0"/>
              <a:t> Robot like ASIMO was designed </a:t>
            </a:r>
            <a:r>
              <a:rPr lang="en-US" sz="2800" dirty="0"/>
              <a:t>to operate in real-world environments, with the ability to walk or run on two feet at speeds of up to 6 </a:t>
            </a:r>
            <a:r>
              <a:rPr lang="en-US" sz="2800" dirty="0" err="1"/>
              <a:t>kilometres</a:t>
            </a:r>
            <a:r>
              <a:rPr lang="en-US" sz="2800" dirty="0"/>
              <a:t> per hour (3.7 mph)</a:t>
            </a:r>
            <a:endParaRPr lang="en-US" sz="2800" dirty="0" smtClean="0"/>
          </a:p>
          <a:p>
            <a:r>
              <a:rPr lang="en-US" sz="2800" dirty="0" smtClean="0"/>
              <a:t>Information Retrieval: Search </a:t>
            </a:r>
            <a:r>
              <a:rPr lang="en-US" sz="2800" dirty="0"/>
              <a:t>engines like </a:t>
            </a:r>
            <a:r>
              <a:rPr lang="en-US" sz="2800" dirty="0" smtClean="0"/>
              <a:t>Google and Yahoo uses AI for data retrieval</a:t>
            </a:r>
          </a:p>
          <a:p>
            <a:r>
              <a:rPr lang="en-US" sz="2800" dirty="0" smtClean="0"/>
              <a:t>Computer Vision: OCR, </a:t>
            </a:r>
            <a:r>
              <a:rPr lang="en-US" sz="2800" dirty="0"/>
              <a:t>f</a:t>
            </a:r>
            <a:r>
              <a:rPr lang="en-US" sz="2800" dirty="0" smtClean="0"/>
              <a:t>ace recognition (biometric, tracking)</a:t>
            </a:r>
          </a:p>
          <a:p>
            <a:endParaRPr lang="en-US" sz="2400" dirty="0"/>
          </a:p>
        </p:txBody>
      </p:sp>
    </p:spTree>
    <p:extLst>
      <p:ext uri="{BB962C8B-B14F-4D97-AF65-F5344CB8AC3E}">
        <p14:creationId xmlns:p14="http://schemas.microsoft.com/office/powerpoint/2010/main" val="1168214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and Course Material</a:t>
            </a:r>
            <a:endParaRPr lang="en-US" dirty="0"/>
          </a:p>
        </p:txBody>
      </p:sp>
      <p:sp>
        <p:nvSpPr>
          <p:cNvPr id="3" name="Content Placeholder 2"/>
          <p:cNvSpPr>
            <a:spLocks noGrp="1"/>
          </p:cNvSpPr>
          <p:nvPr>
            <p:ph idx="1"/>
          </p:nvPr>
        </p:nvSpPr>
        <p:spPr>
          <a:xfrm>
            <a:off x="457200" y="1600201"/>
            <a:ext cx="8229600" cy="4495800"/>
          </a:xfrm>
        </p:spPr>
        <p:txBody>
          <a:bodyPr/>
          <a:lstStyle/>
          <a:p>
            <a:r>
              <a:rPr lang="en-US" dirty="0"/>
              <a:t>Textbook: S. Russell and P. </a:t>
            </a:r>
            <a:r>
              <a:rPr lang="en-US" dirty="0" err="1"/>
              <a:t>Norvig</a:t>
            </a:r>
            <a:r>
              <a:rPr lang="en-US" dirty="0"/>
              <a:t> </a:t>
            </a:r>
            <a:r>
              <a:rPr lang="en-US" i="1" dirty="0"/>
              <a:t>Artificial Intelligence: A Modern Approach </a:t>
            </a:r>
            <a:r>
              <a:rPr lang="en-US" dirty="0"/>
              <a:t>Prentice Hall, </a:t>
            </a:r>
            <a:r>
              <a:rPr lang="en-US" dirty="0" smtClean="0"/>
              <a:t>2003</a:t>
            </a:r>
          </a:p>
          <a:p>
            <a:r>
              <a:rPr lang="en-US" dirty="0" smtClean="0">
                <a:solidFill>
                  <a:srgbClr val="FF0000"/>
                </a:solidFill>
              </a:rPr>
              <a:t>Handouts and references of reading text will be provided in the class or before the class.</a:t>
            </a:r>
            <a:endParaRPr lang="en-US" dirty="0">
              <a:solidFill>
                <a:srgbClr val="FF0000"/>
              </a:solidFill>
            </a:endParaRPr>
          </a:p>
          <a:p>
            <a:endParaRPr lang="en-US" dirty="0"/>
          </a:p>
        </p:txBody>
      </p:sp>
    </p:spTree>
    <p:extLst>
      <p:ext uri="{BB962C8B-B14F-4D97-AF65-F5344CB8AC3E}">
        <p14:creationId xmlns:p14="http://schemas.microsoft.com/office/powerpoint/2010/main" val="2572343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Topics in AI: Syllabus</a:t>
            </a: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19200"/>
            <a:ext cx="3905250" cy="532706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urved Connector 4"/>
          <p:cNvCxnSpPr/>
          <p:nvPr/>
        </p:nvCxnSpPr>
        <p:spPr>
          <a:xfrm flipV="1">
            <a:off x="4953000" y="1828800"/>
            <a:ext cx="914400" cy="609600"/>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7400" y="1611868"/>
            <a:ext cx="3276600" cy="646331"/>
          </a:xfrm>
          <a:prstGeom prst="rect">
            <a:avLst/>
          </a:prstGeom>
          <a:noFill/>
        </p:spPr>
        <p:txBody>
          <a:bodyPr wrap="square" rtlCol="0">
            <a:spAutoFit/>
          </a:bodyPr>
          <a:lstStyle/>
          <a:p>
            <a:r>
              <a:rPr lang="en-US" b="1" dirty="0" smtClean="0"/>
              <a:t>Perception: Deep Convolution Neural Networks</a:t>
            </a:r>
            <a:endParaRPr lang="en-US" b="1" dirty="0"/>
          </a:p>
        </p:txBody>
      </p:sp>
      <p:cxnSp>
        <p:nvCxnSpPr>
          <p:cNvPr id="8" name="Curved Connector 7"/>
          <p:cNvCxnSpPr/>
          <p:nvPr/>
        </p:nvCxnSpPr>
        <p:spPr>
          <a:xfrm flipV="1">
            <a:off x="5943600" y="4343400"/>
            <a:ext cx="533400" cy="304800"/>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00800" y="3886200"/>
            <a:ext cx="2743200" cy="646331"/>
          </a:xfrm>
          <a:prstGeom prst="rect">
            <a:avLst/>
          </a:prstGeom>
          <a:noFill/>
        </p:spPr>
        <p:txBody>
          <a:bodyPr wrap="square" rtlCol="0">
            <a:spAutoFit/>
          </a:bodyPr>
          <a:lstStyle/>
          <a:p>
            <a:r>
              <a:rPr lang="en-US" b="1" dirty="0" smtClean="0"/>
              <a:t>Control: Deep Reinforcement Learning</a:t>
            </a:r>
            <a:endParaRPr lang="en-US" b="1" dirty="0"/>
          </a:p>
        </p:txBody>
      </p:sp>
      <p:cxnSp>
        <p:nvCxnSpPr>
          <p:cNvPr id="15" name="Curved Connector 14"/>
          <p:cNvCxnSpPr>
            <a:stCxn id="30" idx="1"/>
          </p:cNvCxnSpPr>
          <p:nvPr/>
        </p:nvCxnSpPr>
        <p:spPr>
          <a:xfrm rot="16200000" flipH="1" flipV="1">
            <a:off x="3231173" y="1614065"/>
            <a:ext cx="260162" cy="778908"/>
          </a:xfrm>
          <a:prstGeom prst="curvedConnector4">
            <a:avLst>
              <a:gd name="adj1" fmla="val -87868"/>
              <a:gd name="adj2" fmla="val 657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 y="2048470"/>
            <a:ext cx="3200400" cy="923330"/>
          </a:xfrm>
          <a:prstGeom prst="rect">
            <a:avLst/>
          </a:prstGeom>
          <a:noFill/>
        </p:spPr>
        <p:txBody>
          <a:bodyPr wrap="square" rtlCol="0">
            <a:spAutoFit/>
          </a:bodyPr>
          <a:lstStyle/>
          <a:p>
            <a:r>
              <a:rPr lang="en-US" b="1" dirty="0" smtClean="0"/>
              <a:t>Thinking: Deep </a:t>
            </a:r>
            <a:r>
              <a:rPr lang="en-US" b="1" dirty="0" err="1" smtClean="0"/>
              <a:t>NeuroSymbolic</a:t>
            </a:r>
            <a:r>
              <a:rPr lang="en-US" b="1" dirty="0" smtClean="0"/>
              <a:t> Reasoning and Probabilistic Decision Making</a:t>
            </a:r>
            <a:endParaRPr lang="en-US" b="1" dirty="0"/>
          </a:p>
        </p:txBody>
      </p:sp>
      <p:sp>
        <p:nvSpPr>
          <p:cNvPr id="21" name="TextBox 20"/>
          <p:cNvSpPr txBox="1"/>
          <p:nvPr/>
        </p:nvSpPr>
        <p:spPr>
          <a:xfrm>
            <a:off x="-76200" y="1307068"/>
            <a:ext cx="3886200" cy="369332"/>
          </a:xfrm>
          <a:prstGeom prst="rect">
            <a:avLst/>
          </a:prstGeom>
          <a:noFill/>
        </p:spPr>
        <p:txBody>
          <a:bodyPr wrap="square" rtlCol="0">
            <a:spAutoFit/>
          </a:bodyPr>
          <a:lstStyle/>
          <a:p>
            <a:r>
              <a:rPr lang="en-US" b="1" dirty="0" smtClean="0"/>
              <a:t>Imagination: Deep Generative Models</a:t>
            </a:r>
            <a:endParaRPr lang="en-US" b="1" dirty="0"/>
          </a:p>
        </p:txBody>
      </p:sp>
      <p:cxnSp>
        <p:nvCxnSpPr>
          <p:cNvPr id="23" name="Curved Connector 22"/>
          <p:cNvCxnSpPr/>
          <p:nvPr/>
        </p:nvCxnSpPr>
        <p:spPr>
          <a:xfrm rot="10800000">
            <a:off x="3657604" y="1491735"/>
            <a:ext cx="838198" cy="59883"/>
          </a:xfrm>
          <a:prstGeom prst="curvedConnector3">
            <a:avLst>
              <a:gd name="adj1" fmla="val 54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0800000" flipV="1">
            <a:off x="2819401" y="2805500"/>
            <a:ext cx="1219205" cy="833734"/>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0" y="3316069"/>
            <a:ext cx="3352800" cy="646331"/>
          </a:xfrm>
          <a:prstGeom prst="rect">
            <a:avLst/>
          </a:prstGeom>
          <a:noFill/>
        </p:spPr>
        <p:txBody>
          <a:bodyPr wrap="square" rtlCol="0">
            <a:spAutoFit/>
          </a:bodyPr>
          <a:lstStyle/>
          <a:p>
            <a:r>
              <a:rPr lang="en-US" b="1" dirty="0" smtClean="0"/>
              <a:t>Language Processing: Deep Recurrent Neural Network</a:t>
            </a:r>
            <a:endParaRPr lang="en-US" b="1" dirty="0"/>
          </a:p>
        </p:txBody>
      </p:sp>
      <p:sp>
        <p:nvSpPr>
          <p:cNvPr id="30" name="Oval 29"/>
          <p:cNvSpPr/>
          <p:nvPr/>
        </p:nvSpPr>
        <p:spPr>
          <a:xfrm>
            <a:off x="3505205" y="1828801"/>
            <a:ext cx="1676396"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p:nvPr/>
        </p:nvCxnSpPr>
        <p:spPr>
          <a:xfrm flipV="1">
            <a:off x="4800600" y="4209366"/>
            <a:ext cx="1676400" cy="1200834"/>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24200" y="6472535"/>
            <a:ext cx="2554637" cy="369332"/>
          </a:xfrm>
          <a:prstGeom prst="rect">
            <a:avLst/>
          </a:prstGeom>
          <a:noFill/>
        </p:spPr>
        <p:txBody>
          <a:bodyPr wrap="square" rtlCol="0">
            <a:spAutoFit/>
          </a:bodyPr>
          <a:lstStyle/>
          <a:p>
            <a:r>
              <a:rPr lang="en-US" b="1" dirty="0" smtClean="0"/>
              <a:t>Figure </a:t>
            </a:r>
            <a:r>
              <a:rPr lang="en-US" b="1" dirty="0"/>
              <a:t>R</a:t>
            </a:r>
            <a:r>
              <a:rPr lang="en-US" b="1" dirty="0" smtClean="0"/>
              <a:t>ational Agent </a:t>
            </a:r>
            <a:endParaRPr lang="en-US" b="1" dirty="0"/>
          </a:p>
        </p:txBody>
      </p:sp>
    </p:spTree>
    <p:extLst>
      <p:ext uri="{BB962C8B-B14F-4D97-AF65-F5344CB8AC3E}">
        <p14:creationId xmlns:p14="http://schemas.microsoft.com/office/powerpoint/2010/main" val="274724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Acting rationally: rational agent</a:t>
            </a:r>
          </a:p>
        </p:txBody>
      </p:sp>
      <p:sp>
        <p:nvSpPr>
          <p:cNvPr id="11267" name="Rectangle 3"/>
          <p:cNvSpPr>
            <a:spLocks noGrp="1" noChangeArrowheads="1"/>
          </p:cNvSpPr>
          <p:nvPr>
            <p:ph type="body" idx="1"/>
          </p:nvPr>
        </p:nvSpPr>
        <p:spPr/>
        <p:txBody>
          <a:bodyPr/>
          <a:lstStyle/>
          <a:p>
            <a:r>
              <a:rPr lang="en-US" dirty="0"/>
              <a:t> </a:t>
            </a:r>
            <a:r>
              <a:rPr lang="en-US" dirty="0">
                <a:solidFill>
                  <a:srgbClr val="FF0000"/>
                </a:solidFill>
              </a:rPr>
              <a:t>Rational</a:t>
            </a:r>
            <a:r>
              <a:rPr lang="en-US" dirty="0"/>
              <a:t> behavior: doing the right </a:t>
            </a:r>
            <a:r>
              <a:rPr lang="en-US" dirty="0" smtClean="0"/>
              <a:t>thing</a:t>
            </a:r>
            <a:endParaRPr lang="en-US" dirty="0"/>
          </a:p>
          <a:p>
            <a:r>
              <a:rPr lang="en-US" dirty="0"/>
              <a:t>The right thing: that which is expected to maximize goal achievement, given the available </a:t>
            </a:r>
            <a:r>
              <a:rPr lang="en-US" dirty="0" smtClean="0"/>
              <a:t>information</a:t>
            </a:r>
            <a:endParaRPr lang="en-US" dirty="0"/>
          </a:p>
        </p:txBody>
      </p:sp>
    </p:spTree>
    <p:extLst>
      <p:ext uri="{BB962C8B-B14F-4D97-AF65-F5344CB8AC3E}">
        <p14:creationId xmlns:p14="http://schemas.microsoft.com/office/powerpoint/2010/main" val="165720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Rational agents</a:t>
            </a:r>
          </a:p>
        </p:txBody>
      </p:sp>
      <p:sp>
        <p:nvSpPr>
          <p:cNvPr id="12291" name="Rectangle 3"/>
          <p:cNvSpPr>
            <a:spLocks noGrp="1" noChangeArrowheads="1"/>
          </p:cNvSpPr>
          <p:nvPr>
            <p:ph type="body" idx="1"/>
          </p:nvPr>
        </p:nvSpPr>
        <p:spPr>
          <a:xfrm>
            <a:off x="381000" y="1600200"/>
            <a:ext cx="5029200" cy="4953000"/>
          </a:xfrm>
        </p:spPr>
        <p:txBody>
          <a:bodyPr>
            <a:normAutofit lnSpcReduction="10000"/>
          </a:bodyPr>
          <a:lstStyle/>
          <a:p>
            <a:pPr>
              <a:lnSpc>
                <a:spcPct val="80000"/>
              </a:lnSpc>
            </a:pPr>
            <a:r>
              <a:rPr lang="en-US" sz="2800" dirty="0" smtClean="0"/>
              <a:t>The goal of AI is to build rational agents</a:t>
            </a:r>
          </a:p>
          <a:p>
            <a:pPr>
              <a:lnSpc>
                <a:spcPct val="80000"/>
              </a:lnSpc>
            </a:pPr>
            <a:r>
              <a:rPr lang="en-US" sz="2800" dirty="0" smtClean="0"/>
              <a:t>An </a:t>
            </a:r>
            <a:r>
              <a:rPr lang="en-US" sz="2800" dirty="0">
                <a:solidFill>
                  <a:srgbClr val="FF0000"/>
                </a:solidFill>
              </a:rPr>
              <a:t>agent</a:t>
            </a:r>
            <a:r>
              <a:rPr lang="en-US" sz="2800" dirty="0"/>
              <a:t> is an entity that perceives and </a:t>
            </a:r>
            <a:r>
              <a:rPr lang="en-US" sz="2800" dirty="0" smtClean="0"/>
              <a:t>acts</a:t>
            </a:r>
            <a:endParaRPr lang="en-US" sz="2800" dirty="0"/>
          </a:p>
          <a:p>
            <a:pPr>
              <a:lnSpc>
                <a:spcPct val="80000"/>
              </a:lnSpc>
            </a:pPr>
            <a:r>
              <a:rPr lang="en-US" sz="2800" dirty="0" smtClean="0"/>
              <a:t>An </a:t>
            </a:r>
            <a:r>
              <a:rPr lang="en-US" sz="2800" dirty="0"/>
              <a:t>agent is a function from percept histories to actions</a:t>
            </a:r>
            <a:r>
              <a:rPr lang="en-US" sz="2800" dirty="0" smtClean="0"/>
              <a:t>:</a:t>
            </a:r>
            <a:endParaRPr lang="en-US" sz="2800" dirty="0"/>
          </a:p>
          <a:p>
            <a:pPr algn="ctr">
              <a:lnSpc>
                <a:spcPct val="80000"/>
              </a:lnSpc>
              <a:buFontTx/>
              <a:buNone/>
            </a:pPr>
            <a:r>
              <a:rPr lang="en-US" sz="2800" dirty="0"/>
              <a:t>[</a:t>
            </a:r>
            <a:r>
              <a:rPr lang="en-US" sz="2800" i="1" dirty="0"/>
              <a:t>f</a:t>
            </a:r>
            <a:r>
              <a:rPr lang="en-US" sz="2800" dirty="0"/>
              <a:t>: </a:t>
            </a:r>
            <a:r>
              <a:rPr lang="en-US" sz="2800" dirty="0">
                <a:latin typeface="Monotype Corsiva" pitchFamily="66" charset="0"/>
              </a:rPr>
              <a:t>P*</a:t>
            </a:r>
            <a:r>
              <a:rPr lang="en-US" sz="2800" dirty="0"/>
              <a:t> </a:t>
            </a:r>
            <a:r>
              <a:rPr lang="en-US" sz="2800" dirty="0">
                <a:sym typeface="Wingdings" pitchFamily="2" charset="2"/>
              </a:rPr>
              <a:t></a:t>
            </a:r>
            <a:r>
              <a:rPr lang="en-US" sz="2800" dirty="0"/>
              <a:t> </a:t>
            </a:r>
            <a:r>
              <a:rPr lang="en-US" sz="2800" dirty="0">
                <a:latin typeface="Monotype Corsiva" pitchFamily="66" charset="0"/>
              </a:rPr>
              <a:t>A</a:t>
            </a:r>
            <a:r>
              <a:rPr lang="en-US" sz="2800" dirty="0"/>
              <a:t>]
</a:t>
            </a:r>
          </a:p>
          <a:p>
            <a:pPr>
              <a:lnSpc>
                <a:spcPct val="80000"/>
              </a:lnSpc>
            </a:pPr>
            <a:r>
              <a:rPr lang="en-US" sz="2800" dirty="0"/>
              <a:t>For any given class of environments and tasks, we seek the agent (or class of agents) with the best </a:t>
            </a:r>
            <a:r>
              <a:rPr lang="en-US" sz="2800" dirty="0" smtClean="0"/>
              <a:t>performance</a:t>
            </a:r>
            <a:endParaRPr lang="en-US" sz="2800" dirty="0"/>
          </a:p>
          <a:p>
            <a:pPr marL="0" indent="0">
              <a:lnSpc>
                <a:spcPct val="80000"/>
              </a:lnSpc>
              <a:buNone/>
            </a:pP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1447800"/>
            <a:ext cx="429577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966"/>
            <a:ext cx="8229600" cy="1143000"/>
          </a:xfrm>
        </p:spPr>
        <p:txBody>
          <a:bodyPr>
            <a:normAutofit/>
          </a:bodyPr>
          <a:lstStyle/>
          <a:p>
            <a:r>
              <a:rPr lang="en-US" dirty="0" smtClean="0"/>
              <a:t>Focus of This Course</a:t>
            </a:r>
            <a:endParaRPr lang="en-US" dirty="0"/>
          </a:p>
        </p:txBody>
      </p:sp>
      <p:sp>
        <p:nvSpPr>
          <p:cNvPr id="5" name="Rounded Rectangle 4"/>
          <p:cNvSpPr/>
          <p:nvPr/>
        </p:nvSpPr>
        <p:spPr>
          <a:xfrm>
            <a:off x="152400" y="1676400"/>
            <a:ext cx="6400800" cy="449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1600200"/>
            <a:ext cx="10668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7" name="TextBox 6"/>
          <p:cNvSpPr txBox="1"/>
          <p:nvPr/>
        </p:nvSpPr>
        <p:spPr>
          <a:xfrm>
            <a:off x="2667000" y="1828800"/>
            <a:ext cx="990600" cy="369332"/>
          </a:xfrm>
          <a:prstGeom prst="rect">
            <a:avLst/>
          </a:prstGeom>
          <a:noFill/>
        </p:spPr>
        <p:txBody>
          <a:bodyPr wrap="square" rtlCol="0">
            <a:spAutoFit/>
          </a:bodyPr>
          <a:lstStyle/>
          <a:p>
            <a:r>
              <a:rPr lang="en-US" b="1" dirty="0" smtClean="0"/>
              <a:t>Sensors</a:t>
            </a:r>
            <a:endParaRPr lang="en-US" b="1" dirty="0"/>
          </a:p>
        </p:txBody>
      </p:sp>
      <p:sp>
        <p:nvSpPr>
          <p:cNvPr id="11" name="TextBox 10"/>
          <p:cNvSpPr txBox="1"/>
          <p:nvPr/>
        </p:nvSpPr>
        <p:spPr>
          <a:xfrm>
            <a:off x="2514600" y="5726668"/>
            <a:ext cx="1219200" cy="369332"/>
          </a:xfrm>
          <a:prstGeom prst="rect">
            <a:avLst/>
          </a:prstGeom>
          <a:noFill/>
        </p:spPr>
        <p:txBody>
          <a:bodyPr wrap="square" rtlCol="0">
            <a:spAutoFit/>
          </a:bodyPr>
          <a:lstStyle/>
          <a:p>
            <a:r>
              <a:rPr lang="en-US" b="1" dirty="0" smtClean="0"/>
              <a:t>Actuators</a:t>
            </a:r>
            <a:endParaRPr lang="en-US" b="1" dirty="0"/>
          </a:p>
        </p:txBody>
      </p:sp>
      <p:sp>
        <p:nvSpPr>
          <p:cNvPr id="12" name="Down Arrow 11"/>
          <p:cNvSpPr/>
          <p:nvPr/>
        </p:nvSpPr>
        <p:spPr>
          <a:xfrm>
            <a:off x="2971800" y="2274332"/>
            <a:ext cx="304800" cy="347293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2514600"/>
            <a:ext cx="3657600" cy="2895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6200000">
            <a:off x="7696200" y="3542207"/>
            <a:ext cx="1524000" cy="369332"/>
          </a:xfrm>
          <a:prstGeom prst="rect">
            <a:avLst/>
          </a:prstGeom>
          <a:noFill/>
        </p:spPr>
        <p:txBody>
          <a:bodyPr wrap="square" rtlCol="0">
            <a:spAutoFit/>
          </a:bodyPr>
          <a:lstStyle/>
          <a:p>
            <a:r>
              <a:rPr lang="en-US" b="1" dirty="0" smtClean="0"/>
              <a:t>Environment</a:t>
            </a:r>
            <a:endParaRPr lang="en-US" b="1" dirty="0"/>
          </a:p>
        </p:txBody>
      </p:sp>
      <p:sp>
        <p:nvSpPr>
          <p:cNvPr id="16" name="Left Arrow 15"/>
          <p:cNvSpPr/>
          <p:nvPr/>
        </p:nvSpPr>
        <p:spPr>
          <a:xfrm>
            <a:off x="5257800" y="2438400"/>
            <a:ext cx="3015734" cy="15240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rot="10800000">
            <a:off x="5290066" y="5486400"/>
            <a:ext cx="3015734" cy="15240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Image result for deep learning computer 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87" y="2682586"/>
            <a:ext cx="2559626" cy="2559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95400" y="3981271"/>
            <a:ext cx="1524000" cy="1200329"/>
          </a:xfrm>
          <a:prstGeom prst="rect">
            <a:avLst/>
          </a:prstGeom>
          <a:noFill/>
        </p:spPr>
        <p:txBody>
          <a:bodyPr wrap="square" rtlCol="0">
            <a:spAutoFit/>
          </a:bodyPr>
          <a:lstStyle/>
          <a:p>
            <a:r>
              <a:rPr lang="en-US" dirty="0" smtClean="0"/>
              <a:t>Deep Learning/ Neural Networks</a:t>
            </a:r>
            <a:endParaRPr lang="en-US" dirty="0"/>
          </a:p>
        </p:txBody>
      </p:sp>
    </p:spTree>
    <p:extLst>
      <p:ext uri="{BB962C8B-B14F-4D97-AF65-F5344CB8AC3E}">
        <p14:creationId xmlns:p14="http://schemas.microsoft.com/office/powerpoint/2010/main" val="213190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Deep Learning in Artificial Intelligence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2830"/>
            <a:ext cx="9144000" cy="3817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520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A (Short) History </a:t>
            </a:r>
            <a:r>
              <a:rPr lang="en-US" dirty="0"/>
              <a:t>of AI</a:t>
            </a:r>
          </a:p>
        </p:txBody>
      </p:sp>
      <p:sp>
        <p:nvSpPr>
          <p:cNvPr id="14339" name="Rectangle 3"/>
          <p:cNvSpPr>
            <a:spLocks noGrp="1" noChangeArrowheads="1"/>
          </p:cNvSpPr>
          <p:nvPr>
            <p:ph type="body" idx="1"/>
          </p:nvPr>
        </p:nvSpPr>
        <p:spPr/>
        <p:txBody>
          <a:bodyPr/>
          <a:lstStyle/>
          <a:p>
            <a:pPr>
              <a:lnSpc>
                <a:spcPct val="80000"/>
              </a:lnSpc>
            </a:pPr>
            <a:r>
              <a:rPr lang="en-US" sz="2000" dirty="0"/>
              <a:t>1943     	McCulloch &amp; Pitts: Boolean circuit model of brain</a:t>
            </a:r>
          </a:p>
          <a:p>
            <a:pPr>
              <a:lnSpc>
                <a:spcPct val="80000"/>
              </a:lnSpc>
            </a:pPr>
            <a:r>
              <a:rPr lang="en-US" sz="2000" dirty="0"/>
              <a:t>1950     	Turing's "Computing Machinery and Intelligence"</a:t>
            </a:r>
          </a:p>
          <a:p>
            <a:pPr>
              <a:lnSpc>
                <a:spcPct val="80000"/>
              </a:lnSpc>
            </a:pPr>
            <a:r>
              <a:rPr lang="en-US" sz="2000" dirty="0">
                <a:solidFill>
                  <a:srgbClr val="FF0000"/>
                </a:solidFill>
              </a:rPr>
              <a:t>1956		</a:t>
            </a:r>
            <a:r>
              <a:rPr lang="en-US" sz="2000" dirty="0"/>
              <a:t>Dartmouth meeting: "Artificial Intelligence" adopted</a:t>
            </a:r>
          </a:p>
          <a:p>
            <a:pPr>
              <a:lnSpc>
                <a:spcPct val="80000"/>
              </a:lnSpc>
            </a:pPr>
            <a:r>
              <a:rPr lang="en-US" sz="2000" dirty="0" smtClean="0"/>
              <a:t>1950s</a:t>
            </a:r>
            <a:r>
              <a:rPr lang="en-US" sz="2000" dirty="0"/>
              <a:t>	Early AI programs, including Samuel's checkers</a:t>
            </a:r>
            <a:br>
              <a:rPr lang="en-US" sz="2000" dirty="0"/>
            </a:br>
            <a:r>
              <a:rPr lang="en-US" sz="2000" dirty="0"/>
              <a:t>		program, Newell &amp; Simon's Logic Theorist, </a:t>
            </a:r>
            <a:br>
              <a:rPr lang="en-US" sz="2000" dirty="0"/>
            </a:br>
            <a:r>
              <a:rPr lang="en-US" sz="2000" dirty="0"/>
              <a:t>		Gelernter's Geometry Engine</a:t>
            </a:r>
          </a:p>
          <a:p>
            <a:pPr>
              <a:lnSpc>
                <a:spcPct val="80000"/>
              </a:lnSpc>
            </a:pPr>
            <a:r>
              <a:rPr lang="en-US" sz="2000" dirty="0"/>
              <a:t>1965		Robinson's complete algorithm for logical reasoning</a:t>
            </a:r>
          </a:p>
          <a:p>
            <a:pPr>
              <a:lnSpc>
                <a:spcPct val="80000"/>
              </a:lnSpc>
            </a:pPr>
            <a:r>
              <a:rPr lang="en-US" sz="2000" dirty="0"/>
              <a:t>1966—73	AI discovers computational complexity</a:t>
            </a:r>
            <a:br>
              <a:rPr lang="en-US" sz="2000" dirty="0"/>
            </a:br>
            <a:r>
              <a:rPr lang="en-US" sz="2000" dirty="0"/>
              <a:t>		Neural network research almost disappears</a:t>
            </a:r>
          </a:p>
          <a:p>
            <a:pPr>
              <a:lnSpc>
                <a:spcPct val="80000"/>
              </a:lnSpc>
            </a:pPr>
            <a:r>
              <a:rPr lang="en-US" sz="2000" dirty="0"/>
              <a:t>1969—79	Early development of knowledge-based systems</a:t>
            </a:r>
          </a:p>
          <a:p>
            <a:pPr>
              <a:lnSpc>
                <a:spcPct val="80000"/>
              </a:lnSpc>
            </a:pPr>
            <a:r>
              <a:rPr lang="en-US" sz="2000" dirty="0"/>
              <a:t>1980-- 	AI becomes an industry </a:t>
            </a:r>
          </a:p>
          <a:p>
            <a:pPr>
              <a:lnSpc>
                <a:spcPct val="80000"/>
              </a:lnSpc>
            </a:pPr>
            <a:r>
              <a:rPr lang="en-US" sz="2000" dirty="0"/>
              <a:t>1986-- 	Neural networks return to popularity</a:t>
            </a:r>
          </a:p>
          <a:p>
            <a:pPr>
              <a:lnSpc>
                <a:spcPct val="80000"/>
              </a:lnSpc>
            </a:pPr>
            <a:r>
              <a:rPr lang="en-US" sz="2000" dirty="0"/>
              <a:t>1987--	AI becomes a science </a:t>
            </a:r>
          </a:p>
          <a:p>
            <a:pPr>
              <a:lnSpc>
                <a:spcPct val="80000"/>
              </a:lnSpc>
            </a:pPr>
            <a:r>
              <a:rPr lang="en-US" sz="2000" dirty="0"/>
              <a:t>1995--	The emergence of intelligent agents </a:t>
            </a:r>
          </a:p>
        </p:txBody>
      </p:sp>
    </p:spTree>
    <p:extLst>
      <p:ext uri="{BB962C8B-B14F-4D97-AF65-F5344CB8AC3E}">
        <p14:creationId xmlns:p14="http://schemas.microsoft.com/office/powerpoint/2010/main" val="3032392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State-of-art Artificial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
            </a:r>
            <a:r>
              <a:rPr lang="en-US" dirty="0" smtClean="0"/>
              <a:t>elf-driving cars (</a:t>
            </a:r>
            <a:r>
              <a:rPr lang="en-US" dirty="0"/>
              <a:t>As of 2020</a:t>
            </a:r>
            <a:r>
              <a:rPr lang="en-US" dirty="0" smtClean="0"/>
              <a:t>)</a:t>
            </a:r>
            <a:endParaRPr lang="en-US" dirty="0"/>
          </a:p>
          <a:p>
            <a:pPr lvl="1"/>
            <a:r>
              <a:rPr lang="en-US" dirty="0" smtClean="0"/>
              <a:t>Twenty-nine </a:t>
            </a:r>
            <a:r>
              <a:rPr lang="en-US" dirty="0"/>
              <a:t>U.S. states have passed laws permitting autonomous </a:t>
            </a:r>
            <a:r>
              <a:rPr lang="en-US" dirty="0" smtClean="0"/>
              <a:t>cars.</a:t>
            </a:r>
            <a:r>
              <a:rPr lang="en-US" baseline="30000" dirty="0"/>
              <a:t> </a:t>
            </a:r>
            <a:r>
              <a:rPr lang="en-US" dirty="0" smtClean="0"/>
              <a:t>In </a:t>
            </a:r>
            <a:r>
              <a:rPr lang="en-US" dirty="0"/>
              <a:t>Europe, cities in Belgium, France, Italy and the UK are planning to operate transport systems for driverless </a:t>
            </a:r>
            <a:r>
              <a:rPr lang="en-US" dirty="0" smtClean="0"/>
              <a:t>cars,</a:t>
            </a:r>
            <a:r>
              <a:rPr lang="en-US" baseline="30000" dirty="0"/>
              <a:t> </a:t>
            </a:r>
            <a:r>
              <a:rPr lang="en-US" dirty="0" smtClean="0"/>
              <a:t>and </a:t>
            </a:r>
            <a:r>
              <a:rPr lang="en-US" dirty="0"/>
              <a:t>Germany, the Netherlands, and Spain have allowed testing robotic cars in traffic</a:t>
            </a:r>
            <a:r>
              <a:rPr lang="en-US" dirty="0" smtClean="0"/>
              <a:t>.</a:t>
            </a:r>
          </a:p>
          <a:p>
            <a:pPr lvl="1"/>
            <a:r>
              <a:rPr lang="en-US" dirty="0"/>
              <a:t>N</a:t>
            </a:r>
            <a:r>
              <a:rPr lang="en-US" dirty="0" smtClean="0"/>
              <a:t>umerous </a:t>
            </a:r>
            <a:r>
              <a:rPr lang="en-US" dirty="0"/>
              <a:t>major companies </a:t>
            </a:r>
            <a:r>
              <a:rPr lang="en-US" dirty="0" smtClean="0"/>
              <a:t>have </a:t>
            </a:r>
            <a:r>
              <a:rPr lang="en-US" dirty="0"/>
              <a:t>developed working autonomous vehicles including </a:t>
            </a:r>
            <a:r>
              <a:rPr lang="en-US" dirty="0">
                <a:hlinkClick r:id="rId2" tooltip="Mercedes-Benz"/>
              </a:rPr>
              <a:t>Mercedes-Benz</a:t>
            </a:r>
            <a:r>
              <a:rPr lang="en-US" dirty="0"/>
              <a:t>, </a:t>
            </a:r>
            <a:r>
              <a:rPr lang="en-US" dirty="0">
                <a:hlinkClick r:id="rId3" tooltip="General Motors"/>
              </a:rPr>
              <a:t>General Motors</a:t>
            </a:r>
            <a:r>
              <a:rPr lang="en-US" dirty="0"/>
              <a:t>, </a:t>
            </a:r>
            <a:r>
              <a:rPr lang="en-US" dirty="0">
                <a:hlinkClick r:id="rId4" tooltip="Continental Automotive Systems"/>
              </a:rPr>
              <a:t>Continental Automotive Systems</a:t>
            </a:r>
            <a:r>
              <a:rPr lang="en-US" dirty="0"/>
              <a:t>, </a:t>
            </a:r>
            <a:r>
              <a:rPr lang="en-US" dirty="0" err="1" smtClean="0"/>
              <a:t>Uber</a:t>
            </a:r>
            <a:r>
              <a:rPr lang="en-US" dirty="0" smtClean="0"/>
              <a:t>,</a:t>
            </a:r>
            <a:r>
              <a:rPr lang="en-US" dirty="0"/>
              <a:t> </a:t>
            </a:r>
            <a:r>
              <a:rPr lang="en-US" dirty="0" err="1" smtClean="0"/>
              <a:t>Tesla,</a:t>
            </a:r>
            <a:r>
              <a:rPr lang="en-US" dirty="0" err="1" smtClean="0">
                <a:hlinkClick r:id="rId5" tooltip="Robert Bosch GmbH"/>
              </a:rPr>
              <a:t>Bosch</a:t>
            </a:r>
            <a:r>
              <a:rPr lang="en-US" dirty="0"/>
              <a:t>, </a:t>
            </a:r>
            <a:r>
              <a:rPr lang="en-US" dirty="0">
                <a:hlinkClick r:id="rId6" tooltip="Nissan"/>
              </a:rPr>
              <a:t>Nissan</a:t>
            </a:r>
            <a:r>
              <a:rPr lang="en-US" dirty="0"/>
              <a:t>, </a:t>
            </a:r>
            <a:r>
              <a:rPr lang="en-US" dirty="0">
                <a:hlinkClick r:id="rId7" tooltip="Toyota"/>
              </a:rPr>
              <a:t>Toyota</a:t>
            </a:r>
            <a:r>
              <a:rPr lang="en-US" dirty="0"/>
              <a:t>, </a:t>
            </a:r>
            <a:r>
              <a:rPr lang="en-US" dirty="0">
                <a:hlinkClick r:id="rId8" tooltip="Audi"/>
              </a:rPr>
              <a:t>Audi</a:t>
            </a:r>
            <a:r>
              <a:rPr lang="en-US" dirty="0"/>
              <a:t>, </a:t>
            </a:r>
            <a:r>
              <a:rPr lang="en-US" dirty="0">
                <a:hlinkClick r:id="rId9" tooltip="Volvo"/>
              </a:rPr>
              <a:t>Volvo</a:t>
            </a:r>
            <a:r>
              <a:rPr lang="en-US" dirty="0"/>
              <a:t>, </a:t>
            </a:r>
            <a:r>
              <a:rPr lang="en-US" dirty="0" err="1">
                <a:hlinkClick r:id="rId10" tooltip="Vislab"/>
              </a:rPr>
              <a:t>Vislab</a:t>
            </a:r>
            <a:r>
              <a:rPr lang="en-US" dirty="0"/>
              <a:t> from </a:t>
            </a:r>
            <a:r>
              <a:rPr lang="en-US" dirty="0">
                <a:hlinkClick r:id="rId11" tooltip="University of Parma"/>
              </a:rPr>
              <a:t>University of Parma</a:t>
            </a:r>
            <a:r>
              <a:rPr lang="en-US" dirty="0"/>
              <a:t>, </a:t>
            </a:r>
            <a:r>
              <a:rPr lang="en-US" dirty="0">
                <a:hlinkClick r:id="rId12" tooltip="Oxford University"/>
              </a:rPr>
              <a:t>Oxford University</a:t>
            </a:r>
            <a:r>
              <a:rPr lang="en-US" dirty="0"/>
              <a:t> and  </a:t>
            </a:r>
            <a:r>
              <a:rPr lang="en-US" dirty="0" err="1"/>
              <a:t>Waymo</a:t>
            </a:r>
            <a:r>
              <a:rPr lang="en-US" dirty="0"/>
              <a:t> , etc</a:t>
            </a:r>
            <a:r>
              <a:rPr lang="en-US" dirty="0" smtClean="0"/>
              <a:t>.</a:t>
            </a:r>
            <a:endParaRPr lang="en-US" dirty="0"/>
          </a:p>
        </p:txBody>
      </p:sp>
    </p:spTree>
    <p:extLst>
      <p:ext uri="{BB962C8B-B14F-4D97-AF65-F5344CB8AC3E}">
        <p14:creationId xmlns:p14="http://schemas.microsoft.com/office/powerpoint/2010/main" val="137487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Vision: Object Recognition</a:t>
            </a:r>
            <a:endParaRPr lang="en-US" dirty="0"/>
          </a:p>
        </p:txBody>
      </p:sp>
      <p:sp>
        <p:nvSpPr>
          <p:cNvPr id="3" name="Content Placeholder 2"/>
          <p:cNvSpPr>
            <a:spLocks noGrp="1"/>
          </p:cNvSpPr>
          <p:nvPr>
            <p:ph idx="1"/>
          </p:nvPr>
        </p:nvSpPr>
        <p:spPr>
          <a:xfrm>
            <a:off x="457200" y="1600201"/>
            <a:ext cx="8229600" cy="685800"/>
          </a:xfrm>
        </p:spPr>
        <p:txBody>
          <a:bodyPr>
            <a:normAutofit fontScale="70000" lnSpcReduction="20000"/>
          </a:bodyPr>
          <a:lstStyle/>
          <a:p>
            <a:r>
              <a:rPr lang="en-US" dirty="0" smtClean="0"/>
              <a:t>Image Classification: </a:t>
            </a:r>
            <a:r>
              <a:rPr lang="en-US" dirty="0"/>
              <a:t> </a:t>
            </a:r>
            <a:r>
              <a:rPr lang="en-US" dirty="0" err="1"/>
              <a:t>ImageNet</a:t>
            </a:r>
            <a:r>
              <a:rPr lang="en-US" dirty="0"/>
              <a:t> Large Scale Visual Recognition Challenge (ILSVRC)</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92563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6400" y="4313872"/>
            <a:ext cx="3581400" cy="1477328"/>
          </a:xfrm>
          <a:prstGeom prst="rect">
            <a:avLst/>
          </a:prstGeom>
          <a:noFill/>
        </p:spPr>
        <p:txBody>
          <a:bodyPr wrap="square" rtlCol="0">
            <a:spAutoFit/>
          </a:bodyPr>
          <a:lstStyle/>
          <a:p>
            <a:r>
              <a:rPr lang="en-US" dirty="0" err="1"/>
              <a:t>Szegedy</a:t>
            </a:r>
            <a:r>
              <a:rPr lang="en-US" dirty="0"/>
              <a:t>, C., </a:t>
            </a:r>
            <a:r>
              <a:rPr lang="en-US" dirty="0" err="1"/>
              <a:t>Ioffe</a:t>
            </a:r>
            <a:r>
              <a:rPr lang="en-US" dirty="0"/>
              <a:t>, S., </a:t>
            </a:r>
            <a:r>
              <a:rPr lang="en-US" dirty="0" err="1"/>
              <a:t>Vanhoucke</a:t>
            </a:r>
            <a:r>
              <a:rPr lang="en-US" dirty="0"/>
              <a:t>, V. and </a:t>
            </a:r>
            <a:r>
              <a:rPr lang="en-US" dirty="0" err="1"/>
              <a:t>Alemi</a:t>
            </a:r>
            <a:r>
              <a:rPr lang="en-US" dirty="0"/>
              <a:t>, A.A., 2017, February. Inception-v4, inception-</a:t>
            </a:r>
            <a:r>
              <a:rPr lang="en-US" dirty="0" err="1"/>
              <a:t>resnet</a:t>
            </a:r>
            <a:r>
              <a:rPr lang="en-US" dirty="0"/>
              <a:t> and the impact of residual connections on learning. In </a:t>
            </a:r>
            <a:r>
              <a:rPr lang="en-US" i="1" dirty="0"/>
              <a:t>AAAI</a:t>
            </a:r>
            <a:r>
              <a:rPr lang="en-US" dirty="0"/>
              <a:t> (Vol. 4, p. 12).</a:t>
            </a:r>
          </a:p>
        </p:txBody>
      </p:sp>
    </p:spTree>
    <p:extLst>
      <p:ext uri="{BB962C8B-B14F-4D97-AF65-F5344CB8AC3E}">
        <p14:creationId xmlns:p14="http://schemas.microsoft.com/office/powerpoint/2010/main" val="3031642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TotalTime>
  <Words>1366</Words>
  <Application>Microsoft Office PowerPoint</Application>
  <PresentationFormat>On-screen Show (4:3)</PresentationFormat>
  <Paragraphs>114</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Monotype Corsiva</vt:lpstr>
      <vt:lpstr>Wingdings</vt:lpstr>
      <vt:lpstr>Office Theme</vt:lpstr>
      <vt:lpstr>Advanced Topics in Artificial Intelligence</vt:lpstr>
      <vt:lpstr>What is AI?</vt:lpstr>
      <vt:lpstr>Acting rationally: rational agent</vt:lpstr>
      <vt:lpstr>Rational agents</vt:lpstr>
      <vt:lpstr>Focus of This Course</vt:lpstr>
      <vt:lpstr>Deep Learning in Artificial Intelligence</vt:lpstr>
      <vt:lpstr>A (Short) History of AI</vt:lpstr>
      <vt:lpstr>State-of-art Artificial Intelligence</vt:lpstr>
      <vt:lpstr>Computer Vision: Object Recognition</vt:lpstr>
      <vt:lpstr>Computer Vision: Object Recognition</vt:lpstr>
      <vt:lpstr>Computer Vision: Object Detection and Segmentation</vt:lpstr>
      <vt:lpstr>Computer Vision: Image Captioning and Question Answering</vt:lpstr>
      <vt:lpstr>Medical Image Diagnostic</vt:lpstr>
      <vt:lpstr>Medical Image Diagnostic</vt:lpstr>
      <vt:lpstr>Natural Language Processing: Machine Translation</vt:lpstr>
      <vt:lpstr>Natural Language Processing: Speech Recognition</vt:lpstr>
      <vt:lpstr>Why AI?: Self Driving Cars</vt:lpstr>
      <vt:lpstr>Why AI?: Games</vt:lpstr>
      <vt:lpstr>Why AI?: Virtual Personal Assistant</vt:lpstr>
      <vt:lpstr>Why AI?</vt:lpstr>
      <vt:lpstr>Text Book and Course Material</vt:lpstr>
      <vt:lpstr>Advanced Topics in AI: 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in Artificial Intelligence</dc:title>
  <dc:creator>Tehseen-PC</dc:creator>
  <cp:lastModifiedBy>anwar khan</cp:lastModifiedBy>
  <cp:revision>96</cp:revision>
  <dcterms:created xsi:type="dcterms:W3CDTF">2006-08-16T00:00:00Z</dcterms:created>
  <dcterms:modified xsi:type="dcterms:W3CDTF">2021-09-01T10:59:48Z</dcterms:modified>
</cp:coreProperties>
</file>