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9" r:id="rId2"/>
    <p:sldId id="354" r:id="rId3"/>
    <p:sldId id="355" r:id="rId4"/>
    <p:sldId id="356" r:id="rId5"/>
    <p:sldId id="357" r:id="rId6"/>
    <p:sldId id="358" r:id="rId7"/>
    <p:sldId id="359" r:id="rId8"/>
    <p:sldId id="310" r:id="rId9"/>
    <p:sldId id="312" r:id="rId10"/>
    <p:sldId id="261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33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5" autoAdjust="0"/>
    <p:restoredTop sz="94660"/>
  </p:normalViewPr>
  <p:slideViewPr>
    <p:cSldViewPr>
      <p:cViewPr varScale="1">
        <p:scale>
          <a:sx n="75" d="100"/>
          <a:sy n="75" d="100"/>
        </p:scale>
        <p:origin x="13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FBF91-74FD-4555-AAF6-3729532219A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75AF4-66E6-4868-A72D-F1913F41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Topics in Artificial Intelligence: Machine Learning and Neural Network Basis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4735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Anwar Khan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38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05365"/>
              </p:ext>
            </p:extLst>
          </p:nvPr>
        </p:nvGraphicFramePr>
        <p:xfrm>
          <a:off x="228600" y="1823720"/>
          <a:ext cx="24384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Restaurant, the, where…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135697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     Weights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200400" y="1459468"/>
            <a:ext cx="4724400" cy="3108930"/>
            <a:chOff x="3200400" y="1459468"/>
            <a:chExt cx="4724400" cy="3108930"/>
          </a:xfrm>
        </p:grpSpPr>
        <p:sp>
          <p:nvSpPr>
            <p:cNvPr id="3" name="Oval 2"/>
            <p:cNvSpPr/>
            <p:nvPr/>
          </p:nvSpPr>
          <p:spPr>
            <a:xfrm>
              <a:off x="4800600" y="2286000"/>
              <a:ext cx="1828800" cy="1752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10530" y="2818306"/>
                  <a:ext cx="793615" cy="763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530" y="2818306"/>
                  <a:ext cx="793615" cy="76309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4610100" y="1541641"/>
              <a:ext cx="190500" cy="142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72000" y="1459468"/>
              <a:ext cx="71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962400" y="2025134"/>
              <a:ext cx="848130" cy="946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12863" y="1840468"/>
              <a:ext cx="71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57600" y="2781847"/>
              <a:ext cx="1143000" cy="1899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76600" y="2450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Awesome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810000" y="2971800"/>
              <a:ext cx="9906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05200" y="31358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Bad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962400" y="2971800"/>
              <a:ext cx="84813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200400" y="3657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Terrible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386465" y="2971800"/>
              <a:ext cx="398328" cy="1596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4191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Awful</a:t>
              </a:r>
            </a:p>
          </p:txBody>
        </p:sp>
        <p:cxnSp>
          <p:nvCxnSpPr>
            <p:cNvPr id="30" name="Straight Arrow Connector 29"/>
            <p:cNvCxnSpPr>
              <a:endCxn id="3" idx="4"/>
            </p:cNvCxnSpPr>
            <p:nvPr/>
          </p:nvCxnSpPr>
          <p:spPr>
            <a:xfrm>
              <a:off x="5715000" y="2311707"/>
              <a:ext cx="0" cy="17268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>
              <a:off x="5791202" y="2962777"/>
              <a:ext cx="609599" cy="3300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3175153"/>
              <a:ext cx="1295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48200" y="1981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000" y="2133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4800" y="2602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38600" y="2907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-1.0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51565" y="3364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-2.1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38600" y="38978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40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example: “</a:t>
            </a:r>
            <a:r>
              <a:rPr lang="en-US" sz="2400" dirty="0" err="1"/>
              <a:t>Mubeen</a:t>
            </a:r>
            <a:r>
              <a:rPr lang="en-US" sz="2400" dirty="0"/>
              <a:t> was </a:t>
            </a:r>
            <a:r>
              <a:rPr lang="en-US" sz="2400" u="sng" dirty="0"/>
              <a:t>great</a:t>
            </a:r>
            <a:r>
              <a:rPr lang="en-US" sz="2400" dirty="0"/>
              <a:t>, the food was </a:t>
            </a:r>
            <a:r>
              <a:rPr lang="en-US" sz="2400" u="sng" dirty="0"/>
              <a:t>awesome</a:t>
            </a:r>
            <a:r>
              <a:rPr lang="en-US" sz="2400" dirty="0"/>
              <a:t>. But the service was </a:t>
            </a:r>
            <a:r>
              <a:rPr lang="en-US" sz="2400" u="sng" dirty="0"/>
              <a:t>terrible</a:t>
            </a:r>
            <a:r>
              <a:rPr lang="en-US" sz="2400" dirty="0"/>
              <a:t>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56812"/>
              </p:ext>
            </p:extLst>
          </p:nvPr>
        </p:nvGraphicFramePr>
        <p:xfrm>
          <a:off x="228600" y="1823720"/>
          <a:ext cx="24384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Restaurant, the, where…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135697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     Weights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0400" y="1459468"/>
            <a:ext cx="4724400" cy="3108930"/>
            <a:chOff x="3200400" y="1459468"/>
            <a:chExt cx="4724400" cy="3108930"/>
          </a:xfrm>
        </p:grpSpPr>
        <p:sp>
          <p:nvSpPr>
            <p:cNvPr id="12" name="Oval 11"/>
            <p:cNvSpPr/>
            <p:nvPr/>
          </p:nvSpPr>
          <p:spPr>
            <a:xfrm>
              <a:off x="4800600" y="2286000"/>
              <a:ext cx="1828800" cy="1752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810530" y="2818306"/>
                  <a:ext cx="793615" cy="763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530" y="2818306"/>
                  <a:ext cx="793615" cy="76309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4610100" y="1541641"/>
              <a:ext cx="190500" cy="142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72000" y="1459468"/>
              <a:ext cx="71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962400" y="2025134"/>
              <a:ext cx="848130" cy="946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012863" y="1840468"/>
              <a:ext cx="71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657600" y="2781847"/>
              <a:ext cx="1143000" cy="1899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6600" y="2450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Awesome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810000" y="2971800"/>
              <a:ext cx="9906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05200" y="31358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Bad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962400" y="2971800"/>
              <a:ext cx="84813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3657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Terrible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386465" y="2971800"/>
              <a:ext cx="398328" cy="1596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33800" y="4191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Awful</a:t>
              </a:r>
            </a:p>
          </p:txBody>
        </p:sp>
        <p:cxnSp>
          <p:nvCxnSpPr>
            <p:cNvPr id="26" name="Straight Arrow Connector 25"/>
            <p:cNvCxnSpPr>
              <a:endCxn id="12" idx="4"/>
            </p:cNvCxnSpPr>
            <p:nvPr/>
          </p:nvCxnSpPr>
          <p:spPr>
            <a:xfrm>
              <a:off x="5715000" y="2311707"/>
              <a:ext cx="0" cy="17268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>
              <a:off x="5791202" y="2962777"/>
              <a:ext cx="609599" cy="3300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629400" y="3175153"/>
              <a:ext cx="1295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48200" y="1981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133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800" y="2602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8600" y="2907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-1.0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51565" y="3364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-2.1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38600" y="38978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6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example: “</a:t>
            </a:r>
            <a:r>
              <a:rPr lang="en-US" sz="2400" dirty="0" err="1"/>
              <a:t>Mubeen</a:t>
            </a:r>
            <a:r>
              <a:rPr lang="en-US" sz="2400" dirty="0"/>
              <a:t> was </a:t>
            </a:r>
            <a:r>
              <a:rPr lang="en-US" sz="2400" u="sng" dirty="0"/>
              <a:t>great</a:t>
            </a:r>
            <a:r>
              <a:rPr lang="en-US" sz="2400" dirty="0"/>
              <a:t>, the food was </a:t>
            </a:r>
            <a:r>
              <a:rPr lang="en-US" sz="2400" u="sng" dirty="0"/>
              <a:t>awesome</a:t>
            </a:r>
            <a:r>
              <a:rPr lang="en-US" sz="2400" dirty="0"/>
              <a:t>. But the service was </a:t>
            </a:r>
            <a:r>
              <a:rPr lang="en-US" sz="2400" u="sng" dirty="0"/>
              <a:t>terrible</a:t>
            </a:r>
            <a:r>
              <a:rPr lang="en-US" sz="2400" dirty="0"/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632013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Positive score: 1.0+1.7-1.3 = 1.4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56812"/>
              </p:ext>
            </p:extLst>
          </p:nvPr>
        </p:nvGraphicFramePr>
        <p:xfrm>
          <a:off x="228600" y="1823720"/>
          <a:ext cx="24384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Restaurant, the, where…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" y="135697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     Weights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00400" y="1459468"/>
            <a:ext cx="4724400" cy="3108930"/>
            <a:chOff x="3200400" y="1459468"/>
            <a:chExt cx="4724400" cy="3108930"/>
          </a:xfrm>
        </p:grpSpPr>
        <p:sp>
          <p:nvSpPr>
            <p:cNvPr id="13" name="Oval 12"/>
            <p:cNvSpPr/>
            <p:nvPr/>
          </p:nvSpPr>
          <p:spPr>
            <a:xfrm>
              <a:off x="4800600" y="2286000"/>
              <a:ext cx="1828800" cy="1752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810530" y="2818306"/>
                  <a:ext cx="793615" cy="763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530" y="2818306"/>
                  <a:ext cx="793615" cy="76309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610100" y="1541641"/>
              <a:ext cx="190500" cy="142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0" y="1459468"/>
              <a:ext cx="71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962400" y="2025134"/>
              <a:ext cx="848130" cy="946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12863" y="1840468"/>
              <a:ext cx="71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657600" y="2781847"/>
              <a:ext cx="1143000" cy="1899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76600" y="2450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Awesome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810000" y="2971800"/>
              <a:ext cx="9906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05200" y="31358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Bad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962400" y="2971800"/>
              <a:ext cx="84813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00400" y="3657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Terrible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4386465" y="2971800"/>
              <a:ext cx="398328" cy="1596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33800" y="4191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Awful</a:t>
              </a:r>
            </a:p>
          </p:txBody>
        </p:sp>
        <p:cxnSp>
          <p:nvCxnSpPr>
            <p:cNvPr id="27" name="Straight Arrow Connector 26"/>
            <p:cNvCxnSpPr>
              <a:endCxn id="13" idx="4"/>
            </p:cNvCxnSpPr>
            <p:nvPr/>
          </p:nvCxnSpPr>
          <p:spPr>
            <a:xfrm>
              <a:off x="5715000" y="2311707"/>
              <a:ext cx="0" cy="17268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791202" y="2962777"/>
              <a:ext cx="609599" cy="3300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629400" y="3175153"/>
              <a:ext cx="1295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48200" y="1981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1000" y="2133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2602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8600" y="2907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-1.0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51565" y="3364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-2.1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8600" y="38978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11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example: “</a:t>
            </a:r>
            <a:r>
              <a:rPr lang="en-US" sz="2400" dirty="0" err="1"/>
              <a:t>Mubeen</a:t>
            </a:r>
            <a:r>
              <a:rPr lang="en-US" sz="2400" dirty="0"/>
              <a:t> was </a:t>
            </a:r>
            <a:r>
              <a:rPr lang="en-US" sz="2400" u="sng" dirty="0"/>
              <a:t>great</a:t>
            </a:r>
            <a:r>
              <a:rPr lang="en-US" sz="2400" dirty="0"/>
              <a:t>, the food was </a:t>
            </a:r>
            <a:r>
              <a:rPr lang="en-US" sz="2400" u="sng" dirty="0"/>
              <a:t>awesome</a:t>
            </a:r>
            <a:r>
              <a:rPr lang="en-US" sz="2400" dirty="0"/>
              <a:t>. But the service was </a:t>
            </a:r>
            <a:r>
              <a:rPr lang="en-US" sz="2400" u="sng" dirty="0"/>
              <a:t>terrible</a:t>
            </a:r>
            <a:r>
              <a:rPr lang="en-US" sz="2400" dirty="0"/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632013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Positive score: 1.0+1.7-1.3 = 1.4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639861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639861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 = 1 (means positive sentiment)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56812"/>
              </p:ext>
            </p:extLst>
          </p:nvPr>
        </p:nvGraphicFramePr>
        <p:xfrm>
          <a:off x="228600" y="1823720"/>
          <a:ext cx="24384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Restaurant, the, where…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135697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     Weights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00400" y="1459468"/>
            <a:ext cx="4724400" cy="3108930"/>
            <a:chOff x="3200400" y="1459468"/>
            <a:chExt cx="4724400" cy="3108930"/>
          </a:xfrm>
        </p:grpSpPr>
        <p:sp>
          <p:nvSpPr>
            <p:cNvPr id="15" name="Oval 14"/>
            <p:cNvSpPr/>
            <p:nvPr/>
          </p:nvSpPr>
          <p:spPr>
            <a:xfrm>
              <a:off x="4800600" y="2286000"/>
              <a:ext cx="1828800" cy="1752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810530" y="2818306"/>
                  <a:ext cx="793615" cy="763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530" y="2818306"/>
                  <a:ext cx="793615" cy="76309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>
              <a:off x="4610100" y="1541641"/>
              <a:ext cx="190500" cy="142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572000" y="1459468"/>
              <a:ext cx="71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962400" y="2025134"/>
              <a:ext cx="848130" cy="946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12863" y="1840468"/>
              <a:ext cx="71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57600" y="2781847"/>
              <a:ext cx="1143000" cy="1899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76600" y="2450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Awesome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810000" y="2971800"/>
              <a:ext cx="9906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05200" y="31358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Bad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962400" y="2971800"/>
              <a:ext cx="84813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00400" y="3657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Terrible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386465" y="2971800"/>
              <a:ext cx="398328" cy="1596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4191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Awful</a:t>
              </a:r>
            </a:p>
          </p:txBody>
        </p:sp>
        <p:cxnSp>
          <p:nvCxnSpPr>
            <p:cNvPr id="29" name="Straight Arrow Connector 28"/>
            <p:cNvCxnSpPr>
              <a:endCxn id="15" idx="4"/>
            </p:cNvCxnSpPr>
            <p:nvPr/>
          </p:nvCxnSpPr>
          <p:spPr>
            <a:xfrm>
              <a:off x="5715000" y="2311707"/>
              <a:ext cx="0" cy="17268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5791202" y="2962777"/>
              <a:ext cx="609599" cy="3300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629400" y="3175153"/>
              <a:ext cx="1295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48200" y="1981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1000" y="2133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14800" y="2602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8600" y="2907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-1.0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51565" y="3364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-2.1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38600" y="38978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06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Classification with Perceptron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676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example: “</a:t>
            </a:r>
            <a:r>
              <a:rPr lang="en-US" sz="2400" dirty="0" err="1"/>
              <a:t>Mubeen</a:t>
            </a:r>
            <a:r>
              <a:rPr lang="en-US" sz="2400" dirty="0"/>
              <a:t> was </a:t>
            </a:r>
            <a:r>
              <a:rPr lang="en-US" sz="2400" u="sng" dirty="0"/>
              <a:t>great</a:t>
            </a:r>
            <a:r>
              <a:rPr lang="en-US" sz="2400" dirty="0"/>
              <a:t>, the food was </a:t>
            </a:r>
            <a:r>
              <a:rPr lang="en-US" sz="2400" u="sng" dirty="0"/>
              <a:t>awesome</a:t>
            </a:r>
            <a:r>
              <a:rPr lang="en-US" sz="2400" dirty="0"/>
              <a:t>. But the service was </a:t>
            </a:r>
            <a:r>
              <a:rPr lang="en-US" sz="2400" u="sng" dirty="0"/>
              <a:t>terrible</a:t>
            </a:r>
            <a:r>
              <a:rPr lang="en-US" sz="2400" dirty="0"/>
              <a:t>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043535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Input: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51312"/>
              </p:ext>
            </p:extLst>
          </p:nvPr>
        </p:nvGraphicFramePr>
        <p:xfrm>
          <a:off x="1676400" y="3124200"/>
          <a:ext cx="74675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0200" y="27240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2724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27240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Awesome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2743200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743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Terrible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2743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Awful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2667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667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14267"/>
              </p:ext>
            </p:extLst>
          </p:nvPr>
        </p:nvGraphicFramePr>
        <p:xfrm>
          <a:off x="1676403" y="4353560"/>
          <a:ext cx="74675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76200" y="39624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Weights of positive class: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4600" y="548193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 / weights </a:t>
            </a:r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3937546" y="4909095"/>
            <a:ext cx="830759" cy="47625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3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Classification with Perceptron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676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example: “</a:t>
            </a:r>
            <a:r>
              <a:rPr lang="en-US" sz="2400" dirty="0" err="1"/>
              <a:t>Mubeen</a:t>
            </a:r>
            <a:r>
              <a:rPr lang="en-US" sz="2400" dirty="0"/>
              <a:t> was </a:t>
            </a:r>
            <a:r>
              <a:rPr lang="en-US" sz="2400" u="sng" dirty="0"/>
              <a:t>great</a:t>
            </a:r>
            <a:r>
              <a:rPr lang="en-US" sz="2400" dirty="0"/>
              <a:t>, the food was </a:t>
            </a:r>
            <a:r>
              <a:rPr lang="en-US" sz="2400" u="sng" dirty="0"/>
              <a:t>awesome</a:t>
            </a:r>
            <a:r>
              <a:rPr lang="en-US" sz="2400" dirty="0"/>
              <a:t>. But the service was </a:t>
            </a:r>
            <a:r>
              <a:rPr lang="en-US" sz="2400" u="sng" dirty="0"/>
              <a:t>terrible</a:t>
            </a:r>
            <a:r>
              <a:rPr lang="en-US" sz="2400" dirty="0"/>
              <a:t>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043535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Input: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59047"/>
              </p:ext>
            </p:extLst>
          </p:nvPr>
        </p:nvGraphicFramePr>
        <p:xfrm>
          <a:off x="1676400" y="3124200"/>
          <a:ext cx="74675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0200" y="27240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2724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27240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Awesome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2743200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743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Terrible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2743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Awful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2667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667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98283"/>
              </p:ext>
            </p:extLst>
          </p:nvPr>
        </p:nvGraphicFramePr>
        <p:xfrm>
          <a:off x="1676403" y="4353560"/>
          <a:ext cx="74675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76200" y="39624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Weights of positive class: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4600" y="548193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a.k.a</a:t>
            </a:r>
            <a:r>
              <a:rPr lang="en-US" sz="2400" dirty="0"/>
              <a:t> parameters of positive class </a:t>
            </a:r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3937546" y="4909095"/>
            <a:ext cx="830759" cy="47625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52600" y="3429000"/>
            <a:ext cx="433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ₓ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90999" y="3429000"/>
            <a:ext cx="433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ₓ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29199" y="3429000"/>
            <a:ext cx="433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ₓ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43400" y="3429000"/>
            <a:ext cx="433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ₓ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81600" y="3429000"/>
            <a:ext cx="433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ₓ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43799" y="3429000"/>
            <a:ext cx="433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ₓ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3392269"/>
            <a:ext cx="352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₊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0400" y="3392269"/>
            <a:ext cx="352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₊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8618" y="3392269"/>
            <a:ext cx="352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₊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90418" y="3392269"/>
            <a:ext cx="352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₊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38800" y="3392269"/>
            <a:ext cx="352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₊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2864" y="3453825"/>
            <a:ext cx="328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₌</a:t>
            </a:r>
          </a:p>
        </p:txBody>
      </p:sp>
    </p:spTree>
    <p:extLst>
      <p:ext uri="{BB962C8B-B14F-4D97-AF65-F5344CB8AC3E}">
        <p14:creationId xmlns:p14="http://schemas.microsoft.com/office/powerpoint/2010/main" val="196962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Sentiment Classification with Perceptron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676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example: “</a:t>
            </a:r>
            <a:r>
              <a:rPr lang="en-US" sz="2400" dirty="0" err="1"/>
              <a:t>Mubeen</a:t>
            </a:r>
            <a:r>
              <a:rPr lang="en-US" sz="2400" dirty="0"/>
              <a:t> was </a:t>
            </a:r>
            <a:r>
              <a:rPr lang="en-US" sz="2400" u="sng" dirty="0"/>
              <a:t>great</a:t>
            </a:r>
            <a:r>
              <a:rPr lang="en-US" sz="2400" dirty="0"/>
              <a:t>, the food was </a:t>
            </a:r>
            <a:r>
              <a:rPr lang="en-US" sz="2400" u="sng" dirty="0"/>
              <a:t>awesome</a:t>
            </a:r>
            <a:r>
              <a:rPr lang="en-US" sz="2400" dirty="0"/>
              <a:t>. But the service was </a:t>
            </a:r>
            <a:r>
              <a:rPr lang="en-US" sz="2400" u="sng" dirty="0"/>
              <a:t>terrible</a:t>
            </a:r>
            <a:r>
              <a:rPr lang="en-US" sz="2400" dirty="0"/>
              <a:t>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2286000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1524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0" y="2133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28002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Asm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534400" y="3486090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4400" y="40956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Trbl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534400" y="48768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Awfl</a:t>
            </a:r>
            <a:endParaRPr lang="en-US" sz="20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24200"/>
              </p:ext>
            </p:extLst>
          </p:nvPr>
        </p:nvGraphicFramePr>
        <p:xfrm>
          <a:off x="381000" y="3733800"/>
          <a:ext cx="74675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76200" y="3733800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72776"/>
              </p:ext>
            </p:extLst>
          </p:nvPr>
        </p:nvGraphicFramePr>
        <p:xfrm>
          <a:off x="8077200" y="1397000"/>
          <a:ext cx="457200" cy="530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6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86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Sentiment Classification with Perceptron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676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example: “</a:t>
            </a:r>
            <a:r>
              <a:rPr lang="en-US" sz="2400" dirty="0" err="1"/>
              <a:t>Mubeen</a:t>
            </a:r>
            <a:r>
              <a:rPr lang="en-US" sz="2400" dirty="0"/>
              <a:t> was </a:t>
            </a:r>
            <a:r>
              <a:rPr lang="en-US" sz="2400" u="sng" dirty="0"/>
              <a:t>great</a:t>
            </a:r>
            <a:r>
              <a:rPr lang="en-US" sz="2400" dirty="0"/>
              <a:t>, the food was </a:t>
            </a:r>
            <a:r>
              <a:rPr lang="en-US" sz="2400" u="sng" dirty="0"/>
              <a:t>awesome</a:t>
            </a:r>
            <a:r>
              <a:rPr lang="en-US" sz="2400" dirty="0"/>
              <a:t>. But the service was </a:t>
            </a:r>
            <a:r>
              <a:rPr lang="en-US" sz="2400" u="sng" dirty="0"/>
              <a:t>terrible</a:t>
            </a:r>
            <a:r>
              <a:rPr lang="en-US" sz="2400" dirty="0"/>
              <a:t>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2286000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1524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0" y="2133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28002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Asm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534400" y="3486090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4400" y="40956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Trbl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534400" y="48768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Awfl</a:t>
            </a:r>
            <a:endParaRPr lang="en-US" sz="20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28408"/>
              </p:ext>
            </p:extLst>
          </p:nvPr>
        </p:nvGraphicFramePr>
        <p:xfrm>
          <a:off x="381000" y="3733800"/>
          <a:ext cx="74675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76200" y="3733800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18137"/>
              </p:ext>
            </p:extLst>
          </p:nvPr>
        </p:nvGraphicFramePr>
        <p:xfrm>
          <a:off x="8077200" y="1397000"/>
          <a:ext cx="457200" cy="530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6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7356" y="4876800"/>
                <a:ext cx="36490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𝑊𝑥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56" y="4876800"/>
                <a:ext cx="3649044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6200000" flipH="1">
            <a:off x="4105245" y="4410045"/>
            <a:ext cx="857310" cy="2286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 flipV="1">
            <a:off x="5257795" y="4495800"/>
            <a:ext cx="2819405" cy="657257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1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Sentiment Classification with Perceptron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676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example: “</a:t>
            </a:r>
            <a:r>
              <a:rPr lang="en-US" sz="2400" dirty="0" err="1"/>
              <a:t>Mubeen</a:t>
            </a:r>
            <a:r>
              <a:rPr lang="en-US" sz="2400" dirty="0"/>
              <a:t> was </a:t>
            </a:r>
            <a:r>
              <a:rPr lang="en-US" sz="2400" u="sng" dirty="0"/>
              <a:t>great</a:t>
            </a:r>
            <a:r>
              <a:rPr lang="en-US" sz="2400" dirty="0"/>
              <a:t>, the food was </a:t>
            </a:r>
            <a:r>
              <a:rPr lang="en-US" sz="2400" u="sng" dirty="0"/>
              <a:t>awesome</a:t>
            </a:r>
            <a:r>
              <a:rPr lang="en-US" sz="2400" dirty="0"/>
              <a:t>. But the service was </a:t>
            </a:r>
            <a:r>
              <a:rPr lang="en-US" sz="2400" u="sng" dirty="0"/>
              <a:t>terrible</a:t>
            </a:r>
            <a:r>
              <a:rPr lang="en-US" sz="2400" dirty="0"/>
              <a:t>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2286000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1524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0" y="2133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28002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Asm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534400" y="3486090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4400" y="40956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Trbl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534400" y="48768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Awfl</a:t>
            </a:r>
            <a:endParaRPr lang="en-US" sz="20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16521"/>
              </p:ext>
            </p:extLst>
          </p:nvPr>
        </p:nvGraphicFramePr>
        <p:xfrm>
          <a:off x="381000" y="3733800"/>
          <a:ext cx="74675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76200" y="3733800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24626"/>
              </p:ext>
            </p:extLst>
          </p:nvPr>
        </p:nvGraphicFramePr>
        <p:xfrm>
          <a:off x="8077200" y="1397000"/>
          <a:ext cx="457200" cy="530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6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7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37356" y="4876800"/>
                <a:ext cx="42586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𝑊𝑥</m:t>
                      </m:r>
                      <m:r>
                        <a:rPr lang="en-US" sz="4000" b="0" i="1" smtClean="0">
                          <a:latin typeface="Cambria Math"/>
                        </a:rPr>
                        <m:t>+</m:t>
                      </m:r>
                      <m:r>
                        <a:rPr lang="en-US" sz="4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56" y="4876800"/>
                <a:ext cx="4258644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638800" y="58674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Bias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H="1">
            <a:off x="5664487" y="5613112"/>
            <a:ext cx="482025" cy="2286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74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with Perceptron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39212" cy="33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5200" y="5562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Weights/ parameters matrix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 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541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scores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3505200"/>
            <a:ext cx="2640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3508332"/>
            <a:ext cx="2233612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>
            <a:endCxn id="3" idx="0"/>
          </p:cNvCxnSpPr>
          <p:nvPr/>
        </p:nvCxnSpPr>
        <p:spPr>
          <a:xfrm rot="16200000" flipH="1">
            <a:off x="2722631" y="4094231"/>
            <a:ext cx="1971140" cy="96559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6671723" y="4224880"/>
            <a:ext cx="1946562" cy="50720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15000" y="3505200"/>
            <a:ext cx="735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5224733" y="4462730"/>
            <a:ext cx="1971137" cy="22859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50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124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Machine Learning: </a:t>
            </a:r>
          </a:p>
          <a:p>
            <a:pPr lvl="1"/>
            <a:r>
              <a:rPr lang="en-US" dirty="0"/>
              <a:t>Definition </a:t>
            </a:r>
          </a:p>
          <a:p>
            <a:pPr lvl="1"/>
            <a:r>
              <a:rPr lang="en-US" dirty="0"/>
              <a:t>Important Tasks</a:t>
            </a:r>
          </a:p>
          <a:p>
            <a:r>
              <a:rPr lang="en-US" dirty="0"/>
              <a:t>Neural Network Basis: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Binary Classification with Perceptron</a:t>
            </a:r>
          </a:p>
          <a:p>
            <a:pPr lvl="1"/>
            <a:r>
              <a:rPr lang="en-US" dirty="0"/>
              <a:t>Training Perceptron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5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with Perceptron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39212" cy="33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3505200"/>
            <a:ext cx="2640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3508332"/>
            <a:ext cx="2233612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3505200"/>
            <a:ext cx="735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8356" y="5845314"/>
                <a:ext cx="42586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𝑊𝑥</m:t>
                      </m:r>
                      <m:r>
                        <a:rPr lang="en-US" sz="4000" b="0" i="1" smtClean="0">
                          <a:latin typeface="Cambria Math"/>
                        </a:rPr>
                        <m:t>+</m:t>
                      </m:r>
                      <m:r>
                        <a:rPr lang="en-US" sz="4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5845314"/>
                <a:ext cx="4258644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96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with Perceptron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39212" cy="33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3505200"/>
            <a:ext cx="2640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3508332"/>
            <a:ext cx="2233612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3505200"/>
            <a:ext cx="735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2362200"/>
            <a:ext cx="2233612" cy="1752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4343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498973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 Cate</a:t>
            </a:r>
          </a:p>
        </p:txBody>
      </p:sp>
    </p:spTree>
    <p:extLst>
      <p:ext uri="{BB962C8B-B14F-4D97-AF65-F5344CB8AC3E}">
        <p14:creationId xmlns:p14="http://schemas.microsoft.com/office/powerpoint/2010/main" val="1247010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with Perceptron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39212" cy="33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3505200"/>
            <a:ext cx="2640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3508332"/>
            <a:ext cx="2233612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3505200"/>
            <a:ext cx="735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2362200"/>
            <a:ext cx="2233612" cy="1752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4343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498973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 Cate</a:t>
            </a:r>
          </a:p>
        </p:txBody>
      </p:sp>
      <p:pic>
        <p:nvPicPr>
          <p:cNvPr id="3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35638"/>
            <a:ext cx="9191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4600" y="58013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125232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with Perceptron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39212" cy="33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3505200"/>
            <a:ext cx="2640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3508332"/>
            <a:ext cx="2233612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3505200"/>
            <a:ext cx="735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2362200"/>
            <a:ext cx="2233612" cy="1752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4343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498973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 Cate</a:t>
            </a:r>
          </a:p>
        </p:txBody>
      </p:sp>
      <p:pic>
        <p:nvPicPr>
          <p:cNvPr id="3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35638"/>
            <a:ext cx="9191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48400" y="5867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I did wrong?</a:t>
            </a:r>
          </a:p>
        </p:txBody>
      </p:sp>
    </p:spTree>
    <p:extLst>
      <p:ext uri="{BB962C8B-B14F-4D97-AF65-F5344CB8AC3E}">
        <p14:creationId xmlns:p14="http://schemas.microsoft.com/office/powerpoint/2010/main" val="2588999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with Perceptron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39212" cy="33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3505200"/>
            <a:ext cx="2640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3508332"/>
            <a:ext cx="2233612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3505200"/>
            <a:ext cx="735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2362200"/>
            <a:ext cx="2233612" cy="1752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4343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498973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 Cate</a:t>
            </a:r>
          </a:p>
        </p:txBody>
      </p:sp>
      <p:pic>
        <p:nvPicPr>
          <p:cNvPr id="3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35638"/>
            <a:ext cx="9191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48400" y="5867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I did wrong?</a:t>
            </a: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 flipH="1" flipV="1">
            <a:off x="3225403" y="3505200"/>
            <a:ext cx="2184797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4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with Perceptron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39212" cy="33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3505200"/>
            <a:ext cx="2640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3508332"/>
            <a:ext cx="2233612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3505200"/>
            <a:ext cx="735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2362200"/>
            <a:ext cx="2233612" cy="1752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4343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498973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 Cate</a:t>
            </a:r>
          </a:p>
        </p:txBody>
      </p:sp>
      <p:pic>
        <p:nvPicPr>
          <p:cNvPr id="3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35638"/>
            <a:ext cx="9191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48400" y="5867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Ok, how to fix?</a:t>
            </a: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 flipH="1" flipV="1">
            <a:off x="3225403" y="3505200"/>
            <a:ext cx="2184797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47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with Perceptron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39212" cy="33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3505200"/>
            <a:ext cx="2640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3508332"/>
            <a:ext cx="2233612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3505200"/>
            <a:ext cx="735806" cy="121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2362200"/>
            <a:ext cx="2233612" cy="1752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4343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498973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 Cate</a:t>
            </a:r>
          </a:p>
        </p:txBody>
      </p:sp>
      <p:pic>
        <p:nvPicPr>
          <p:cNvPr id="3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35638"/>
            <a:ext cx="9191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48400" y="5867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Ok, how to fix?</a:t>
            </a: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 flipH="1" flipV="1">
            <a:off x="3225403" y="3505200"/>
            <a:ext cx="2184797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8400" y="62585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Ans</a:t>
            </a:r>
            <a:r>
              <a:rPr lang="en-US" sz="2800" dirty="0"/>
              <a:t>: Learning </a:t>
            </a:r>
            <a:r>
              <a:rPr lang="en-US" sz="2800" dirty="0" err="1"/>
              <a:t>Algo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573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wrong predictions,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1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0000"/>
                    </a:solidFill>
                  </a:rPr>
                  <a:t>wrong predictions</a:t>
                </a:r>
                <a:r>
                  <a:rPr lang="en-US" dirty="0"/>
                  <a:t>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19200" y="54102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But, how do the algorithm knew that the predictions are wrong?</a:t>
            </a:r>
          </a:p>
        </p:txBody>
      </p:sp>
    </p:spTree>
    <p:extLst>
      <p:ext uri="{BB962C8B-B14F-4D97-AF65-F5344CB8AC3E}">
        <p14:creationId xmlns:p14="http://schemas.microsoft.com/office/powerpoint/2010/main" val="1561709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0000"/>
                    </a:solidFill>
                  </a:rPr>
                  <a:t>wrong predictions</a:t>
                </a:r>
                <a:r>
                  <a:rPr lang="en-US" dirty="0"/>
                  <a:t>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19200" y="54102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But, how do the algorithm knew that the predictions are wrong? </a:t>
            </a:r>
          </a:p>
          <a:p>
            <a:r>
              <a:rPr lang="en-US" sz="3200" dirty="0"/>
              <a:t>Cost function/ loss function tell it</a:t>
            </a:r>
          </a:p>
        </p:txBody>
      </p:sp>
    </p:spTree>
    <p:extLst>
      <p:ext uri="{BB962C8B-B14F-4D97-AF65-F5344CB8AC3E}">
        <p14:creationId xmlns:p14="http://schemas.microsoft.com/office/powerpoint/2010/main" val="124225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Machine Learning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191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Field of study that gives computer the ability to learn without being explicitly programmed (Arthur Samuel, 1956) </a:t>
            </a:r>
          </a:p>
          <a:p>
            <a:r>
              <a:rPr lang="en-GB" dirty="0"/>
              <a:t>Study of algorithms that improve their performance P at some task T with experience E (Tom Mitchell, 1998)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2736" y="5837312"/>
            <a:ext cx="5976664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GB" sz="2800" dirty="0">
                <a:solidFill>
                  <a:schemeClr val="tx1"/>
                </a:solidFill>
              </a:rPr>
              <a:t>Well defined learning task: &lt;P, T, E&gt;</a:t>
            </a:r>
          </a:p>
        </p:txBody>
      </p:sp>
      <p:pic>
        <p:nvPicPr>
          <p:cNvPr id="5" name="Picture 4" descr="check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0964" y="1447800"/>
            <a:ext cx="2699792" cy="2719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6216" y="4648200"/>
            <a:ext cx="2627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T: Play checkers</a:t>
            </a:r>
          </a:p>
          <a:p>
            <a:r>
              <a:rPr lang="en-GB" sz="2000" dirty="0"/>
              <a:t>P: % of games won</a:t>
            </a:r>
          </a:p>
          <a:p>
            <a:r>
              <a:rPr lang="en-GB" sz="2000" dirty="0"/>
              <a:t>E: Playing against self</a:t>
            </a:r>
          </a:p>
        </p:txBody>
      </p:sp>
    </p:spTree>
    <p:extLst>
      <p:ext uri="{BB962C8B-B14F-4D97-AF65-F5344CB8AC3E}">
        <p14:creationId xmlns:p14="http://schemas.microsoft.com/office/powerpoint/2010/main" val="159311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0000"/>
                    </a:solidFill>
                  </a:rPr>
                  <a:t>wrong predictions</a:t>
                </a:r>
                <a:r>
                  <a:rPr lang="en-US" dirty="0"/>
                  <a:t>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19200" y="54102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Cost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08347" y="5513248"/>
                <a:ext cx="3859453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𝑊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47" y="5513248"/>
                <a:ext cx="385945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096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0000"/>
                    </a:solidFill>
                  </a:rPr>
                  <a:t>wrong predictions</a:t>
                </a:r>
                <a:r>
                  <a:rPr lang="en-US" dirty="0"/>
                  <a:t>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19200" y="54102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Cost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76800" y="5334000"/>
                <a:ext cx="3859453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𝑊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334000"/>
                <a:ext cx="385945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162800" y="49162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4876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543800" y="5523132"/>
            <a:ext cx="0" cy="3442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229600" y="5410200"/>
            <a:ext cx="0" cy="3442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Defined Learning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Handwriting Recognition</a:t>
            </a:r>
          </a:p>
          <a:p>
            <a:pPr lvl="1"/>
            <a:r>
              <a:rPr lang="en-GB" dirty="0"/>
              <a:t>Task T: recognizing and classifying handwritten words within images</a:t>
            </a:r>
          </a:p>
          <a:p>
            <a:pPr lvl="1"/>
            <a:r>
              <a:rPr lang="en-GB" dirty="0"/>
              <a:t>Performance P: percent of words correctly classified</a:t>
            </a:r>
          </a:p>
          <a:p>
            <a:pPr lvl="1"/>
            <a:r>
              <a:rPr lang="en-GB" dirty="0"/>
              <a:t>Training experience E: a database of written words with given classification</a:t>
            </a:r>
          </a:p>
          <a:p>
            <a:endParaRPr lang="en-GB" dirty="0"/>
          </a:p>
        </p:txBody>
      </p:sp>
      <p:pic>
        <p:nvPicPr>
          <p:cNvPr id="4" name="Picture 3" descr="close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3120" y="3861661"/>
            <a:ext cx="4634880" cy="3009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32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  <a:p>
            <a:pPr lvl="1"/>
            <a:r>
              <a:rPr lang="en-GB" dirty="0"/>
              <a:t>Classification</a:t>
            </a:r>
          </a:p>
          <a:p>
            <a:pPr lvl="1"/>
            <a:r>
              <a:rPr lang="en-GB" dirty="0"/>
              <a:t>Regression</a:t>
            </a:r>
          </a:p>
          <a:p>
            <a:r>
              <a:rPr lang="en-GB" dirty="0"/>
              <a:t>Unsupervised Learning</a:t>
            </a:r>
          </a:p>
          <a:p>
            <a:r>
              <a:rPr lang="en-GB" dirty="0"/>
              <a:t>Reinforcement Learning</a:t>
            </a:r>
          </a:p>
          <a:p>
            <a:endParaRPr lang="en-GB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5324"/>
            <a:ext cx="9137133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reinforcement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reinforcement learn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95974"/>
            <a:ext cx="4260333" cy="209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33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</a:t>
            </a:r>
          </a:p>
        </p:txBody>
      </p:sp>
      <p:pic>
        <p:nvPicPr>
          <p:cNvPr id="2050" name="Picture 2" descr="Image result for machine learning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1145"/>
            <a:ext cx="9184768" cy="47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3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pic>
        <p:nvPicPr>
          <p:cNvPr id="2054" name="Picture 6" descr="Image result for examples of image features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5791200" cy="320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xamples of bag of wo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04924"/>
            <a:ext cx="5562600" cy="33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0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Biological Neuron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083" y="1981200"/>
            <a:ext cx="63817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5906" y="3886200"/>
            <a:ext cx="2533062" cy="298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314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001000" cy="2438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Rosenblatt proposed a binary classification method</a:t>
                </a:r>
              </a:p>
              <a:p>
                <a:r>
                  <a:rPr lang="en-US" dirty="0"/>
                  <a:t>Key Idea</a:t>
                </a:r>
              </a:p>
              <a:p>
                <a:pPr lvl="1"/>
                <a:r>
                  <a:rPr lang="en-US" dirty="0"/>
                  <a:t>One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per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Multiple weights with respective inputs and add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result larger than threshold, return 1, otherwise 0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001000" cy="2438399"/>
              </a:xfrm>
              <a:blipFill rotWithShape="1">
                <a:blip r:embed="rId2"/>
                <a:stretch>
                  <a:fillRect l="-1219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02234"/>
            <a:ext cx="5391150" cy="295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61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1199</Words>
  <Application>Microsoft Office PowerPoint</Application>
  <PresentationFormat>On-screen Show (4:3)</PresentationFormat>
  <Paragraphs>402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Advanced Topics in Artificial Intelligence: Machine Learning and Neural Network Basis</vt:lpstr>
      <vt:lpstr>Topics</vt:lpstr>
      <vt:lpstr>What is Machine Learning ?</vt:lpstr>
      <vt:lpstr>Well Defined Learning Task</vt:lpstr>
      <vt:lpstr>Machine Learning Tasks</vt:lpstr>
      <vt:lpstr>Learning Process</vt:lpstr>
      <vt:lpstr>Features </vt:lpstr>
      <vt:lpstr>Biological Neuron</vt:lpstr>
      <vt:lpstr>Perceptron</vt:lpstr>
      <vt:lpstr>Sentiment Classification</vt:lpstr>
      <vt:lpstr>Sentiment Classification</vt:lpstr>
      <vt:lpstr>Sentiment Classification</vt:lpstr>
      <vt:lpstr>Sentiment Classification</vt:lpstr>
      <vt:lpstr>Sentiment Classification with Perceptron</vt:lpstr>
      <vt:lpstr>Sentiment Classification with Perceptron</vt:lpstr>
      <vt:lpstr>Fast Sentiment Classification with Perceptron</vt:lpstr>
      <vt:lpstr>Fast Sentiment Classification with Perceptron</vt:lpstr>
      <vt:lpstr>Fast Sentiment Classification with Perceptron</vt:lpstr>
      <vt:lpstr>Image Classification with Perceptron</vt:lpstr>
      <vt:lpstr>Image Classification with Perceptron</vt:lpstr>
      <vt:lpstr>Image Classification with Perceptron</vt:lpstr>
      <vt:lpstr>Image Classification with Perceptron</vt:lpstr>
      <vt:lpstr>Image Classification with Perceptron</vt:lpstr>
      <vt:lpstr>Image Classification with Perceptron</vt:lpstr>
      <vt:lpstr>Image Classification with Perceptron</vt:lpstr>
      <vt:lpstr>Image Classification with Perceptron</vt:lpstr>
      <vt:lpstr>Training a Perceptron</vt:lpstr>
      <vt:lpstr>Training a Perceptron</vt:lpstr>
      <vt:lpstr>Training a Perceptron</vt:lpstr>
      <vt:lpstr>Training a Perceptron</vt:lpstr>
      <vt:lpstr>Training a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Tehseen-PC</dc:creator>
  <cp:lastModifiedBy>anwar khan</cp:lastModifiedBy>
  <cp:revision>80</cp:revision>
  <dcterms:created xsi:type="dcterms:W3CDTF">2006-08-16T00:00:00Z</dcterms:created>
  <dcterms:modified xsi:type="dcterms:W3CDTF">2022-08-04T15:32:37Z</dcterms:modified>
</cp:coreProperties>
</file>