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9" r:id="rId2"/>
    <p:sldId id="354" r:id="rId3"/>
    <p:sldId id="312" r:id="rId4"/>
    <p:sldId id="357" r:id="rId5"/>
    <p:sldId id="358" r:id="rId6"/>
    <p:sldId id="385" r:id="rId7"/>
    <p:sldId id="386" r:id="rId8"/>
    <p:sldId id="361" r:id="rId9"/>
    <p:sldId id="387" r:id="rId10"/>
    <p:sldId id="389" r:id="rId11"/>
    <p:sldId id="388" r:id="rId12"/>
    <p:sldId id="377" r:id="rId13"/>
    <p:sldId id="363" r:id="rId14"/>
    <p:sldId id="362" r:id="rId15"/>
    <p:sldId id="364" r:id="rId16"/>
    <p:sldId id="365" r:id="rId17"/>
    <p:sldId id="366" r:id="rId18"/>
    <p:sldId id="367" r:id="rId19"/>
    <p:sldId id="356" r:id="rId20"/>
    <p:sldId id="369" r:id="rId21"/>
    <p:sldId id="370" r:id="rId22"/>
    <p:sldId id="371" r:id="rId23"/>
    <p:sldId id="373" r:id="rId24"/>
    <p:sldId id="374" r:id="rId25"/>
    <p:sldId id="375" r:id="rId26"/>
    <p:sldId id="378" r:id="rId27"/>
    <p:sldId id="380" r:id="rId28"/>
    <p:sldId id="381" r:id="rId29"/>
    <p:sldId id="382" r:id="rId30"/>
    <p:sldId id="383" r:id="rId31"/>
    <p:sldId id="384" r:id="rId32"/>
    <p:sldId id="390" r:id="rId33"/>
    <p:sldId id="391" r:id="rId34"/>
    <p:sldId id="3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5" autoAdjust="0"/>
    <p:restoredTop sz="94662" autoAdjust="0"/>
  </p:normalViewPr>
  <p:slideViewPr>
    <p:cSldViewPr>
      <p:cViewPr varScale="1">
        <p:scale>
          <a:sx n="84" d="100"/>
          <a:sy n="84" d="100"/>
        </p:scale>
        <p:origin x="10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FBF91-74FD-4555-AAF6-3729532219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75AF4-66E6-4868-A72D-F1913F41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1.png"/><Relationship Id="rId5" Type="http://schemas.openxmlformats.org/officeDocument/2006/relationships/image" Target="../media/image22.png"/><Relationship Id="rId10" Type="http://schemas.openxmlformats.org/officeDocument/2006/relationships/image" Target="../media/image180.png"/><Relationship Id="rId4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Networks: Computational Neuron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473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Dr. Tehseen</a:t>
            </a:r>
            <a:r>
              <a:rPr lang="en-US" sz="3600" dirty="0"/>
              <a:t> Zia</a:t>
            </a:r>
          </a:p>
        </p:txBody>
      </p:sp>
    </p:spTree>
    <p:extLst>
      <p:ext uri="{BB962C8B-B14F-4D97-AF65-F5344CB8AC3E}">
        <p14:creationId xmlns:p14="http://schemas.microsoft.com/office/powerpoint/2010/main" val="31538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XOR with 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590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43600" y="38100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cannot because XOR is nonlinearly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1671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XOR with Multi-Perceptron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76600" y="3429000"/>
            <a:ext cx="251460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1665" y="447502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5334000" y="4670450"/>
            <a:ext cx="1066800" cy="8329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575" y="5345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0800000" flipV="1">
            <a:off x="2286000" y="5184793"/>
            <a:ext cx="1143004" cy="3185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0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Nonlinearly Separable Problems and Multi-perceptron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76600" y="3429000"/>
            <a:ext cx="251460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1665" y="447502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5334000" y="4670450"/>
            <a:ext cx="1066800" cy="8329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575" y="5345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0800000" flipV="1">
            <a:off x="2286000" y="5184793"/>
            <a:ext cx="1143004" cy="3185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362200"/>
            <a:ext cx="30480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rule: </a:t>
            </a:r>
          </a:p>
          <a:p>
            <a:r>
              <a:rPr lang="en-US" sz="2000" dirty="0"/>
              <a:t>if ∑ of P1 &lt; 0 -&gt; black</a:t>
            </a:r>
          </a:p>
          <a:p>
            <a:r>
              <a:rPr lang="en-US" sz="2000" dirty="0" err="1"/>
              <a:t>elseif</a:t>
            </a:r>
            <a:r>
              <a:rPr lang="en-US" sz="2000" dirty="0"/>
              <a:t> ∑ of P2 &gt; 0 -&gt; black</a:t>
            </a:r>
          </a:p>
          <a:p>
            <a:r>
              <a:rPr lang="en-US" sz="2000" dirty="0"/>
              <a:t>else white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1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Multi-perceptron Architecture</a:t>
            </a:r>
          </a:p>
        </p:txBody>
      </p:sp>
      <p:sp>
        <p:nvSpPr>
          <p:cNvPr id="11" name="Oval 10"/>
          <p:cNvSpPr/>
          <p:nvPr/>
        </p:nvSpPr>
        <p:spPr>
          <a:xfrm>
            <a:off x="1832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01008" y="2379305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914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6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2788018" y="2694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37472" y="2244435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3976255" y="2556162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75965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65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1832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01008" y="3640070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914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66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788018" y="3955475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37472" y="35052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3976255" y="3816927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7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39608" y="2961196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sp>
        <p:nvSpPr>
          <p:cNvPr id="41" name="Oval 40"/>
          <p:cNvSpPr/>
          <p:nvPr/>
        </p:nvSpPr>
        <p:spPr>
          <a:xfrm>
            <a:off x="76998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flipV="1">
            <a:off x="7938655" y="3131127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52165" y="32766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914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19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914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6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438400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14600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14975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3</a:t>
            </a:r>
          </a:p>
        </p:txBody>
      </p:sp>
    </p:spTree>
    <p:extLst>
      <p:ext uri="{BB962C8B-B14F-4D97-AF65-F5344CB8AC3E}">
        <p14:creationId xmlns:p14="http://schemas.microsoft.com/office/powerpoint/2010/main" val="404148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Multi-perceptron Architecture</a:t>
            </a:r>
          </a:p>
        </p:txBody>
      </p:sp>
      <p:sp>
        <p:nvSpPr>
          <p:cNvPr id="11" name="Oval 10"/>
          <p:cNvSpPr/>
          <p:nvPr/>
        </p:nvSpPr>
        <p:spPr>
          <a:xfrm>
            <a:off x="1832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01008" y="2379305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914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6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2788018" y="2694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37472" y="2244435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3976255" y="2556162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75965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65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40180"/>
            <a:ext cx="21145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053753" y="5463483"/>
            <a:ext cx="942975" cy="10429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24350" y="4781550"/>
            <a:ext cx="1466850" cy="15262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32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01008" y="3640070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914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66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7056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788018" y="3955475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37472" y="35052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3976255" y="3816927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7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6935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39608" y="2961196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sp>
        <p:nvSpPr>
          <p:cNvPr id="41" name="Oval 40"/>
          <p:cNvSpPr/>
          <p:nvPr/>
        </p:nvSpPr>
        <p:spPr>
          <a:xfrm>
            <a:off x="76998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flipV="1">
            <a:off x="7938655" y="3131127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52165" y="32766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914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19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32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914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6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5" y="3200400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438400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14600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14975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3</a:t>
            </a:r>
          </a:p>
        </p:txBody>
      </p:sp>
      <p:sp>
        <p:nvSpPr>
          <p:cNvPr id="2058" name="Multiply 2057"/>
          <p:cNvSpPr/>
          <p:nvPr/>
        </p:nvSpPr>
        <p:spPr>
          <a:xfrm>
            <a:off x="4121728" y="4895555"/>
            <a:ext cx="1191490" cy="154190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0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2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19800" y="45720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function</a:t>
            </a:r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6464588" y="5321588"/>
            <a:ext cx="1015425" cy="6858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6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Neuron</a:t>
            </a:r>
          </a:p>
        </p:txBody>
      </p:sp>
      <p:sp>
        <p:nvSpPr>
          <p:cNvPr id="3" name="Oval 2"/>
          <p:cNvSpPr/>
          <p:nvPr/>
        </p:nvSpPr>
        <p:spPr>
          <a:xfrm>
            <a:off x="3429000" y="1981200"/>
            <a:ext cx="3048000" cy="281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410200" y="2055217"/>
            <a:ext cx="0" cy="2669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05200" y="3048000"/>
                <a:ext cx="1905000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048000"/>
                <a:ext cx="1905000" cy="8224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3" idx="2"/>
          </p:cNvCxnSpPr>
          <p:nvPr/>
        </p:nvCxnSpPr>
        <p:spPr>
          <a:xfrm>
            <a:off x="1752600" y="2667000"/>
            <a:ext cx="167640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52600" y="3429000"/>
            <a:ext cx="1676400" cy="4381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86000" y="2482334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82334"/>
                <a:ext cx="56239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33600" y="3745468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45468"/>
                <a:ext cx="5623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3048000"/>
                <a:ext cx="111697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048000"/>
                <a:ext cx="1116974" cy="822469"/>
              </a:xfrm>
              <a:prstGeom prst="rect">
                <a:avLst/>
              </a:prstGeom>
              <a:blipFill rotWithShape="1">
                <a:blip r:embed="rId7"/>
                <a:stretch>
                  <a:fillRect r="-7650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6450974" y="3381375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3947" r="-4098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24200" y="5334000"/>
                <a:ext cx="3352800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exp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⁡(−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334000"/>
                <a:ext cx="3352800" cy="663515"/>
              </a:xfrm>
              <a:prstGeom prst="rect">
                <a:avLst/>
              </a:prstGeom>
              <a:blipFill rotWithShape="1">
                <a:blip r:embed="rId9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419600"/>
          </a:xfrm>
        </p:spPr>
        <p:txBody>
          <a:bodyPr/>
          <a:lstStyle/>
          <a:p>
            <a:r>
              <a:rPr lang="en-US" dirty="0"/>
              <a:t>Representing Perceptron </a:t>
            </a:r>
          </a:p>
          <a:p>
            <a:r>
              <a:rPr lang="en-US" dirty="0"/>
              <a:t>Linearly and Nonlinearly Separable Problems</a:t>
            </a:r>
          </a:p>
          <a:p>
            <a:r>
              <a:rPr lang="en-US" dirty="0"/>
              <a:t>Implementing AND, OR with Perceptron</a:t>
            </a:r>
          </a:p>
          <a:p>
            <a:r>
              <a:rPr lang="en-US" dirty="0"/>
              <a:t>Limitation of Perceptron </a:t>
            </a:r>
          </a:p>
          <a:p>
            <a:r>
              <a:rPr lang="en-US" dirty="0"/>
              <a:t>Computational Neuron</a:t>
            </a:r>
          </a:p>
          <a:p>
            <a:r>
              <a:rPr lang="en-US" dirty="0"/>
              <a:t>Learning Computational Neuron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5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24200" y="5334000"/>
                <a:ext cx="3352800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exp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⁡(−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334000"/>
                <a:ext cx="3352800" cy="663515"/>
              </a:xfrm>
              <a:prstGeom prst="rect">
                <a:avLst/>
              </a:prstGeom>
              <a:blipFill rotWithShape="1">
                <a:blip r:embed="rId2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43" y="1600200"/>
            <a:ext cx="5623357" cy="374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7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057400"/>
            <a:ext cx="4010891" cy="26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2438400"/>
                <a:ext cx="14979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38400"/>
                <a:ext cx="1497974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4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119735"/>
                <a:ext cx="2696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9735"/>
                <a:ext cx="26967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4643735"/>
                <a:ext cx="2365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=1,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𝑖𝑓𝑎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3735"/>
                <a:ext cx="236513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" y="40341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rule: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5177135"/>
                <a:ext cx="2365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𝑖𝑓𝑎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7135"/>
                <a:ext cx="236513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57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Boundary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32099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14800" y="2362200"/>
                <a:ext cx="3962400" cy="498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362200"/>
                <a:ext cx="3962400" cy="498021"/>
              </a:xfrm>
              <a:prstGeom prst="rect">
                <a:avLst/>
              </a:prstGeom>
              <a:blipFill rotWithShape="1"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7200" y="2895600"/>
                <a:ext cx="5100884" cy="498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5100884" cy="498021"/>
              </a:xfrm>
              <a:prstGeom prst="rect">
                <a:avLst/>
              </a:prstGeom>
              <a:blipFill rotWithShape="1">
                <a:blip r:embed="rId4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4948535"/>
                <a:ext cx="4918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𝑝𝑟𝑒𝑑𝑖𝑐𝑡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−3+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 0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48535"/>
                <a:ext cx="491801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91" t="-10526" r="-8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26340" y="4126468"/>
                <a:ext cx="1165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-3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40" y="4126468"/>
                <a:ext cx="116564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62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40472" y="4114800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72" y="4114800"/>
                <a:ext cx="12557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59672" y="4114800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72" y="4114800"/>
                <a:ext cx="12557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38600" y="4202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</a:t>
            </a:r>
          </a:p>
        </p:txBody>
      </p:sp>
    </p:spTree>
    <p:extLst>
      <p:ext uri="{BB962C8B-B14F-4D97-AF65-F5344CB8AC3E}">
        <p14:creationId xmlns:p14="http://schemas.microsoft.com/office/powerpoint/2010/main" val="247211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Boundary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32099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14800" y="2362200"/>
                <a:ext cx="3962400" cy="498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362200"/>
                <a:ext cx="3962400" cy="498021"/>
              </a:xfrm>
              <a:prstGeom prst="rect">
                <a:avLst/>
              </a:prstGeom>
              <a:blipFill rotWithShape="1"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7200" y="2895600"/>
                <a:ext cx="5100884" cy="498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5100884" cy="498021"/>
              </a:xfrm>
              <a:prstGeom prst="rect">
                <a:avLst/>
              </a:prstGeom>
              <a:blipFill rotWithShape="1">
                <a:blip r:embed="rId4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4948535"/>
                <a:ext cx="4918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𝑝𝑟𝑒𝑑𝑖𝑐𝑡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−3+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 0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48535"/>
                <a:ext cx="491801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91" t="-10526" r="-8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26340" y="4126468"/>
                <a:ext cx="1165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-3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40" y="4126468"/>
                <a:ext cx="116564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62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40472" y="4114800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72" y="4114800"/>
                <a:ext cx="12557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59672" y="4114800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72" y="4114800"/>
                <a:ext cx="12557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38600" y="4202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</a:t>
            </a:r>
          </a:p>
        </p:txBody>
      </p:sp>
    </p:spTree>
    <p:extLst>
      <p:ext uri="{BB962C8B-B14F-4D97-AF65-F5344CB8AC3E}">
        <p14:creationId xmlns:p14="http://schemas.microsoft.com/office/powerpoint/2010/main" val="341961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Dataset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…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 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Classifier 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endParaRPr lang="en-US" dirty="0"/>
              </a:p>
              <a:p>
                <a:r>
                  <a:rPr lang="en-US" dirty="0"/>
                  <a:t>How to choose parameters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3337112"/>
                <a:ext cx="4343400" cy="8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32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exp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⁡(−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37112"/>
                <a:ext cx="4343400" cy="853888"/>
              </a:xfrm>
              <a:prstGeom prst="rect">
                <a:avLst/>
              </a:prstGeom>
              <a:blipFill rotWithShape="1">
                <a:blip r:embed="rId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3600" y="4495800"/>
                <a:ext cx="5638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+…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95800"/>
                <a:ext cx="56388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90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3228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52164"/>
            <a:ext cx="32194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23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𝑖𝑓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3124200" y="1752600"/>
            <a:ext cx="3048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4290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= 0 if y = 1, a = 1</a:t>
            </a:r>
          </a:p>
          <a:p>
            <a:r>
              <a:rPr lang="en-US" sz="3200" dirty="0"/>
              <a:t>But as a -&gt; 0</a:t>
            </a:r>
          </a:p>
          <a:p>
            <a:r>
              <a:rPr lang="en-US" sz="3200" dirty="0"/>
              <a:t>Cost -&gt; ∞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95675"/>
            <a:ext cx="38290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53564" y="6044625"/>
                <a:ext cx="5168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64" y="6044625"/>
                <a:ext cx="51687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16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𝑖𝑓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3124200" y="1752600"/>
            <a:ext cx="3048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4290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= 0 if y = 0, a = 0</a:t>
            </a:r>
          </a:p>
          <a:p>
            <a:r>
              <a:rPr lang="en-US" sz="3200" dirty="0"/>
              <a:t>But as a -&gt; 1</a:t>
            </a:r>
          </a:p>
          <a:p>
            <a:r>
              <a:rPr lang="en-US" sz="3200" dirty="0"/>
              <a:t>Cost -&gt; ∞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81233"/>
            <a:ext cx="3581400" cy="329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53564" y="6044625"/>
                <a:ext cx="5168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64" y="6044625"/>
                <a:ext cx="51687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9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𝑖𝑓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3124200" y="1752600"/>
            <a:ext cx="3048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4290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= 0 if y = 0, a = 0</a:t>
            </a:r>
          </a:p>
          <a:p>
            <a:r>
              <a:rPr lang="en-US" sz="3200" dirty="0"/>
              <a:t>But as a -&gt; 1</a:t>
            </a:r>
          </a:p>
          <a:p>
            <a:r>
              <a:rPr lang="en-US" sz="3200" dirty="0"/>
              <a:t>Cost -&gt; ∞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81233"/>
            <a:ext cx="3581400" cy="329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53564" y="6044625"/>
                <a:ext cx="5168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64" y="6044625"/>
                <a:ext cx="51687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7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6576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i="1" dirty="0">
                            <a:latin typeface="Cambria Math"/>
                          </a:rPr>
                          <m:t>𝐶𝑜𝑠𝑡</m:t>
                        </m:r>
                        <m:r>
                          <a:rPr lang="en-US" i="1" dirty="0">
                            <a:latin typeface="Cambria Math"/>
                          </a:rPr>
                          <m:t> (</m:t>
                        </m:r>
                        <m:r>
                          <a:rPr lang="en-US" i="1" dirty="0" err="1">
                            <a:latin typeface="Cambria Math"/>
                          </a:rPr>
                          <m:t>𝑎</m:t>
                        </m:r>
                        <m:r>
                          <a:rPr lang="en-US" i="1" dirty="0" err="1">
                            <a:latin typeface="Cambria Math"/>
                          </a:rPr>
                          <m:t>,</m:t>
                        </m:r>
                        <m:r>
                          <a:rPr lang="en-US" i="1" dirty="0" err="1">
                            <a:latin typeface="Cambria Math"/>
                          </a:rPr>
                          <m:t>𝑦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y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log</m:t>
                    </m:r>
                    <m:r>
                      <a:rPr lang="en-US" b="0" i="0" dirty="0" smtClean="0">
                        <a:latin typeface="Cambria Math"/>
                      </a:rPr>
                      <m:t>(1−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657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3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001000" cy="2438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Rosenblatt proposed a binary classification method</a:t>
                </a:r>
              </a:p>
              <a:p>
                <a:r>
                  <a:rPr lang="en-US" dirty="0"/>
                  <a:t>Key Idea</a:t>
                </a:r>
              </a:p>
              <a:p>
                <a:pPr lvl="1"/>
                <a:r>
                  <a:rPr lang="en-US" dirty="0"/>
                  <a:t>One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per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Multiple weights with respective inputs and add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result larger than threshold, return 1, otherwise 0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001000" cy="2438399"/>
              </a:xfrm>
              <a:blipFill rotWithShape="1">
                <a:blip r:embed="rId2"/>
                <a:stretch>
                  <a:fillRect l="-1219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02234"/>
            <a:ext cx="5391150" cy="295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614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6576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i="1" dirty="0">
                            <a:latin typeface="Cambria Math"/>
                          </a:rPr>
                          <m:t>𝐶𝑜𝑠𝑡</m:t>
                        </m:r>
                        <m:r>
                          <a:rPr lang="en-US" i="1" dirty="0">
                            <a:latin typeface="Cambria Math"/>
                          </a:rPr>
                          <m:t> (</m:t>
                        </m:r>
                        <m:r>
                          <a:rPr lang="en-US" i="1" dirty="0" err="1">
                            <a:latin typeface="Cambria Math"/>
                          </a:rPr>
                          <m:t>𝑎</m:t>
                        </m:r>
                        <m:r>
                          <a:rPr lang="en-US" i="1" dirty="0" err="1">
                            <a:latin typeface="Cambria Math"/>
                          </a:rPr>
                          <m:t>,</m:t>
                        </m:r>
                        <m:r>
                          <a:rPr lang="en-US" i="1" dirty="0" err="1">
                            <a:latin typeface="Cambria Math"/>
                          </a:rPr>
                          <m:t>𝑦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y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log</m:t>
                    </m:r>
                    <m:r>
                      <a:rPr lang="en-US" b="0" i="0" dirty="0" smtClean="0">
                        <a:latin typeface="Cambria Math"/>
                      </a:rPr>
                      <m:t>(1−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657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4400" y="4876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fit parameters 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3514" y="5334000"/>
                <a:ext cx="22152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𝑚𝑖𝑛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14" y="5334000"/>
                <a:ext cx="221528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02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Parameters: 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ylog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dirty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𝑅𝑒𝑝𝑒𝑎𝑡</m:t>
                    </m:r>
                    <m:r>
                      <a:rPr lang="en-US" i="1" dirty="0" smtClean="0">
                        <a:latin typeface="Cambria Math"/>
                      </a:rPr>
                      <m:t>{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=ƞ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103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Solving XOR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115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Paper Reading [Only for Students that passed Adv. Topics in AI]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and understanding Image Classification State-of-art: </a:t>
            </a:r>
          </a:p>
          <a:p>
            <a:pPr lvl="1"/>
            <a:r>
              <a:rPr lang="en-US" dirty="0" err="1"/>
              <a:t>ResNet</a:t>
            </a:r>
            <a:r>
              <a:rPr lang="en-US" dirty="0"/>
              <a:t> Network</a:t>
            </a:r>
          </a:p>
          <a:p>
            <a:pPr lvl="1"/>
            <a:r>
              <a:rPr lang="en-US" dirty="0"/>
              <a:t>Inception-</a:t>
            </a:r>
            <a:r>
              <a:rPr lang="en-US" dirty="0" err="1"/>
              <a:t>ResNet</a:t>
            </a:r>
            <a:r>
              <a:rPr lang="en-US" dirty="0"/>
              <a:t> Network</a:t>
            </a:r>
          </a:p>
          <a:p>
            <a:pPr lvl="1"/>
            <a:r>
              <a:rPr lang="en-US" dirty="0"/>
              <a:t>Squeeze-and-excitation networks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9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References [Only for Students that passed Adv. Topics in AI]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	</a:t>
            </a:r>
            <a:r>
              <a:rPr lang="en-US" dirty="0" err="1"/>
              <a:t>Szegedy</a:t>
            </a:r>
            <a:r>
              <a:rPr lang="en-US" dirty="0"/>
              <a:t>, C., </a:t>
            </a:r>
            <a:r>
              <a:rPr lang="en-US" dirty="0" err="1"/>
              <a:t>Ioffe</a:t>
            </a:r>
            <a:r>
              <a:rPr lang="en-US" dirty="0"/>
              <a:t>, S., </a:t>
            </a:r>
            <a:r>
              <a:rPr lang="en-US" dirty="0" err="1"/>
              <a:t>Vanhoucke</a:t>
            </a:r>
            <a:r>
              <a:rPr lang="en-US" dirty="0"/>
              <a:t>, V. and 	</a:t>
            </a:r>
            <a:r>
              <a:rPr lang="en-US" dirty="0" err="1"/>
              <a:t>Alemi</a:t>
            </a:r>
            <a:r>
              <a:rPr lang="en-US" dirty="0"/>
              <a:t>, A.A., 2017, February. Inception-v4, 	inception-</a:t>
            </a:r>
            <a:r>
              <a:rPr lang="en-US" dirty="0" err="1"/>
              <a:t>resnet</a:t>
            </a:r>
            <a:r>
              <a:rPr lang="en-US" dirty="0"/>
              <a:t> and the impact of 	residual connections on learning. 	In </a:t>
            </a:r>
            <a:r>
              <a:rPr lang="en-US" i="1" dirty="0"/>
              <a:t>AAAI</a:t>
            </a:r>
            <a:r>
              <a:rPr lang="en-US" dirty="0"/>
              <a:t> (Vol. 4, p. 12).</a:t>
            </a:r>
          </a:p>
          <a:p>
            <a:pPr marL="0" indent="0">
              <a:buNone/>
            </a:pPr>
            <a:r>
              <a:rPr lang="en-US" dirty="0"/>
              <a:t>[2]	Hu, J., </a:t>
            </a:r>
            <a:r>
              <a:rPr lang="en-US" dirty="0" err="1"/>
              <a:t>Shen</a:t>
            </a:r>
            <a:r>
              <a:rPr lang="en-US" dirty="0"/>
              <a:t>, L. and Sun, G., 2017. Squeeze-	and-excitation networks. </a:t>
            </a:r>
            <a:r>
              <a:rPr lang="en-US" i="1" dirty="0" err="1"/>
              <a:t>arXiv</a:t>
            </a:r>
            <a:r>
              <a:rPr lang="en-US" i="1" dirty="0"/>
              <a:t> preprint 	arXiv:1709.01507</a:t>
            </a:r>
            <a:r>
              <a:rPr lang="en-US" dirty="0"/>
              <a:t>, </a:t>
            </a:r>
            <a:r>
              <a:rPr lang="en-US" i="1" dirty="0"/>
              <a:t>7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17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Decision Boundary: Linear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56" y="3200400"/>
            <a:ext cx="381734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585072" y="1856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3608" y="1998305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2667000" y="2313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2008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00891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1828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828800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540618" y="2313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90072" y="1863435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5728855" y="2175162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00800" y="2313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67400" y="63201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32013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33600" y="4338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38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14800" y="3200400"/>
                <a:ext cx="2209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00400"/>
                <a:ext cx="220980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239000" y="2052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052935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048000" y="1295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input neuron</a:t>
            </a:r>
          </a:p>
        </p:txBody>
      </p:sp>
    </p:spTree>
    <p:extLst>
      <p:ext uri="{BB962C8B-B14F-4D97-AF65-F5344CB8AC3E}">
        <p14:creationId xmlns:p14="http://schemas.microsoft.com/office/powerpoint/2010/main" val="98933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Linearly and Nonlinearly Separable Problem</a:t>
            </a:r>
          </a:p>
        </p:txBody>
      </p:sp>
      <p:pic>
        <p:nvPicPr>
          <p:cNvPr id="1026" name="Picture 2" descr="Image result for perceptron AND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6" y="2246644"/>
            <a:ext cx="8402494" cy="31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9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AND with Perceptron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981200"/>
            <a:ext cx="3048000" cy="281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2055217"/>
            <a:ext cx="0" cy="2669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5200" y="3048000"/>
                <a:ext cx="1905000" cy="866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∑= 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048000"/>
                <a:ext cx="1905000" cy="866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1752600" y="2667000"/>
            <a:ext cx="167640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52600" y="3429000"/>
            <a:ext cx="1676400" cy="4381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0" y="2482334"/>
                <a:ext cx="99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82334"/>
                <a:ext cx="99200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33600" y="3745468"/>
                <a:ext cx="92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45468"/>
                <a:ext cx="9219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6450974" y="3381375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3947" r="-1530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/>
          <p:nvPr/>
        </p:nvCxnSpPr>
        <p:spPr>
          <a:xfrm flipV="1">
            <a:off x="5257800" y="3235902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562600" y="3178792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78792"/>
                <a:ext cx="7398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/>
          <p:nvPr/>
        </p:nvCxnSpPr>
        <p:spPr>
          <a:xfrm flipV="1">
            <a:off x="5410200" y="5005645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15000" y="4948535"/>
                <a:ext cx="2053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</a:rPr>
                      <m:t>2 </m:t>
                    </m:r>
                    <m:r>
                      <a:rPr lang="en-US" sz="2400" b="0" i="1" smtClean="0">
                        <a:latin typeface="Cambria Math"/>
                      </a:rPr>
                      <m:t>𝑡h𝑒𝑛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948535"/>
                <a:ext cx="205312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93" t="-10526" r="-357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280966" y="5253335"/>
                <a:ext cx="14914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𝑒𝑙𝑠𝑒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0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66" y="5253335"/>
                <a:ext cx="149143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16" t="-10526" r="-53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04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OR with Perceptron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981200"/>
            <a:ext cx="3048000" cy="281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2055217"/>
            <a:ext cx="0" cy="2669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5200" y="3048000"/>
                <a:ext cx="1905000" cy="866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∑= 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048000"/>
                <a:ext cx="1905000" cy="866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1752600" y="2667000"/>
            <a:ext cx="167640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52600" y="3429000"/>
            <a:ext cx="1676400" cy="4381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0" y="2482334"/>
                <a:ext cx="99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82334"/>
                <a:ext cx="99200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33600" y="3745468"/>
                <a:ext cx="92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45468"/>
                <a:ext cx="9219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6450974" y="3381375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3947" r="-1530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/>
          <p:nvPr/>
        </p:nvCxnSpPr>
        <p:spPr>
          <a:xfrm flipV="1">
            <a:off x="5257800" y="3235902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562600" y="3178792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78792"/>
                <a:ext cx="7398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/>
          <p:nvPr/>
        </p:nvCxnSpPr>
        <p:spPr>
          <a:xfrm flipV="1">
            <a:off x="5410200" y="5005645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15000" y="4948535"/>
                <a:ext cx="2053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</a:rPr>
                      <m:t>1 </m:t>
                    </m:r>
                    <m:r>
                      <a:rPr lang="en-US" sz="2400" b="0" i="1" smtClean="0">
                        <a:latin typeface="Cambria Math"/>
                      </a:rPr>
                      <m:t>𝑡h𝑒𝑛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948535"/>
                <a:ext cx="205312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93" t="-10526" r="-357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280966" y="5253335"/>
                <a:ext cx="14914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𝑒𝑙𝑠𝑒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0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66" y="5253335"/>
                <a:ext cx="149143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16" t="-10526" r="-53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8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XOR with 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9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XOR with 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590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1075</Words>
  <Application>Microsoft Office PowerPoint</Application>
  <PresentationFormat>On-screen Show (4:3)</PresentationFormat>
  <Paragraphs>216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Neural Networks: Computational Neuron</vt:lpstr>
      <vt:lpstr>Topics</vt:lpstr>
      <vt:lpstr>Perceptron</vt:lpstr>
      <vt:lpstr>Perceptron Decision Boundary: Linear</vt:lpstr>
      <vt:lpstr>Linearly and Nonlinearly Separable Problem</vt:lpstr>
      <vt:lpstr>Implementing AND with Perceptron</vt:lpstr>
      <vt:lpstr>Implementing OR with Perceptron</vt:lpstr>
      <vt:lpstr>Implementing XOR with Perceptron</vt:lpstr>
      <vt:lpstr>Implementing XOR with Perceptron</vt:lpstr>
      <vt:lpstr>Implementing XOR with Perceptron</vt:lpstr>
      <vt:lpstr>Implementing XOR with Multi-Perceptron</vt:lpstr>
      <vt:lpstr>Nonlinearly Separable Problems and Multi-perceptron</vt:lpstr>
      <vt:lpstr>Multi-perceptron Architecture</vt:lpstr>
      <vt:lpstr>Multi-perceptron Architecture</vt:lpstr>
      <vt:lpstr>Nonlinearity is Important</vt:lpstr>
      <vt:lpstr>Nonlinearity is Important</vt:lpstr>
      <vt:lpstr>Nonlinearity is Important</vt:lpstr>
      <vt:lpstr>Nonlinearity is Important</vt:lpstr>
      <vt:lpstr>Computational Neuron</vt:lpstr>
      <vt:lpstr>Computational Neuron</vt:lpstr>
      <vt:lpstr>Interpretation </vt:lpstr>
      <vt:lpstr>Decision Boundary</vt:lpstr>
      <vt:lpstr>Decision Boundary</vt:lpstr>
      <vt:lpstr>Learning Task</vt:lpstr>
      <vt:lpstr>Cost Function</vt:lpstr>
      <vt:lpstr>Cost Function</vt:lpstr>
      <vt:lpstr>Cost Function</vt:lpstr>
      <vt:lpstr>Cost Function</vt:lpstr>
      <vt:lpstr>Cost Function</vt:lpstr>
      <vt:lpstr>Cost Function</vt:lpstr>
      <vt:lpstr>Learning Parameters: Gradient Descent Algorithm</vt:lpstr>
      <vt:lpstr>Next Lecture</vt:lpstr>
      <vt:lpstr>Paper Reading [Only for Students that passed Adv. Topics in AI]</vt:lpstr>
      <vt:lpstr>Reading References [Only for Students that passed Adv. Topics in AI]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Tehseen-PC</dc:creator>
  <cp:lastModifiedBy>Shabeer</cp:lastModifiedBy>
  <cp:revision>131</cp:revision>
  <dcterms:created xsi:type="dcterms:W3CDTF">2006-08-16T00:00:00Z</dcterms:created>
  <dcterms:modified xsi:type="dcterms:W3CDTF">2020-02-18T06:53:08Z</dcterms:modified>
</cp:coreProperties>
</file>