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70" r:id="rId5"/>
    <p:sldId id="268" r:id="rId6"/>
    <p:sldId id="265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CCFCE-3040-483B-989A-A58E0439760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A047-C75B-4025-B74E-3C8E8C91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1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Only works well when you have two</a:t>
            </a:r>
            <a:r>
              <a:rPr lang="en-IN" baseline="0" dirty="0" smtClean="0"/>
              <a:t> features. But many ML problems have large no. of features.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1479-5C4E-43CA-A0C5-0A26CCB7D2B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Only works well when you have two</a:t>
            </a:r>
            <a:r>
              <a:rPr lang="en-IN" baseline="0" dirty="0" smtClean="0"/>
              <a:t> features. But many ML problems have large no. of features.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1479-5C4E-43CA-A0C5-0A26CCB7D2BE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Only works well when you have two</a:t>
            </a:r>
            <a:r>
              <a:rPr lang="en-IN" baseline="0" dirty="0" smtClean="0"/>
              <a:t> features. But many ML problems have large no. of features.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1479-5C4E-43CA-A0C5-0A26CCB7D2BE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-30,+20,+20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1479-5C4E-43CA-A0C5-0A26CCB7D2BE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-30,+20,+20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1479-5C4E-43CA-A0C5-0A26CCB7D2BE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General</a:t>
            </a:r>
            <a:r>
              <a:rPr lang="en-IN" baseline="0" dirty="0" smtClean="0"/>
              <a:t> idea: put negative weight in front of variable to negate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1479-5C4E-43CA-A0C5-0A26CCB7D2BE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General</a:t>
            </a:r>
            <a:r>
              <a:rPr lang="en-IN" baseline="0" dirty="0" smtClean="0"/>
              <a:t> idea: </a:t>
            </a:r>
            <a:r>
              <a:rPr lang="en-IN" baseline="0" smtClean="0"/>
              <a:t>put negative </a:t>
            </a:r>
            <a:r>
              <a:rPr lang="en-IN" baseline="0" dirty="0" smtClean="0"/>
              <a:t>weight in front of variable to negate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1479-5C4E-43CA-A0C5-0A26CCB7D2BE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1.png"/><Relationship Id="rId4" Type="http://schemas.openxmlformats.org/officeDocument/2006/relationships/image" Target="../media/image14.png"/><Relationship Id="rId9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1.png"/><Relationship Id="rId4" Type="http://schemas.openxmlformats.org/officeDocument/2006/relationships/image" Target="../media/image14.png"/><Relationship Id="rId9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1.png"/><Relationship Id="rId4" Type="http://schemas.openxmlformats.org/officeDocument/2006/relationships/image" Target="../media/image14.png"/><Relationship Id="rId9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1.png"/><Relationship Id="rId4" Type="http://schemas.openxmlformats.org/officeDocument/2006/relationships/image" Target="../media/image14.png"/><Relationship Id="rId9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1.png"/><Relationship Id="rId4" Type="http://schemas.openxmlformats.org/officeDocument/2006/relationships/image" Target="../media/image14.png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91.png"/><Relationship Id="rId4" Type="http://schemas.openxmlformats.org/officeDocument/2006/relationships/image" Target="../media/image14.png"/><Relationship Id="rId9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91.png"/><Relationship Id="rId4" Type="http://schemas.openxmlformats.org/officeDocument/2006/relationships/image" Target="../media/image14.png"/><Relationship Id="rId9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Networks: Combining Neurons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Motivation: </a:t>
            </a:r>
            <a:r>
              <a:rPr lang="en-US" dirty="0"/>
              <a:t>Divide and </a:t>
            </a:r>
            <a:r>
              <a:rPr lang="en-US" dirty="0" smtClean="0"/>
              <a:t>Conquer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04" y="2057400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7800" y="1524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Implementing XOR with </a:t>
            </a:r>
            <a:r>
              <a:rPr lang="en-US" sz="3200" dirty="0" smtClean="0"/>
              <a:t>Neuron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76600" y="3429000"/>
            <a:ext cx="251460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90800" y="4301118"/>
            <a:ext cx="2286000" cy="2404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1665" y="447502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2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5334000" y="4670450"/>
            <a:ext cx="1066800" cy="83291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0575" y="5345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1</a:t>
            </a:r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2286000" y="5184793"/>
            <a:ext cx="1143004" cy="31856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Multilayered Neurons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7472" y="2237509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>
            <a:off x="2819400" y="2694709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62200" y="238991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389910"/>
                <a:ext cx="45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71800" y="22098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45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648200" y="2694710"/>
            <a:ext cx="1222872" cy="4571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162800" y="273036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730363"/>
                <a:ext cx="45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3737472" y="3498274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819400" y="3955474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971800" y="347056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70565"/>
                <a:ext cx="457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36" idx="2"/>
          </p:cNvCxnSpPr>
          <p:nvPr/>
        </p:nvCxnSpPr>
        <p:spPr>
          <a:xfrm flipV="1">
            <a:off x="4648200" y="3276600"/>
            <a:ext cx="1222872" cy="678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62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576935"/>
                <a:ext cx="4572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58710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81800" y="327660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25" idx="2"/>
          </p:cNvCxnSpPr>
          <p:nvPr/>
        </p:nvCxnSpPr>
        <p:spPr>
          <a:xfrm>
            <a:off x="2819400" y="2620743"/>
            <a:ext cx="918072" cy="13347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4200" y="27432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743200"/>
                <a:ext cx="45720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11" idx="2"/>
          </p:cNvCxnSpPr>
          <p:nvPr/>
        </p:nvCxnSpPr>
        <p:spPr>
          <a:xfrm flipV="1">
            <a:off x="2819400" y="2694709"/>
            <a:ext cx="918072" cy="1228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521525" y="32004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25" y="3200400"/>
                <a:ext cx="457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381375" y="16764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57575" y="4583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67375" y="45720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Multilayered Neurons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62200" y="1676400"/>
            <a:ext cx="5337672" cy="3276600"/>
            <a:chOff x="2362200" y="1676400"/>
            <a:chExt cx="5337672" cy="3276600"/>
          </a:xfrm>
        </p:grpSpPr>
        <p:sp>
          <p:nvSpPr>
            <p:cNvPr id="11" name="Oval 10"/>
            <p:cNvSpPr/>
            <p:nvPr/>
          </p:nvSpPr>
          <p:spPr>
            <a:xfrm>
              <a:off x="3737472" y="2237509"/>
              <a:ext cx="910728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1" idx="2"/>
            </p:cNvCxnSpPr>
            <p:nvPr/>
          </p:nvCxnSpPr>
          <p:spPr>
            <a:xfrm>
              <a:off x="2819400" y="2694709"/>
              <a:ext cx="91807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362200" y="238991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389910"/>
                  <a:ext cx="457200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971800" y="22098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09800"/>
                  <a:ext cx="45720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4648200" y="2694710"/>
              <a:ext cx="1222872" cy="45719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162800" y="2730363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2730363"/>
                  <a:ext cx="45720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947" r="-24000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3737472" y="3498274"/>
              <a:ext cx="910728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endCxn id="25" idx="2"/>
            </p:cNvCxnSpPr>
            <p:nvPr/>
          </p:nvCxnSpPr>
          <p:spPr>
            <a:xfrm>
              <a:off x="2819400" y="3955474"/>
              <a:ext cx="91807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71800" y="347056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3470565"/>
                  <a:ext cx="45720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endCxn id="36" idx="2"/>
            </p:cNvCxnSpPr>
            <p:nvPr/>
          </p:nvCxnSpPr>
          <p:spPr>
            <a:xfrm flipV="1">
              <a:off x="4648200" y="3276600"/>
              <a:ext cx="1222872" cy="6788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362200" y="357693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3576935"/>
                  <a:ext cx="45720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871072" y="2819400"/>
              <a:ext cx="910728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6781800" y="3276600"/>
              <a:ext cx="91807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7" idx="3"/>
              <a:endCxn id="25" idx="2"/>
            </p:cNvCxnSpPr>
            <p:nvPr/>
          </p:nvCxnSpPr>
          <p:spPr>
            <a:xfrm>
              <a:off x="2819400" y="2620743"/>
              <a:ext cx="918072" cy="133473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27432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743200"/>
                  <a:ext cx="45720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3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>
              <a:endCxn id="11" idx="2"/>
            </p:cNvCxnSpPr>
            <p:nvPr/>
          </p:nvCxnSpPr>
          <p:spPr>
            <a:xfrm flipV="1">
              <a:off x="2819400" y="2694709"/>
              <a:ext cx="918072" cy="122836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521525" y="32004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525" y="3200400"/>
                  <a:ext cx="457200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3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876800" y="243393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433935"/>
                  <a:ext cx="457200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3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029200" y="357693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576935"/>
                  <a:ext cx="457200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3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/>
            <p:cNvSpPr txBox="1"/>
            <p:nvPr/>
          </p:nvSpPr>
          <p:spPr>
            <a:xfrm>
              <a:off x="3381375" y="1676400"/>
              <a:ext cx="1724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Neuron# 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57575" y="4583668"/>
              <a:ext cx="1724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Neuron# 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67375" y="4572000"/>
              <a:ext cx="1724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Neuron# 3</a:t>
              </a:r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2736270" y="2497052"/>
              <a:ext cx="381000" cy="3765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743200" y="3738265"/>
              <a:ext cx="381000" cy="3765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7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Multilayered Neurons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7472" y="2237509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>
            <a:off x="2819400" y="2694709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62200" y="238991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389910"/>
                <a:ext cx="45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71800" y="22098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45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648200" y="2694710"/>
            <a:ext cx="1222872" cy="4571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162800" y="273036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730363"/>
                <a:ext cx="45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3737472" y="3498274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819400" y="3955474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971800" y="347056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70565"/>
                <a:ext cx="457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36" idx="2"/>
          </p:cNvCxnSpPr>
          <p:nvPr/>
        </p:nvCxnSpPr>
        <p:spPr>
          <a:xfrm flipV="1">
            <a:off x="4648200" y="3276600"/>
            <a:ext cx="1222872" cy="678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62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576935"/>
                <a:ext cx="4572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58710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81800" y="327660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25" idx="2"/>
          </p:cNvCxnSpPr>
          <p:nvPr/>
        </p:nvCxnSpPr>
        <p:spPr>
          <a:xfrm>
            <a:off x="2819400" y="2620743"/>
            <a:ext cx="918072" cy="13347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4200" y="27432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743200"/>
                <a:ext cx="45720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11" idx="2"/>
          </p:cNvCxnSpPr>
          <p:nvPr/>
        </p:nvCxnSpPr>
        <p:spPr>
          <a:xfrm flipV="1">
            <a:off x="2819400" y="2694709"/>
            <a:ext cx="918072" cy="1228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521525" y="32004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25" y="3200400"/>
                <a:ext cx="457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381375" y="16764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57575" y="4583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67375" y="45720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3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736270" y="2497052"/>
            <a:ext cx="381000" cy="3765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43200" y="3738265"/>
            <a:ext cx="381000" cy="3765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64350" y="2045732"/>
            <a:ext cx="859850" cy="253793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5105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1624012" y="4465062"/>
            <a:ext cx="692726" cy="587950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Multilayered Neurons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7472" y="2237509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>
            <a:off x="2819400" y="2694709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62200" y="238991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389910"/>
                <a:ext cx="45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71800" y="22098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45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648200" y="2694710"/>
            <a:ext cx="1222872" cy="4571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162800" y="273036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730363"/>
                <a:ext cx="45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3737472" y="3498274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819400" y="3955474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971800" y="347056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70565"/>
                <a:ext cx="457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36" idx="2"/>
          </p:cNvCxnSpPr>
          <p:nvPr/>
        </p:nvCxnSpPr>
        <p:spPr>
          <a:xfrm flipV="1">
            <a:off x="4648200" y="3276600"/>
            <a:ext cx="1222872" cy="678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62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576935"/>
                <a:ext cx="4572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58710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81800" y="327660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25" idx="2"/>
          </p:cNvCxnSpPr>
          <p:nvPr/>
        </p:nvCxnSpPr>
        <p:spPr>
          <a:xfrm>
            <a:off x="2819400" y="2620743"/>
            <a:ext cx="918072" cy="13347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4200" y="27432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743200"/>
                <a:ext cx="45720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11" idx="2"/>
          </p:cNvCxnSpPr>
          <p:nvPr/>
        </p:nvCxnSpPr>
        <p:spPr>
          <a:xfrm flipV="1">
            <a:off x="2819400" y="2694709"/>
            <a:ext cx="918072" cy="1228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521525" y="32004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25" y="3200400"/>
                <a:ext cx="457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381375" y="16764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57575" y="4583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67375" y="45720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3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736270" y="2497052"/>
            <a:ext cx="381000" cy="3765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43200" y="3738265"/>
            <a:ext cx="381000" cy="3765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57600" y="2045732"/>
            <a:ext cx="1066800" cy="253793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5105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2995612" y="4465062"/>
            <a:ext cx="692726" cy="587950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Multilayered Neurons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7472" y="2237509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>
            <a:off x="2819400" y="2694709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62200" y="238991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389910"/>
                <a:ext cx="45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71800" y="22098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45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648200" y="2694710"/>
            <a:ext cx="1222872" cy="4571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162800" y="273036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730363"/>
                <a:ext cx="45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3737472" y="3498274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819400" y="3955474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971800" y="347056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70565"/>
                <a:ext cx="457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36" idx="2"/>
          </p:cNvCxnSpPr>
          <p:nvPr/>
        </p:nvCxnSpPr>
        <p:spPr>
          <a:xfrm flipV="1">
            <a:off x="4648200" y="3276600"/>
            <a:ext cx="1222872" cy="678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62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576935"/>
                <a:ext cx="4572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58710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81800" y="327660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25" idx="2"/>
          </p:cNvCxnSpPr>
          <p:nvPr/>
        </p:nvCxnSpPr>
        <p:spPr>
          <a:xfrm>
            <a:off x="2819400" y="2620743"/>
            <a:ext cx="918072" cy="13347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4200" y="27432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743200"/>
                <a:ext cx="45720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11" idx="2"/>
          </p:cNvCxnSpPr>
          <p:nvPr/>
        </p:nvCxnSpPr>
        <p:spPr>
          <a:xfrm flipV="1">
            <a:off x="2819400" y="2694709"/>
            <a:ext cx="918072" cy="1228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521525" y="32004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25" y="3200400"/>
                <a:ext cx="457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381375" y="16764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57575" y="4583668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67375" y="45720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Neuron# 3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736270" y="2497052"/>
            <a:ext cx="381000" cy="3765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43200" y="3738265"/>
            <a:ext cx="381000" cy="3765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791200" y="2045732"/>
            <a:ext cx="1066800" cy="253793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5105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5129212" y="4465062"/>
            <a:ext cx="692726" cy="587950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Multilayered Neurons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7472" y="2237509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>
            <a:off x="2819400" y="2694709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62200" y="238991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389910"/>
                <a:ext cx="45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71800" y="22098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45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648200" y="2694710"/>
            <a:ext cx="1222872" cy="4571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162800" y="273036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730363"/>
                <a:ext cx="45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3737472" y="3498274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819400" y="3955474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971800" y="347056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70565"/>
                <a:ext cx="457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36" idx="2"/>
          </p:cNvCxnSpPr>
          <p:nvPr/>
        </p:nvCxnSpPr>
        <p:spPr>
          <a:xfrm flipV="1">
            <a:off x="4648200" y="3276600"/>
            <a:ext cx="1222872" cy="678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62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576935"/>
                <a:ext cx="4572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58710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81800" y="327660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25" idx="2"/>
          </p:cNvCxnSpPr>
          <p:nvPr/>
        </p:nvCxnSpPr>
        <p:spPr>
          <a:xfrm>
            <a:off x="2819400" y="2620743"/>
            <a:ext cx="918072" cy="13347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4200" y="27432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743200"/>
                <a:ext cx="45720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11" idx="2"/>
          </p:cNvCxnSpPr>
          <p:nvPr/>
        </p:nvCxnSpPr>
        <p:spPr>
          <a:xfrm flipV="1">
            <a:off x="2819400" y="2694709"/>
            <a:ext cx="918072" cy="1228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521525" y="32004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25" y="3200400"/>
                <a:ext cx="457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736270" y="2497052"/>
            <a:ext cx="381000" cy="3765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43200" y="3738265"/>
            <a:ext cx="381000" cy="3765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76200" y="1097340"/>
                <a:ext cx="4572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 smtClean="0"/>
                  <a:t>Neuron 1</a:t>
                </a:r>
                <a:r>
                  <a:rPr lang="en-US" sz="2400" dirty="0"/>
                  <a:t>:</a:t>
                </a:r>
                <a:endParaRPr lang="en-US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097340"/>
                <a:ext cx="4572000" cy="1569660"/>
              </a:xfrm>
              <a:prstGeom prst="rect">
                <a:avLst/>
              </a:prstGeom>
              <a:blipFill rotWithShape="1">
                <a:blip r:embed="rId11"/>
                <a:stretch>
                  <a:fillRect l="-1997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-76200" y="4450140"/>
                <a:ext cx="4572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 smtClean="0"/>
                  <a:t>Neuron 2:</a:t>
                </a:r>
                <a:endParaRPr lang="en-US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450140"/>
                <a:ext cx="4572000" cy="1569660"/>
              </a:xfrm>
              <a:prstGeom prst="rect">
                <a:avLst/>
              </a:prstGeom>
              <a:blipFill rotWithShape="1">
                <a:blip r:embed="rId12"/>
                <a:stretch>
                  <a:fillRect l="-1997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572000" y="4450140"/>
                <a:ext cx="4572000" cy="16082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 smtClean="0"/>
                  <a:t>Neuron 3:</a:t>
                </a:r>
                <a:endParaRPr lang="en-US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50140"/>
                <a:ext cx="4572000" cy="1608261"/>
              </a:xfrm>
              <a:prstGeom prst="rect">
                <a:avLst/>
              </a:prstGeom>
              <a:blipFill rotWithShape="1">
                <a:blip r:embed="rId13"/>
                <a:stretch>
                  <a:fillRect l="-2000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1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Multilayered Neurons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7472" y="2237509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>
            <a:off x="2819400" y="2694709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62200" y="238991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389910"/>
                <a:ext cx="45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71800" y="22098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457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4648200" y="2694710"/>
            <a:ext cx="1222872" cy="4571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162800" y="273036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730363"/>
                <a:ext cx="45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3947" r="-24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3737472" y="3498274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819400" y="3955474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971800" y="347056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70565"/>
                <a:ext cx="457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36" idx="2"/>
          </p:cNvCxnSpPr>
          <p:nvPr/>
        </p:nvCxnSpPr>
        <p:spPr>
          <a:xfrm flipV="1">
            <a:off x="4648200" y="3276600"/>
            <a:ext cx="1222872" cy="678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62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576935"/>
                <a:ext cx="4572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5871072" y="2819400"/>
            <a:ext cx="910728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81800" y="3276600"/>
            <a:ext cx="91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3"/>
            <a:endCxn id="25" idx="2"/>
          </p:cNvCxnSpPr>
          <p:nvPr/>
        </p:nvCxnSpPr>
        <p:spPr>
          <a:xfrm>
            <a:off x="2819400" y="2620743"/>
            <a:ext cx="918072" cy="13347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4200" y="27432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743200"/>
                <a:ext cx="45720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endCxn id="11" idx="2"/>
          </p:cNvCxnSpPr>
          <p:nvPr/>
        </p:nvCxnSpPr>
        <p:spPr>
          <a:xfrm flipV="1">
            <a:off x="2819400" y="2694709"/>
            <a:ext cx="918072" cy="1228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521525" y="32004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25" y="3200400"/>
                <a:ext cx="457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433935"/>
                <a:ext cx="457200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76935"/>
                <a:ext cx="4572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736270" y="2497052"/>
            <a:ext cx="381000" cy="3765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43200" y="3738265"/>
            <a:ext cx="381000" cy="3765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76200" y="1097340"/>
                <a:ext cx="4572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 smtClean="0"/>
                  <a:t>Neuron 1</a:t>
                </a:r>
                <a:r>
                  <a:rPr lang="en-US" sz="2400" dirty="0"/>
                  <a:t>:</a:t>
                </a:r>
                <a:endParaRPr lang="en-US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097340"/>
                <a:ext cx="4572000" cy="1569660"/>
              </a:xfrm>
              <a:prstGeom prst="rect">
                <a:avLst/>
              </a:prstGeom>
              <a:blipFill rotWithShape="1">
                <a:blip r:embed="rId11"/>
                <a:stretch>
                  <a:fillRect l="-1997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-76200" y="4450140"/>
                <a:ext cx="4572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 smtClean="0"/>
                  <a:t>Neuron 2:</a:t>
                </a:r>
                <a:endParaRPr lang="en-US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450140"/>
                <a:ext cx="4572000" cy="1569660"/>
              </a:xfrm>
              <a:prstGeom prst="rect">
                <a:avLst/>
              </a:prstGeom>
              <a:blipFill rotWithShape="1">
                <a:blip r:embed="rId12"/>
                <a:stretch>
                  <a:fillRect l="-1997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572000" y="4450140"/>
                <a:ext cx="4572000" cy="16082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 smtClean="0"/>
                  <a:t>Neuron 3:</a:t>
                </a:r>
                <a:endParaRPr lang="en-US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50140"/>
                <a:ext cx="4572000" cy="1608261"/>
              </a:xfrm>
              <a:prstGeom prst="rect">
                <a:avLst/>
              </a:prstGeom>
              <a:blipFill rotWithShape="1">
                <a:blip r:embed="rId13"/>
                <a:stretch>
                  <a:fillRect l="-2000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8600" y="5950803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process of passing input and obtaining output is known as forward propagation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Implementing XOR/XNOR </a:t>
            </a:r>
            <a:r>
              <a:rPr lang="en-IN" dirty="0" smtClean="0"/>
              <a:t>with Neural Networks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33432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225406"/>
            <a:ext cx="3209925" cy="257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800600"/>
            <a:ext cx="33528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63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Example: AND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41038"/>
            <a:ext cx="2133600" cy="8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1" y="3863420"/>
            <a:ext cx="4495800" cy="173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68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of Neural Networks</a:t>
            </a:r>
          </a:p>
          <a:p>
            <a:r>
              <a:rPr lang="en-US" dirty="0" smtClean="0"/>
              <a:t>Forward Propagation</a:t>
            </a:r>
          </a:p>
          <a:p>
            <a:r>
              <a:rPr lang="en-US" dirty="0" smtClean="0"/>
              <a:t>Implementation of XOR with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Example: AND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41038"/>
            <a:ext cx="2133600" cy="8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399" y="3019425"/>
            <a:ext cx="495241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47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Example: AND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41038"/>
            <a:ext cx="2133600" cy="8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399" y="3019425"/>
            <a:ext cx="495241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9625" y="1981200"/>
            <a:ext cx="45243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9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OR Function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3524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133600"/>
            <a:ext cx="3952875" cy="212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16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Negation Function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362200"/>
            <a:ext cx="35242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438400"/>
            <a:ext cx="32575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4648200"/>
            <a:ext cx="29622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72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Negation Function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362200"/>
            <a:ext cx="35242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438400"/>
            <a:ext cx="32575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4648200"/>
            <a:ext cx="29622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43425" y="5705475"/>
            <a:ext cx="36099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5726668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Design a Network to model: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5107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x1 XNOR x2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27051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371600"/>
            <a:ext cx="26860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1371600"/>
            <a:ext cx="26193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3810000"/>
            <a:ext cx="28956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9125" y="4581525"/>
            <a:ext cx="676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63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x1 XNOR x2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27051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371600"/>
            <a:ext cx="26860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1371600"/>
            <a:ext cx="26193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3810000"/>
            <a:ext cx="28956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3810000"/>
            <a:ext cx="49625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01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Motivation: Drawback of Simple Neuron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34480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3900" y="4472453"/>
                <a:ext cx="6324600" cy="1547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𝑧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3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3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en-US" sz="3200" dirty="0" smtClean="0"/>
                  <a:t>+…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472453"/>
                <a:ext cx="6324600" cy="1547347"/>
              </a:xfrm>
              <a:prstGeom prst="rect">
                <a:avLst/>
              </a:prstGeom>
              <a:blipFill rotWithShape="1">
                <a:blip r:embed="rId4"/>
                <a:stretch>
                  <a:fillRect b="-12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6019800"/>
                <a:ext cx="19368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019800"/>
                <a:ext cx="193687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1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Motivation: Drawback of Simple Neuron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34480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3900" y="4472453"/>
                <a:ext cx="6324600" cy="1547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𝑧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3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3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en-US" sz="3200" dirty="0" smtClean="0"/>
                  <a:t>+…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472453"/>
                <a:ext cx="6324600" cy="1547347"/>
              </a:xfrm>
              <a:prstGeom prst="rect">
                <a:avLst/>
              </a:prstGeom>
              <a:blipFill rotWithShape="1">
                <a:blip r:embed="rId4"/>
                <a:stretch>
                  <a:fillRect b="-12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6019800"/>
                <a:ext cx="19368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019800"/>
                <a:ext cx="193687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19600" y="2052935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x1</a:t>
            </a:r>
            <a:r>
              <a:rPr lang="en-IN" sz="2400" i="1" baseline="30000" dirty="0" smtClean="0"/>
              <a:t>2 </a:t>
            </a:r>
            <a:r>
              <a:rPr lang="en-IN" sz="2400" i="1" dirty="0" smtClean="0"/>
              <a:t>+x1x2+ x1x3+ ...+ x1x100 + x2</a:t>
            </a:r>
            <a:r>
              <a:rPr lang="en-IN" sz="2400" i="1" baseline="30000" dirty="0" smtClean="0"/>
              <a:t>2</a:t>
            </a:r>
            <a:r>
              <a:rPr lang="en-IN" sz="2400" i="1" dirty="0" smtClean="0"/>
              <a:t> + x2x3 + ....</a:t>
            </a:r>
            <a:endParaRPr lang="en-IN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829300" y="243393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≈5000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4339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O(n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47309" y="1523999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n =100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5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Motivation: Drawback of Simple Neuron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34480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3900" y="4472453"/>
                <a:ext cx="6324600" cy="1547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𝑧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3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3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en-US" sz="3200" dirty="0" smtClean="0"/>
                  <a:t>+…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472453"/>
                <a:ext cx="6324600" cy="1547347"/>
              </a:xfrm>
              <a:prstGeom prst="rect">
                <a:avLst/>
              </a:prstGeom>
              <a:blipFill rotWithShape="1">
                <a:blip r:embed="rId4"/>
                <a:stretch>
                  <a:fillRect b="-12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6019800"/>
                <a:ext cx="19368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019800"/>
                <a:ext cx="193687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19600" y="2052935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x1</a:t>
            </a:r>
            <a:r>
              <a:rPr lang="en-IN" sz="2400" i="1" baseline="30000" dirty="0" smtClean="0"/>
              <a:t>2 </a:t>
            </a:r>
            <a:r>
              <a:rPr lang="en-IN" sz="2400" i="1" dirty="0" smtClean="0"/>
              <a:t>+x1x2+ x1x3+ ...+ x1x100 + x2</a:t>
            </a:r>
            <a:r>
              <a:rPr lang="en-IN" sz="2400" i="1" baseline="30000" dirty="0" smtClean="0"/>
              <a:t>2</a:t>
            </a:r>
            <a:r>
              <a:rPr lang="en-IN" sz="2400" i="1" dirty="0" smtClean="0"/>
              <a:t> + x2x3 + ....</a:t>
            </a:r>
            <a:endParaRPr lang="en-IN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829300" y="243393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≈5000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4339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O(n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2967335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x1</a:t>
            </a:r>
            <a:r>
              <a:rPr lang="en-IN" sz="2400" i="1" baseline="30000" dirty="0" smtClean="0"/>
              <a:t>3 </a:t>
            </a:r>
            <a:r>
              <a:rPr lang="en-IN" sz="2400" i="1" dirty="0" smtClean="0"/>
              <a:t>+x1x2x3+ x1x2x4+ ...+ x1x2x100 + x2</a:t>
            </a:r>
            <a:r>
              <a:rPr lang="en-IN" sz="2400" i="1" baseline="30000" dirty="0" smtClean="0"/>
              <a:t>3</a:t>
            </a:r>
            <a:r>
              <a:rPr lang="en-IN" sz="2400" i="1" dirty="0" smtClean="0"/>
              <a:t> + x2x3x4 + ....</a:t>
            </a:r>
            <a:endParaRPr lang="en-IN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729335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≈170000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733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O(n</a:t>
            </a:r>
            <a:r>
              <a:rPr lang="en-IN" sz="2400" baseline="30000" dirty="0" smtClean="0"/>
              <a:t>3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47309" y="1523999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n =100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89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Vision: Car Detection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733800"/>
            <a:ext cx="36480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876800"/>
            <a:ext cx="4057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Image result for cat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167640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895600" y="22479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96902" y="1143000"/>
            <a:ext cx="2676525" cy="2514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406628" y="1200777"/>
            <a:ext cx="0" cy="2380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33800" y="2133600"/>
                <a:ext cx="16728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133600"/>
                <a:ext cx="167282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927771" y="1491734"/>
                <a:ext cx="6215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71" y="1491734"/>
                <a:ext cx="621517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66558" y="2149331"/>
                <a:ext cx="980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558" y="2149331"/>
                <a:ext cx="98084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19158" y="2133600"/>
                <a:ext cx="1315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158" y="2133600"/>
                <a:ext cx="1315242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3947" r="-2731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6553200" y="2251365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Vision: Car Detection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733800"/>
            <a:ext cx="36480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876800"/>
            <a:ext cx="4057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Image result for cat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167640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895600" y="22479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96902" y="1143000"/>
            <a:ext cx="2676525" cy="2514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406628" y="1200777"/>
            <a:ext cx="0" cy="2380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33800" y="2133600"/>
                <a:ext cx="16728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133600"/>
                <a:ext cx="167282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927771" y="1491734"/>
                <a:ext cx="6215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71" y="1491734"/>
                <a:ext cx="621517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66558" y="2149331"/>
                <a:ext cx="980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558" y="2149331"/>
                <a:ext cx="98084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19158" y="2133600"/>
                <a:ext cx="1315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158" y="2133600"/>
                <a:ext cx="1315242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3947" r="-2731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6553200" y="2251365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0214" y="5791200"/>
            <a:ext cx="449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Practically Infeasible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Motivation: </a:t>
            </a:r>
            <a:r>
              <a:rPr lang="en-US" dirty="0"/>
              <a:t>Divide and </a:t>
            </a:r>
            <a:r>
              <a:rPr lang="en-US" dirty="0" smtClean="0"/>
              <a:t>Conquer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04" y="2057400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7800" y="1524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Implementing XOR with </a:t>
            </a:r>
            <a:r>
              <a:rPr lang="en-US" sz="3200" dirty="0" smtClean="0"/>
              <a:t>Neuron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55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Motivation: </a:t>
            </a:r>
            <a:r>
              <a:rPr lang="en-US" dirty="0"/>
              <a:t>Divide and </a:t>
            </a:r>
            <a:r>
              <a:rPr lang="en-US" dirty="0" smtClean="0"/>
              <a:t>Conquer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04" y="2057400"/>
            <a:ext cx="3538171" cy="44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7800" y="1524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Implementing XOR with </a:t>
            </a:r>
            <a:r>
              <a:rPr lang="en-US" sz="3200" dirty="0" smtClean="0"/>
              <a:t>Neuron</a:t>
            </a:r>
            <a:endParaRPr lang="en-US" sz="3200" dirty="0"/>
          </a:p>
        </p:txBody>
      </p:sp>
      <p:sp>
        <p:nvSpPr>
          <p:cNvPr id="4" name="Freeform 3"/>
          <p:cNvSpPr/>
          <p:nvPr/>
        </p:nvSpPr>
        <p:spPr>
          <a:xfrm>
            <a:off x="2815349" y="3654556"/>
            <a:ext cx="2858807" cy="2416616"/>
          </a:xfrm>
          <a:custGeom>
            <a:avLst/>
            <a:gdLst>
              <a:gd name="connsiteX0" fmla="*/ 1285596 w 2858807"/>
              <a:gd name="connsiteY0" fmla="*/ 307844 h 2416616"/>
              <a:gd name="connsiteX1" fmla="*/ 2768033 w 2858807"/>
              <a:gd name="connsiteY1" fmla="*/ 1776426 h 2416616"/>
              <a:gd name="connsiteX2" fmla="*/ 2574069 w 2858807"/>
              <a:gd name="connsiteY2" fmla="*/ 2399880 h 2416616"/>
              <a:gd name="connsiteX3" fmla="*/ 1562687 w 2858807"/>
              <a:gd name="connsiteY3" fmla="*/ 2108935 h 2416616"/>
              <a:gd name="connsiteX4" fmla="*/ 24833 w 2858807"/>
              <a:gd name="connsiteY4" fmla="*/ 792753 h 2416616"/>
              <a:gd name="connsiteX5" fmla="*/ 662142 w 2858807"/>
              <a:gd name="connsiteY5" fmla="*/ 30753 h 2416616"/>
              <a:gd name="connsiteX6" fmla="*/ 1285596 w 2858807"/>
              <a:gd name="connsiteY6" fmla="*/ 307844 h 241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8807" h="2416616">
                <a:moveTo>
                  <a:pt x="1285596" y="307844"/>
                </a:moveTo>
                <a:cubicBezTo>
                  <a:pt x="1636578" y="598789"/>
                  <a:pt x="2553288" y="1427753"/>
                  <a:pt x="2768033" y="1776426"/>
                </a:cubicBezTo>
                <a:cubicBezTo>
                  <a:pt x="2982778" y="2125099"/>
                  <a:pt x="2774960" y="2344462"/>
                  <a:pt x="2574069" y="2399880"/>
                </a:cubicBezTo>
                <a:cubicBezTo>
                  <a:pt x="2373178" y="2455298"/>
                  <a:pt x="1987560" y="2376789"/>
                  <a:pt x="1562687" y="2108935"/>
                </a:cubicBezTo>
                <a:cubicBezTo>
                  <a:pt x="1137814" y="1841081"/>
                  <a:pt x="174924" y="1139117"/>
                  <a:pt x="24833" y="792753"/>
                </a:cubicBezTo>
                <a:cubicBezTo>
                  <a:pt x="-125258" y="446389"/>
                  <a:pt x="445087" y="109262"/>
                  <a:pt x="662142" y="30753"/>
                </a:cubicBezTo>
                <a:cubicBezTo>
                  <a:pt x="879196" y="-47756"/>
                  <a:pt x="934614" y="16899"/>
                  <a:pt x="1285596" y="307844"/>
                </a:cubicBezTo>
                <a:close/>
              </a:path>
            </a:pathLst>
          </a:custGeom>
          <a:solidFill>
            <a:schemeClr val="accent1">
              <a:alpha val="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1174</Words>
  <Application>Microsoft Office PowerPoint</Application>
  <PresentationFormat>On-screen Show (4:3)</PresentationFormat>
  <Paragraphs>176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Neural Networks: Combining Neurons </vt:lpstr>
      <vt:lpstr>Contents</vt:lpstr>
      <vt:lpstr>Motivation: Drawback of Simple Neuron</vt:lpstr>
      <vt:lpstr>Motivation: Drawback of Simple Neuron</vt:lpstr>
      <vt:lpstr>Motivation: Drawback of Simple Neuron</vt:lpstr>
      <vt:lpstr>Computer Vision: Car Detection</vt:lpstr>
      <vt:lpstr>Computer Vision: Car Detection</vt:lpstr>
      <vt:lpstr>Motivation: Divide and Conquer</vt:lpstr>
      <vt:lpstr>Motivation: Divide and Conquer</vt:lpstr>
      <vt:lpstr>Motivation: Divide and Conquer</vt:lpstr>
      <vt:lpstr>Multilayered Neurons</vt:lpstr>
      <vt:lpstr>Multilayered Neurons</vt:lpstr>
      <vt:lpstr>Multilayered Neurons</vt:lpstr>
      <vt:lpstr>Multilayered Neurons</vt:lpstr>
      <vt:lpstr>Multilayered Neurons</vt:lpstr>
      <vt:lpstr>Multilayered Neurons</vt:lpstr>
      <vt:lpstr>Multilayered Neurons</vt:lpstr>
      <vt:lpstr>Implementing XOR/XNOR with Neural Networks</vt:lpstr>
      <vt:lpstr>Simple Example: AND</vt:lpstr>
      <vt:lpstr>Simple Example: AND</vt:lpstr>
      <vt:lpstr>Simple Example: AND</vt:lpstr>
      <vt:lpstr>Example: OR Function</vt:lpstr>
      <vt:lpstr>Example: Negation Function</vt:lpstr>
      <vt:lpstr>Example: Negation Function</vt:lpstr>
      <vt:lpstr>x1 XNOR x2</vt:lpstr>
      <vt:lpstr>x1 XNOR x2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Networks: Combining Neurons </dc:title>
  <dc:creator>Tehseen-PC</dc:creator>
  <cp:lastModifiedBy>Tehseen-PC</cp:lastModifiedBy>
  <cp:revision>17</cp:revision>
  <dcterms:created xsi:type="dcterms:W3CDTF">2006-08-16T00:00:00Z</dcterms:created>
  <dcterms:modified xsi:type="dcterms:W3CDTF">2018-11-08T11:44:54Z</dcterms:modified>
</cp:coreProperties>
</file>