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7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18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0.png"/><Relationship Id="rId4" Type="http://schemas.openxmlformats.org/officeDocument/2006/relationships/image" Target="../media/image18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8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7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Problem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Classifier: </a:t>
                </a:r>
                <a:endParaRPr lang="en-US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3200" i="1"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sz="3200" i="1">
                          <a:latin typeface="Cambria Math"/>
                        </a:rPr>
                        <m:t>=</m:t>
                      </m:r>
                      <m:r>
                        <a:rPr lang="en-US" sz="32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32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/>
                            </a:rPr>
                            <m:t>𝑥</m:t>
                          </m:r>
                          <m:r>
                            <a:rPr lang="en-US" sz="3200" i="1">
                              <a:latin typeface="Cambria Math"/>
                            </a:rPr>
                            <m:t>,</m:t>
                          </m:r>
                          <m:r>
                            <a:rPr lang="en-US" sz="3200" i="1">
                              <a:latin typeface="Cambria Math"/>
                            </a:rPr>
                            <m:t>𝑊</m:t>
                          </m:r>
                        </m:e>
                      </m:d>
                      <m:r>
                        <a:rPr lang="en-US" sz="3200" i="1">
                          <a:latin typeface="Cambria Math"/>
                        </a:rPr>
                        <m:t>=</m:t>
                      </m:r>
                      <m:r>
                        <a:rPr lang="en-US" sz="3200" i="1">
                          <a:latin typeface="Cambria Math"/>
                        </a:rPr>
                        <m:t>𝑊𝑥</m:t>
                      </m:r>
                    </m:oMath>
                  </m:oMathPara>
                </a14:m>
                <a:endParaRPr lang="en-US" sz="3200" i="1" dirty="0">
                  <a:latin typeface="Cambria Math"/>
                </a:endParaRPr>
              </a:p>
              <a:p>
                <a:r>
                  <a:rPr lang="en-US" dirty="0" smtClean="0"/>
                  <a:t>Parameters (or Weights):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𝑊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Loss function: 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𝑊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  <m:r>
                              <a:rPr lang="en-US" i="1">
                                <a:latin typeface="Cambria Math"/>
                              </a:rPr>
                              <m:t> −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smtClean="0"/>
                  <a:t>Objective</a:t>
                </a:r>
              </a:p>
              <a:p>
                <a:pPr lvl="1"/>
                <a:r>
                  <a:rPr lang="en-US" dirty="0" smtClean="0"/>
                  <a:t>Minimize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𝑊</m:t>
                        </m:r>
                      </m:e>
                    </m:d>
                  </m:oMath>
                </a14:m>
                <a:r>
                  <a:rPr lang="en-US" dirty="0" smtClean="0"/>
                  <a:t> with respect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𝑊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962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From Hill-Descent to Gradient-Descent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8800"/>
            <a:ext cx="7543800" cy="274405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838200" y="1676400"/>
            <a:ext cx="0" cy="281940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838200" y="4495800"/>
            <a:ext cx="8077200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 rot="16200000">
                <a:off x="214239" y="3047810"/>
                <a:ext cx="7859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14239" y="3047810"/>
                <a:ext cx="785984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832542" y="4659868"/>
                <a:ext cx="4662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542" y="4659868"/>
                <a:ext cx="46621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07231" y="4876800"/>
                <a:ext cx="8079569" cy="14719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600" dirty="0" smtClean="0"/>
                  <a:t>Knowing direction is not enough, we take a step towards the direction: </a:t>
                </a:r>
                <a14:m>
                  <m:oMath xmlns:m="http://schemas.openxmlformats.org/officeDocument/2006/math">
                    <m:r>
                      <a:rPr lang="en-US" sz="3600" b="0" i="0" smtClean="0">
                        <a:latin typeface="Cambria Math"/>
                        <a:ea typeface="Cambria Math"/>
                      </a:rPr>
                      <m:t>−</m:t>
                    </m:r>
                    <m:r>
                      <m:rPr>
                        <m:sty m:val="p"/>
                      </m:rPr>
                      <a:rPr lang="el-GR" sz="3600" i="1" smtClean="0">
                        <a:latin typeface="Cambria Math"/>
                        <a:ea typeface="Cambria Math"/>
                      </a:rPr>
                      <m:t>α</m:t>
                    </m:r>
                    <m:f>
                      <m:fPr>
                        <m:ctrlPr>
                          <a:rPr lang="en-US" sz="360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360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3600" i="1">
                            <a:latin typeface="Cambria Math"/>
                          </a:rPr>
                          <m:t>𝐿</m:t>
                        </m:r>
                        <m:d>
                          <m:dPr>
                            <m:ctrlPr>
                              <a:rPr lang="en-US" sz="3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600" i="1">
                                <a:latin typeface="Cambria Math"/>
                              </a:rPr>
                              <m:t>𝑊</m:t>
                            </m:r>
                          </m:e>
                        </m:d>
                        <m:r>
                          <a:rPr lang="en-US" sz="3600" i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3600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3600" b="0" i="1" smtClean="0">
                            <a:latin typeface="Cambria Math"/>
                            <a:ea typeface="Cambria Math"/>
                          </a:rPr>
                          <m:t>𝑊</m:t>
                        </m:r>
                      </m:den>
                    </m:f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231" y="4876800"/>
                <a:ext cx="8079569" cy="1471941"/>
              </a:xfrm>
              <a:prstGeom prst="rect">
                <a:avLst/>
              </a:prstGeom>
              <a:blipFill rotWithShape="1">
                <a:blip r:embed="rId5"/>
                <a:stretch>
                  <a:fillRect l="-2340" t="-6224" r="-453" b="-7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859379" y="3505200"/>
                <a:ext cx="1199995" cy="5049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ea typeface="Cambria Math"/>
                  </a:rPr>
                  <a:t>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𝐿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𝑊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𝑊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9379" y="3505200"/>
                <a:ext cx="1199995" cy="504946"/>
              </a:xfrm>
              <a:prstGeom prst="rect">
                <a:avLst/>
              </a:prstGeom>
              <a:blipFill rotWithShape="1">
                <a:blip r:embed="rId6"/>
                <a:stretch>
                  <a:fillRect l="-4061" b="-7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2842210" y="2667168"/>
            <a:ext cx="281990" cy="38083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/>
          <p:nvPr/>
        </p:nvCxnSpPr>
        <p:spPr>
          <a:xfrm rot="5400000">
            <a:off x="2366541" y="2888536"/>
            <a:ext cx="665715" cy="567612"/>
          </a:xfrm>
          <a:prstGeom prst="curved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17"/>
          <p:cNvSpPr/>
          <p:nvPr/>
        </p:nvSpPr>
        <p:spPr>
          <a:xfrm>
            <a:off x="2826327" y="2604579"/>
            <a:ext cx="466096" cy="392289"/>
          </a:xfrm>
          <a:custGeom>
            <a:avLst/>
            <a:gdLst>
              <a:gd name="connsiteX0" fmla="*/ 0 w 466096"/>
              <a:gd name="connsiteY0" fmla="*/ 41639 h 392289"/>
              <a:gd name="connsiteX1" fmla="*/ 457200 w 466096"/>
              <a:gd name="connsiteY1" fmla="*/ 27785 h 392289"/>
              <a:gd name="connsiteX2" fmla="*/ 304800 w 466096"/>
              <a:gd name="connsiteY2" fmla="*/ 360294 h 392289"/>
              <a:gd name="connsiteX3" fmla="*/ 332509 w 466096"/>
              <a:gd name="connsiteY3" fmla="*/ 360294 h 392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096" h="392289">
                <a:moveTo>
                  <a:pt x="0" y="41639"/>
                </a:moveTo>
                <a:cubicBezTo>
                  <a:pt x="203200" y="8157"/>
                  <a:pt x="406400" y="-25324"/>
                  <a:pt x="457200" y="27785"/>
                </a:cubicBezTo>
                <a:cubicBezTo>
                  <a:pt x="508000" y="80894"/>
                  <a:pt x="325582" y="304876"/>
                  <a:pt x="304800" y="360294"/>
                </a:cubicBezTo>
                <a:cubicBezTo>
                  <a:pt x="284018" y="415712"/>
                  <a:pt x="308263" y="388003"/>
                  <a:pt x="332509" y="360294"/>
                </a:cubicBezTo>
              </a:path>
            </a:pathLst>
          </a:cu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Curved Connector 19"/>
          <p:cNvCxnSpPr/>
          <p:nvPr/>
        </p:nvCxnSpPr>
        <p:spPr>
          <a:xfrm flipV="1">
            <a:off x="3288005" y="2133600"/>
            <a:ext cx="826795" cy="477282"/>
          </a:xfrm>
          <a:prstGeom prst="curved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4038600" y="1916668"/>
                <a:ext cx="3706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latin typeface="Cambria Math"/>
                          <a:ea typeface="Cambria Math"/>
                        </a:rPr>
                        <m:t>α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1916668"/>
                <a:ext cx="370614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105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Gradient-Descent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62000" y="2124992"/>
                <a:ext cx="7620000" cy="41147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/>
                        </a:rPr>
                        <m:t>𝑅𝑒𝑝𝑒𝑎𝑡</m:t>
                      </m:r>
                      <m:r>
                        <a:rPr lang="en-US" sz="4400" b="0" i="1" smtClean="0">
                          <a:latin typeface="Cambria Math"/>
                        </a:rPr>
                        <m:t> </m:t>
                      </m:r>
                      <m:r>
                        <a:rPr lang="en-US" sz="4400" b="0" i="1" smtClean="0">
                          <a:latin typeface="Cambria Math"/>
                        </a:rPr>
                        <m:t>𝑢𝑛𝑡𝑖𝑙𝑙</m:t>
                      </m:r>
                      <m:r>
                        <a:rPr lang="en-US" sz="4400" b="0" i="1" smtClean="0">
                          <a:latin typeface="Cambria Math"/>
                        </a:rPr>
                        <m:t> </m:t>
                      </m:r>
                      <m:r>
                        <a:rPr lang="en-US" sz="4400" b="0" i="1" smtClean="0">
                          <a:latin typeface="Cambria Math"/>
                        </a:rPr>
                        <m:t>𝑐𝑜𝑛𝑣𝑒𝑟𝑔𝑒𝑛𝑐𝑒</m:t>
                      </m:r>
                      <m:r>
                        <a:rPr lang="en-US" sz="4400" b="0" i="1" smtClean="0">
                          <a:latin typeface="Cambria Math"/>
                        </a:rPr>
                        <m:t> {</m:t>
                      </m:r>
                    </m:oMath>
                  </m:oMathPara>
                </a14:m>
                <a:endParaRPr lang="en-US" sz="4400" b="0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4400" i="1" dirty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4400" i="1" dirty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4400" i="1" dirty="0">
                                <a:latin typeface="Cambria Math"/>
                                <a:ea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4400" i="1" dirty="0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4400" i="1" dirty="0">
                            <a:latin typeface="Cambria Math"/>
                            <a:ea typeface="Cambria Math"/>
                          </a:rPr>
                          <m:t>𝑛𝑒𝑤</m:t>
                        </m:r>
                      </m:sup>
                    </m:sSup>
                    <m:r>
                      <a:rPr lang="en-US" sz="4400" i="1" dirty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sz="4400" i="1" dirty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4400" i="1" dirty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4400" i="1" dirty="0">
                                <a:latin typeface="Cambria Math"/>
                                <a:ea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4400" i="1" dirty="0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4400" i="1" dirty="0">
                            <a:latin typeface="Cambria Math"/>
                            <a:ea typeface="Cambria Math"/>
                          </a:rPr>
                          <m:t>𝑜𝑙𝑑</m:t>
                        </m:r>
                      </m:sup>
                    </m:sSup>
                  </m:oMath>
                </a14:m>
                <a:r>
                  <a:rPr lang="en-US" sz="4400" i="1" dirty="0">
                    <a:latin typeface="Cambria Math"/>
                    <a:ea typeface="Cambria Math"/>
                  </a:rPr>
                  <a:t>- </a:t>
                </a:r>
                <a14:m>
                  <m:oMath xmlns:m="http://schemas.openxmlformats.org/officeDocument/2006/math">
                    <m:r>
                      <a:rPr lang="en-US" sz="4400" i="1" smtClean="0"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sz="4400" b="0" i="1" smtClean="0">
                        <a:latin typeface="Cambria Math"/>
                        <a:ea typeface="Cambria Math"/>
                      </a:rPr>
                      <m:t> </m:t>
                    </m:r>
                    <m:f>
                      <m:fPr>
                        <m:ctrlPr>
                          <a:rPr lang="en-US" sz="4400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4400" b="0" i="1" smtClean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4400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4400" b="0" i="1" smtClean="0">
                            <a:latin typeface="Cambria Math"/>
                            <a:ea typeface="Cambria Math"/>
                          </a:rPr>
                          <m:t>𝐿</m:t>
                        </m:r>
                        <m:r>
                          <a:rPr lang="en-US" sz="4400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4400" b="0" i="1" smtClean="0">
                            <a:latin typeface="Cambria Math"/>
                            <a:ea typeface="Cambria Math"/>
                          </a:rPr>
                          <m:t>𝑊</m:t>
                        </m:r>
                        <m:r>
                          <a:rPr lang="en-US" sz="44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sz="4400" b="0" i="1" smtClean="0">
                            <a:latin typeface="Cambria Math"/>
                            <a:ea typeface="Cambria Math"/>
                          </a:rPr>
                          <m:t>𝑏</m:t>
                        </m:r>
                        <m:r>
                          <a:rPr lang="en-US" sz="4400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r>
                          <a:rPr lang="en-US" sz="4400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4400" b="0" i="1" smtClean="0">
                            <a:latin typeface="Cambria Math"/>
                            <a:ea typeface="Cambria Math"/>
                          </a:rPr>
                          <m:t>𝑤</m:t>
                        </m:r>
                      </m:den>
                    </m:f>
                  </m:oMath>
                </a14:m>
                <a:endParaRPr lang="en-US" sz="4400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4400" i="1" dirty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4400" i="1" dirty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4400" b="0" i="1" dirty="0" smtClean="0">
                                <a:latin typeface="Cambria Math"/>
                                <a:ea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sz="4400" i="1" dirty="0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4400" i="1" dirty="0">
                            <a:latin typeface="Cambria Math"/>
                            <a:ea typeface="Cambria Math"/>
                          </a:rPr>
                          <m:t>𝑛𝑒𝑤</m:t>
                        </m:r>
                      </m:sup>
                    </m:sSup>
                    <m:r>
                      <a:rPr lang="en-US" sz="4400" i="1" dirty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sz="4400" i="1" dirty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4400" i="1" dirty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4400" b="0" i="1" dirty="0" smtClean="0">
                                <a:latin typeface="Cambria Math"/>
                                <a:ea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sz="4400" i="1" dirty="0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4400" i="1" dirty="0">
                            <a:latin typeface="Cambria Math"/>
                            <a:ea typeface="Cambria Math"/>
                          </a:rPr>
                          <m:t>𝑜𝑙𝑑</m:t>
                        </m:r>
                      </m:sup>
                    </m:sSup>
                  </m:oMath>
                </a14:m>
                <a:r>
                  <a:rPr lang="en-US" sz="4400" i="1" dirty="0">
                    <a:latin typeface="Cambria Math"/>
                    <a:ea typeface="Cambria Math"/>
                  </a:rPr>
                  <a:t>- </a:t>
                </a:r>
                <a14:m>
                  <m:oMath xmlns:m="http://schemas.openxmlformats.org/officeDocument/2006/math">
                    <m:r>
                      <a:rPr lang="en-US" sz="4400" i="1"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sz="4400" i="1">
                        <a:latin typeface="Cambria Math"/>
                        <a:ea typeface="Cambria Math"/>
                      </a:rPr>
                      <m:t> </m:t>
                    </m:r>
                    <m:f>
                      <m:fPr>
                        <m:ctrlPr>
                          <a:rPr lang="en-US" sz="4400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4400" i="1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4400" i="1">
                            <a:latin typeface="Cambria Math"/>
                            <a:ea typeface="Cambria Math"/>
                          </a:rPr>
                          <m:t>𝐿</m:t>
                        </m:r>
                        <m:r>
                          <a:rPr lang="en-US" sz="440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4400" i="1">
                            <a:latin typeface="Cambria Math"/>
                            <a:ea typeface="Cambria Math"/>
                          </a:rPr>
                          <m:t>𝑊</m:t>
                        </m:r>
                        <m:r>
                          <a:rPr lang="en-US" sz="4400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sz="4400" i="1">
                            <a:latin typeface="Cambria Math"/>
                            <a:ea typeface="Cambria Math"/>
                          </a:rPr>
                          <m:t>𝑏</m:t>
                        </m:r>
                        <m:r>
                          <a:rPr lang="en-US" sz="4400" i="1"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r>
                          <a:rPr lang="en-US" sz="4400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4400" b="0" i="1" smtClean="0">
                            <a:latin typeface="Cambria Math"/>
                            <a:ea typeface="Cambria Math"/>
                          </a:rPr>
                          <m:t>𝑏</m:t>
                        </m:r>
                      </m:den>
                    </m:f>
                  </m:oMath>
                </a14:m>
                <a:endParaRPr lang="en-US" sz="4400" dirty="0"/>
              </a:p>
              <a:p>
                <a:endParaRPr lang="en-US" sz="4400" dirty="0" smtClean="0"/>
              </a:p>
              <a:p>
                <a:r>
                  <a:rPr lang="en-US" sz="4400" dirty="0" smtClean="0"/>
                  <a:t>}</a:t>
                </a:r>
                <a:endParaRPr lang="en-US" sz="4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124992"/>
                <a:ext cx="7620000" cy="4114716"/>
              </a:xfrm>
              <a:prstGeom prst="rect">
                <a:avLst/>
              </a:prstGeom>
              <a:blipFill rotWithShape="1">
                <a:blip r:embed="rId2"/>
                <a:stretch>
                  <a:fillRect l="-3200" b="-6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004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Gradient-Descent </a:t>
            </a:r>
            <a:r>
              <a:rPr lang="en-US" dirty="0" smtClean="0"/>
              <a:t>Algorithm: Why It Works ?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838200" y="2057400"/>
            <a:ext cx="0" cy="18288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838200" y="3886200"/>
            <a:ext cx="38862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1427018" y="2214315"/>
            <a:ext cx="2550469" cy="1332795"/>
          </a:xfrm>
          <a:custGeom>
            <a:avLst/>
            <a:gdLst>
              <a:gd name="connsiteX0" fmla="*/ 0 w 2550469"/>
              <a:gd name="connsiteY0" fmla="*/ 85540 h 1332795"/>
              <a:gd name="connsiteX1" fmla="*/ 720437 w 2550469"/>
              <a:gd name="connsiteY1" fmla="*/ 1332449 h 1332795"/>
              <a:gd name="connsiteX2" fmla="*/ 2286000 w 2550469"/>
              <a:gd name="connsiteY2" fmla="*/ 210230 h 1332795"/>
              <a:gd name="connsiteX3" fmla="*/ 2535382 w 2550469"/>
              <a:gd name="connsiteY3" fmla="*/ 2412 h 1332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0469" h="1332795">
                <a:moveTo>
                  <a:pt x="0" y="85540"/>
                </a:moveTo>
                <a:cubicBezTo>
                  <a:pt x="169718" y="698603"/>
                  <a:pt x="339437" y="1311667"/>
                  <a:pt x="720437" y="1332449"/>
                </a:cubicBezTo>
                <a:cubicBezTo>
                  <a:pt x="1101437" y="1353231"/>
                  <a:pt x="1983509" y="431903"/>
                  <a:pt x="2286000" y="210230"/>
                </a:cubicBezTo>
                <a:cubicBezTo>
                  <a:pt x="2588491" y="-11443"/>
                  <a:pt x="2561936" y="-4516"/>
                  <a:pt x="2535382" y="2412"/>
                </a:cubicBezTo>
              </a:path>
            </a:pathLst>
          </a:cu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 rot="16200000">
                <a:off x="203627" y="3036653"/>
                <a:ext cx="807209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𝐿</m:t>
                      </m:r>
                      <m:sSub>
                        <m:sSubPr>
                          <m:ctrlPr>
                            <a:rPr lang="en-US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(</m:t>
                          </m:r>
                          <m:r>
                            <a:rPr lang="en-US" i="1" dirty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03627" y="3036653"/>
                <a:ext cx="807209" cy="391646"/>
              </a:xfrm>
              <a:prstGeom prst="rect">
                <a:avLst/>
              </a:prstGeom>
              <a:blipFill rotWithShape="1">
                <a:blip r:embed="rId2"/>
                <a:stretch>
                  <a:fillRect r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648582" y="3886200"/>
                <a:ext cx="473142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8582" y="3886200"/>
                <a:ext cx="473142" cy="391646"/>
              </a:xfrm>
              <a:prstGeom prst="rect">
                <a:avLst/>
              </a:prstGeom>
              <a:blipFill rotWithShape="1">
                <a:blip r:embed="rId3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>
            <a:off x="872835" y="4507468"/>
            <a:ext cx="0" cy="18288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872835" y="6336268"/>
            <a:ext cx="38862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14"/>
          <p:cNvSpPr/>
          <p:nvPr/>
        </p:nvSpPr>
        <p:spPr>
          <a:xfrm>
            <a:off x="1461653" y="4664383"/>
            <a:ext cx="2550469" cy="1332795"/>
          </a:xfrm>
          <a:custGeom>
            <a:avLst/>
            <a:gdLst>
              <a:gd name="connsiteX0" fmla="*/ 0 w 2550469"/>
              <a:gd name="connsiteY0" fmla="*/ 85540 h 1332795"/>
              <a:gd name="connsiteX1" fmla="*/ 720437 w 2550469"/>
              <a:gd name="connsiteY1" fmla="*/ 1332449 h 1332795"/>
              <a:gd name="connsiteX2" fmla="*/ 2286000 w 2550469"/>
              <a:gd name="connsiteY2" fmla="*/ 210230 h 1332795"/>
              <a:gd name="connsiteX3" fmla="*/ 2535382 w 2550469"/>
              <a:gd name="connsiteY3" fmla="*/ 2412 h 1332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0469" h="1332795">
                <a:moveTo>
                  <a:pt x="0" y="85540"/>
                </a:moveTo>
                <a:cubicBezTo>
                  <a:pt x="169718" y="698603"/>
                  <a:pt x="339437" y="1311667"/>
                  <a:pt x="720437" y="1332449"/>
                </a:cubicBezTo>
                <a:cubicBezTo>
                  <a:pt x="1101437" y="1353231"/>
                  <a:pt x="1983509" y="431903"/>
                  <a:pt x="2286000" y="210230"/>
                </a:cubicBezTo>
                <a:cubicBezTo>
                  <a:pt x="2588491" y="-11443"/>
                  <a:pt x="2561936" y="-4516"/>
                  <a:pt x="2535382" y="2412"/>
                </a:cubicBezTo>
              </a:path>
            </a:pathLst>
          </a:cu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 rot="16200000">
                <a:off x="245027" y="5486721"/>
                <a:ext cx="793679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𝐿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45027" y="5486721"/>
                <a:ext cx="793679" cy="391646"/>
              </a:xfrm>
              <a:prstGeom prst="rect">
                <a:avLst/>
              </a:prstGeom>
              <a:blipFill rotWithShape="1">
                <a:blip r:embed="rId4"/>
                <a:stretch>
                  <a:fillRect r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3683217" y="6336268"/>
                <a:ext cx="473142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3217" y="6336268"/>
                <a:ext cx="473142" cy="391646"/>
              </a:xfrm>
              <a:prstGeom prst="rect">
                <a:avLst/>
              </a:prstGeom>
              <a:blipFill rotWithShape="1">
                <a:blip r:embed="rId5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/>
          <p:cNvSpPr/>
          <p:nvPr/>
        </p:nvSpPr>
        <p:spPr>
          <a:xfrm>
            <a:off x="3581400" y="2403765"/>
            <a:ext cx="16141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5105400" y="2396040"/>
                <a:ext cx="4005584" cy="7257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 smtClean="0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2800" b="0" i="1" dirty="0" smtClean="0">
                            <a:latin typeface="Cambria Math"/>
                          </a:rPr>
                          <m:t>𝑛𝑒𝑤</m:t>
                        </m:r>
                      </m:sup>
                    </m:sSup>
                    <m:r>
                      <a:rPr lang="en-US" sz="2800" i="1" dirty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800" i="1" dirty="0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2800" b="0" i="1" dirty="0" smtClean="0">
                            <a:latin typeface="Cambria Math"/>
                          </a:rPr>
                          <m:t>𝑜𝑙𝑑</m:t>
                        </m:r>
                      </m:sup>
                    </m:sSup>
                  </m:oMath>
                </a14:m>
                <a:r>
                  <a:rPr lang="en-US" sz="2800" dirty="0"/>
                  <a:t>-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 </m:t>
                    </m:r>
                    <m:f>
                      <m:fPr>
                        <m:ctrlPr>
                          <a:rPr lang="en-US" sz="2800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𝐿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𝑊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𝑏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𝑤</m:t>
                        </m:r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2396040"/>
                <a:ext cx="4005584" cy="725776"/>
              </a:xfrm>
              <a:prstGeom prst="rect">
                <a:avLst/>
              </a:prstGeom>
              <a:blipFill rotWithShape="1">
                <a:blip r:embed="rId6"/>
                <a:stretch>
                  <a:fillRect b="-10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/>
          <p:cNvSpPr/>
          <p:nvPr/>
        </p:nvSpPr>
        <p:spPr>
          <a:xfrm>
            <a:off x="1524000" y="5257800"/>
            <a:ext cx="16141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5105400" y="4836824"/>
                <a:ext cx="4005584" cy="7257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 smtClean="0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2800" b="0" i="1" dirty="0" smtClean="0">
                            <a:latin typeface="Cambria Math"/>
                          </a:rPr>
                          <m:t>𝑛𝑒𝑤</m:t>
                        </m:r>
                      </m:sup>
                    </m:sSup>
                    <m:r>
                      <a:rPr lang="en-US" sz="2800" i="1" dirty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800" i="1" dirty="0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2800" b="0" i="1" dirty="0" smtClean="0">
                            <a:latin typeface="Cambria Math"/>
                          </a:rPr>
                          <m:t>𝑜𝑙𝑑</m:t>
                        </m:r>
                      </m:sup>
                    </m:sSup>
                  </m:oMath>
                </a14:m>
                <a:r>
                  <a:rPr lang="en-US" sz="2800" dirty="0"/>
                  <a:t>-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 </m:t>
                    </m:r>
                    <m:f>
                      <m:fPr>
                        <m:ctrlPr>
                          <a:rPr lang="en-US" sz="2800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𝐿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𝑊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𝑏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𝑤</m:t>
                        </m:r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4836824"/>
                <a:ext cx="4005584" cy="725776"/>
              </a:xfrm>
              <a:prstGeom prst="rect">
                <a:avLst/>
              </a:prstGeom>
              <a:blipFill rotWithShape="1"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697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Gradient-Descent </a:t>
            </a:r>
            <a:r>
              <a:rPr lang="en-US" dirty="0" smtClean="0"/>
              <a:t>Algorithm: Why It Works ?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838200" y="2057400"/>
            <a:ext cx="0" cy="18288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838200" y="3886200"/>
            <a:ext cx="38862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1427018" y="2214315"/>
            <a:ext cx="2550469" cy="1332795"/>
          </a:xfrm>
          <a:custGeom>
            <a:avLst/>
            <a:gdLst>
              <a:gd name="connsiteX0" fmla="*/ 0 w 2550469"/>
              <a:gd name="connsiteY0" fmla="*/ 85540 h 1332795"/>
              <a:gd name="connsiteX1" fmla="*/ 720437 w 2550469"/>
              <a:gd name="connsiteY1" fmla="*/ 1332449 h 1332795"/>
              <a:gd name="connsiteX2" fmla="*/ 2286000 w 2550469"/>
              <a:gd name="connsiteY2" fmla="*/ 210230 h 1332795"/>
              <a:gd name="connsiteX3" fmla="*/ 2535382 w 2550469"/>
              <a:gd name="connsiteY3" fmla="*/ 2412 h 1332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0469" h="1332795">
                <a:moveTo>
                  <a:pt x="0" y="85540"/>
                </a:moveTo>
                <a:cubicBezTo>
                  <a:pt x="169718" y="698603"/>
                  <a:pt x="339437" y="1311667"/>
                  <a:pt x="720437" y="1332449"/>
                </a:cubicBezTo>
                <a:cubicBezTo>
                  <a:pt x="1101437" y="1353231"/>
                  <a:pt x="1983509" y="431903"/>
                  <a:pt x="2286000" y="210230"/>
                </a:cubicBezTo>
                <a:cubicBezTo>
                  <a:pt x="2588491" y="-11443"/>
                  <a:pt x="2561936" y="-4516"/>
                  <a:pt x="2535382" y="2412"/>
                </a:cubicBezTo>
              </a:path>
            </a:pathLst>
          </a:cu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 rot="16200000">
                <a:off x="203627" y="3036653"/>
                <a:ext cx="807209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𝐿</m:t>
                      </m:r>
                      <m:sSub>
                        <m:sSubPr>
                          <m:ctrlPr>
                            <a:rPr lang="en-US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(</m:t>
                          </m:r>
                          <m:r>
                            <a:rPr lang="en-US" i="1" dirty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03627" y="3036653"/>
                <a:ext cx="807209" cy="391646"/>
              </a:xfrm>
              <a:prstGeom prst="rect">
                <a:avLst/>
              </a:prstGeom>
              <a:blipFill rotWithShape="1">
                <a:blip r:embed="rId2"/>
                <a:stretch>
                  <a:fillRect r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648582" y="3886200"/>
                <a:ext cx="473142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8582" y="3886200"/>
                <a:ext cx="473142" cy="391646"/>
              </a:xfrm>
              <a:prstGeom prst="rect">
                <a:avLst/>
              </a:prstGeom>
              <a:blipFill rotWithShape="1">
                <a:blip r:embed="rId3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>
            <a:off x="872835" y="4507468"/>
            <a:ext cx="0" cy="18288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872835" y="6336268"/>
            <a:ext cx="38862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14"/>
          <p:cNvSpPr/>
          <p:nvPr/>
        </p:nvSpPr>
        <p:spPr>
          <a:xfrm>
            <a:off x="1461653" y="4664383"/>
            <a:ext cx="2550469" cy="1332795"/>
          </a:xfrm>
          <a:custGeom>
            <a:avLst/>
            <a:gdLst>
              <a:gd name="connsiteX0" fmla="*/ 0 w 2550469"/>
              <a:gd name="connsiteY0" fmla="*/ 85540 h 1332795"/>
              <a:gd name="connsiteX1" fmla="*/ 720437 w 2550469"/>
              <a:gd name="connsiteY1" fmla="*/ 1332449 h 1332795"/>
              <a:gd name="connsiteX2" fmla="*/ 2286000 w 2550469"/>
              <a:gd name="connsiteY2" fmla="*/ 210230 h 1332795"/>
              <a:gd name="connsiteX3" fmla="*/ 2535382 w 2550469"/>
              <a:gd name="connsiteY3" fmla="*/ 2412 h 1332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0469" h="1332795">
                <a:moveTo>
                  <a:pt x="0" y="85540"/>
                </a:moveTo>
                <a:cubicBezTo>
                  <a:pt x="169718" y="698603"/>
                  <a:pt x="339437" y="1311667"/>
                  <a:pt x="720437" y="1332449"/>
                </a:cubicBezTo>
                <a:cubicBezTo>
                  <a:pt x="1101437" y="1353231"/>
                  <a:pt x="1983509" y="431903"/>
                  <a:pt x="2286000" y="210230"/>
                </a:cubicBezTo>
                <a:cubicBezTo>
                  <a:pt x="2588491" y="-11443"/>
                  <a:pt x="2561936" y="-4516"/>
                  <a:pt x="2535382" y="2412"/>
                </a:cubicBezTo>
              </a:path>
            </a:pathLst>
          </a:cu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 rot="16200000">
                <a:off x="245027" y="5486721"/>
                <a:ext cx="793679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𝐿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45027" y="5486721"/>
                <a:ext cx="793679" cy="391646"/>
              </a:xfrm>
              <a:prstGeom prst="rect">
                <a:avLst/>
              </a:prstGeom>
              <a:blipFill rotWithShape="1">
                <a:blip r:embed="rId4"/>
                <a:stretch>
                  <a:fillRect r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3683217" y="6336268"/>
                <a:ext cx="473142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3217" y="6336268"/>
                <a:ext cx="473142" cy="391646"/>
              </a:xfrm>
              <a:prstGeom prst="rect">
                <a:avLst/>
              </a:prstGeom>
              <a:blipFill rotWithShape="1">
                <a:blip r:embed="rId5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/>
          <p:cNvSpPr/>
          <p:nvPr/>
        </p:nvSpPr>
        <p:spPr>
          <a:xfrm>
            <a:off x="3581400" y="2403765"/>
            <a:ext cx="16141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524000" y="5257800"/>
            <a:ext cx="16141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3352800" y="2209800"/>
            <a:ext cx="566988" cy="670912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2667000" y="4114800"/>
            <a:ext cx="9906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1066800" y="6477000"/>
            <a:ext cx="9906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5105400" y="2396040"/>
                <a:ext cx="4005584" cy="7257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 smtClean="0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2800" b="0" i="1" dirty="0" smtClean="0">
                            <a:latin typeface="Cambria Math"/>
                          </a:rPr>
                          <m:t>𝑛𝑒𝑤</m:t>
                        </m:r>
                      </m:sup>
                    </m:sSup>
                    <m:r>
                      <a:rPr lang="en-US" sz="2800" i="1" dirty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800" i="1" dirty="0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2800" b="0" i="1" dirty="0" smtClean="0">
                            <a:latin typeface="Cambria Math"/>
                          </a:rPr>
                          <m:t>𝑜𝑙𝑑</m:t>
                        </m:r>
                      </m:sup>
                    </m:sSup>
                  </m:oMath>
                </a14:m>
                <a:r>
                  <a:rPr lang="en-US" sz="2800" dirty="0"/>
                  <a:t>-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 </m:t>
                    </m:r>
                    <m:f>
                      <m:fPr>
                        <m:ctrlPr>
                          <a:rPr lang="en-US" sz="2800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𝐿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𝑊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𝑏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𝑤</m:t>
                        </m:r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2396040"/>
                <a:ext cx="4005584" cy="725776"/>
              </a:xfrm>
              <a:prstGeom prst="rect">
                <a:avLst/>
              </a:prstGeom>
              <a:blipFill rotWithShape="1">
                <a:blip r:embed="rId6"/>
                <a:stretch>
                  <a:fillRect b="-10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5105400" y="4836824"/>
                <a:ext cx="4005584" cy="7257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 smtClean="0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2800" b="0" i="1" dirty="0" smtClean="0">
                            <a:latin typeface="Cambria Math"/>
                          </a:rPr>
                          <m:t>𝑛𝑒𝑤</m:t>
                        </m:r>
                      </m:sup>
                    </m:sSup>
                    <m:r>
                      <a:rPr lang="en-US" sz="2800" i="1" dirty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800" i="1" dirty="0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2800" b="0" i="1" dirty="0" smtClean="0">
                            <a:latin typeface="Cambria Math"/>
                          </a:rPr>
                          <m:t>𝑜𝑙𝑑</m:t>
                        </m:r>
                      </m:sup>
                    </m:sSup>
                  </m:oMath>
                </a14:m>
                <a:r>
                  <a:rPr lang="en-US" sz="2800" dirty="0"/>
                  <a:t>-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 </m:t>
                    </m:r>
                    <m:f>
                      <m:fPr>
                        <m:ctrlPr>
                          <a:rPr lang="en-US" sz="2800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𝐿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𝑊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𝑏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𝑤</m:t>
                        </m:r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4836824"/>
                <a:ext cx="4005584" cy="725776"/>
              </a:xfrm>
              <a:prstGeom prst="rect">
                <a:avLst/>
              </a:prstGeom>
              <a:blipFill rotWithShape="1"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5105400" y="3160424"/>
                <a:ext cx="3514488" cy="5755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 smtClean="0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2800" b="0" i="1" dirty="0" smtClean="0">
                            <a:latin typeface="Cambria Math"/>
                          </a:rPr>
                          <m:t>𝑛𝑒𝑤</m:t>
                        </m:r>
                      </m:sup>
                    </m:sSup>
                    <m:r>
                      <a:rPr lang="en-US" sz="2800" i="1" dirty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800" i="1" dirty="0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2800" b="0" i="1" dirty="0" smtClean="0">
                            <a:latin typeface="Cambria Math"/>
                          </a:rPr>
                          <m:t>𝑜𝑙𝑑</m:t>
                        </m:r>
                      </m:sup>
                    </m:sSup>
                  </m:oMath>
                </a14:m>
                <a:r>
                  <a:rPr lang="en-US" sz="2800" dirty="0"/>
                  <a:t>-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  <a:ea typeface="Cambria Math"/>
                      </a:rPr>
                      <m:t>(+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𝑣𝑒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3160424"/>
                <a:ext cx="3514488" cy="575542"/>
              </a:xfrm>
              <a:prstGeom prst="rect">
                <a:avLst/>
              </a:prstGeom>
              <a:blipFill rotWithShape="1">
                <a:blip r:embed="rId8"/>
                <a:stretch>
                  <a:fillRect t="-6316" b="-2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5105400" y="5486400"/>
                <a:ext cx="3514488" cy="5755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 smtClean="0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2800" b="0" i="1" dirty="0" smtClean="0">
                            <a:latin typeface="Cambria Math"/>
                          </a:rPr>
                          <m:t>𝑛𝑒𝑤</m:t>
                        </m:r>
                      </m:sup>
                    </m:sSup>
                    <m:r>
                      <a:rPr lang="en-US" sz="2800" i="1" dirty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800" i="1" dirty="0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2800" b="0" i="1" dirty="0" smtClean="0">
                            <a:latin typeface="Cambria Math"/>
                          </a:rPr>
                          <m:t>𝑜𝑙𝑑</m:t>
                        </m:r>
                      </m:sup>
                    </m:sSup>
                  </m:oMath>
                </a14:m>
                <a:r>
                  <a:rPr lang="en-US" sz="2800" dirty="0"/>
                  <a:t>-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  <a:ea typeface="Cambria Math"/>
                      </a:rPr>
                      <m:t>(−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𝑣𝑒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5486400"/>
                <a:ext cx="3514488" cy="575542"/>
              </a:xfrm>
              <a:prstGeom prst="rect">
                <a:avLst/>
              </a:prstGeom>
              <a:blipFill rotWithShape="1">
                <a:blip r:embed="rId9"/>
                <a:stretch>
                  <a:fillRect t="-6383" b="-24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5105400" y="3810000"/>
                <a:ext cx="2458237" cy="5755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dirty="0" smtClean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800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  <m:sup>
                          <m:r>
                            <a:rPr lang="en-US" sz="2800" b="0" i="1" dirty="0" smtClean="0">
                              <a:latin typeface="Cambria Math"/>
                            </a:rPr>
                            <m:t>𝑛𝑒𝑤</m:t>
                          </m:r>
                        </m:sup>
                      </m:sSup>
                      <m:r>
                        <a:rPr lang="en-US" sz="2800" b="0" i="1" dirty="0" smtClean="0">
                          <a:latin typeface="Cambria Math"/>
                        </a:rPr>
                        <m:t>&lt;</m:t>
                      </m:r>
                      <m:sSup>
                        <m:sSupPr>
                          <m:ctrlPr>
                            <a:rPr lang="en-US" sz="2800" i="1" dirty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800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  <m:sup>
                          <m:r>
                            <a:rPr lang="en-US" sz="2800" b="0" i="1" dirty="0" smtClean="0">
                              <a:latin typeface="Cambria Math"/>
                            </a:rPr>
                            <m:t>𝑜𝑙𝑑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3810000"/>
                <a:ext cx="2458237" cy="57554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5105400" y="5977658"/>
                <a:ext cx="2458237" cy="5755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dirty="0" smtClean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800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  <m:sup>
                          <m:r>
                            <a:rPr lang="en-US" sz="2800" b="0" i="1" dirty="0" smtClean="0">
                              <a:latin typeface="Cambria Math"/>
                            </a:rPr>
                            <m:t>𝑛𝑒𝑤</m:t>
                          </m:r>
                        </m:sup>
                      </m:sSup>
                      <m:r>
                        <a:rPr lang="en-US" sz="2800" b="0" i="1" dirty="0" smtClean="0">
                          <a:latin typeface="Cambria Math"/>
                        </a:rPr>
                        <m:t>&gt;</m:t>
                      </m:r>
                      <m:sSup>
                        <m:sSupPr>
                          <m:ctrlPr>
                            <a:rPr lang="en-US" sz="2800" i="1" dirty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800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  <m:sup>
                          <m:r>
                            <a:rPr lang="en-US" sz="2800" b="0" i="1" dirty="0" smtClean="0">
                              <a:latin typeface="Cambria Math"/>
                            </a:rPr>
                            <m:t>𝑜𝑙𝑑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5977658"/>
                <a:ext cx="2458237" cy="57554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/>
          <p:cNvCxnSpPr/>
          <p:nvPr/>
        </p:nvCxnSpPr>
        <p:spPr>
          <a:xfrm>
            <a:off x="1427018" y="5029200"/>
            <a:ext cx="461185" cy="7449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08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Gradient-Descent </a:t>
            </a:r>
            <a:r>
              <a:rPr lang="en-US" dirty="0" smtClean="0"/>
              <a:t>Algorithm: Why It Works ?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838200" y="2057400"/>
            <a:ext cx="0" cy="18288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838200" y="3886200"/>
            <a:ext cx="38862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1427018" y="2214315"/>
            <a:ext cx="2550469" cy="1332795"/>
          </a:xfrm>
          <a:custGeom>
            <a:avLst/>
            <a:gdLst>
              <a:gd name="connsiteX0" fmla="*/ 0 w 2550469"/>
              <a:gd name="connsiteY0" fmla="*/ 85540 h 1332795"/>
              <a:gd name="connsiteX1" fmla="*/ 720437 w 2550469"/>
              <a:gd name="connsiteY1" fmla="*/ 1332449 h 1332795"/>
              <a:gd name="connsiteX2" fmla="*/ 2286000 w 2550469"/>
              <a:gd name="connsiteY2" fmla="*/ 210230 h 1332795"/>
              <a:gd name="connsiteX3" fmla="*/ 2535382 w 2550469"/>
              <a:gd name="connsiteY3" fmla="*/ 2412 h 1332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0469" h="1332795">
                <a:moveTo>
                  <a:pt x="0" y="85540"/>
                </a:moveTo>
                <a:cubicBezTo>
                  <a:pt x="169718" y="698603"/>
                  <a:pt x="339437" y="1311667"/>
                  <a:pt x="720437" y="1332449"/>
                </a:cubicBezTo>
                <a:cubicBezTo>
                  <a:pt x="1101437" y="1353231"/>
                  <a:pt x="1983509" y="431903"/>
                  <a:pt x="2286000" y="210230"/>
                </a:cubicBezTo>
                <a:cubicBezTo>
                  <a:pt x="2588491" y="-11443"/>
                  <a:pt x="2561936" y="-4516"/>
                  <a:pt x="2535382" y="2412"/>
                </a:cubicBezTo>
              </a:path>
            </a:pathLst>
          </a:cu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 rot="16200000">
                <a:off x="203627" y="3036653"/>
                <a:ext cx="807209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𝐿</m:t>
                      </m:r>
                      <m:sSub>
                        <m:sSubPr>
                          <m:ctrlPr>
                            <a:rPr lang="en-US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(</m:t>
                          </m:r>
                          <m:r>
                            <a:rPr lang="en-US" i="1" dirty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03627" y="3036653"/>
                <a:ext cx="807209" cy="391646"/>
              </a:xfrm>
              <a:prstGeom prst="rect">
                <a:avLst/>
              </a:prstGeom>
              <a:blipFill rotWithShape="1">
                <a:blip r:embed="rId2"/>
                <a:stretch>
                  <a:fillRect r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648582" y="3886200"/>
                <a:ext cx="473142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8582" y="3886200"/>
                <a:ext cx="473142" cy="391646"/>
              </a:xfrm>
              <a:prstGeom prst="rect">
                <a:avLst/>
              </a:prstGeom>
              <a:blipFill rotWithShape="1">
                <a:blip r:embed="rId3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/>
          <p:cNvSpPr/>
          <p:nvPr/>
        </p:nvSpPr>
        <p:spPr>
          <a:xfrm>
            <a:off x="2124582" y="3429000"/>
            <a:ext cx="16141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447800" y="3553690"/>
            <a:ext cx="152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5105400" y="2396040"/>
                <a:ext cx="4005584" cy="7257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 smtClean="0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2800" b="0" i="1" dirty="0" smtClean="0">
                            <a:latin typeface="Cambria Math"/>
                          </a:rPr>
                          <m:t>𝑛𝑒𝑤</m:t>
                        </m:r>
                      </m:sup>
                    </m:sSup>
                    <m:r>
                      <a:rPr lang="en-US" sz="2800" i="1" dirty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800" i="1" dirty="0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2800" b="0" i="1" dirty="0" smtClean="0">
                            <a:latin typeface="Cambria Math"/>
                          </a:rPr>
                          <m:t>𝑜𝑙𝑑</m:t>
                        </m:r>
                      </m:sup>
                    </m:sSup>
                  </m:oMath>
                </a14:m>
                <a:r>
                  <a:rPr lang="en-US" sz="2800" dirty="0"/>
                  <a:t>-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 </m:t>
                    </m:r>
                    <m:f>
                      <m:fPr>
                        <m:ctrlPr>
                          <a:rPr lang="en-US" sz="2800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𝐿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𝑊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𝑏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𝑤</m:t>
                        </m:r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2396040"/>
                <a:ext cx="4005584" cy="725776"/>
              </a:xfrm>
              <a:prstGeom prst="rect">
                <a:avLst/>
              </a:prstGeom>
              <a:blipFill rotWithShape="1">
                <a:blip r:embed="rId4"/>
                <a:stretch>
                  <a:fillRect b="-10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5105400" y="3160424"/>
                <a:ext cx="2535181" cy="5755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dirty="0" smtClean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800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  <m:sup>
                          <m:r>
                            <a:rPr lang="en-US" sz="2800" b="0" i="1" dirty="0" smtClean="0">
                              <a:latin typeface="Cambria Math"/>
                            </a:rPr>
                            <m:t>𝑛𝑒𝑤</m:t>
                          </m:r>
                        </m:sup>
                      </m:sSup>
                      <m:r>
                        <a:rPr lang="en-US" sz="2800" i="1" dirty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i="1" dirty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800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  <m:sup>
                          <m:r>
                            <a:rPr lang="en-US" sz="2800" b="0" i="1" dirty="0" smtClean="0">
                              <a:latin typeface="Cambria Math"/>
                            </a:rPr>
                            <m:t>𝑜𝑙𝑑</m:t>
                          </m:r>
                        </m:sup>
                      </m:sSup>
                      <m:r>
                        <a:rPr lang="en-US" sz="2800" b="0" i="0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3160424"/>
                <a:ext cx="2535181" cy="57554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735581" y="3657600"/>
            <a:ext cx="1274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Why 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04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Gradient Descent Algorithm: Semantics of Learning Rate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81000" y="2057400"/>
            <a:ext cx="0" cy="18288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381000" y="3886200"/>
            <a:ext cx="38862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81000" y="4572000"/>
            <a:ext cx="0" cy="18288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381000" y="6400800"/>
            <a:ext cx="38862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 rot="16200000">
                <a:off x="-207781" y="3026007"/>
                <a:ext cx="807209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𝐿</m:t>
                      </m:r>
                      <m:sSub>
                        <m:sSubPr>
                          <m:ctrlPr>
                            <a:rPr lang="en-US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(</m:t>
                          </m:r>
                          <m:r>
                            <a:rPr lang="en-US" i="1" dirty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207781" y="3026007"/>
                <a:ext cx="807209" cy="391646"/>
              </a:xfrm>
              <a:prstGeom prst="rect">
                <a:avLst/>
              </a:prstGeom>
              <a:blipFill rotWithShape="1">
                <a:blip r:embed="rId2"/>
                <a:stretch>
                  <a:fillRect r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237174" y="3875554"/>
                <a:ext cx="473142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7174" y="3875554"/>
                <a:ext cx="473142" cy="391646"/>
              </a:xfrm>
              <a:prstGeom prst="rect">
                <a:avLst/>
              </a:prstGeom>
              <a:blipFill rotWithShape="1">
                <a:blip r:embed="rId3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 rot="16200000">
                <a:off x="-184297" y="5540607"/>
                <a:ext cx="807209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𝐿</m:t>
                      </m:r>
                      <m:sSub>
                        <m:sSubPr>
                          <m:ctrlPr>
                            <a:rPr lang="en-US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(</m:t>
                          </m:r>
                          <m:r>
                            <a:rPr lang="en-US" i="1" dirty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84297" y="5540607"/>
                <a:ext cx="807209" cy="391646"/>
              </a:xfrm>
              <a:prstGeom prst="rect">
                <a:avLst/>
              </a:prstGeom>
              <a:blipFill rotWithShape="1">
                <a:blip r:embed="rId4"/>
                <a:stretch>
                  <a:fillRect r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260658" y="6390154"/>
                <a:ext cx="473142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0658" y="6390154"/>
                <a:ext cx="473142" cy="391646"/>
              </a:xfrm>
              <a:prstGeom prst="rect">
                <a:avLst/>
              </a:prstGeom>
              <a:blipFill rotWithShape="1">
                <a:blip r:embed="rId5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876800" y="2057400"/>
                <a:ext cx="4005584" cy="7257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 smtClean="0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2800" b="0" i="1" dirty="0" smtClean="0">
                            <a:latin typeface="Cambria Math"/>
                          </a:rPr>
                          <m:t>𝑛𝑒𝑤</m:t>
                        </m:r>
                      </m:sup>
                    </m:sSup>
                    <m:r>
                      <a:rPr lang="en-US" sz="2800" i="1" dirty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800" i="1" dirty="0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2800" b="0" i="1" dirty="0" smtClean="0">
                            <a:latin typeface="Cambria Math"/>
                          </a:rPr>
                          <m:t>𝑜𝑙𝑑</m:t>
                        </m:r>
                      </m:sup>
                    </m:sSup>
                  </m:oMath>
                </a14:m>
                <a:r>
                  <a:rPr lang="en-US" sz="2800" dirty="0"/>
                  <a:t>-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 </m:t>
                    </m:r>
                    <m:f>
                      <m:fPr>
                        <m:ctrlPr>
                          <a:rPr lang="en-US" sz="2800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𝐿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𝑊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𝑏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𝑤</m:t>
                        </m:r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2057400"/>
                <a:ext cx="4005584" cy="725776"/>
              </a:xfrm>
              <a:prstGeom prst="rect">
                <a:avLst/>
              </a:prstGeom>
              <a:blipFill rotWithShape="1">
                <a:blip r:embed="rId6"/>
                <a:stretch>
                  <a:fillRect b="-10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876800" y="4648200"/>
                <a:ext cx="4005584" cy="7257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 smtClean="0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2800" b="0" i="1" dirty="0" smtClean="0">
                            <a:latin typeface="Cambria Math"/>
                          </a:rPr>
                          <m:t>𝑛𝑒𝑤</m:t>
                        </m:r>
                      </m:sup>
                    </m:sSup>
                    <m:r>
                      <a:rPr lang="en-US" sz="2800" i="1" dirty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800" i="1" dirty="0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2800" b="0" i="1" dirty="0" smtClean="0">
                            <a:latin typeface="Cambria Math"/>
                          </a:rPr>
                          <m:t>𝑜𝑙𝑑</m:t>
                        </m:r>
                      </m:sup>
                    </m:sSup>
                  </m:oMath>
                </a14:m>
                <a:r>
                  <a:rPr lang="en-US" sz="2800" dirty="0"/>
                  <a:t>-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 </m:t>
                    </m:r>
                    <m:f>
                      <m:fPr>
                        <m:ctrlPr>
                          <a:rPr lang="en-US" sz="2800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𝐿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𝑊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𝑏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𝑤</m:t>
                        </m:r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4648200"/>
                <a:ext cx="4005584" cy="725776"/>
              </a:xfrm>
              <a:prstGeom prst="rect">
                <a:avLst/>
              </a:prstGeom>
              <a:blipFill rotWithShape="1">
                <a:blip r:embed="rId6"/>
                <a:stretch>
                  <a:fillRect b="-10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095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Gradient Descent Algorithm: Semantics of Learning Rate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81000" y="2057400"/>
            <a:ext cx="0" cy="18288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381000" y="3886200"/>
            <a:ext cx="38862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81000" y="4572000"/>
            <a:ext cx="0" cy="18288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381000" y="6400800"/>
            <a:ext cx="38862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 rot="16200000">
                <a:off x="-207781" y="3026007"/>
                <a:ext cx="807209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𝐿</m:t>
                      </m:r>
                      <m:sSub>
                        <m:sSubPr>
                          <m:ctrlPr>
                            <a:rPr lang="en-US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(</m:t>
                          </m:r>
                          <m:r>
                            <a:rPr lang="en-US" i="1" dirty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207781" y="3026007"/>
                <a:ext cx="807209" cy="391646"/>
              </a:xfrm>
              <a:prstGeom prst="rect">
                <a:avLst/>
              </a:prstGeom>
              <a:blipFill rotWithShape="1">
                <a:blip r:embed="rId2"/>
                <a:stretch>
                  <a:fillRect r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237174" y="3875554"/>
                <a:ext cx="473142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7174" y="3875554"/>
                <a:ext cx="473142" cy="391646"/>
              </a:xfrm>
              <a:prstGeom prst="rect">
                <a:avLst/>
              </a:prstGeom>
              <a:blipFill rotWithShape="1">
                <a:blip r:embed="rId3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 rot="16200000">
                <a:off x="-184297" y="5540607"/>
                <a:ext cx="807209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𝐿</m:t>
                      </m:r>
                      <m:sSub>
                        <m:sSubPr>
                          <m:ctrlPr>
                            <a:rPr lang="en-US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(</m:t>
                          </m:r>
                          <m:r>
                            <a:rPr lang="en-US" i="1" dirty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84297" y="5540607"/>
                <a:ext cx="807209" cy="391646"/>
              </a:xfrm>
              <a:prstGeom prst="rect">
                <a:avLst/>
              </a:prstGeom>
              <a:blipFill rotWithShape="1">
                <a:blip r:embed="rId4"/>
                <a:stretch>
                  <a:fillRect r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260658" y="6390154"/>
                <a:ext cx="473142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0658" y="6390154"/>
                <a:ext cx="473142" cy="391646"/>
              </a:xfrm>
              <a:prstGeom prst="rect">
                <a:avLst/>
              </a:prstGeom>
              <a:blipFill rotWithShape="1">
                <a:blip r:embed="rId5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876800" y="2057400"/>
                <a:ext cx="4005584" cy="7257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 smtClean="0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2800" b="0" i="1" dirty="0" smtClean="0">
                            <a:latin typeface="Cambria Math"/>
                          </a:rPr>
                          <m:t>𝑛𝑒𝑤</m:t>
                        </m:r>
                      </m:sup>
                    </m:sSup>
                    <m:r>
                      <a:rPr lang="en-US" sz="2800" i="1" dirty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800" i="1" dirty="0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2800" b="0" i="1" dirty="0" smtClean="0">
                            <a:latin typeface="Cambria Math"/>
                          </a:rPr>
                          <m:t>𝑜𝑙𝑑</m:t>
                        </m:r>
                      </m:sup>
                    </m:sSup>
                  </m:oMath>
                </a14:m>
                <a:r>
                  <a:rPr lang="en-US" sz="2800" dirty="0"/>
                  <a:t>-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 </m:t>
                    </m:r>
                    <m:f>
                      <m:fPr>
                        <m:ctrlPr>
                          <a:rPr lang="en-US" sz="2800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𝐿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𝑊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𝑏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𝑤</m:t>
                        </m:r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2057400"/>
                <a:ext cx="4005584" cy="725776"/>
              </a:xfrm>
              <a:prstGeom prst="rect">
                <a:avLst/>
              </a:prstGeom>
              <a:blipFill rotWithShape="1">
                <a:blip r:embed="rId6"/>
                <a:stretch>
                  <a:fillRect b="-10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876800" y="4648200"/>
                <a:ext cx="4005584" cy="7257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 smtClean="0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2800" b="0" i="1" dirty="0" smtClean="0">
                            <a:latin typeface="Cambria Math"/>
                          </a:rPr>
                          <m:t>𝑛𝑒𝑤</m:t>
                        </m:r>
                      </m:sup>
                    </m:sSup>
                    <m:r>
                      <a:rPr lang="en-US" sz="2800" i="1" dirty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800" i="1" dirty="0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2800" b="0" i="1" dirty="0" smtClean="0">
                            <a:latin typeface="Cambria Math"/>
                          </a:rPr>
                          <m:t>𝑜𝑙𝑑</m:t>
                        </m:r>
                      </m:sup>
                    </m:sSup>
                  </m:oMath>
                </a14:m>
                <a:r>
                  <a:rPr lang="en-US" sz="2800" dirty="0"/>
                  <a:t>-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 </m:t>
                    </m:r>
                    <m:f>
                      <m:fPr>
                        <m:ctrlPr>
                          <a:rPr lang="en-US" sz="2800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𝐿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𝑊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𝑏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𝑤</m:t>
                        </m:r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4648200"/>
                <a:ext cx="4005584" cy="725776"/>
              </a:xfrm>
              <a:prstGeom prst="rect">
                <a:avLst/>
              </a:prstGeom>
              <a:blipFill rotWithShape="1">
                <a:blip r:embed="rId6"/>
                <a:stretch>
                  <a:fillRect b="-10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953000" y="2935576"/>
                <a:ext cx="41148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US" sz="2400" dirty="0" smtClean="0"/>
                  <a:t> is small gradient descent convergence is slow  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2935576"/>
                <a:ext cx="4114800" cy="830997"/>
              </a:xfrm>
              <a:prstGeom prst="rect">
                <a:avLst/>
              </a:prstGeom>
              <a:blipFill rotWithShape="1">
                <a:blip r:embed="rId7"/>
                <a:stretch>
                  <a:fillRect l="-2370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909816" y="5228779"/>
                <a:ext cx="4157984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US" sz="2400" dirty="0" smtClean="0"/>
                  <a:t> is large gradient descent convergence fast but it can overshoot the minimum or diverge  </a:t>
                </a:r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9816" y="5228779"/>
                <a:ext cx="4157984" cy="1569660"/>
              </a:xfrm>
              <a:prstGeom prst="rect">
                <a:avLst/>
              </a:prstGeom>
              <a:blipFill rotWithShape="1">
                <a:blip r:embed="rId8"/>
                <a:stretch>
                  <a:fillRect l="-2196" t="-3113" b="-8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324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Convergence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286000" y="2514600"/>
            <a:ext cx="0" cy="18288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2286000" y="4343400"/>
            <a:ext cx="38862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 rot="16200000">
                <a:off x="1697219" y="3483207"/>
                <a:ext cx="807209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𝐿</m:t>
                      </m:r>
                      <m:sSub>
                        <m:sSubPr>
                          <m:ctrlPr>
                            <a:rPr lang="en-US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(</m:t>
                          </m:r>
                          <m:r>
                            <a:rPr lang="en-US" i="1" dirty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697219" y="3483207"/>
                <a:ext cx="807209" cy="391646"/>
              </a:xfrm>
              <a:prstGeom prst="rect">
                <a:avLst/>
              </a:prstGeom>
              <a:blipFill rotWithShape="1">
                <a:blip r:embed="rId2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142174" y="4332754"/>
                <a:ext cx="473142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2174" y="4332754"/>
                <a:ext cx="473142" cy="391646"/>
              </a:xfrm>
              <a:prstGeom prst="rect">
                <a:avLst/>
              </a:prstGeom>
              <a:blipFill rotWithShape="1">
                <a:blip r:embed="rId3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 9"/>
          <p:cNvSpPr/>
          <p:nvPr/>
        </p:nvSpPr>
        <p:spPr>
          <a:xfrm>
            <a:off x="3643745" y="2452255"/>
            <a:ext cx="2452255" cy="1801090"/>
          </a:xfrm>
          <a:custGeom>
            <a:avLst/>
            <a:gdLst>
              <a:gd name="connsiteX0" fmla="*/ 2452255 w 2452255"/>
              <a:gd name="connsiteY0" fmla="*/ 0 h 1801090"/>
              <a:gd name="connsiteX1" fmla="*/ 1939637 w 2452255"/>
              <a:gd name="connsiteY1" fmla="*/ 1343890 h 1801090"/>
              <a:gd name="connsiteX2" fmla="*/ 1163782 w 2452255"/>
              <a:gd name="connsiteY2" fmla="*/ 1704109 h 1801090"/>
              <a:gd name="connsiteX3" fmla="*/ 0 w 2452255"/>
              <a:gd name="connsiteY3" fmla="*/ 1801090 h 1801090"/>
              <a:gd name="connsiteX4" fmla="*/ 0 w 2452255"/>
              <a:gd name="connsiteY4" fmla="*/ 1801090 h 1801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2255" h="1801090">
                <a:moveTo>
                  <a:pt x="2452255" y="0"/>
                </a:moveTo>
                <a:cubicBezTo>
                  <a:pt x="2303318" y="529936"/>
                  <a:pt x="2154382" y="1059872"/>
                  <a:pt x="1939637" y="1343890"/>
                </a:cubicBezTo>
                <a:cubicBezTo>
                  <a:pt x="1724892" y="1627908"/>
                  <a:pt x="1487055" y="1627909"/>
                  <a:pt x="1163782" y="1704109"/>
                </a:cubicBezTo>
                <a:cubicBezTo>
                  <a:pt x="840509" y="1780309"/>
                  <a:pt x="0" y="1801090"/>
                  <a:pt x="0" y="1801090"/>
                </a:cubicBezTo>
                <a:lnTo>
                  <a:pt x="0" y="1801090"/>
                </a:lnTo>
              </a:path>
            </a:pathLst>
          </a:cu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943600" y="2590800"/>
            <a:ext cx="16141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867400" y="2452255"/>
            <a:ext cx="300291" cy="5872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728855" y="3276600"/>
            <a:ext cx="16141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6806707" y="1524000"/>
                <a:ext cx="2184893" cy="11474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sz="3600" i="1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sz="3600" i="1">
                              <a:latin typeface="Cambria Math"/>
                              <a:ea typeface="Cambria Math"/>
                            </a:rPr>
                            <m:t>𝐿</m:t>
                          </m:r>
                          <m:r>
                            <a:rPr lang="en-US" sz="3600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3600" i="1">
                              <a:latin typeface="Cambria Math"/>
                              <a:ea typeface="Cambria Math"/>
                            </a:rPr>
                            <m:t>𝑊</m:t>
                          </m:r>
                          <m:r>
                            <a:rPr lang="en-US" sz="3600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sz="3600" i="1">
                              <a:latin typeface="Cambria Math"/>
                              <a:ea typeface="Cambria Math"/>
                            </a:rPr>
                            <m:t>𝑏</m:t>
                          </m:r>
                          <m:r>
                            <a:rPr lang="en-US" sz="3600" i="1">
                              <a:latin typeface="Cambria Math"/>
                              <a:ea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36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sz="3600" i="1">
                              <a:latin typeface="Cambria Math"/>
                              <a:ea typeface="Cambria Math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6707" y="1524000"/>
                <a:ext cx="2184893" cy="114749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 flipH="1">
            <a:off x="5615316" y="3048000"/>
            <a:ext cx="399976" cy="5872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7086600" y="2820793"/>
                <a:ext cx="1741631" cy="9130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𝐿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𝑊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𝑏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2820793"/>
                <a:ext cx="1741631" cy="91300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7086600" y="3887593"/>
                <a:ext cx="1517595" cy="7957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𝐿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𝑊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𝑏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3887593"/>
                <a:ext cx="1517595" cy="79579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/>
          <p:cNvSpPr/>
          <p:nvPr/>
        </p:nvSpPr>
        <p:spPr>
          <a:xfrm>
            <a:off x="5553582" y="3657600"/>
            <a:ext cx="16141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urved Connector 33"/>
          <p:cNvCxnSpPr/>
          <p:nvPr/>
        </p:nvCxnSpPr>
        <p:spPr>
          <a:xfrm>
            <a:off x="5638801" y="3733800"/>
            <a:ext cx="1600201" cy="51954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334000" y="3810000"/>
            <a:ext cx="16141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7164576" y="4800600"/>
                <a:ext cx="1293624" cy="6785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𝐿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𝑊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𝑏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576" y="4800600"/>
                <a:ext cx="1293624" cy="67851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/>
          <p:cNvSpPr/>
          <p:nvPr/>
        </p:nvSpPr>
        <p:spPr>
          <a:xfrm>
            <a:off x="5181600" y="3962400"/>
            <a:ext cx="16141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5414708" y="3429000"/>
            <a:ext cx="528892" cy="533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endCxn id="42" idx="1"/>
          </p:cNvCxnSpPr>
          <p:nvPr/>
        </p:nvCxnSpPr>
        <p:spPr>
          <a:xfrm>
            <a:off x="5410200" y="3886200"/>
            <a:ext cx="1754376" cy="125366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5181601" y="3854196"/>
            <a:ext cx="497553" cy="1844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5029200" y="4017820"/>
            <a:ext cx="16141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7239000" y="5569881"/>
                <a:ext cx="1188787" cy="6199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𝐿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𝑊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𝑏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0" y="5569881"/>
                <a:ext cx="1188787" cy="619978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Curved Connector 47"/>
          <p:cNvCxnSpPr>
            <a:endCxn id="47" idx="1"/>
          </p:cNvCxnSpPr>
          <p:nvPr/>
        </p:nvCxnSpPr>
        <p:spPr>
          <a:xfrm>
            <a:off x="5257800" y="4038600"/>
            <a:ext cx="1981200" cy="184127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7315200" y="6238022"/>
                <a:ext cx="1072730" cy="5613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𝐿</m:t>
                          </m:r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𝑊</m:t>
                          </m:r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𝑏</m:t>
                          </m:r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6238022"/>
                <a:ext cx="1072730" cy="56137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Curved Connector 50"/>
          <p:cNvCxnSpPr>
            <a:endCxn id="50" idx="1"/>
          </p:cNvCxnSpPr>
          <p:nvPr/>
        </p:nvCxnSpPr>
        <p:spPr>
          <a:xfrm rot="16200000" flipH="1">
            <a:off x="5008346" y="4211854"/>
            <a:ext cx="2403908" cy="2209800"/>
          </a:xfrm>
          <a:prstGeom prst="curved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/>
          <p:nvPr/>
        </p:nvCxnSpPr>
        <p:spPr>
          <a:xfrm flipV="1">
            <a:off x="5791201" y="3048000"/>
            <a:ext cx="1373375" cy="30480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/>
          <p:cNvCxnSpPr/>
          <p:nvPr/>
        </p:nvCxnSpPr>
        <p:spPr>
          <a:xfrm flipV="1">
            <a:off x="6019799" y="1981200"/>
            <a:ext cx="914401" cy="68580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165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Convergence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286000" y="2514600"/>
            <a:ext cx="0" cy="18288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2286000" y="4343400"/>
            <a:ext cx="38862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 rot="16200000">
                <a:off x="1697219" y="3483207"/>
                <a:ext cx="807209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𝐿</m:t>
                      </m:r>
                      <m:sSub>
                        <m:sSubPr>
                          <m:ctrlPr>
                            <a:rPr lang="en-US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(</m:t>
                          </m:r>
                          <m:r>
                            <a:rPr lang="en-US" i="1" dirty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697219" y="3483207"/>
                <a:ext cx="807209" cy="391646"/>
              </a:xfrm>
              <a:prstGeom prst="rect">
                <a:avLst/>
              </a:prstGeom>
              <a:blipFill rotWithShape="1">
                <a:blip r:embed="rId2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142174" y="4332754"/>
                <a:ext cx="473142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2174" y="4332754"/>
                <a:ext cx="473142" cy="391646"/>
              </a:xfrm>
              <a:prstGeom prst="rect">
                <a:avLst/>
              </a:prstGeom>
              <a:blipFill rotWithShape="1">
                <a:blip r:embed="rId3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 9"/>
          <p:cNvSpPr/>
          <p:nvPr/>
        </p:nvSpPr>
        <p:spPr>
          <a:xfrm>
            <a:off x="3643745" y="2452255"/>
            <a:ext cx="2452255" cy="1801090"/>
          </a:xfrm>
          <a:custGeom>
            <a:avLst/>
            <a:gdLst>
              <a:gd name="connsiteX0" fmla="*/ 2452255 w 2452255"/>
              <a:gd name="connsiteY0" fmla="*/ 0 h 1801090"/>
              <a:gd name="connsiteX1" fmla="*/ 1939637 w 2452255"/>
              <a:gd name="connsiteY1" fmla="*/ 1343890 h 1801090"/>
              <a:gd name="connsiteX2" fmla="*/ 1163782 w 2452255"/>
              <a:gd name="connsiteY2" fmla="*/ 1704109 h 1801090"/>
              <a:gd name="connsiteX3" fmla="*/ 0 w 2452255"/>
              <a:gd name="connsiteY3" fmla="*/ 1801090 h 1801090"/>
              <a:gd name="connsiteX4" fmla="*/ 0 w 2452255"/>
              <a:gd name="connsiteY4" fmla="*/ 1801090 h 1801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2255" h="1801090">
                <a:moveTo>
                  <a:pt x="2452255" y="0"/>
                </a:moveTo>
                <a:cubicBezTo>
                  <a:pt x="2303318" y="529936"/>
                  <a:pt x="2154382" y="1059872"/>
                  <a:pt x="1939637" y="1343890"/>
                </a:cubicBezTo>
                <a:cubicBezTo>
                  <a:pt x="1724892" y="1627908"/>
                  <a:pt x="1487055" y="1627909"/>
                  <a:pt x="1163782" y="1704109"/>
                </a:cubicBezTo>
                <a:cubicBezTo>
                  <a:pt x="840509" y="1780309"/>
                  <a:pt x="0" y="1801090"/>
                  <a:pt x="0" y="1801090"/>
                </a:cubicBezTo>
                <a:lnTo>
                  <a:pt x="0" y="1801090"/>
                </a:lnTo>
              </a:path>
            </a:pathLst>
          </a:cu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943600" y="2590800"/>
            <a:ext cx="16141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867400" y="2452255"/>
            <a:ext cx="300291" cy="5872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728855" y="3276600"/>
            <a:ext cx="16141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6806707" y="1524000"/>
                <a:ext cx="2184893" cy="11474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sz="3600" i="1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sz="3600" i="1">
                              <a:latin typeface="Cambria Math"/>
                              <a:ea typeface="Cambria Math"/>
                            </a:rPr>
                            <m:t>𝐿</m:t>
                          </m:r>
                          <m:r>
                            <a:rPr lang="en-US" sz="3600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3600" i="1">
                              <a:latin typeface="Cambria Math"/>
                              <a:ea typeface="Cambria Math"/>
                            </a:rPr>
                            <m:t>𝑊</m:t>
                          </m:r>
                          <m:r>
                            <a:rPr lang="en-US" sz="3600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sz="3600" i="1">
                              <a:latin typeface="Cambria Math"/>
                              <a:ea typeface="Cambria Math"/>
                            </a:rPr>
                            <m:t>𝑏</m:t>
                          </m:r>
                          <m:r>
                            <a:rPr lang="en-US" sz="3600" i="1">
                              <a:latin typeface="Cambria Math"/>
                              <a:ea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36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sz="3600" i="1">
                              <a:latin typeface="Cambria Math"/>
                              <a:ea typeface="Cambria Math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6707" y="1524000"/>
                <a:ext cx="2184893" cy="114749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 flipH="1">
            <a:off x="5615316" y="3048000"/>
            <a:ext cx="399976" cy="5872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7086600" y="2820793"/>
                <a:ext cx="1741631" cy="9130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𝐿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𝑊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𝑏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2820793"/>
                <a:ext cx="1741631" cy="91300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7086600" y="3887593"/>
                <a:ext cx="1517595" cy="7957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𝐿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𝑊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𝑏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3887593"/>
                <a:ext cx="1517595" cy="79579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/>
          <p:cNvSpPr/>
          <p:nvPr/>
        </p:nvSpPr>
        <p:spPr>
          <a:xfrm>
            <a:off x="5553582" y="3657600"/>
            <a:ext cx="16141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urved Connector 33"/>
          <p:cNvCxnSpPr/>
          <p:nvPr/>
        </p:nvCxnSpPr>
        <p:spPr>
          <a:xfrm>
            <a:off x="5638801" y="3733800"/>
            <a:ext cx="1600201" cy="51954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334000" y="3810000"/>
            <a:ext cx="16141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7164576" y="4800600"/>
                <a:ext cx="1293624" cy="6785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𝐿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𝑊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𝑏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576" y="4800600"/>
                <a:ext cx="1293624" cy="67851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/>
          <p:cNvSpPr/>
          <p:nvPr/>
        </p:nvSpPr>
        <p:spPr>
          <a:xfrm>
            <a:off x="5181600" y="3962400"/>
            <a:ext cx="16141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5414708" y="3429000"/>
            <a:ext cx="528892" cy="533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endCxn id="42" idx="1"/>
          </p:cNvCxnSpPr>
          <p:nvPr/>
        </p:nvCxnSpPr>
        <p:spPr>
          <a:xfrm>
            <a:off x="5410200" y="3886200"/>
            <a:ext cx="1754376" cy="125366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5181601" y="3854196"/>
            <a:ext cx="497553" cy="1844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5029200" y="4017820"/>
            <a:ext cx="16141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7239000" y="5569881"/>
                <a:ext cx="1188787" cy="6199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𝐿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𝑊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𝑏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0" y="5569881"/>
                <a:ext cx="1188787" cy="619978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Curved Connector 47"/>
          <p:cNvCxnSpPr>
            <a:endCxn id="47" idx="1"/>
          </p:cNvCxnSpPr>
          <p:nvPr/>
        </p:nvCxnSpPr>
        <p:spPr>
          <a:xfrm>
            <a:off x="5257800" y="4038600"/>
            <a:ext cx="1981200" cy="184127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7315200" y="6238022"/>
                <a:ext cx="1072730" cy="5613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𝐿</m:t>
                          </m:r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𝑊</m:t>
                          </m:r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𝑏</m:t>
                          </m:r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6238022"/>
                <a:ext cx="1072730" cy="56137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Curved Connector 50"/>
          <p:cNvCxnSpPr>
            <a:endCxn id="50" idx="1"/>
          </p:cNvCxnSpPr>
          <p:nvPr/>
        </p:nvCxnSpPr>
        <p:spPr>
          <a:xfrm rot="16200000" flipH="1">
            <a:off x="5008346" y="4211854"/>
            <a:ext cx="2403908" cy="2209800"/>
          </a:xfrm>
          <a:prstGeom prst="curved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/>
          <p:nvPr/>
        </p:nvCxnSpPr>
        <p:spPr>
          <a:xfrm flipV="1">
            <a:off x="5791201" y="3048000"/>
            <a:ext cx="1373375" cy="30480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/>
          <p:cNvCxnSpPr/>
          <p:nvPr/>
        </p:nvCxnSpPr>
        <p:spPr>
          <a:xfrm flipV="1">
            <a:off x="6019799" y="1981200"/>
            <a:ext cx="914401" cy="68580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28599" y="4724400"/>
            <a:ext cx="548640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As it approaches to local minimum, gradient descent automatically takes smaller steps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3782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Derivation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𝐿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𝑊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𝑏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𝑤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10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Loss function: </a:t>
                </a:r>
              </a:p>
              <a:p>
                <a:pPr marL="0" indent="0">
                  <a:buNone/>
                </a:pPr>
                <a:r>
                  <a:rPr lang="en-US" dirty="0"/>
                  <a:t>	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𝑊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  <m:r>
                              <a:rPr lang="en-US" i="1">
                                <a:latin typeface="Cambria Math"/>
                              </a:rPr>
                              <m:t> −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3600" i="1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3600" i="1">
                            <a:latin typeface="Cambria Math"/>
                            <a:ea typeface="Cambria Math"/>
                          </a:rPr>
                          <m:t>𝐿</m:t>
                        </m:r>
                        <m:r>
                          <a:rPr lang="en-US" sz="360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3600" i="1">
                            <a:latin typeface="Cambria Math"/>
                            <a:ea typeface="Cambria Math"/>
                          </a:rPr>
                          <m:t>𝑊</m:t>
                        </m:r>
                        <m:r>
                          <a:rPr lang="en-US" sz="3600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sz="3600" i="1">
                            <a:latin typeface="Cambria Math"/>
                            <a:ea typeface="Cambria Math"/>
                          </a:rPr>
                          <m:t>𝑏</m:t>
                        </m:r>
                        <m:r>
                          <a:rPr lang="en-US" sz="3600" i="1"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r>
                          <a:rPr lang="en-US" sz="3600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3600" i="1">
                            <a:latin typeface="Cambria Math"/>
                            <a:ea typeface="Cambria Math"/>
                          </a:rPr>
                          <m:t>𝑤</m:t>
                        </m:r>
                      </m:den>
                    </m:f>
                  </m:oMath>
                </a14:m>
                <a:r>
                  <a:rPr lang="en-US" sz="3600" dirty="0" smtClean="0"/>
                  <a:t>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/>
                            <a:ea typeface="Cambria Math"/>
                          </a:rPr>
                          <m:t>𝜕</m:t>
                        </m:r>
                        <m:nary>
                          <m:naryPr>
                            <m:chr m:val="∑"/>
                            <m:ctrlPr>
                              <a:rPr lang="en-US" sz="3600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36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sz="3600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sz="3600" i="1">
                                <a:latin typeface="Cambria Math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36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3600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3600" i="1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en-US" sz="3600" i="1">
                                    <a:latin typeface="Cambria Math"/>
                                  </a:rPr>
                                  <m:t> 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3600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6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sz="3600" i="1">
                                    <a:latin typeface="Cambria Math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36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sz="3600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3600" i="1">
                            <a:latin typeface="Cambria Math"/>
                            <a:ea typeface="Cambria Math"/>
                          </a:rPr>
                          <m:t>𝑤</m:t>
                        </m:r>
                      </m:den>
                    </m:f>
                  </m:oMath>
                </a14:m>
                <a:r>
                  <a:rPr lang="en-US" sz="3600" dirty="0" smtClean="0"/>
                  <a:t> = … </a:t>
                </a:r>
                <a:endParaRPr lang="en-US" sz="3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496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a Perceptron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39624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Learning algorithm:</a:t>
                </a:r>
              </a:p>
              <a:p>
                <a:pPr lvl="1"/>
                <a:r>
                  <a:rPr lang="en-US" dirty="0" smtClean="0"/>
                  <a:t>Initialize weights randomly</a:t>
                </a:r>
              </a:p>
              <a:p>
                <a:pPr lvl="1"/>
                <a:r>
                  <a:rPr lang="en-US" dirty="0" smtClean="0"/>
                  <a:t>Take one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and predict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For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wrong predictions</a:t>
                </a:r>
                <a:r>
                  <a:rPr lang="en-US" dirty="0" smtClean="0"/>
                  <a:t>, update weights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←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∆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i="1" dirty="0" smtClean="0">
                  <a:latin typeface="Cambria Math"/>
                </a:endParaRPr>
              </a:p>
              <a:p>
                <a:pPr marL="457200" lvl="1" indent="0">
                  <a:buNone/>
                </a:pPr>
                <a:r>
                  <a:rPr lang="en-US" dirty="0" smtClean="0">
                    <a:ea typeface="Cambria Math"/>
                  </a:rPr>
                  <a:t>	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=ƞ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 −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Repeat until no errors are made</a:t>
                </a: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3962400"/>
              </a:xfrm>
              <a:blipFill rotWithShape="1">
                <a:blip r:embed="rId2"/>
                <a:stretch>
                  <a:fillRect l="-1630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45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Gradient-Descent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62000" y="2124992"/>
                <a:ext cx="7620000" cy="4236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/>
                        </a:rPr>
                        <m:t>𝑅𝑒𝑝𝑒𝑎𝑡</m:t>
                      </m:r>
                      <m:r>
                        <a:rPr lang="en-US" sz="4400" b="0" i="1" smtClean="0">
                          <a:latin typeface="Cambria Math"/>
                        </a:rPr>
                        <m:t> </m:t>
                      </m:r>
                      <m:r>
                        <a:rPr lang="en-US" sz="4400" b="0" i="1" smtClean="0">
                          <a:latin typeface="Cambria Math"/>
                        </a:rPr>
                        <m:t>𝑢𝑛𝑡𝑖𝑙𝑙</m:t>
                      </m:r>
                      <m:r>
                        <a:rPr lang="en-US" sz="4400" b="0" i="1" smtClean="0">
                          <a:latin typeface="Cambria Math"/>
                        </a:rPr>
                        <m:t> </m:t>
                      </m:r>
                      <m:r>
                        <a:rPr lang="en-US" sz="4400" b="0" i="1" smtClean="0">
                          <a:latin typeface="Cambria Math"/>
                        </a:rPr>
                        <m:t>𝑐𝑜𝑛𝑣𝑒𝑟𝑔𝑒𝑛𝑐𝑒</m:t>
                      </m:r>
                      <m:r>
                        <a:rPr lang="en-US" sz="4400" b="0" i="1" smtClean="0">
                          <a:latin typeface="Cambria Math"/>
                        </a:rPr>
                        <m:t> {</m:t>
                      </m:r>
                    </m:oMath>
                  </m:oMathPara>
                </a14:m>
                <a:endParaRPr lang="en-US" sz="4400" b="0" dirty="0" smtClean="0"/>
              </a:p>
              <a:p>
                <a:endParaRPr lang="en-US" sz="4400" b="0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 dirty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4000" i="1" dirty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4000" i="1" dirty="0">
                                <a:latin typeface="Cambria Math"/>
                                <a:ea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4000" i="1" dirty="0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4000" i="1" dirty="0">
                            <a:latin typeface="Cambria Math"/>
                            <a:ea typeface="Cambria Math"/>
                          </a:rPr>
                          <m:t>𝑛𝑒𝑤</m:t>
                        </m:r>
                      </m:sup>
                    </m:sSup>
                    <m:r>
                      <a:rPr lang="en-US" sz="4000" i="1" dirty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sz="4000" i="1" dirty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4000" i="1" dirty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4000" i="1" dirty="0">
                                <a:latin typeface="Cambria Math"/>
                                <a:ea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4000" i="1" dirty="0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4000" i="1" dirty="0">
                            <a:latin typeface="Cambria Math"/>
                            <a:ea typeface="Cambria Math"/>
                          </a:rPr>
                          <m:t>𝑜𝑙𝑑</m:t>
                        </m:r>
                      </m:sup>
                    </m:sSup>
                  </m:oMath>
                </a14:m>
                <a:r>
                  <a:rPr lang="en-US" sz="4000" i="1" dirty="0">
                    <a:latin typeface="Cambria Math"/>
                    <a:ea typeface="Cambria Math"/>
                  </a:rPr>
                  <a:t>- </a:t>
                </a:r>
                <a14:m>
                  <m:oMath xmlns:m="http://schemas.openxmlformats.org/officeDocument/2006/math">
                    <m:r>
                      <a:rPr lang="en-US" sz="4000" i="1" smtClean="0"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sz="4000" b="0" i="1" smtClean="0">
                        <a:latin typeface="Cambria Math"/>
                        <a:ea typeface="Cambria Math"/>
                      </a:rPr>
                      <m:t> (</m:t>
                    </m:r>
                    <m:acc>
                      <m:accPr>
                        <m:chr m:val="̂"/>
                        <m:ctrlPr>
                          <a:rPr lang="en-US" sz="40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4000" i="1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sz="4000" b="0" i="1" smtClean="0">
                        <a:latin typeface="Cambria Math"/>
                      </a:rPr>
                      <m:t>−</m:t>
                    </m:r>
                    <m:r>
                      <a:rPr lang="en-US" sz="4000" b="0" i="1" smtClean="0">
                        <a:latin typeface="Cambria Math"/>
                      </a:rPr>
                      <m:t>𝑦</m:t>
                    </m:r>
                    <m:r>
                      <a:rPr lang="en-US" sz="40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4000" dirty="0" smtClean="0"/>
                  <a:t>/2m.</a:t>
                </a:r>
                <a:r>
                  <a:rPr lang="en-US" sz="40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4000" b="0" i="1" dirty="0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sz="4000" i="1" dirty="0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4000" dirty="0" smtClean="0"/>
                  <a:t>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 dirty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4000" i="1" dirty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4000" b="0" i="1" dirty="0" smtClean="0">
                                <a:latin typeface="Cambria Math"/>
                                <a:ea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sz="4000" i="1" dirty="0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4000" i="1" dirty="0">
                            <a:latin typeface="Cambria Math"/>
                            <a:ea typeface="Cambria Math"/>
                          </a:rPr>
                          <m:t>𝑛𝑒𝑤</m:t>
                        </m:r>
                      </m:sup>
                    </m:sSup>
                    <m:r>
                      <a:rPr lang="en-US" sz="4000" i="1" dirty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sz="4000" i="1" dirty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4000" i="1" dirty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4000" b="0" i="1" dirty="0" smtClean="0">
                                <a:latin typeface="Cambria Math"/>
                                <a:ea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sz="4000" i="1" dirty="0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4000" i="1" dirty="0">
                            <a:latin typeface="Cambria Math"/>
                            <a:ea typeface="Cambria Math"/>
                          </a:rPr>
                          <m:t>𝑜𝑙𝑑</m:t>
                        </m:r>
                      </m:sup>
                    </m:sSup>
                  </m:oMath>
                </a14:m>
                <a:r>
                  <a:rPr lang="en-US" sz="4000" i="1" dirty="0">
                    <a:latin typeface="Cambria Math"/>
                    <a:ea typeface="Cambria Math"/>
                  </a:rPr>
                  <a:t>-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sz="4000" i="1">
                        <a:latin typeface="Cambria Math"/>
                        <a:ea typeface="Cambria Math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40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4000" i="1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sz="4000" i="1">
                        <a:latin typeface="Cambria Math"/>
                      </a:rPr>
                      <m:t>−</m:t>
                    </m:r>
                    <m:r>
                      <a:rPr lang="en-US" sz="4000" i="1">
                        <a:latin typeface="Cambria Math"/>
                      </a:rPr>
                      <m:t>𝑦</m:t>
                    </m:r>
                    <m:r>
                      <a:rPr lang="en-US" sz="4000" i="1">
                        <a:latin typeface="Cambria Math"/>
                        <a:ea typeface="Cambria Math"/>
                      </a:rPr>
                      <m:t>)</m:t>
                    </m:r>
                    <m:r>
                      <m:rPr>
                        <m:nor/>
                      </m:rPr>
                      <a:rPr lang="en-US" sz="4000" dirty="0"/>
                      <m:t>/</m:t>
                    </m:r>
                    <m:r>
                      <m:rPr>
                        <m:nor/>
                      </m:rPr>
                      <a:rPr lang="en-US" sz="4000" b="0" i="0" dirty="0" smtClean="0"/>
                      <m:t>2</m:t>
                    </m:r>
                    <m:r>
                      <m:rPr>
                        <m:nor/>
                      </m:rPr>
                      <a:rPr lang="en-US" sz="4000" dirty="0"/>
                      <m:t>m</m:t>
                    </m:r>
                  </m:oMath>
                </a14:m>
                <a:endParaRPr lang="en-US" sz="4000" dirty="0"/>
              </a:p>
              <a:p>
                <a:endParaRPr lang="en-US" sz="4400" dirty="0" smtClean="0"/>
              </a:p>
              <a:p>
                <a:r>
                  <a:rPr lang="en-US" sz="4400" dirty="0" smtClean="0"/>
                  <a:t>}</a:t>
                </a:r>
                <a:endParaRPr lang="en-US" sz="4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124992"/>
                <a:ext cx="7620000" cy="4236353"/>
              </a:xfrm>
              <a:prstGeom prst="rect">
                <a:avLst/>
              </a:prstGeom>
              <a:blipFill rotWithShape="1">
                <a:blip r:embed="rId2"/>
                <a:stretch>
                  <a:fillRect l="-3200" b="-5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909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Hill-Descent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8800"/>
            <a:ext cx="7543800" cy="274405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838200" y="1676400"/>
            <a:ext cx="0" cy="281940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838200" y="4495800"/>
            <a:ext cx="8077200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 rot="16200000">
                <a:off x="214239" y="3047810"/>
                <a:ext cx="7859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14239" y="3047810"/>
                <a:ext cx="785984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832542" y="4659868"/>
                <a:ext cx="4662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542" y="4659868"/>
                <a:ext cx="46621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607231" y="5410200"/>
            <a:ext cx="80795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“Climbing down from Everest </a:t>
            </a:r>
            <a:r>
              <a:rPr lang="en-US" sz="3600" dirty="0"/>
              <a:t>in thick fog with amnesia"</a:t>
            </a:r>
          </a:p>
        </p:txBody>
      </p:sp>
    </p:spTree>
    <p:extLst>
      <p:ext uri="{BB962C8B-B14F-4D97-AF65-F5344CB8AC3E}">
        <p14:creationId xmlns:p14="http://schemas.microsoft.com/office/powerpoint/2010/main" val="378581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Hill-Descent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8800"/>
            <a:ext cx="7543800" cy="274405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838200" y="1676400"/>
            <a:ext cx="0" cy="281940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838200" y="4495800"/>
            <a:ext cx="8077200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 rot="16200000">
                <a:off x="214239" y="3047810"/>
                <a:ext cx="7859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14239" y="3047810"/>
                <a:ext cx="785984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832542" y="4659868"/>
                <a:ext cx="4662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542" y="4659868"/>
                <a:ext cx="46621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607231" y="5352871"/>
            <a:ext cx="80795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Question 1: What we need to take a step downwards 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8387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Hill-Descent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8800"/>
            <a:ext cx="7543800" cy="274405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838200" y="1676400"/>
            <a:ext cx="0" cy="281940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838200" y="4495800"/>
            <a:ext cx="8077200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 rot="16200000">
                <a:off x="214239" y="3047810"/>
                <a:ext cx="7859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14239" y="3047810"/>
                <a:ext cx="785984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832542" y="4659868"/>
                <a:ext cx="4662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542" y="4659868"/>
                <a:ext cx="46621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607231" y="5352871"/>
            <a:ext cx="80795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Question 1: What we need to take a step downwards ?: Direction and step size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8196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Hill-Descent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8800"/>
            <a:ext cx="7543800" cy="274405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838200" y="1676400"/>
            <a:ext cx="0" cy="281940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838200" y="4495800"/>
            <a:ext cx="8077200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 rot="16200000">
                <a:off x="214239" y="3047810"/>
                <a:ext cx="7859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14239" y="3047810"/>
                <a:ext cx="785984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832542" y="4659868"/>
                <a:ext cx="4662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542" y="4659868"/>
                <a:ext cx="46621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607231" y="5352871"/>
            <a:ext cx="80795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Question 1: What we need to take a step downwards ?: Direction and step size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9405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Hill-Descent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8800"/>
            <a:ext cx="7543800" cy="274405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838200" y="1676400"/>
            <a:ext cx="0" cy="281940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838200" y="4495800"/>
            <a:ext cx="8077200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 rot="16200000">
                <a:off x="214239" y="3047810"/>
                <a:ext cx="7859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14239" y="3047810"/>
                <a:ext cx="785984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832542" y="4659868"/>
                <a:ext cx="4662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542" y="4659868"/>
                <a:ext cx="46621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07231" y="5352871"/>
                <a:ext cx="8079569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600" dirty="0" smtClean="0"/>
                  <a:t>Question 2: How do we find direction of decreasing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sz="3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/>
                          </a:rPr>
                          <m:t>𝑊</m:t>
                        </m:r>
                      </m:e>
                    </m:d>
                    <m:r>
                      <a:rPr lang="en-US" sz="3600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3600" dirty="0" smtClean="0"/>
                  <a:t>?</a:t>
                </a:r>
                <a:endParaRPr lang="en-US" sz="36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231" y="5352871"/>
                <a:ext cx="8079569" cy="1200329"/>
              </a:xfrm>
              <a:prstGeom prst="rect">
                <a:avLst/>
              </a:prstGeom>
              <a:blipFill rotWithShape="1">
                <a:blip r:embed="rId5"/>
                <a:stretch>
                  <a:fillRect l="-2340" t="-7614" b="-18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649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From Hill-Descent to Gradient-Descent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8800"/>
            <a:ext cx="7543800" cy="274405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838200" y="1676400"/>
            <a:ext cx="0" cy="281940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838200" y="4495800"/>
            <a:ext cx="8077200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 rot="16200000">
                <a:off x="214239" y="3047810"/>
                <a:ext cx="7859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14239" y="3047810"/>
                <a:ext cx="785984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832542" y="4659868"/>
                <a:ext cx="4662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542" y="4659868"/>
                <a:ext cx="46621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07231" y="5352871"/>
                <a:ext cx="8079569" cy="14788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600" dirty="0" smtClean="0"/>
                  <a:t>Question 2: How do we find direction of decreasing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sz="3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/>
                          </a:rPr>
                          <m:t>𝑊</m:t>
                        </m:r>
                      </m:e>
                    </m:d>
                    <m:r>
                      <a:rPr lang="en-US" sz="3600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3600" dirty="0" smtClean="0"/>
                  <a:t>?: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360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3600" i="1">
                            <a:latin typeface="Cambria Math"/>
                          </a:rPr>
                          <m:t>𝐿</m:t>
                        </m:r>
                        <m:d>
                          <m:dPr>
                            <m:ctrlPr>
                              <a:rPr lang="en-US" sz="3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600" i="1">
                                <a:latin typeface="Cambria Math"/>
                              </a:rPr>
                              <m:t>𝑊</m:t>
                            </m:r>
                          </m:e>
                        </m:d>
                        <m:r>
                          <a:rPr lang="en-US" sz="3600" i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3600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3600" b="0" i="1" smtClean="0">
                            <a:latin typeface="Cambria Math"/>
                            <a:ea typeface="Cambria Math"/>
                          </a:rPr>
                          <m:t>𝑊</m:t>
                        </m:r>
                      </m:den>
                    </m:f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231" y="5352871"/>
                <a:ext cx="8079569" cy="1478803"/>
              </a:xfrm>
              <a:prstGeom prst="rect">
                <a:avLst/>
              </a:prstGeom>
              <a:blipFill rotWithShape="1">
                <a:blip r:embed="rId5"/>
                <a:stretch>
                  <a:fillRect l="-2340" t="-6173" b="-6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082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From Hill-Descent to Gradient-Descent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8800"/>
            <a:ext cx="7543800" cy="274405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838200" y="1676400"/>
            <a:ext cx="0" cy="281940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838200" y="4495800"/>
            <a:ext cx="8077200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 rot="16200000">
                <a:off x="214239" y="3047810"/>
                <a:ext cx="7859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14239" y="3047810"/>
                <a:ext cx="785984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832542" y="4659868"/>
                <a:ext cx="4662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542" y="4659868"/>
                <a:ext cx="46621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07231" y="4876800"/>
                <a:ext cx="8079569" cy="14719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600" dirty="0" smtClean="0"/>
                  <a:t>Knowing direction is not enough, we take a step towards the direction: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600" i="1" smtClean="0">
                        <a:latin typeface="Cambria Math"/>
                        <a:ea typeface="Cambria Math"/>
                      </a:rPr>
                      <m:t>α</m:t>
                    </m:r>
                    <m:f>
                      <m:fPr>
                        <m:ctrlPr>
                          <a:rPr lang="en-US" sz="360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360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3600" i="1">
                            <a:latin typeface="Cambria Math"/>
                          </a:rPr>
                          <m:t>𝐿</m:t>
                        </m:r>
                        <m:d>
                          <m:dPr>
                            <m:ctrlPr>
                              <a:rPr lang="en-US" sz="3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600" i="1">
                                <a:latin typeface="Cambria Math"/>
                              </a:rPr>
                              <m:t>𝑊</m:t>
                            </m:r>
                          </m:e>
                        </m:d>
                        <m:r>
                          <a:rPr lang="en-US" sz="3600" i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3600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3600" b="0" i="1" smtClean="0">
                            <a:latin typeface="Cambria Math"/>
                            <a:ea typeface="Cambria Math"/>
                          </a:rPr>
                          <m:t>𝑊</m:t>
                        </m:r>
                      </m:den>
                    </m:f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231" y="4876800"/>
                <a:ext cx="8079569" cy="1471941"/>
              </a:xfrm>
              <a:prstGeom prst="rect">
                <a:avLst/>
              </a:prstGeom>
              <a:blipFill rotWithShape="1">
                <a:blip r:embed="rId5"/>
                <a:stretch>
                  <a:fillRect l="-2340" t="-6224" r="-453" b="-7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859380" y="3505200"/>
                <a:ext cx="1112420" cy="629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𝑊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𝑊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9380" y="3505200"/>
                <a:ext cx="1112420" cy="62985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2842210" y="2667168"/>
            <a:ext cx="281990" cy="38083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/>
          <p:nvPr/>
        </p:nvCxnSpPr>
        <p:spPr>
          <a:xfrm rot="5400000">
            <a:off x="2366541" y="2888536"/>
            <a:ext cx="665715" cy="567612"/>
          </a:xfrm>
          <a:prstGeom prst="curved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17"/>
          <p:cNvSpPr/>
          <p:nvPr/>
        </p:nvSpPr>
        <p:spPr>
          <a:xfrm>
            <a:off x="2826327" y="2604579"/>
            <a:ext cx="466096" cy="392289"/>
          </a:xfrm>
          <a:custGeom>
            <a:avLst/>
            <a:gdLst>
              <a:gd name="connsiteX0" fmla="*/ 0 w 466096"/>
              <a:gd name="connsiteY0" fmla="*/ 41639 h 392289"/>
              <a:gd name="connsiteX1" fmla="*/ 457200 w 466096"/>
              <a:gd name="connsiteY1" fmla="*/ 27785 h 392289"/>
              <a:gd name="connsiteX2" fmla="*/ 304800 w 466096"/>
              <a:gd name="connsiteY2" fmla="*/ 360294 h 392289"/>
              <a:gd name="connsiteX3" fmla="*/ 332509 w 466096"/>
              <a:gd name="connsiteY3" fmla="*/ 360294 h 392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096" h="392289">
                <a:moveTo>
                  <a:pt x="0" y="41639"/>
                </a:moveTo>
                <a:cubicBezTo>
                  <a:pt x="203200" y="8157"/>
                  <a:pt x="406400" y="-25324"/>
                  <a:pt x="457200" y="27785"/>
                </a:cubicBezTo>
                <a:cubicBezTo>
                  <a:pt x="508000" y="80894"/>
                  <a:pt x="325582" y="304876"/>
                  <a:pt x="304800" y="360294"/>
                </a:cubicBezTo>
                <a:cubicBezTo>
                  <a:pt x="284018" y="415712"/>
                  <a:pt x="308263" y="388003"/>
                  <a:pt x="332509" y="360294"/>
                </a:cubicBezTo>
              </a:path>
            </a:pathLst>
          </a:cu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Curved Connector 19"/>
          <p:cNvCxnSpPr/>
          <p:nvPr/>
        </p:nvCxnSpPr>
        <p:spPr>
          <a:xfrm flipV="1">
            <a:off x="3288005" y="2133600"/>
            <a:ext cx="826795" cy="477282"/>
          </a:xfrm>
          <a:prstGeom prst="curved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4038600" y="1916668"/>
                <a:ext cx="3706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latin typeface="Cambria Math"/>
                          <a:ea typeface="Cambria Math"/>
                        </a:rPr>
                        <m:t>α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1916668"/>
                <a:ext cx="370614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814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1024</Words>
  <Application>Microsoft Office PowerPoint</Application>
  <PresentationFormat>On-screen Show (4:3)</PresentationFormat>
  <Paragraphs>128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Learning Problem</vt:lpstr>
      <vt:lpstr>Training a Perceptron</vt:lpstr>
      <vt:lpstr>Hill-Descent</vt:lpstr>
      <vt:lpstr>Hill-Descent</vt:lpstr>
      <vt:lpstr>Hill-Descent</vt:lpstr>
      <vt:lpstr>Hill-Descent</vt:lpstr>
      <vt:lpstr>Hill-Descent</vt:lpstr>
      <vt:lpstr>From Hill-Descent to Gradient-Descent</vt:lpstr>
      <vt:lpstr>From Hill-Descent to Gradient-Descent</vt:lpstr>
      <vt:lpstr>From Hill-Descent to Gradient-Descent</vt:lpstr>
      <vt:lpstr>Gradient-Descent Algorithm</vt:lpstr>
      <vt:lpstr>Gradient-Descent Algorithm: Why It Works ?</vt:lpstr>
      <vt:lpstr>Gradient-Descent Algorithm: Why It Works ?</vt:lpstr>
      <vt:lpstr>Gradient-Descent Algorithm: Why It Works ?</vt:lpstr>
      <vt:lpstr>Gradient Descent Algorithm: Semantics of Learning Rate</vt:lpstr>
      <vt:lpstr>Gradient Descent Algorithm: Semantics of Learning Rate</vt:lpstr>
      <vt:lpstr>Convergence</vt:lpstr>
      <vt:lpstr>Convergence</vt:lpstr>
      <vt:lpstr>Derivation of (∂ L(W,b))/∂w </vt:lpstr>
      <vt:lpstr>Gradient-Descent Algorithm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Problem</dc:title>
  <dc:creator>Tehseen-PC</dc:creator>
  <cp:lastModifiedBy>Tehseen-PC</cp:lastModifiedBy>
  <cp:revision>1</cp:revision>
  <dcterms:created xsi:type="dcterms:W3CDTF">2006-08-16T00:00:00Z</dcterms:created>
  <dcterms:modified xsi:type="dcterms:W3CDTF">2019-02-14T04:33:38Z</dcterms:modified>
</cp:coreProperties>
</file>