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43" autoAdjust="0"/>
    <p:restoredTop sz="94660"/>
  </p:normalViewPr>
  <p:slideViewPr>
    <p:cSldViewPr>
      <p:cViewPr varScale="1">
        <p:scale>
          <a:sx n="69" d="100"/>
          <a:sy n="69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Backpropagation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Univariate</a:t>
            </a:r>
            <a:r>
              <a:rPr lang="en-US" dirty="0"/>
              <a:t> Chain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/>
              <a:t>How you would have done it in calculus class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7570"/>
            <a:ext cx="9144000" cy="3277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7912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are the disadvantages of this approach?</a:t>
            </a:r>
          </a:p>
        </p:txBody>
      </p:sp>
    </p:spTree>
    <p:extLst>
      <p:ext uri="{BB962C8B-B14F-4D97-AF65-F5344CB8AC3E}">
        <p14:creationId xmlns:p14="http://schemas.microsoft.com/office/powerpoint/2010/main" val="340669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Univariate</a:t>
            </a:r>
            <a:r>
              <a:rPr lang="en-US" dirty="0"/>
              <a:t> Chain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/>
              <a:t>A more structured way to do it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438400"/>
            <a:ext cx="8574763" cy="369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2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Univariate</a:t>
            </a:r>
            <a:r>
              <a:rPr lang="en-US" dirty="0"/>
              <a:t> Chain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2498147"/>
          </a:xfrm>
        </p:spPr>
        <p:txBody>
          <a:bodyPr>
            <a:normAutofit fontScale="92500"/>
          </a:bodyPr>
          <a:lstStyle/>
          <a:p>
            <a:r>
              <a:rPr lang="en-US" dirty="0"/>
              <a:t>We can diagram out the computations using a computation graph.</a:t>
            </a:r>
          </a:p>
          <a:p>
            <a:pPr lvl="1"/>
            <a:r>
              <a:rPr lang="en-US" dirty="0"/>
              <a:t>The nodes represent all the inputs and computed quantities, and </a:t>
            </a:r>
            <a:r>
              <a:rPr lang="en-US" dirty="0" smtClean="0"/>
              <a:t>the edges </a:t>
            </a:r>
            <a:r>
              <a:rPr lang="en-US" dirty="0"/>
              <a:t>represent which nodes are computed directly as a function </a:t>
            </a:r>
            <a:r>
              <a:rPr lang="en-US" dirty="0" smtClean="0"/>
              <a:t>of which </a:t>
            </a:r>
            <a:r>
              <a:rPr lang="en-US" dirty="0"/>
              <a:t>other nodes.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42126"/>
            <a:ext cx="3333750" cy="3029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878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Univariate</a:t>
            </a:r>
            <a:r>
              <a:rPr lang="en-US" dirty="0"/>
              <a:t> Chain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5145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A slightly more convenient notation:</a:t>
                </a:r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to denote 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𝑑𝐿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en-US" dirty="0"/>
                  <a:t>, sometimes called the error signal.</a:t>
                </a:r>
              </a:p>
              <a:p>
                <a:r>
                  <a:rPr lang="en-US" dirty="0"/>
                  <a:t>This emphasizes that the error signals are just values our program </a:t>
                </a:r>
                <a:r>
                  <a:rPr lang="en-US" dirty="0" smtClean="0"/>
                  <a:t>is computing </a:t>
                </a:r>
                <a:r>
                  <a:rPr lang="en-US" dirty="0"/>
                  <a:t>(rather than a mathematical operation</a:t>
                </a:r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514599"/>
              </a:xfrm>
              <a:blipFill rotWithShape="1">
                <a:blip r:embed="rId2"/>
                <a:stretch>
                  <a:fillRect l="-1185" t="-4854" r="-889" b="-4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09" y="4267200"/>
            <a:ext cx="7522091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525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Backprop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534400" cy="457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752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Backprop</a:t>
            </a:r>
            <a:r>
              <a:rPr lang="en-US" dirty="0"/>
              <a:t> </a:t>
            </a:r>
            <a:r>
              <a:rPr lang="en-US" dirty="0" smtClean="0"/>
              <a:t>Algorithm: </a:t>
            </a:r>
            <a:r>
              <a:rPr lang="en-US" dirty="0" err="1" smtClean="0"/>
              <a:t>Vectorized</a:t>
            </a:r>
            <a:r>
              <a:rPr lang="en-US" dirty="0" smtClean="0"/>
              <a:t> Form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19237"/>
            <a:ext cx="8305800" cy="4919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80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Backprop</a:t>
            </a:r>
            <a:r>
              <a:rPr lang="en-US" dirty="0" smtClean="0"/>
              <a:t> Algorithm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Backpropagation</a:t>
            </a:r>
            <a:r>
              <a:rPr lang="en-US" dirty="0" smtClean="0"/>
              <a:t> </a:t>
            </a:r>
            <a:r>
              <a:rPr lang="en-US" dirty="0"/>
              <a:t>is the central algorithm </a:t>
            </a:r>
            <a:r>
              <a:rPr lang="en-US" dirty="0" smtClean="0"/>
              <a:t>to learn </a:t>
            </a:r>
            <a:r>
              <a:rPr lang="en-US" dirty="0"/>
              <a:t>Multilayered Neural Networks</a:t>
            </a:r>
            <a:r>
              <a:rPr lang="en-US" dirty="0" smtClean="0"/>
              <a:t> .</a:t>
            </a:r>
            <a:endParaRPr lang="en-US" dirty="0"/>
          </a:p>
          <a:p>
            <a:r>
              <a:rPr lang="en-US" dirty="0"/>
              <a:t>It's is an algorithm for computing gradients.</a:t>
            </a:r>
          </a:p>
          <a:p>
            <a:r>
              <a:rPr lang="en-US" dirty="0"/>
              <a:t>Really it's an instance of reverse mode automatic </a:t>
            </a:r>
            <a:r>
              <a:rPr lang="en-US" dirty="0" smtClean="0"/>
              <a:t>differentiation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</a:t>
            </a:r>
            <a:r>
              <a:rPr lang="en-US" dirty="0" smtClean="0"/>
              <a:t>just </a:t>
            </a:r>
            <a:r>
              <a:rPr lang="en-US" dirty="0"/>
              <a:t>a clever and </a:t>
            </a:r>
            <a:r>
              <a:rPr lang="en-US" dirty="0" smtClean="0"/>
              <a:t>efficient </a:t>
            </a:r>
            <a:r>
              <a:rPr lang="en-US" dirty="0"/>
              <a:t>use of the Chain Rule for derivatives.</a:t>
            </a:r>
          </a:p>
        </p:txBody>
      </p:sp>
    </p:spTree>
    <p:extLst>
      <p:ext uri="{BB962C8B-B14F-4D97-AF65-F5344CB8AC3E}">
        <p14:creationId xmlns:p14="http://schemas.microsoft.com/office/powerpoint/2010/main" val="66504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Descent: Recap</a:t>
            </a:r>
            <a:endParaRPr lang="en-US" dirty="0"/>
          </a:p>
        </p:txBody>
      </p:sp>
      <p:pic>
        <p:nvPicPr>
          <p:cNvPr id="6150" name="Picture 6" descr="Scarpa Men's Mistral GORE-TEX Walking Boots - Ellis Brigham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" y="1676400"/>
            <a:ext cx="6000881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75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Descent: Recap</a:t>
            </a:r>
            <a:endParaRPr lang="en-US" dirty="0"/>
          </a:p>
        </p:txBody>
      </p:sp>
      <p:pic>
        <p:nvPicPr>
          <p:cNvPr id="6150" name="Picture 6" descr="Scarpa Men's Mistral GORE-TEX Walking Boots - Ellis Brigham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" y="1676400"/>
            <a:ext cx="6000881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00400" y="1524000"/>
                <a:ext cx="6219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524000"/>
                <a:ext cx="62190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Up-Down Arrow 3"/>
          <p:cNvSpPr/>
          <p:nvPr/>
        </p:nvSpPr>
        <p:spPr>
          <a:xfrm>
            <a:off x="349826" y="1676400"/>
            <a:ext cx="335973" cy="3733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33400" y="1762780"/>
                <a:ext cx="4645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762780"/>
                <a:ext cx="46455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5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Descent: Recap</a:t>
            </a:r>
            <a:endParaRPr lang="en-US" dirty="0"/>
          </a:p>
        </p:txBody>
      </p:sp>
      <p:pic>
        <p:nvPicPr>
          <p:cNvPr id="6150" name="Picture 6" descr="Scarpa Men's Mistral GORE-TEX Walking Boots - Ellis Brigham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" y="1676400"/>
            <a:ext cx="6000881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00400" y="1524000"/>
                <a:ext cx="6219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524000"/>
                <a:ext cx="62190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Up-Down Arrow 3"/>
          <p:cNvSpPr/>
          <p:nvPr/>
        </p:nvSpPr>
        <p:spPr>
          <a:xfrm>
            <a:off x="349826" y="1676400"/>
            <a:ext cx="335973" cy="3733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33400" y="1762780"/>
                <a:ext cx="4645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762780"/>
                <a:ext cx="46455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Arrow 4"/>
          <p:cNvSpPr/>
          <p:nvPr/>
        </p:nvSpPr>
        <p:spPr>
          <a:xfrm rot="19156659">
            <a:off x="2513088" y="2584990"/>
            <a:ext cx="1054408" cy="3141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370108" y="1752600"/>
                <a:ext cx="830292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𝑑𝐿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𝑑𝑊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108" y="1752600"/>
                <a:ext cx="830292" cy="9103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Descent: Recap</a:t>
            </a:r>
            <a:endParaRPr lang="en-US" dirty="0"/>
          </a:p>
        </p:txBody>
      </p:sp>
      <p:pic>
        <p:nvPicPr>
          <p:cNvPr id="6150" name="Picture 6" descr="Scarpa Men's Mistral GORE-TEX Walking Boots - Ellis Brigham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" y="1676400"/>
            <a:ext cx="6000881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00400" y="1524000"/>
                <a:ext cx="6219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524000"/>
                <a:ext cx="62190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Up-Down Arrow 3"/>
          <p:cNvSpPr/>
          <p:nvPr/>
        </p:nvSpPr>
        <p:spPr>
          <a:xfrm>
            <a:off x="349826" y="1676400"/>
            <a:ext cx="335973" cy="3733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33400" y="1762780"/>
                <a:ext cx="4645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762780"/>
                <a:ext cx="46455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Arrow 4"/>
          <p:cNvSpPr/>
          <p:nvPr/>
        </p:nvSpPr>
        <p:spPr>
          <a:xfrm rot="19156659">
            <a:off x="2513088" y="2584990"/>
            <a:ext cx="1054408" cy="3141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370108" y="1752600"/>
                <a:ext cx="830292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𝑑𝐿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𝑑𝑊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108" y="1752600"/>
                <a:ext cx="830292" cy="9103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2785254" y="3829050"/>
            <a:ext cx="726097" cy="43815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761305" y="3560829"/>
                <a:ext cx="4921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05" y="3560829"/>
                <a:ext cx="49212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2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Descent: Recap</a:t>
            </a:r>
            <a:endParaRPr lang="en-US" dirty="0"/>
          </a:p>
        </p:txBody>
      </p:sp>
      <p:pic>
        <p:nvPicPr>
          <p:cNvPr id="6150" name="Picture 6" descr="Scarpa Men's Mistral GORE-TEX Walking Boots - Ellis Brigham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" y="1676400"/>
            <a:ext cx="6000881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00400" y="1524000"/>
                <a:ext cx="1068626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𝑜𝑙𝑑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524000"/>
                <a:ext cx="1068626" cy="5309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Up-Down Arrow 3"/>
          <p:cNvSpPr/>
          <p:nvPr/>
        </p:nvSpPr>
        <p:spPr>
          <a:xfrm>
            <a:off x="349826" y="1676400"/>
            <a:ext cx="335973" cy="3733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33400" y="1762780"/>
                <a:ext cx="4645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762780"/>
                <a:ext cx="46455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Arrow 4"/>
          <p:cNvSpPr/>
          <p:nvPr/>
        </p:nvSpPr>
        <p:spPr>
          <a:xfrm rot="19156659">
            <a:off x="2513088" y="2584990"/>
            <a:ext cx="1054408" cy="3141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370108" y="1752600"/>
                <a:ext cx="830292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𝑑𝐿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𝑑𝑊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108" y="1752600"/>
                <a:ext cx="830292" cy="9103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2785254" y="3829050"/>
            <a:ext cx="726097" cy="43815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761305" y="3560829"/>
                <a:ext cx="4921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05" y="3560829"/>
                <a:ext cx="49212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007807" y="2602468"/>
                <a:ext cx="3078407" cy="901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𝑛𝑒𝑤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𝑜𝑙𝑑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.</m:t>
                    </m:r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𝑑𝐿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𝑑𝑊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807" y="2602468"/>
                <a:ext cx="3078407" cy="90127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371600" y="2440885"/>
                <a:ext cx="11792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440885"/>
                <a:ext cx="1179234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172200" y="3897868"/>
            <a:ext cx="2443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Most </a:t>
            </a:r>
            <a:r>
              <a:rPr lang="en-US" sz="2000" b="1" dirty="0"/>
              <a:t>c</a:t>
            </a:r>
            <a:r>
              <a:rPr lang="en-US" sz="2000" b="1" dirty="0" smtClean="0"/>
              <a:t>rucial task is how to compute: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8153400" y="3886200"/>
                <a:ext cx="830292" cy="910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𝑑𝐿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𝑑𝑊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886200"/>
                <a:ext cx="830292" cy="9103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324600" y="5159514"/>
            <a:ext cx="2443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Answer: </a:t>
            </a:r>
            <a:r>
              <a:rPr lang="en-US" sz="2000" b="1" dirty="0" err="1" smtClean="0"/>
              <a:t>Backprop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4995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Univariate</a:t>
            </a:r>
            <a:r>
              <a:rPr lang="en-US" dirty="0"/>
              <a:t> Chain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Recall</a:t>
            </a:r>
            <a:r>
              <a:rPr lang="en-US" i="1" dirty="0" smtClean="0"/>
              <a:t>: </a:t>
            </a:r>
            <a:r>
              <a:rPr lang="en-US" dirty="0" smtClean="0"/>
              <a:t>if </a:t>
            </a:r>
            <a:r>
              <a:rPr lang="en-US" dirty="0"/>
              <a:t>f (x) and x(t) are </a:t>
            </a:r>
            <a:r>
              <a:rPr lang="en-US" dirty="0" err="1"/>
              <a:t>univariate</a:t>
            </a:r>
            <a:r>
              <a:rPr lang="en-US" dirty="0"/>
              <a:t> functions, then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43200"/>
            <a:ext cx="5271001" cy="159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362200" y="4953000"/>
            <a:ext cx="1066800" cy="990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14800" y="4953000"/>
            <a:ext cx="1066800" cy="990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67400" y="4953000"/>
            <a:ext cx="1066800" cy="990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44735" y="5105400"/>
                <a:ext cx="5556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735" y="5105400"/>
                <a:ext cx="555665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04901" y="5105400"/>
                <a:ext cx="5480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901" y="5105400"/>
                <a:ext cx="548099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38459" y="5105400"/>
                <a:ext cx="4828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459" y="5105400"/>
                <a:ext cx="482889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4" idx="6"/>
            <a:endCxn id="6" idx="2"/>
          </p:cNvCxnSpPr>
          <p:nvPr/>
        </p:nvCxnSpPr>
        <p:spPr>
          <a:xfrm>
            <a:off x="3429000" y="5448300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81600" y="5437910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Univariate</a:t>
            </a:r>
            <a:r>
              <a:rPr lang="en-US" dirty="0"/>
              <a:t> Chain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/>
          <a:lstStyle/>
          <a:p>
            <a:r>
              <a:rPr lang="en-US" dirty="0" err="1"/>
              <a:t>Univariate</a:t>
            </a:r>
            <a:r>
              <a:rPr lang="en-US" dirty="0"/>
              <a:t> logistic least squares model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291" y="2362200"/>
            <a:ext cx="3824287" cy="3044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5334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Let’s compute </a:t>
            </a:r>
            <a:r>
              <a:rPr lang="en-US" dirty="0" err="1" smtClean="0"/>
              <a:t>derivates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69BAC46D91A24084CC94425F6DA155" ma:contentTypeVersion="6" ma:contentTypeDescription="Create a new document." ma:contentTypeScope="" ma:versionID="7571f06978080b1a394c54bac4156474">
  <xsd:schema xmlns:xsd="http://www.w3.org/2001/XMLSchema" xmlns:xs="http://www.w3.org/2001/XMLSchema" xmlns:p="http://schemas.microsoft.com/office/2006/metadata/properties" xmlns:ns2="4d49264e-c508-45fc-ad3a-e2b621517860" targetNamespace="http://schemas.microsoft.com/office/2006/metadata/properties" ma:root="true" ma:fieldsID="12ca08a71d586f19e40959745c87cedd" ns2:_="">
    <xsd:import namespace="4d49264e-c508-45fc-ad3a-e2b6215178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49264e-c508-45fc-ad3a-e2b6215178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7DAD79-EA2F-40CC-B44D-47DE0B287518}"/>
</file>

<file path=customXml/itemProps2.xml><?xml version="1.0" encoding="utf-8"?>
<ds:datastoreItem xmlns:ds="http://schemas.openxmlformats.org/officeDocument/2006/customXml" ds:itemID="{F74EA182-5B8A-4595-A894-14C4AFACA8C8}"/>
</file>

<file path=customXml/itemProps3.xml><?xml version="1.0" encoding="utf-8"?>
<ds:datastoreItem xmlns:ds="http://schemas.openxmlformats.org/officeDocument/2006/customXml" ds:itemID="{095C6F66-07F7-4E3D-8596-E071E1236D9F}"/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293</Words>
  <Application>Microsoft Office PowerPoint</Application>
  <PresentationFormat>On-screen Show (4:3)</PresentationFormat>
  <Paragraphs>51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Backpropagation</vt:lpstr>
      <vt:lpstr>Backprop Algorithm Intro</vt:lpstr>
      <vt:lpstr>Gradient Descent: Recap</vt:lpstr>
      <vt:lpstr>Gradient Descent: Recap</vt:lpstr>
      <vt:lpstr>Gradient Descent: Recap</vt:lpstr>
      <vt:lpstr>Gradient Descent: Recap</vt:lpstr>
      <vt:lpstr>Gradient Descent: Recap</vt:lpstr>
      <vt:lpstr>Univariate Chain Rule</vt:lpstr>
      <vt:lpstr>Univariate Chain Rule</vt:lpstr>
      <vt:lpstr>Univariate Chain Rule</vt:lpstr>
      <vt:lpstr>Univariate Chain Rule</vt:lpstr>
      <vt:lpstr>Univariate Chain Rule</vt:lpstr>
      <vt:lpstr>Univariate Chain Rule</vt:lpstr>
      <vt:lpstr>Backprop Algorithm</vt:lpstr>
      <vt:lpstr>Backprop Algorithm: Vectorized Form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Backpropagation</dc:title>
  <dc:creator>Tehseen-PC</dc:creator>
  <cp:lastModifiedBy>Tehseen-PC</cp:lastModifiedBy>
  <cp:revision>12</cp:revision>
  <dcterms:created xsi:type="dcterms:W3CDTF">2006-08-16T00:00:00Z</dcterms:created>
  <dcterms:modified xsi:type="dcterms:W3CDTF">2020-04-24T09:57:26Z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0x0101005469BAC46D91A24084CC94425F6DA155</vt:lpwstr>
  </property>
</Properties>
</file>