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5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3" r:id="rId3"/>
    <p:sldId id="274" r:id="rId4"/>
    <p:sldId id="275" r:id="rId5"/>
    <p:sldId id="276" r:id="rId6"/>
    <p:sldId id="269" r:id="rId7"/>
    <p:sldId id="270" r:id="rId8"/>
    <p:sldId id="271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67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34" autoAdjust="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59352-D722-4E3B-99ED-8775C5FD294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8B38-4E0C-4B9E-ACC5-95986C8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dynamic state of NN is known as short-term memory and idea is to last short long time. This done through introducing a mechanism to gate the information. Top</a:t>
            </a:r>
            <a:r>
              <a:rPr lang="en-US" baseline="0" dirty="0" smtClean="0"/>
              <a:t> application: handwritten recognition.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8B38-4E0C-4B9E-ACC5-95986C839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e.g. the clouds are in the </a:t>
            </a:r>
            <a:r>
              <a:rPr lang="en-US" i="1" dirty="0" smtClean="0"/>
              <a:t>sky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grew up in France… I speak fluent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8B38-4E0C-4B9E-ACC5-95986C839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having a single neural network layer, there are four, interacting in a very special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8B38-4E0C-4B9E-ACC5-95986C839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to LSTMs is the cell state, the horizontal line running through the top of the diagram.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cell state is kind of like a conveyor belt. It runs straight down the entire chain, with only some minor linear interactions. It’s very easy for information to just flow along it unchanged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F8B38-4E0C-4B9E-ACC5-95986C839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0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6.png"/><Relationship Id="rId5" Type="http://schemas.openxmlformats.org/officeDocument/2006/relationships/image" Target="../media/image170.png"/><Relationship Id="rId10" Type="http://schemas.openxmlformats.org/officeDocument/2006/relationships/image" Target="../media/image25.png"/><Relationship Id="rId4" Type="http://schemas.openxmlformats.org/officeDocument/2006/relationships/image" Target="../media/image160.png"/><Relationship Id="rId9" Type="http://schemas.openxmlformats.org/officeDocument/2006/relationships/image" Target="../media/image24.png"/><Relationship Id="rId14" Type="http://schemas.openxmlformats.org/officeDocument/2006/relationships/image" Target="../media/image2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0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0.png"/><Relationship Id="rId21" Type="http://schemas.openxmlformats.org/officeDocument/2006/relationships/image" Target="../media/image33.png"/><Relationship Id="rId7" Type="http://schemas.openxmlformats.org/officeDocument/2006/relationships/image" Target="../media/image190.png"/><Relationship Id="rId12" Type="http://schemas.openxmlformats.org/officeDocument/2006/relationships/image" Target="../media/image200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6.png"/><Relationship Id="rId24" Type="http://schemas.openxmlformats.org/officeDocument/2006/relationships/image" Target="../media/image36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160.png"/><Relationship Id="rId9" Type="http://schemas.openxmlformats.org/officeDocument/2006/relationships/image" Target="../media/image24.png"/><Relationship Id="rId14" Type="http://schemas.openxmlformats.org/officeDocument/2006/relationships/image" Target="../media/image220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0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0.png"/><Relationship Id="rId21" Type="http://schemas.openxmlformats.org/officeDocument/2006/relationships/image" Target="../media/image33.png"/><Relationship Id="rId7" Type="http://schemas.openxmlformats.org/officeDocument/2006/relationships/image" Target="../media/image190.png"/><Relationship Id="rId12" Type="http://schemas.openxmlformats.org/officeDocument/2006/relationships/image" Target="../media/image200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6.png"/><Relationship Id="rId24" Type="http://schemas.openxmlformats.org/officeDocument/2006/relationships/image" Target="../media/image36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160.png"/><Relationship Id="rId9" Type="http://schemas.openxmlformats.org/officeDocument/2006/relationships/image" Target="../media/image24.png"/><Relationship Id="rId14" Type="http://schemas.openxmlformats.org/officeDocument/2006/relationships/image" Target="../media/image220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Long-Short Term Memory (LSTM)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LSTM Architecture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" y="2001896"/>
            <a:ext cx="8990735" cy="3255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52533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Repeated blocks in LSTMs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</a:t>
            </a:r>
            <a:r>
              <a:rPr lang="en-US" sz="2400" dirty="0"/>
              <a:t>is taken from http://colah.github.io/posts/2015-08-Understanding-LSTMs/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91200"/>
            <a:ext cx="5334000" cy="94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4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LSTM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</a:t>
            </a:r>
            <a:r>
              <a:rPr lang="en-US" sz="2400" dirty="0"/>
              <a:t>is taken from http://colah.github.io/posts/2015-08-Understanding-LSTMs/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54978"/>
            <a:ext cx="6172200" cy="383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5715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unit of LSTMs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069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state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3108067" y="2574667"/>
            <a:ext cx="794266" cy="30480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LSTM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</a:t>
            </a:r>
            <a:r>
              <a:rPr lang="en-US" sz="2400" dirty="0"/>
              <a:t>is taken from http://colah.github.io/posts/2015-08-Understanding-LSTMs/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5428"/>
            <a:ext cx="6629400" cy="380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50" y="5925212"/>
            <a:ext cx="3542450" cy="70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LSTM Architecture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87" y="1806182"/>
            <a:ext cx="6359013" cy="39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143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</a:t>
            </a:r>
            <a:r>
              <a:rPr lang="en-US" sz="2400" dirty="0"/>
              <a:t>is taken from http://colah.github.io/posts/2015-08-Understanding-LSTMs/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988" y="5709553"/>
            <a:ext cx="3223712" cy="84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0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LSTM Architecture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46280"/>
            <a:ext cx="6248400" cy="393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143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</a:t>
            </a:r>
            <a:r>
              <a:rPr lang="en-US" sz="2400" dirty="0"/>
              <a:t>is taken from http://colah.github.io/posts/2015-08-Understanding-LSTMs/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15" y="5638801"/>
            <a:ext cx="2982727" cy="66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LSTM Architecture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94" y="1942042"/>
            <a:ext cx="6362411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143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</a:t>
            </a:r>
            <a:r>
              <a:rPr lang="en-US" sz="2400" dirty="0"/>
              <a:t>is taken from http://colah.github.io/posts/2015-08-Understanding-LSTMs/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5715000"/>
            <a:ext cx="3393626" cy="94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2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Network: Encoder Decoder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DNNs can only be applied to problems whose inputs and </a:t>
            </a:r>
            <a:r>
              <a:rPr lang="en-US" dirty="0" smtClean="0"/>
              <a:t>targets can </a:t>
            </a:r>
            <a:r>
              <a:rPr lang="en-US" dirty="0"/>
              <a:t>be sensibly encoded with vectors of fixed </a:t>
            </a:r>
            <a:r>
              <a:rPr lang="en-US" dirty="0" smtClean="0"/>
              <a:t>dimensionality</a:t>
            </a:r>
          </a:p>
          <a:p>
            <a:r>
              <a:rPr lang="en-US" dirty="0"/>
              <a:t>It is a significant limitation, </a:t>
            </a:r>
            <a:r>
              <a:rPr lang="en-US" dirty="0" smtClean="0"/>
              <a:t>since many </a:t>
            </a:r>
            <a:r>
              <a:rPr lang="en-US" dirty="0"/>
              <a:t>important problems are best expressed with sequences whose lengths are not known a-priori.</a:t>
            </a:r>
          </a:p>
          <a:p>
            <a:r>
              <a:rPr lang="en-US" dirty="0"/>
              <a:t>For example, speech recognition and machine translation are sequential problems. Likewise, </a:t>
            </a:r>
            <a:r>
              <a:rPr lang="en-US" dirty="0" smtClean="0"/>
              <a:t>question answering </a:t>
            </a:r>
            <a:r>
              <a:rPr lang="en-US" dirty="0"/>
              <a:t>can also be seen as mapping a sequence of words representing the question to a</a:t>
            </a:r>
          </a:p>
        </p:txBody>
      </p:sp>
    </p:spTree>
    <p:extLst>
      <p:ext uri="{BB962C8B-B14F-4D97-AF65-F5344CB8AC3E}">
        <p14:creationId xmlns:p14="http://schemas.microsoft.com/office/powerpoint/2010/main" val="19249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Neural Network: Encoder Decoder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4267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key </a:t>
            </a:r>
            <a:r>
              <a:rPr lang="en-US" dirty="0"/>
              <a:t>c</a:t>
            </a:r>
            <a:r>
              <a:rPr lang="en-US" dirty="0" smtClean="0"/>
              <a:t>haracteristic of RNNs is the ability to process variable size inputs and variable size outputs</a:t>
            </a:r>
          </a:p>
          <a:p>
            <a:r>
              <a:rPr lang="en-US" dirty="0" smtClean="0"/>
              <a:t>This is achieved through encoder-decoder model</a:t>
            </a:r>
          </a:p>
          <a:p>
            <a:r>
              <a:rPr lang="en-US" dirty="0" smtClean="0"/>
              <a:t>Encoder: Encode </a:t>
            </a:r>
            <a:r>
              <a:rPr lang="en-US" dirty="0"/>
              <a:t>a variable-length sequence into a fixed-length vector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Decoder: Turn a fixed-length </a:t>
            </a:r>
            <a:r>
              <a:rPr lang="en-US" dirty="0"/>
              <a:t>vector representation back into a variable-length sequence</a:t>
            </a:r>
          </a:p>
        </p:txBody>
      </p:sp>
      <p:pic>
        <p:nvPicPr>
          <p:cNvPr id="2050" name="Picture 2" descr="Image result for ENcoder decoder R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826522"/>
            <a:ext cx="4724400" cy="43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211669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Cho, </a:t>
            </a:r>
            <a:r>
              <a:rPr lang="en-US" dirty="0" err="1"/>
              <a:t>Kyunghyun</a:t>
            </a:r>
            <a:r>
              <a:rPr lang="en-US" dirty="0"/>
              <a:t>, et al. "Learning phrase representations using RNN encoder-decoder for statistical machine translation." </a:t>
            </a:r>
            <a:r>
              <a:rPr lang="en-US" i="1" dirty="0" err="1"/>
              <a:t>arXiv</a:t>
            </a:r>
            <a:r>
              <a:rPr lang="en-US" i="1" dirty="0"/>
              <a:t> preprint arXiv:1406.1078</a:t>
            </a:r>
            <a:r>
              <a:rPr lang="en-US" dirty="0"/>
              <a:t> (2014).</a:t>
            </a:r>
          </a:p>
        </p:txBody>
      </p:sp>
    </p:spTree>
    <p:extLst>
      <p:ext uri="{BB962C8B-B14F-4D97-AF65-F5344CB8AC3E}">
        <p14:creationId xmlns:p14="http://schemas.microsoft.com/office/powerpoint/2010/main" val="39339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Encoder-Decoder </a:t>
            </a:r>
            <a:r>
              <a:rPr lang="en-US" dirty="0"/>
              <a:t>Based Neural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42672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Encoder: Use RNN to encode </a:t>
            </a:r>
            <a:r>
              <a:rPr lang="en-US" dirty="0"/>
              <a:t>a variable-length sequence into a fixed-length vector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Decoder: Use another RNN to turn a fixed-length </a:t>
            </a:r>
            <a:r>
              <a:rPr lang="en-US" dirty="0"/>
              <a:t>vector representation back into a variable-length sequence</a:t>
            </a:r>
          </a:p>
        </p:txBody>
      </p:sp>
      <p:pic>
        <p:nvPicPr>
          <p:cNvPr id="2050" name="Picture 2" descr="Image result for ENcoder decoder R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826522"/>
            <a:ext cx="4724400" cy="43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211669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Cho, </a:t>
            </a:r>
            <a:r>
              <a:rPr lang="en-US" dirty="0" err="1"/>
              <a:t>Kyunghyun</a:t>
            </a:r>
            <a:r>
              <a:rPr lang="en-US" dirty="0"/>
              <a:t>, et al. "Learning phrase representations using RNN encoder-decoder for statistical machine translation." </a:t>
            </a:r>
            <a:r>
              <a:rPr lang="en-US" i="1" dirty="0" err="1"/>
              <a:t>arXiv</a:t>
            </a:r>
            <a:r>
              <a:rPr lang="en-US" i="1" dirty="0"/>
              <a:t> preprint arXiv:1406.1078</a:t>
            </a:r>
            <a:r>
              <a:rPr lang="en-US" dirty="0"/>
              <a:t> (2014).</a:t>
            </a:r>
          </a:p>
        </p:txBody>
      </p:sp>
    </p:spTree>
    <p:extLst>
      <p:ext uri="{BB962C8B-B14F-4D97-AF65-F5344CB8AC3E}">
        <p14:creationId xmlns:p14="http://schemas.microsoft.com/office/powerpoint/2010/main" val="410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 Encoder-Decoder </a:t>
            </a:r>
            <a:r>
              <a:rPr lang="en-US" dirty="0"/>
              <a:t>Based Neural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42672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Issue: </a:t>
            </a:r>
          </a:p>
          <a:p>
            <a:pPr lvl="1"/>
            <a:r>
              <a:rPr lang="en-US" dirty="0" smtClean="0"/>
              <a:t>Gradient vanishing and exploding problem </a:t>
            </a:r>
          </a:p>
          <a:p>
            <a:pPr lvl="1"/>
            <a:r>
              <a:rPr lang="en-US" dirty="0" smtClean="0"/>
              <a:t>Simple RNN is inefficient because it is enable to learn longer sequences  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To use LSTM instead of simple RNNs (next slide)</a:t>
            </a:r>
            <a:endParaRPr lang="en-US" dirty="0"/>
          </a:p>
        </p:txBody>
      </p:sp>
      <p:pic>
        <p:nvPicPr>
          <p:cNvPr id="2050" name="Picture 2" descr="Image result for ENcoder decoder R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826522"/>
            <a:ext cx="4724400" cy="43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211669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Cho, </a:t>
            </a:r>
            <a:r>
              <a:rPr lang="en-US" dirty="0" err="1"/>
              <a:t>Kyunghyun</a:t>
            </a:r>
            <a:r>
              <a:rPr lang="en-US" dirty="0"/>
              <a:t>, et al. "Learning phrase representations using RNN encoder-decoder for statistical machine translation." </a:t>
            </a:r>
            <a:r>
              <a:rPr lang="en-US" i="1" dirty="0" err="1"/>
              <a:t>arXiv</a:t>
            </a:r>
            <a:r>
              <a:rPr lang="en-US" i="1" dirty="0"/>
              <a:t> preprint arXiv:1406.1078</a:t>
            </a:r>
            <a:r>
              <a:rPr lang="en-US" dirty="0"/>
              <a:t> (2014).</a:t>
            </a:r>
          </a:p>
        </p:txBody>
      </p:sp>
    </p:spTree>
    <p:extLst>
      <p:ext uri="{BB962C8B-B14F-4D97-AF65-F5344CB8AC3E}">
        <p14:creationId xmlns:p14="http://schemas.microsoft.com/office/powerpoint/2010/main" val="3744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Problem of Long-Term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 Characteristic of RNNs</a:t>
            </a:r>
          </a:p>
          <a:p>
            <a:pPr lvl="1"/>
            <a:r>
              <a:rPr lang="en-US" dirty="0" smtClean="0"/>
              <a:t>To connect </a:t>
            </a:r>
            <a:r>
              <a:rPr lang="en-US" dirty="0"/>
              <a:t>previous information to the present </a:t>
            </a:r>
            <a:r>
              <a:rPr lang="en-US" dirty="0" smtClean="0"/>
              <a:t>task, e.g. previous </a:t>
            </a:r>
            <a:r>
              <a:rPr lang="en-US" dirty="0"/>
              <a:t>video frames might </a:t>
            </a:r>
            <a:r>
              <a:rPr lang="en-US" dirty="0" smtClean="0"/>
              <a:t>help the </a:t>
            </a:r>
            <a:r>
              <a:rPr lang="en-US" dirty="0"/>
              <a:t>understanding of the </a:t>
            </a:r>
            <a:r>
              <a:rPr lang="en-US" dirty="0" smtClean="0"/>
              <a:t>present frame</a:t>
            </a:r>
          </a:p>
          <a:p>
            <a:r>
              <a:rPr lang="en-US" dirty="0" smtClean="0"/>
              <a:t>Drawback</a:t>
            </a:r>
          </a:p>
          <a:p>
            <a:pPr lvl="1"/>
            <a:r>
              <a:rPr lang="en-US" dirty="0" smtClean="0"/>
              <a:t>RNN are useful to </a:t>
            </a:r>
            <a:r>
              <a:rPr lang="en-US" dirty="0"/>
              <a:t>use the past information </a:t>
            </a:r>
            <a:r>
              <a:rPr lang="en-US" dirty="0" smtClean="0"/>
              <a:t>when the gap </a:t>
            </a:r>
            <a:r>
              <a:rPr lang="en-US" dirty="0"/>
              <a:t>between the relevant information and the place that it’s needed is </a:t>
            </a:r>
            <a:r>
              <a:rPr lang="en-US" dirty="0" smtClean="0"/>
              <a:t>small, e.g. “the </a:t>
            </a:r>
            <a:r>
              <a:rPr lang="en-US" dirty="0"/>
              <a:t>clouds are in the </a:t>
            </a:r>
            <a:r>
              <a:rPr lang="en-US" i="1" dirty="0" smtClean="0"/>
              <a:t>sky”</a:t>
            </a:r>
            <a:endParaRPr lang="en-US" dirty="0" smtClean="0"/>
          </a:p>
          <a:p>
            <a:pPr lvl="1"/>
            <a:r>
              <a:rPr lang="en-US" dirty="0" smtClean="0"/>
              <a:t>RNN is enable to handle applications that require longer context, e.g. </a:t>
            </a:r>
            <a:r>
              <a:rPr lang="en-US" dirty="0"/>
              <a:t>“I grew up in </a:t>
            </a:r>
            <a:r>
              <a:rPr lang="en-US" dirty="0" smtClean="0"/>
              <a:t>Pakistan… </a:t>
            </a:r>
            <a:r>
              <a:rPr lang="en-US" dirty="0"/>
              <a:t>I speak fluent </a:t>
            </a:r>
            <a:r>
              <a:rPr lang="en-US" i="1" dirty="0" smtClean="0"/>
              <a:t>Urdu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Vanishing gradient problem (VGP)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LSTM Encoder-Decoder Based Neural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 Idea: </a:t>
            </a:r>
          </a:p>
          <a:p>
            <a:pPr lvl="1"/>
            <a:r>
              <a:rPr lang="en-US" dirty="0" smtClean="0"/>
              <a:t>Encoder: Use LSTM to </a:t>
            </a:r>
            <a:r>
              <a:rPr lang="en-US" dirty="0"/>
              <a:t>read the input sequence, one </a:t>
            </a:r>
            <a:r>
              <a:rPr lang="en-US" dirty="0" smtClean="0"/>
              <a:t>time step </a:t>
            </a:r>
            <a:r>
              <a:rPr lang="en-US" dirty="0"/>
              <a:t>at a time, to obtain large </a:t>
            </a:r>
            <a:r>
              <a:rPr lang="en-US" dirty="0" smtClean="0"/>
              <a:t>fixed dimensional vector representation</a:t>
            </a:r>
          </a:p>
          <a:p>
            <a:pPr lvl="1"/>
            <a:r>
              <a:rPr lang="en-US" dirty="0" smtClean="0"/>
              <a:t>Decoder: Use </a:t>
            </a:r>
            <a:r>
              <a:rPr lang="en-US" dirty="0"/>
              <a:t>another LSTM to extract the output </a:t>
            </a:r>
            <a:r>
              <a:rPr lang="en-US" dirty="0" smtClean="0"/>
              <a:t>sequence from </a:t>
            </a:r>
            <a:r>
              <a:rPr lang="en-US" dirty="0"/>
              <a:t>that </a:t>
            </a:r>
            <a:r>
              <a:rPr lang="en-US" dirty="0" smtClean="0"/>
              <a:t>vector</a:t>
            </a:r>
            <a:endParaRPr lang="en-US" dirty="0"/>
          </a:p>
        </p:txBody>
      </p:sp>
      <p:pic>
        <p:nvPicPr>
          <p:cNvPr id="1026" name="Picture 2" descr="Image result for sequence to sequence learning with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899634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6260" y="6211669"/>
            <a:ext cx="876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 smtClean="0"/>
              <a:t>Sutskever</a:t>
            </a:r>
            <a:r>
              <a:rPr lang="en-US" dirty="0"/>
              <a:t>, </a:t>
            </a:r>
            <a:r>
              <a:rPr lang="en-US" dirty="0" err="1"/>
              <a:t>Ilya</a:t>
            </a:r>
            <a:r>
              <a:rPr lang="en-US" dirty="0"/>
              <a:t>, </a:t>
            </a:r>
            <a:r>
              <a:rPr lang="en-US" dirty="0" err="1"/>
              <a:t>Oriol</a:t>
            </a:r>
            <a:r>
              <a:rPr lang="en-US" dirty="0"/>
              <a:t> </a:t>
            </a:r>
            <a:r>
              <a:rPr lang="en-US" dirty="0" err="1"/>
              <a:t>Vinyals</a:t>
            </a:r>
            <a:r>
              <a:rPr lang="en-US" dirty="0"/>
              <a:t>, and </a:t>
            </a:r>
            <a:r>
              <a:rPr lang="en-US" dirty="0" err="1"/>
              <a:t>Quoc</a:t>
            </a:r>
            <a:r>
              <a:rPr lang="en-US" dirty="0"/>
              <a:t> V. Le. "Sequence to sequence learning with neural networks."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2014</a:t>
            </a:r>
            <a:r>
              <a:rPr lang="en-US" dirty="0" smtClean="0"/>
              <a:t>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LSTM Encoder-Decoder </a:t>
            </a:r>
            <a:r>
              <a:rPr lang="en-US" dirty="0"/>
              <a:t>Based Neural Machine Translation</a:t>
            </a:r>
          </a:p>
        </p:txBody>
      </p:sp>
      <p:pic>
        <p:nvPicPr>
          <p:cNvPr id="3074" name="Picture 2" descr="Image result for RNN Atten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" y="2438399"/>
            <a:ext cx="840105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838198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27517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Issue with Encoder-Decoder Approach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Issue: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necessary information of a </a:t>
            </a:r>
            <a:r>
              <a:rPr lang="en-US" dirty="0" smtClean="0"/>
              <a:t>source sequence is compressed </a:t>
            </a:r>
            <a:r>
              <a:rPr lang="en-US" dirty="0"/>
              <a:t>into a fixed-length </a:t>
            </a:r>
            <a:r>
              <a:rPr lang="en-US" dirty="0" smtClean="0"/>
              <a:t>vector.</a:t>
            </a:r>
          </a:p>
          <a:p>
            <a:pPr lvl="1"/>
            <a:r>
              <a:rPr lang="en-US" dirty="0" smtClean="0"/>
              <a:t>Difficult to </a:t>
            </a:r>
            <a:r>
              <a:rPr lang="en-US" dirty="0"/>
              <a:t>cope with long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It is showed </a:t>
            </a:r>
            <a:r>
              <a:rPr lang="en-US" dirty="0"/>
              <a:t>that </a:t>
            </a:r>
            <a:r>
              <a:rPr lang="en-US" dirty="0" smtClean="0"/>
              <a:t>performance of basic </a:t>
            </a:r>
            <a:r>
              <a:rPr lang="en-US" dirty="0"/>
              <a:t>encoder–decoder deteriorates rapidly as the length of an input sentence </a:t>
            </a:r>
            <a:r>
              <a:rPr lang="en-US" dirty="0" smtClean="0"/>
              <a:t>increases [</a:t>
            </a:r>
            <a:r>
              <a:rPr lang="en-US" dirty="0"/>
              <a:t>Cho, </a:t>
            </a:r>
            <a:r>
              <a:rPr lang="en-US" dirty="0" err="1"/>
              <a:t>Kyunghyun</a:t>
            </a:r>
            <a:r>
              <a:rPr lang="en-US" dirty="0"/>
              <a:t>, et al. "On the properties of neural machine translation: Encoder-decoder approaches." </a:t>
            </a:r>
            <a:r>
              <a:rPr lang="en-US" i="1" dirty="0" err="1"/>
              <a:t>arXiv</a:t>
            </a:r>
            <a:r>
              <a:rPr lang="en-US" i="1" dirty="0"/>
              <a:t> preprint arXiv:1409.1259</a:t>
            </a:r>
            <a:r>
              <a:rPr lang="en-US" dirty="0"/>
              <a:t> (2014</a:t>
            </a:r>
            <a:r>
              <a:rPr lang="en-US" dirty="0" smtClean="0"/>
              <a:t>)]</a:t>
            </a:r>
          </a:p>
          <a:p>
            <a:r>
              <a:rPr lang="en-US" dirty="0" smtClean="0"/>
              <a:t>Solution: attention based model. Rather </a:t>
            </a:r>
            <a:r>
              <a:rPr lang="en-US" dirty="0"/>
              <a:t>than </a:t>
            </a:r>
            <a:r>
              <a:rPr lang="en-US" dirty="0" smtClean="0"/>
              <a:t>compressing an </a:t>
            </a:r>
            <a:r>
              <a:rPr lang="en-US" dirty="0"/>
              <a:t>entire </a:t>
            </a:r>
            <a:r>
              <a:rPr lang="en-US" dirty="0" smtClean="0"/>
              <a:t>sequence into </a:t>
            </a:r>
            <a:r>
              <a:rPr lang="en-US" dirty="0"/>
              <a:t>a static representation, attention </a:t>
            </a:r>
            <a:r>
              <a:rPr lang="en-US" dirty="0" smtClean="0"/>
              <a:t>allows relevant </a:t>
            </a:r>
            <a:r>
              <a:rPr lang="en-US" dirty="0"/>
              <a:t>features to dynamically come to the forefront </a:t>
            </a:r>
            <a:r>
              <a:rPr lang="en-US" dirty="0" smtClean="0"/>
              <a:t>as needed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Attention Based Model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Solution: attention based model. Rather </a:t>
            </a:r>
            <a:r>
              <a:rPr lang="en-US" dirty="0"/>
              <a:t>than </a:t>
            </a:r>
            <a:r>
              <a:rPr lang="en-US" dirty="0" smtClean="0"/>
              <a:t>compressing an </a:t>
            </a:r>
            <a:r>
              <a:rPr lang="en-US" dirty="0"/>
              <a:t>entire </a:t>
            </a:r>
            <a:r>
              <a:rPr lang="en-US" dirty="0" smtClean="0"/>
              <a:t>sequence into </a:t>
            </a:r>
            <a:r>
              <a:rPr lang="en-US" dirty="0"/>
              <a:t>a static representation, attention </a:t>
            </a:r>
            <a:r>
              <a:rPr lang="en-US" dirty="0" smtClean="0"/>
              <a:t>allows relevant </a:t>
            </a:r>
            <a:r>
              <a:rPr lang="en-US" dirty="0"/>
              <a:t>features to dynamically come to the forefront </a:t>
            </a:r>
            <a:r>
              <a:rPr lang="en-US" dirty="0" smtClean="0"/>
              <a:t>as needed.</a:t>
            </a:r>
          </a:p>
          <a:p>
            <a:r>
              <a:rPr lang="en-US" dirty="0"/>
              <a:t>Each time the </a:t>
            </a:r>
            <a:r>
              <a:rPr lang="en-US" dirty="0" smtClean="0"/>
              <a:t>model </a:t>
            </a:r>
            <a:r>
              <a:rPr lang="en-US" dirty="0"/>
              <a:t>generates </a:t>
            </a:r>
            <a:r>
              <a:rPr lang="en-US" dirty="0" smtClean="0"/>
              <a:t>an output, it (soft-</a:t>
            </a:r>
            <a:r>
              <a:rPr lang="en-US" dirty="0"/>
              <a:t>)searches for a set of positions in </a:t>
            </a:r>
            <a:r>
              <a:rPr lang="en-US" dirty="0" smtClean="0"/>
              <a:t>an input where </a:t>
            </a:r>
            <a:r>
              <a:rPr lang="en-US" dirty="0"/>
              <a:t>the most relevant information </a:t>
            </a:r>
            <a:r>
              <a:rPr lang="en-US" dirty="0" smtClean="0"/>
              <a:t>is concentrated.</a:t>
            </a:r>
          </a:p>
          <a:p>
            <a:r>
              <a:rPr lang="en-US" dirty="0"/>
              <a:t>The model then predicts </a:t>
            </a:r>
            <a:r>
              <a:rPr lang="en-US" dirty="0" smtClean="0"/>
              <a:t>an output based </a:t>
            </a:r>
            <a:r>
              <a:rPr lang="en-US" dirty="0"/>
              <a:t>on the context vectors associated </a:t>
            </a:r>
            <a:r>
              <a:rPr lang="en-US" dirty="0" smtClean="0"/>
              <a:t>with these </a:t>
            </a:r>
            <a:r>
              <a:rPr lang="en-US" dirty="0"/>
              <a:t>source positions and all the previous generated </a:t>
            </a:r>
            <a:r>
              <a:rPr lang="en-US" dirty="0" smtClean="0"/>
              <a:t>sequence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00200"/>
                <a:ext cx="5791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1. Problem: </a:t>
                </a:r>
              </a:p>
              <a:p>
                <a:r>
                  <a:rPr lang="en-US" sz="2400" dirty="0" smtClean="0"/>
                  <a:t>Input: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7912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684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990671"/>
                <a:ext cx="7391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2. Encoding: </a:t>
                </a:r>
              </a:p>
              <a:p>
                <a:r>
                  <a:rPr lang="en-US" sz="2400" dirty="0" smtClean="0"/>
                  <a:t>Sequence-to-sequence encoding: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𝐸𝑛𝑐𝑜𝑑𝑒𝑟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Attention based </a:t>
                </a:r>
                <a:r>
                  <a:rPr lang="en-US" sz="2400" dirty="0"/>
                  <a:t>encoding</a:t>
                </a:r>
                <a:r>
                  <a:rPr lang="en-US" sz="24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𝐸𝑛𝑐𝑜𝑑𝑒𝑟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71"/>
                <a:ext cx="73914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320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930676"/>
                <a:ext cx="7391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3. Alignment: 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0,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30676"/>
                <a:ext cx="7391400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1320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48400" y="5334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alignment model scores (e) how well each encoded input (h) matches the current output of the decoder (s).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71550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two decoder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00200"/>
                <a:ext cx="5791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1. Problem: </a:t>
                </a:r>
              </a:p>
              <a:p>
                <a:r>
                  <a:rPr lang="en-US" sz="2400" dirty="0" smtClean="0"/>
                  <a:t>Input: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7912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684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990671"/>
                <a:ext cx="7391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2. Encoding: </a:t>
                </a:r>
              </a:p>
              <a:p>
                <a:r>
                  <a:rPr lang="en-US" sz="2400" dirty="0" smtClean="0"/>
                  <a:t>Sequence-to-sequence encoding: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𝐸𝑛𝑐𝑜𝑑𝑒𝑟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Attention based </a:t>
                </a:r>
                <a:r>
                  <a:rPr lang="en-US" sz="2400" dirty="0"/>
                  <a:t>encoding</a:t>
                </a:r>
                <a:r>
                  <a:rPr lang="en-US" sz="24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𝐸𝑛𝑐𝑜𝑑𝑒𝑟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71"/>
                <a:ext cx="73914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320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930676"/>
                <a:ext cx="7391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3. Alignment: 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0,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30676"/>
                <a:ext cx="7391400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1320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72200" y="51054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use two subscripts for these scores, e.g. e11 where the first “1” represents the output time step, and the second “1” represents the input time step.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71550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two decoder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00200"/>
                <a:ext cx="5791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1. Problem: </a:t>
                </a:r>
              </a:p>
              <a:p>
                <a:r>
                  <a:rPr lang="en-US" sz="2400" dirty="0" smtClean="0"/>
                  <a:t>Input: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57912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684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990671"/>
                <a:ext cx="7391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2. Encoding: </a:t>
                </a:r>
              </a:p>
              <a:p>
                <a:r>
                  <a:rPr lang="en-US" sz="2400" dirty="0" smtClean="0"/>
                  <a:t>Sequence-to-sequence encoding: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𝐸𝑛𝑐𝑜𝑑𝑒𝑟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Attention based </a:t>
                </a:r>
                <a:r>
                  <a:rPr lang="en-US" sz="2400" dirty="0"/>
                  <a:t>encoding</a:t>
                </a:r>
                <a:r>
                  <a:rPr lang="en-US" sz="24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𝐸𝑛𝑐𝑜𝑑𝑒𝑟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71"/>
                <a:ext cx="73914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320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930676"/>
                <a:ext cx="7391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3. Alignment: 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30676"/>
                <a:ext cx="7391400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1320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72200" y="51054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use two subscripts for these scores, e.g. e11 where the first “1” represents the output time step, and the second “1” represents the input time step.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71550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two decoder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00200"/>
                <a:ext cx="7391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4. Weighting (</a:t>
                </a:r>
                <a:r>
                  <a:rPr lang="en-US" sz="2400" b="1" dirty="0" err="1" smtClean="0"/>
                  <a:t>softmax</a:t>
                </a:r>
                <a:r>
                  <a:rPr lang="en-US" sz="2400" b="1" dirty="0" smtClean="0"/>
                  <a:t>): Normalizing score of alignment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/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/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/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0200"/>
                <a:ext cx="73914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320" t="-3113" b="-5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3230940"/>
                <a:ext cx="7391400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For two outputs at decoder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/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/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/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30940"/>
                <a:ext cx="7391400" cy="1508105"/>
              </a:xfrm>
              <a:prstGeom prst="rect">
                <a:avLst/>
              </a:prstGeom>
              <a:blipFill rotWithShape="1">
                <a:blip r:embed="rId3"/>
                <a:stretch>
                  <a:fillRect l="-824" t="-2024" b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4983540"/>
                <a:ext cx="7391400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5. Context Vector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r>
                  <a:rPr lang="en-US" sz="2000" b="1" dirty="0"/>
                  <a:t>For </a:t>
                </a:r>
                <a:r>
                  <a:rPr lang="en-US" sz="2000" b="1" dirty="0" smtClean="0"/>
                  <a:t>2</a:t>
                </a:r>
                <a:r>
                  <a:rPr lang="en-US" sz="2000" b="1" baseline="30000" dirty="0" smtClean="0"/>
                  <a:t>nd</a:t>
                </a:r>
                <a:r>
                  <a:rPr lang="en-US" sz="2000" b="1" dirty="0" smtClean="0"/>
                  <a:t> outputs of decoder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3540"/>
                <a:ext cx="7391400" cy="1877437"/>
              </a:xfrm>
              <a:prstGeom prst="rect">
                <a:avLst/>
              </a:prstGeom>
              <a:blipFill rotWithShape="1">
                <a:blip r:embed="rId4"/>
                <a:stretch>
                  <a:fillRect l="-1320" t="-2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1676400"/>
                <a:ext cx="7391400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5. Decoder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𝐷</m:t>
                      </m:r>
                      <m:r>
                        <a:rPr lang="en-US" sz="2400" b="0" i="1" smtClean="0">
                          <a:latin typeface="Cambria Math"/>
                        </a:rPr>
                        <m:t>𝑒𝑐𝑜𝑑𝑒𝑟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r>
                  <a:rPr lang="en-US" sz="2000" b="1" dirty="0"/>
                  <a:t>For </a:t>
                </a:r>
                <a:r>
                  <a:rPr lang="en-US" sz="2000" b="1" dirty="0" smtClean="0"/>
                  <a:t>2</a:t>
                </a:r>
                <a:r>
                  <a:rPr lang="en-US" sz="2000" b="1" baseline="30000" dirty="0" smtClean="0"/>
                  <a:t>nd</a:t>
                </a:r>
                <a:r>
                  <a:rPr lang="en-US" sz="2000" b="1" dirty="0" smtClean="0"/>
                  <a:t> outputs of decoder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𝐷𝑒𝑐𝑜𝑑𝑒𝑟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6400"/>
                <a:ext cx="7391400" cy="1877437"/>
              </a:xfrm>
              <a:prstGeom prst="rect">
                <a:avLst/>
              </a:prstGeom>
              <a:blipFill rotWithShape="1">
                <a:blip r:embed="rId2"/>
                <a:stretch>
                  <a:fillRect l="-1320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2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716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6"/>
            <a:endCxn id="5" idx="2"/>
          </p:cNvCxnSpPr>
          <p:nvPr/>
        </p:nvCxnSpPr>
        <p:spPr>
          <a:xfrm>
            <a:off x="1905000" y="52959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530629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52155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56007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5200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157845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1233055" y="38394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48690" y="443345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rot="5400000">
            <a:off x="2133600" y="381866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49235" y="444038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 rot="5400000">
            <a:off x="3037380" y="38810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53015" y="447502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4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Vanishing Gradient Problem Intuition: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2104"/>
            <a:ext cx="4062412" cy="325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2" y="3352800"/>
            <a:ext cx="3086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6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716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6"/>
            <a:endCxn id="5" idx="2"/>
          </p:cNvCxnSpPr>
          <p:nvPr/>
        </p:nvCxnSpPr>
        <p:spPr>
          <a:xfrm>
            <a:off x="1905000" y="52959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530629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52155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56007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5200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157845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1233055" y="38394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48690" y="443345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rot="5400000">
            <a:off x="2133600" y="381866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49235" y="444038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 rot="5400000">
            <a:off x="3037380" y="38810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53015" y="447502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4672445" y="5040868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3829050" y="512445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53795" y="51332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795" y="5133292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343890" y="2514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86000" y="2514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00400" y="256309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14055" y="3086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563090" y="305839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477490" y="3086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620980" y="1943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491345" y="199159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4" idx="0"/>
            <a:endCxn id="30" idx="2"/>
          </p:cNvCxnSpPr>
          <p:nvPr/>
        </p:nvCxnSpPr>
        <p:spPr>
          <a:xfrm flipV="1">
            <a:off x="4419600" y="5307568"/>
            <a:ext cx="252845" cy="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181600" y="5317958"/>
            <a:ext cx="252845" cy="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5400000">
            <a:off x="1224395" y="13664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371600" y="13716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371600"/>
                <a:ext cx="467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 flipV="1">
            <a:off x="2563090" y="1943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2166505" y="13664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313710" y="1371600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10" y="1371600"/>
                <a:ext cx="47314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 rot="5400000">
            <a:off x="3080905" y="14010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3228110" y="1472045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10" y="1472045"/>
                <a:ext cx="47314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4" idx="2"/>
            <a:endCxn id="53" idx="5"/>
          </p:cNvCxnSpPr>
          <p:nvPr/>
        </p:nvCxnSpPr>
        <p:spPr>
          <a:xfrm rot="10800000">
            <a:off x="1799175" y="2969885"/>
            <a:ext cx="2253280" cy="233813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4" idx="2"/>
            <a:endCxn id="54" idx="5"/>
          </p:cNvCxnSpPr>
          <p:nvPr/>
        </p:nvCxnSpPr>
        <p:spPr>
          <a:xfrm rot="10800000">
            <a:off x="2741285" y="2969885"/>
            <a:ext cx="1311170" cy="233813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4" idx="2"/>
            <a:endCxn id="55" idx="5"/>
          </p:cNvCxnSpPr>
          <p:nvPr/>
        </p:nvCxnSpPr>
        <p:spPr>
          <a:xfrm rot="10800000">
            <a:off x="3655685" y="3018375"/>
            <a:ext cx="396770" cy="228964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716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6"/>
            <a:endCxn id="5" idx="2"/>
          </p:cNvCxnSpPr>
          <p:nvPr/>
        </p:nvCxnSpPr>
        <p:spPr>
          <a:xfrm>
            <a:off x="1905000" y="52959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530629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52155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56007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5200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157845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1233055" y="38394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48690" y="443345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rot="5400000">
            <a:off x="2133600" y="381866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49235" y="444038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 rot="5400000">
            <a:off x="3037380" y="38810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53015" y="447502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4672445" y="5040868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3829050" y="512445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53795" y="51332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795" y="5133292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343890" y="2514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86000" y="2514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00400" y="256309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14055" y="3086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563090" y="305839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477490" y="3086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620980" y="1943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491345" y="199159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4" idx="0"/>
            <a:endCxn id="30" idx="2"/>
          </p:cNvCxnSpPr>
          <p:nvPr/>
        </p:nvCxnSpPr>
        <p:spPr>
          <a:xfrm flipV="1">
            <a:off x="4419600" y="5307568"/>
            <a:ext cx="252845" cy="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181600" y="5317958"/>
            <a:ext cx="252845" cy="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5400000">
            <a:off x="1224395" y="13664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371600" y="13716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371600"/>
                <a:ext cx="467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 flipV="1">
            <a:off x="2563090" y="1943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2166505" y="13664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313710" y="1371600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10" y="1371600"/>
                <a:ext cx="47314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 rot="5400000">
            <a:off x="3080905" y="14010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3228110" y="1472045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10" y="1472045"/>
                <a:ext cx="47314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4" idx="2"/>
            <a:endCxn id="53" idx="5"/>
          </p:cNvCxnSpPr>
          <p:nvPr/>
        </p:nvCxnSpPr>
        <p:spPr>
          <a:xfrm rot="10800000">
            <a:off x="1799175" y="2969885"/>
            <a:ext cx="2253280" cy="233813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4" idx="2"/>
            <a:endCxn id="54" idx="5"/>
          </p:cNvCxnSpPr>
          <p:nvPr/>
        </p:nvCxnSpPr>
        <p:spPr>
          <a:xfrm rot="10800000">
            <a:off x="2741285" y="2969885"/>
            <a:ext cx="1311170" cy="233813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4" idx="2"/>
            <a:endCxn id="55" idx="5"/>
          </p:cNvCxnSpPr>
          <p:nvPr/>
        </p:nvCxnSpPr>
        <p:spPr>
          <a:xfrm rot="10800000">
            <a:off x="3655685" y="3018375"/>
            <a:ext cx="396770" cy="228964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4774622" y="22392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927022" y="222146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2221468"/>
                <a:ext cx="467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 rot="5400000">
            <a:off x="5328575" y="222885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475780" y="2234045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80" y="2234045"/>
                <a:ext cx="46782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 rot="5400000">
            <a:off x="5993822" y="221499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146222" y="2197223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22" y="2197223"/>
                <a:ext cx="46782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5400000">
            <a:off x="6547775" y="22046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694980" y="22098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80" y="2209800"/>
                <a:ext cx="467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 rot="5400000">
            <a:off x="7136822" y="221499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289222" y="2197223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22" y="2197223"/>
                <a:ext cx="46782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 rot="5400000">
            <a:off x="7690775" y="22046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837980" y="22098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80" y="2209800"/>
                <a:ext cx="46782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67400" y="22098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209800"/>
                <a:ext cx="41068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056911" y="22098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11" y="2209800"/>
                <a:ext cx="41068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51862" y="2238146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62" y="2238146"/>
                <a:ext cx="41069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89635" y="22409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35" y="2240969"/>
                <a:ext cx="4106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632635" y="222538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35" y="2225387"/>
                <a:ext cx="41069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 rot="5400000">
            <a:off x="4196195" y="2242062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348595" y="2224290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95" y="2224290"/>
                <a:ext cx="43973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94711" y="22409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11" y="2240969"/>
                <a:ext cx="410689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1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Based Model: Example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716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029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6"/>
            <a:endCxn id="5" idx="2"/>
          </p:cNvCxnSpPr>
          <p:nvPr/>
        </p:nvCxnSpPr>
        <p:spPr>
          <a:xfrm>
            <a:off x="1905000" y="52959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530629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52155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56007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5200" y="55626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287" y="6172200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33" y="6170013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172200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157845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617220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1233055" y="38394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48690" y="443345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5" y="3821668"/>
                <a:ext cx="4678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rot="5400000">
            <a:off x="2133600" y="381866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549235" y="4440385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00888"/>
                <a:ext cx="47314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 rot="5400000">
            <a:off x="3037380" y="38810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53015" y="447502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80" y="3863233"/>
                <a:ext cx="47314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4672445" y="5040868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3829050" y="512445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53795" y="51332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795" y="5133292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343890" y="2514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86000" y="2514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00400" y="256309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14055" y="3086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563090" y="305839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477490" y="3086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620980" y="1943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491345" y="199159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4" idx="0"/>
            <a:endCxn id="30" idx="2"/>
          </p:cNvCxnSpPr>
          <p:nvPr/>
        </p:nvCxnSpPr>
        <p:spPr>
          <a:xfrm flipV="1">
            <a:off x="4419600" y="5307568"/>
            <a:ext cx="252845" cy="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181600" y="5317958"/>
            <a:ext cx="252845" cy="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5400000">
            <a:off x="1224395" y="13664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1371600" y="13716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371600"/>
                <a:ext cx="467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 flipV="1">
            <a:off x="2563090" y="19431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2166505" y="13664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313710" y="1371600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710" y="1371600"/>
                <a:ext cx="47314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 rot="5400000">
            <a:off x="3080905" y="14010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3228110" y="1472045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110" y="1472045"/>
                <a:ext cx="47314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488668"/>
                <a:ext cx="42755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47" y="6477000"/>
                <a:ext cx="43287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477000"/>
                <a:ext cx="43287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4" idx="2"/>
            <a:endCxn id="53" idx="5"/>
          </p:cNvCxnSpPr>
          <p:nvPr/>
        </p:nvCxnSpPr>
        <p:spPr>
          <a:xfrm rot="10800000">
            <a:off x="1799175" y="2969885"/>
            <a:ext cx="2253280" cy="233813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4" idx="2"/>
            <a:endCxn id="54" idx="5"/>
          </p:cNvCxnSpPr>
          <p:nvPr/>
        </p:nvCxnSpPr>
        <p:spPr>
          <a:xfrm rot="10800000">
            <a:off x="2741285" y="2969885"/>
            <a:ext cx="1311170" cy="233813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4" idx="2"/>
            <a:endCxn id="55" idx="5"/>
          </p:cNvCxnSpPr>
          <p:nvPr/>
        </p:nvCxnSpPr>
        <p:spPr>
          <a:xfrm rot="10800000">
            <a:off x="3655685" y="3018375"/>
            <a:ext cx="396770" cy="228964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4774622" y="223924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927022" y="2221468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2221468"/>
                <a:ext cx="467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 rot="5400000">
            <a:off x="5328575" y="2228850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475780" y="2234045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80" y="2234045"/>
                <a:ext cx="46782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 rot="5400000">
            <a:off x="5993822" y="221499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146222" y="2197223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22" y="2197223"/>
                <a:ext cx="46782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5400000">
            <a:off x="6547775" y="22046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694980" y="22098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80" y="2209800"/>
                <a:ext cx="467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 rot="5400000">
            <a:off x="7136822" y="221499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289222" y="2197223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22" y="2197223"/>
                <a:ext cx="46782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 rot="5400000">
            <a:off x="7690775" y="22046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837980" y="2209800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80" y="2209800"/>
                <a:ext cx="46782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67400" y="22098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209800"/>
                <a:ext cx="41068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056911" y="22098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11" y="2209800"/>
                <a:ext cx="41068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51862" y="2238146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62" y="2238146"/>
                <a:ext cx="41069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89635" y="22409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35" y="2240969"/>
                <a:ext cx="4106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632635" y="222538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35" y="2225387"/>
                <a:ext cx="41069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 rot="5400000">
            <a:off x="4196195" y="2242062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348595" y="2224290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95" y="2224290"/>
                <a:ext cx="439736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94711" y="22409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11" y="2240969"/>
                <a:ext cx="410689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6096000" y="5040868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6359235" y="4478031"/>
            <a:ext cx="0" cy="5195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155029" y="3886200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29" y="3886200"/>
                <a:ext cx="446661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 rot="5400000">
            <a:off x="5186795" y="512791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791200" y="5306290"/>
            <a:ext cx="280555" cy="10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5394257" y="511706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57" y="5117068"/>
                <a:ext cx="446661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 rot="5400000">
            <a:off x="5934940" y="3881005"/>
            <a:ext cx="813955" cy="367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urved Connector 98"/>
          <p:cNvCxnSpPr>
            <a:stCxn id="79" idx="3"/>
            <a:endCxn id="85" idx="2"/>
          </p:cNvCxnSpPr>
          <p:nvPr/>
        </p:nvCxnSpPr>
        <p:spPr>
          <a:xfrm rot="16200000" flipH="1">
            <a:off x="3767248" y="3668536"/>
            <a:ext cx="2478876" cy="80702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of Attention </a:t>
            </a:r>
            <a:r>
              <a:rPr lang="en-US" dirty="0"/>
              <a:t>Based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hidden state from the last output time step (s(t-1)) is dropped from the scoring of annotations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3200400"/>
                <a:ext cx="7391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3. Alignment: 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73914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237" t="-3113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4811946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Yang, </a:t>
            </a:r>
            <a:r>
              <a:rPr lang="en-US" dirty="0" err="1"/>
              <a:t>Zichao</a:t>
            </a:r>
            <a:r>
              <a:rPr lang="en-US" dirty="0"/>
              <a:t>, et al. "Hierarchical attention networks for document classification." </a:t>
            </a:r>
            <a:r>
              <a:rPr lang="en-US" i="1" dirty="0"/>
              <a:t>Proceedings of the 2016 Conference of the North American Chapter of the Association for Computational Linguistics: Human Language Technologies</a:t>
            </a:r>
            <a:r>
              <a:rPr lang="en-US" dirty="0"/>
              <a:t>. 2016.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8674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Zhou, </a:t>
            </a:r>
            <a:r>
              <a:rPr lang="en-US" dirty="0" err="1"/>
              <a:t>Peng</a:t>
            </a:r>
            <a:r>
              <a:rPr lang="en-US" dirty="0"/>
              <a:t>, et al. "Attention-based bidirectional long short-term memory networks for relation classification." </a:t>
            </a:r>
            <a:r>
              <a:rPr lang="en-US" i="1" dirty="0"/>
              <a:t>Proceedings of the 54th Annual Meeting of the Association for Computational Linguistics (Volume 2: Short Papers)</a:t>
            </a:r>
            <a:r>
              <a:rPr lang="en-US" dirty="0"/>
              <a:t>. Vol. 2. 2016.</a:t>
            </a:r>
          </a:p>
        </p:txBody>
      </p:sp>
    </p:spTree>
    <p:extLst>
      <p:ext uri="{BB962C8B-B14F-4D97-AF65-F5344CB8AC3E}">
        <p14:creationId xmlns:p14="http://schemas.microsoft.com/office/powerpoint/2010/main" val="24935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2677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Hochreiter</a:t>
            </a:r>
            <a:r>
              <a:rPr lang="en-US" dirty="0"/>
              <a:t>, S. and </a:t>
            </a:r>
            <a:r>
              <a:rPr lang="en-US" dirty="0" err="1"/>
              <a:t>Schmidhuber</a:t>
            </a:r>
            <a:r>
              <a:rPr lang="en-US" dirty="0"/>
              <a:t>, J., 1997. Long short-term memory. </a:t>
            </a:r>
            <a:r>
              <a:rPr lang="en-US" i="1" dirty="0"/>
              <a:t>Neural computation</a:t>
            </a:r>
            <a:r>
              <a:rPr lang="en-US" dirty="0"/>
              <a:t>, </a:t>
            </a:r>
            <a:r>
              <a:rPr lang="en-US" i="1" dirty="0"/>
              <a:t>9</a:t>
            </a:r>
            <a:r>
              <a:rPr lang="en-US" dirty="0"/>
              <a:t>(8), pp.1735-1780</a:t>
            </a:r>
            <a:r>
              <a:rPr lang="en-US" dirty="0" smtClean="0"/>
              <a:t>.</a:t>
            </a:r>
          </a:p>
          <a:p>
            <a:r>
              <a:rPr lang="en-US" dirty="0"/>
              <a:t>Chung, J., </a:t>
            </a:r>
            <a:r>
              <a:rPr lang="en-US" dirty="0" err="1"/>
              <a:t>Gulcehre</a:t>
            </a:r>
            <a:r>
              <a:rPr lang="en-US" dirty="0"/>
              <a:t>, C., Cho, K. and </a:t>
            </a:r>
            <a:r>
              <a:rPr lang="en-US" dirty="0" err="1"/>
              <a:t>Bengio</a:t>
            </a:r>
            <a:r>
              <a:rPr lang="en-US" dirty="0"/>
              <a:t>, Y., 2014. Empirical evaluation of gated recurrent neural networks on sequence modeling. </a:t>
            </a:r>
            <a:r>
              <a:rPr lang="en-US" i="1" dirty="0" err="1"/>
              <a:t>arXiv</a:t>
            </a:r>
            <a:r>
              <a:rPr lang="en-US" i="1" dirty="0"/>
              <a:t> preprint arXiv:1412.3555</a:t>
            </a:r>
            <a:r>
              <a:rPr lang="en-US" dirty="0" smtClean="0"/>
              <a:t>.</a:t>
            </a:r>
          </a:p>
          <a:p>
            <a:r>
              <a:rPr lang="en-US" dirty="0" err="1"/>
              <a:t>Zilly</a:t>
            </a:r>
            <a:r>
              <a:rPr lang="en-US" dirty="0"/>
              <a:t>, J.G., </a:t>
            </a:r>
            <a:r>
              <a:rPr lang="en-US" dirty="0" err="1"/>
              <a:t>Srivastava</a:t>
            </a:r>
            <a:r>
              <a:rPr lang="en-US" dirty="0"/>
              <a:t>, R.K., </a:t>
            </a:r>
            <a:r>
              <a:rPr lang="en-US" dirty="0" err="1"/>
              <a:t>Koutník</a:t>
            </a:r>
            <a:r>
              <a:rPr lang="en-US" dirty="0"/>
              <a:t>, J. and </a:t>
            </a:r>
            <a:r>
              <a:rPr lang="en-US" dirty="0" err="1"/>
              <a:t>Schmidhuber</a:t>
            </a:r>
            <a:r>
              <a:rPr lang="en-US" dirty="0"/>
              <a:t>, J., 2016. Recurrent highway networks. </a:t>
            </a:r>
            <a:r>
              <a:rPr lang="en-US" i="1" dirty="0" err="1"/>
              <a:t>arXiv</a:t>
            </a:r>
            <a:r>
              <a:rPr lang="en-US" i="1" dirty="0"/>
              <a:t> preprint arXiv:1607.03474</a:t>
            </a:r>
            <a:r>
              <a:rPr lang="en-US" dirty="0" smtClean="0"/>
              <a:t>.</a:t>
            </a:r>
          </a:p>
          <a:p>
            <a:r>
              <a:rPr lang="en-US" dirty="0"/>
              <a:t>Zia, T., 2018. Hierarchical recurrent highway networks. </a:t>
            </a:r>
            <a:r>
              <a:rPr lang="en-US" i="1" dirty="0"/>
              <a:t>Pattern Recognition Letters</a:t>
            </a:r>
            <a:r>
              <a:rPr lang="en-US" dirty="0" smtClean="0"/>
              <a:t>.</a:t>
            </a:r>
          </a:p>
          <a:p>
            <a:r>
              <a:rPr lang="en-US" dirty="0"/>
              <a:t>Zia, T. and </a:t>
            </a:r>
            <a:r>
              <a:rPr lang="en-US" dirty="0" err="1"/>
              <a:t>Razzaq</a:t>
            </a:r>
            <a:r>
              <a:rPr lang="en-US" dirty="0"/>
              <a:t>, S., 2018. Residual Recurrent Highway Networks for Learning Deep Sequence Prediction Models. </a:t>
            </a:r>
            <a:r>
              <a:rPr lang="en-US" i="1" dirty="0"/>
              <a:t>Journal of Grid Computing</a:t>
            </a:r>
            <a:r>
              <a:rPr lang="en-US" dirty="0"/>
              <a:t>, pp.1-8.</a:t>
            </a:r>
          </a:p>
        </p:txBody>
      </p:sp>
    </p:spTree>
    <p:extLst>
      <p:ext uri="{BB962C8B-B14F-4D97-AF65-F5344CB8AC3E}">
        <p14:creationId xmlns:p14="http://schemas.microsoft.com/office/powerpoint/2010/main" val="4833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Vanishing Gradient Problem Intuition: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9033802" cy="232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26765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2882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of derivative = (0-1/4)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0574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Derivative of Sigmoid function =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7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Network and </a:t>
            </a:r>
            <a:r>
              <a:rPr lang="en-US" dirty="0" err="1" smtClean="0"/>
              <a:t>Backpropagation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730952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9562"/>
            <a:ext cx="7613136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(1/4)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(1/4)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(1/4)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(1/4)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5867400"/>
                <a:ext cx="7772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Change in w1 is extremely small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0,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Therefore no change. Hence hidden layer 1 is not learned  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7400"/>
                <a:ext cx="77724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569" t="-5769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2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cs typeface="Arial" pitchFamily="34" charset="0"/>
              </a:rPr>
              <a:t>Hochreiter</a:t>
            </a:r>
            <a:r>
              <a:rPr lang="en-US" dirty="0" smtClean="0">
                <a:cs typeface="Arial" pitchFamily="34" charset="0"/>
              </a:rPr>
              <a:t> &amp; </a:t>
            </a:r>
            <a:r>
              <a:rPr lang="en-US" dirty="0" err="1" smtClean="0">
                <a:cs typeface="Arial" pitchFamily="34" charset="0"/>
              </a:rPr>
              <a:t>Schmidhuber</a:t>
            </a:r>
            <a:r>
              <a:rPr lang="en-US" dirty="0" smtClean="0">
                <a:cs typeface="Arial" pitchFamily="34" charset="0"/>
              </a:rPr>
              <a:t> (1997) solved the problem of getting an RNN to remember things for a long time (like hundreds of time steps). </a:t>
            </a:r>
          </a:p>
          <a:p>
            <a:r>
              <a:rPr lang="en-US" dirty="0" smtClean="0">
                <a:cs typeface="Arial" pitchFamily="34" charset="0"/>
              </a:rPr>
              <a:t>They designed a memory cell using logistic and linear units with multiplicative interactions.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cs typeface="Arial" pitchFamily="34" charset="0"/>
              </a:rPr>
              <a:t>Information gets into the cell whenever its </a:t>
            </a:r>
            <a:r>
              <a:rPr lang="en-US" altLang="en-US" smtClean="0">
                <a:cs typeface="Arial" pitchFamily="34" charset="0"/>
              </a:rPr>
              <a:t>“</a:t>
            </a:r>
            <a:r>
              <a:rPr lang="en-US" smtClean="0">
                <a:cs typeface="Arial" pitchFamily="34" charset="0"/>
              </a:rPr>
              <a:t>write</a:t>
            </a:r>
            <a:r>
              <a:rPr lang="en-US" altLang="en-US" smtClean="0">
                <a:cs typeface="Arial" pitchFamily="34" charset="0"/>
              </a:rPr>
              <a:t>”</a:t>
            </a:r>
            <a:r>
              <a:rPr lang="en-US" smtClean="0">
                <a:cs typeface="Arial" pitchFamily="34" charset="0"/>
              </a:rPr>
              <a:t> gate is on.</a:t>
            </a:r>
          </a:p>
          <a:p>
            <a:r>
              <a:rPr lang="en-US" smtClean="0">
                <a:cs typeface="Arial" pitchFamily="34" charset="0"/>
              </a:rPr>
              <a:t>The information stays in the cell so long as its </a:t>
            </a:r>
            <a:r>
              <a:rPr lang="en-US" altLang="en-US" smtClean="0">
                <a:cs typeface="Arial" pitchFamily="34" charset="0"/>
              </a:rPr>
              <a:t>“</a:t>
            </a:r>
            <a:r>
              <a:rPr lang="en-US" smtClean="0">
                <a:cs typeface="Arial" pitchFamily="34" charset="0"/>
              </a:rPr>
              <a:t>keep</a:t>
            </a:r>
            <a:r>
              <a:rPr lang="en-US" altLang="en-US" smtClean="0">
                <a:cs typeface="Arial" pitchFamily="34" charset="0"/>
              </a:rPr>
              <a:t>”</a:t>
            </a:r>
            <a:r>
              <a:rPr lang="en-US" smtClean="0">
                <a:cs typeface="Arial" pitchFamily="34" charset="0"/>
              </a:rPr>
              <a:t> gate is on.</a:t>
            </a:r>
          </a:p>
          <a:p>
            <a:r>
              <a:rPr lang="en-US" smtClean="0">
                <a:cs typeface="Arial" pitchFamily="34" charset="0"/>
              </a:rPr>
              <a:t>Information can be read from the cell by turning on its </a:t>
            </a:r>
            <a:r>
              <a:rPr lang="en-US" altLang="en-US" smtClean="0">
                <a:cs typeface="Arial" pitchFamily="34" charset="0"/>
              </a:rPr>
              <a:t>“</a:t>
            </a:r>
            <a:r>
              <a:rPr lang="en-US" smtClean="0">
                <a:cs typeface="Arial" pitchFamily="34" charset="0"/>
              </a:rPr>
              <a:t>read</a:t>
            </a:r>
            <a:r>
              <a:rPr lang="en-US" altLang="en-US" smtClean="0">
                <a:cs typeface="Arial" pitchFamily="34" charset="0"/>
              </a:rPr>
              <a:t>”</a:t>
            </a:r>
            <a:r>
              <a:rPr lang="en-US" smtClean="0">
                <a:cs typeface="Arial" pitchFamily="34" charset="0"/>
              </a:rPr>
              <a:t> gate.</a:t>
            </a:r>
          </a:p>
        </p:txBody>
      </p:sp>
    </p:spTree>
    <p:extLst>
      <p:ext uri="{BB962C8B-B14F-4D97-AF65-F5344CB8AC3E}">
        <p14:creationId xmlns:p14="http://schemas.microsoft.com/office/powerpoint/2010/main" val="207080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Architecture of LSTM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85738" y="1261532"/>
            <a:ext cx="5197476" cy="5672668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Arial"/>
              </a:rPr>
              <a:t>T</a:t>
            </a:r>
            <a:r>
              <a:rPr lang="en-US" dirty="0" smtClean="0">
                <a:ea typeface="+mn-ea"/>
                <a:cs typeface="Arial"/>
              </a:rPr>
              <a:t>o preserve information for a long time in the activities of an RNN, a memory cell is used.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  <a:cs typeface="Arial"/>
              </a:rPr>
              <a:t>The cell maintains its state by activating keep gate (i.e. by setting value of keep gate = 1).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  <a:cs typeface="Arial"/>
              </a:rPr>
              <a:t>Information is stored in the cell by activating its write gate.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  <a:cs typeface="Arial"/>
              </a:rPr>
              <a:t>Information is retrieved by activating the read gate.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  <a:cs typeface="Arial"/>
              </a:rPr>
              <a:t>The network learn values of gates by </a:t>
            </a:r>
            <a:r>
              <a:rPr lang="en-US" dirty="0" err="1" smtClean="0">
                <a:ea typeface="+mn-ea"/>
                <a:cs typeface="Arial"/>
              </a:rPr>
              <a:t>backpropagate</a:t>
            </a:r>
            <a:r>
              <a:rPr lang="en-US" dirty="0" smtClean="0">
                <a:ea typeface="+mn-ea"/>
                <a:cs typeface="Arial"/>
              </a:rPr>
              <a:t> error through these gates.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cs typeface="Arial"/>
              </a:rPr>
              <a:t>Gates are sigmoid (or logistic) functions, we can learn there weights </a:t>
            </a:r>
            <a:endParaRPr lang="en-US" dirty="0" smtClean="0">
              <a:ea typeface="+mn-ea"/>
              <a:cs typeface="Arial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637338" y="2889251"/>
            <a:ext cx="881062" cy="110701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7" name="Straight Arrow Connector 6"/>
          <p:cNvCxnSpPr>
            <a:cxnSpLocks noChangeShapeType="1"/>
            <a:endCxn id="5" idx="3"/>
          </p:cNvCxnSpPr>
          <p:nvPr/>
        </p:nvCxnSpPr>
        <p:spPr bwMode="auto">
          <a:xfrm flipV="1">
            <a:off x="6326188" y="3833285"/>
            <a:ext cx="441325" cy="12467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  <a:stCxn id="5" idx="5"/>
          </p:cNvCxnSpPr>
          <p:nvPr/>
        </p:nvCxnSpPr>
        <p:spPr bwMode="auto">
          <a:xfrm>
            <a:off x="7389814" y="3833285"/>
            <a:ext cx="382587" cy="12467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89813" y="5080001"/>
            <a:ext cx="1517650" cy="707886"/>
          </a:xfrm>
          <a:prstGeom prst="rect">
            <a:avLst/>
          </a:prstGeom>
          <a:solidFill>
            <a:srgbClr val="EEECE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output to rest of RNN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1150" y="5103285"/>
            <a:ext cx="1517650" cy="70788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input from rest of RNN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040688" y="3735917"/>
            <a:ext cx="881062" cy="110701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157788" y="3733801"/>
            <a:ext cx="881062" cy="110701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48638" y="3795185"/>
            <a:ext cx="1028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read gate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265738" y="3767668"/>
            <a:ext cx="8747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write gate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637338" y="988485"/>
            <a:ext cx="881062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24651" y="1022352"/>
            <a:ext cx="11858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keep gate</a:t>
            </a:r>
          </a:p>
        </p:txBody>
      </p:sp>
      <p:cxnSp>
        <p:nvCxnSpPr>
          <p:cNvPr id="24" name="Curved Connector 23"/>
          <p:cNvCxnSpPr>
            <a:cxnSpLocks noChangeShapeType="1"/>
            <a:stCxn id="5" idx="2"/>
            <a:endCxn id="5" idx="6"/>
          </p:cNvCxnSpPr>
          <p:nvPr/>
        </p:nvCxnSpPr>
        <p:spPr bwMode="auto">
          <a:xfrm rot="10800000" flipH="1">
            <a:off x="6637338" y="3443817"/>
            <a:ext cx="881062" cy="16933"/>
          </a:xfrm>
          <a:prstGeom prst="curvedConnector5">
            <a:avLst>
              <a:gd name="adj1" fmla="val -25963"/>
              <a:gd name="adj2" fmla="val 5066662"/>
              <a:gd name="adj3" fmla="val 125963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Isosceles Triangle 28"/>
          <p:cNvSpPr>
            <a:spLocks noChangeArrowheads="1"/>
          </p:cNvSpPr>
          <p:nvPr/>
        </p:nvSpPr>
        <p:spPr bwMode="auto">
          <a:xfrm>
            <a:off x="6964364" y="2336801"/>
            <a:ext cx="236537" cy="277284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Isosceles Triangle 29"/>
          <p:cNvSpPr>
            <a:spLocks noChangeArrowheads="1"/>
          </p:cNvSpPr>
          <p:nvPr/>
        </p:nvSpPr>
        <p:spPr bwMode="auto">
          <a:xfrm rot="4072946">
            <a:off x="7567877" y="4378062"/>
            <a:ext cx="283633" cy="2016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Isosceles Triangle 30"/>
          <p:cNvSpPr>
            <a:spLocks noChangeArrowheads="1"/>
          </p:cNvSpPr>
          <p:nvPr/>
        </p:nvSpPr>
        <p:spPr bwMode="auto">
          <a:xfrm rot="-4055934">
            <a:off x="6259777" y="4380707"/>
            <a:ext cx="328084" cy="2111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3" name="Straight Connector 32"/>
          <p:cNvCxnSpPr>
            <a:cxnSpLocks noChangeShapeType="1"/>
            <a:stCxn id="30" idx="0"/>
            <a:endCxn id="14" idx="2"/>
          </p:cNvCxnSpPr>
          <p:nvPr/>
        </p:nvCxnSpPr>
        <p:spPr bwMode="auto">
          <a:xfrm flipV="1">
            <a:off x="7802564" y="4290485"/>
            <a:ext cx="238125" cy="13758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  <a:stCxn id="15" idx="6"/>
            <a:endCxn id="31" idx="0"/>
          </p:cNvCxnSpPr>
          <p:nvPr/>
        </p:nvCxnSpPr>
        <p:spPr bwMode="auto">
          <a:xfrm>
            <a:off x="6038850" y="4286252"/>
            <a:ext cx="287338" cy="14604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  <a:stCxn id="29" idx="0"/>
            <a:endCxn id="21" idx="4"/>
          </p:cNvCxnSpPr>
          <p:nvPr/>
        </p:nvCxnSpPr>
        <p:spPr bwMode="auto">
          <a:xfrm flipH="1" flipV="1">
            <a:off x="7078664" y="2093384"/>
            <a:ext cx="3175" cy="24341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688138" y="3151717"/>
            <a:ext cx="933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 1.73</a:t>
            </a:r>
          </a:p>
        </p:txBody>
      </p:sp>
      <p:cxnSp>
        <p:nvCxnSpPr>
          <p:cNvPr id="48" name="Straight Arrow Connector 47"/>
          <p:cNvCxnSpPr>
            <a:cxnSpLocks noChangeShapeType="1"/>
            <a:endCxn id="21" idx="2"/>
          </p:cNvCxnSpPr>
          <p:nvPr/>
        </p:nvCxnSpPr>
        <p:spPr bwMode="auto">
          <a:xfrm>
            <a:off x="5773738" y="1540933"/>
            <a:ext cx="86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/>
          <p:cNvCxnSpPr>
            <a:cxnSpLocks noChangeShapeType="1"/>
            <a:endCxn id="15" idx="0"/>
          </p:cNvCxnSpPr>
          <p:nvPr/>
        </p:nvCxnSpPr>
        <p:spPr bwMode="auto">
          <a:xfrm>
            <a:off x="5599113" y="2614085"/>
            <a:ext cx="0" cy="11197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  <a:endCxn id="14" idx="0"/>
          </p:cNvCxnSpPr>
          <p:nvPr/>
        </p:nvCxnSpPr>
        <p:spPr bwMode="auto">
          <a:xfrm>
            <a:off x="8482013" y="2650067"/>
            <a:ext cx="0" cy="108585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466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9" grpId="0"/>
      <p:bldP spid="20" grpId="0"/>
      <p:bldP spid="21" grpId="0" animBg="1"/>
      <p:bldP spid="22" grpId="0"/>
      <p:bldP spid="29" grpId="0" animBg="1"/>
      <p:bldP spid="30" grpId="0" animBg="1"/>
      <p:bldP spid="31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Intuition: Forward Propagation with One Unit 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180264" y="2912534"/>
            <a:ext cx="879475" cy="110701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6" name="Straight Arrow Connector 5"/>
          <p:cNvCxnSpPr>
            <a:cxnSpLocks noChangeShapeType="1"/>
            <a:endCxn id="5" idx="3"/>
          </p:cNvCxnSpPr>
          <p:nvPr/>
        </p:nvCxnSpPr>
        <p:spPr bwMode="auto">
          <a:xfrm flipV="1">
            <a:off x="7308850" y="3856567"/>
            <a:ext cx="0" cy="151765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  <a:stCxn id="5" idx="5"/>
          </p:cNvCxnSpPr>
          <p:nvPr/>
        </p:nvCxnSpPr>
        <p:spPr bwMode="auto">
          <a:xfrm>
            <a:off x="7931150" y="3856567"/>
            <a:ext cx="0" cy="151765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170864" y="3937001"/>
            <a:ext cx="879475" cy="110701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224588" y="3960285"/>
            <a:ext cx="881062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59763" y="3909485"/>
            <a:ext cx="1028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read </a:t>
            </a:r>
          </a:p>
          <a:p>
            <a:r>
              <a:rPr lang="en-US" sz="2000">
                <a:cs typeface="Arial" pitchFamily="34" charset="0"/>
              </a:rPr>
              <a:t>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88088" y="3943352"/>
            <a:ext cx="728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write   0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588001" y="1869018"/>
            <a:ext cx="881063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75313" y="1902885"/>
            <a:ext cx="793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keep 1</a:t>
            </a:r>
          </a:p>
        </p:txBody>
      </p:sp>
      <p:sp>
        <p:nvSpPr>
          <p:cNvPr id="15" name="Isosceles Triangle 14"/>
          <p:cNvSpPr>
            <a:spLocks noChangeArrowheads="1"/>
          </p:cNvSpPr>
          <p:nvPr/>
        </p:nvSpPr>
        <p:spPr bwMode="auto">
          <a:xfrm>
            <a:off x="5913439" y="3194051"/>
            <a:ext cx="238125" cy="279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Isosceles Triangle 15"/>
          <p:cNvSpPr>
            <a:spLocks noChangeArrowheads="1"/>
          </p:cNvSpPr>
          <p:nvPr/>
        </p:nvSpPr>
        <p:spPr bwMode="auto">
          <a:xfrm rot="5400000">
            <a:off x="7907074" y="4400286"/>
            <a:ext cx="281517" cy="20161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Isosceles Triangle 16"/>
          <p:cNvSpPr>
            <a:spLocks noChangeArrowheads="1"/>
          </p:cNvSpPr>
          <p:nvPr/>
        </p:nvSpPr>
        <p:spPr bwMode="auto">
          <a:xfrm rot="-5400000">
            <a:off x="7031303" y="4403990"/>
            <a:ext cx="328083" cy="2111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0" name="Straight Connector 19"/>
          <p:cNvCxnSpPr>
            <a:cxnSpLocks noChangeShapeType="1"/>
            <a:stCxn id="15" idx="0"/>
            <a:endCxn id="12" idx="4"/>
          </p:cNvCxnSpPr>
          <p:nvPr/>
        </p:nvCxnSpPr>
        <p:spPr bwMode="auto">
          <a:xfrm flipH="1" flipV="1">
            <a:off x="6027738" y="2973918"/>
            <a:ext cx="4762" cy="22013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29476" y="3196167"/>
            <a:ext cx="701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 1.7</a:t>
            </a:r>
          </a:p>
        </p:txBody>
      </p:sp>
      <p:cxnSp>
        <p:nvCxnSpPr>
          <p:cNvPr id="22" name="Straight Arrow Connector 21"/>
          <p:cNvCxnSpPr>
            <a:cxnSpLocks noChangeShapeType="1"/>
            <a:endCxn id="12" idx="0"/>
          </p:cNvCxnSpPr>
          <p:nvPr/>
        </p:nvCxnSpPr>
        <p:spPr bwMode="auto">
          <a:xfrm flipH="1">
            <a:off x="6027738" y="1195918"/>
            <a:ext cx="4762" cy="6731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endCxn id="9" idx="4"/>
          </p:cNvCxnSpPr>
          <p:nvPr/>
        </p:nvCxnSpPr>
        <p:spPr bwMode="auto">
          <a:xfrm flipV="1">
            <a:off x="6665913" y="5065184"/>
            <a:ext cx="0" cy="6244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  <a:stCxn id="8" idx="4"/>
          </p:cNvCxnSpPr>
          <p:nvPr/>
        </p:nvCxnSpPr>
        <p:spPr bwMode="auto">
          <a:xfrm>
            <a:off x="8610600" y="5044018"/>
            <a:ext cx="0" cy="825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097338" y="2935818"/>
            <a:ext cx="881062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40" name="Straight Arrow Connector 39"/>
          <p:cNvCxnSpPr>
            <a:cxnSpLocks noChangeShapeType="1"/>
            <a:endCxn id="39" idx="3"/>
          </p:cNvCxnSpPr>
          <p:nvPr/>
        </p:nvCxnSpPr>
        <p:spPr bwMode="auto">
          <a:xfrm flipV="1">
            <a:off x="4227513" y="3879851"/>
            <a:ext cx="0" cy="151553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  <a:stCxn id="39" idx="5"/>
          </p:cNvCxnSpPr>
          <p:nvPr/>
        </p:nvCxnSpPr>
        <p:spPr bwMode="auto">
          <a:xfrm>
            <a:off x="4849813" y="3879851"/>
            <a:ext cx="0" cy="151553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5072064" y="3960285"/>
            <a:ext cx="879475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125788" y="3981451"/>
            <a:ext cx="881062" cy="110701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143500" y="3932768"/>
            <a:ext cx="1028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read </a:t>
            </a:r>
          </a:p>
          <a:p>
            <a:r>
              <a:rPr lang="en-US" sz="2000">
                <a:cs typeface="Arial" pitchFamily="34" charset="0"/>
              </a:rPr>
              <a:t>0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189288" y="3966634"/>
            <a:ext cx="728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write   0</a:t>
            </a:r>
          </a:p>
        </p:txBody>
      </p:sp>
      <p:sp>
        <p:nvSpPr>
          <p:cNvPr id="46" name="Isosceles Triangle 45"/>
          <p:cNvSpPr>
            <a:spLocks noChangeArrowheads="1"/>
          </p:cNvSpPr>
          <p:nvPr/>
        </p:nvSpPr>
        <p:spPr bwMode="auto">
          <a:xfrm rot="5400000">
            <a:off x="4825736" y="4423570"/>
            <a:ext cx="281516" cy="2016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7" name="Isosceles Triangle 46"/>
          <p:cNvSpPr>
            <a:spLocks noChangeArrowheads="1"/>
          </p:cNvSpPr>
          <p:nvPr/>
        </p:nvSpPr>
        <p:spPr bwMode="auto">
          <a:xfrm rot="-5400000">
            <a:off x="3947319" y="4426215"/>
            <a:ext cx="330200" cy="211138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148139" y="3196167"/>
            <a:ext cx="701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 1.7</a:t>
            </a:r>
          </a:p>
        </p:txBody>
      </p:sp>
      <p:cxnSp>
        <p:nvCxnSpPr>
          <p:cNvPr id="51" name="Straight Arrow Connector 50"/>
          <p:cNvCxnSpPr>
            <a:cxnSpLocks noChangeShapeType="1"/>
            <a:endCxn id="43" idx="4"/>
          </p:cNvCxnSpPr>
          <p:nvPr/>
        </p:nvCxnSpPr>
        <p:spPr bwMode="auto">
          <a:xfrm flipV="1">
            <a:off x="3567113" y="5088468"/>
            <a:ext cx="0" cy="62441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51"/>
          <p:cNvCxnSpPr>
            <a:cxnSpLocks noChangeShapeType="1"/>
            <a:stCxn id="42" idx="4"/>
          </p:cNvCxnSpPr>
          <p:nvPr/>
        </p:nvCxnSpPr>
        <p:spPr bwMode="auto">
          <a:xfrm>
            <a:off x="5511800" y="5065185"/>
            <a:ext cx="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066801" y="2935818"/>
            <a:ext cx="881063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54" name="Straight Arrow Connector 53"/>
          <p:cNvCxnSpPr>
            <a:cxnSpLocks noChangeShapeType="1"/>
            <a:endCxn id="53" idx="3"/>
          </p:cNvCxnSpPr>
          <p:nvPr/>
        </p:nvCxnSpPr>
        <p:spPr bwMode="auto">
          <a:xfrm flipV="1">
            <a:off x="1195388" y="3879851"/>
            <a:ext cx="0" cy="151553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  <a:stCxn id="53" idx="5"/>
          </p:cNvCxnSpPr>
          <p:nvPr/>
        </p:nvCxnSpPr>
        <p:spPr bwMode="auto">
          <a:xfrm>
            <a:off x="1819275" y="3879851"/>
            <a:ext cx="0" cy="151553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2039938" y="3960285"/>
            <a:ext cx="881062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95251" y="3981451"/>
            <a:ext cx="881063" cy="110701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972" name="TextBox 57"/>
          <p:cNvSpPr txBox="1">
            <a:spLocks noChangeArrowheads="1"/>
          </p:cNvSpPr>
          <p:nvPr/>
        </p:nvSpPr>
        <p:spPr bwMode="auto">
          <a:xfrm>
            <a:off x="2112963" y="3932768"/>
            <a:ext cx="1028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read </a:t>
            </a:r>
          </a:p>
          <a:p>
            <a:r>
              <a:rPr lang="en-US" sz="2000">
                <a:cs typeface="Arial" pitchFamily="34" charset="0"/>
              </a:rPr>
              <a:t>0</a:t>
            </a:r>
          </a:p>
        </p:txBody>
      </p:sp>
      <p:sp>
        <p:nvSpPr>
          <p:cNvPr id="39973" name="TextBox 58"/>
          <p:cNvSpPr txBox="1">
            <a:spLocks noChangeArrowheads="1"/>
          </p:cNvSpPr>
          <p:nvPr/>
        </p:nvSpPr>
        <p:spPr bwMode="auto">
          <a:xfrm>
            <a:off x="158751" y="3966634"/>
            <a:ext cx="728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write   1</a:t>
            </a:r>
          </a:p>
        </p:txBody>
      </p:sp>
      <p:sp>
        <p:nvSpPr>
          <p:cNvPr id="60" name="Isosceles Triangle 59"/>
          <p:cNvSpPr>
            <a:spLocks noChangeArrowheads="1"/>
          </p:cNvSpPr>
          <p:nvPr/>
        </p:nvSpPr>
        <p:spPr bwMode="auto">
          <a:xfrm rot="5400000">
            <a:off x="1794405" y="4424364"/>
            <a:ext cx="281516" cy="2000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" name="Isosceles Triangle 60"/>
          <p:cNvSpPr>
            <a:spLocks noChangeArrowheads="1"/>
          </p:cNvSpPr>
          <p:nvPr/>
        </p:nvSpPr>
        <p:spPr bwMode="auto">
          <a:xfrm rot="-5400000">
            <a:off x="916782" y="4426216"/>
            <a:ext cx="330200" cy="2111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976" name="TextBox 61"/>
          <p:cNvSpPr txBox="1">
            <a:spLocks noChangeArrowheads="1"/>
          </p:cNvSpPr>
          <p:nvPr/>
        </p:nvSpPr>
        <p:spPr bwMode="auto">
          <a:xfrm>
            <a:off x="1116014" y="3196167"/>
            <a:ext cx="719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 1.7</a:t>
            </a:r>
          </a:p>
        </p:txBody>
      </p:sp>
      <p:cxnSp>
        <p:nvCxnSpPr>
          <p:cNvPr id="63" name="Straight Arrow Connector 62"/>
          <p:cNvCxnSpPr>
            <a:cxnSpLocks noChangeShapeType="1"/>
            <a:endCxn id="57" idx="4"/>
          </p:cNvCxnSpPr>
          <p:nvPr/>
        </p:nvCxnSpPr>
        <p:spPr bwMode="auto">
          <a:xfrm flipV="1">
            <a:off x="534988" y="5088468"/>
            <a:ext cx="0" cy="62441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cxnSpLocks noChangeShapeType="1"/>
            <a:stCxn id="56" idx="4"/>
          </p:cNvCxnSpPr>
          <p:nvPr/>
        </p:nvCxnSpPr>
        <p:spPr bwMode="auto">
          <a:xfrm>
            <a:off x="2481263" y="5065184"/>
            <a:ext cx="0" cy="6244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7618413" y="5363633"/>
            <a:ext cx="933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 1.7</a:t>
            </a:r>
          </a:p>
        </p:txBody>
      </p:sp>
      <p:sp>
        <p:nvSpPr>
          <p:cNvPr id="39980" name="TextBox 74"/>
          <p:cNvSpPr txBox="1">
            <a:spLocks noChangeArrowheads="1"/>
          </p:cNvSpPr>
          <p:nvPr/>
        </p:nvSpPr>
        <p:spPr bwMode="auto">
          <a:xfrm>
            <a:off x="857250" y="5408084"/>
            <a:ext cx="933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 1.7</a:t>
            </a:r>
          </a:p>
        </p:txBody>
      </p:sp>
      <p:cxnSp>
        <p:nvCxnSpPr>
          <p:cNvPr id="78" name="Straight Arrow Connector 77"/>
          <p:cNvCxnSpPr>
            <a:cxnSpLocks noChangeShapeType="1"/>
            <a:endCxn id="53" idx="2"/>
          </p:cNvCxnSpPr>
          <p:nvPr/>
        </p:nvCxnSpPr>
        <p:spPr bwMode="auto">
          <a:xfrm flipV="1">
            <a:off x="-271463" y="3488267"/>
            <a:ext cx="1338263" cy="1693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Arrow Connector 80"/>
          <p:cNvCxnSpPr>
            <a:cxnSpLocks noChangeShapeType="1"/>
            <a:stCxn id="53" idx="6"/>
            <a:endCxn id="50" idx="1"/>
          </p:cNvCxnSpPr>
          <p:nvPr/>
        </p:nvCxnSpPr>
        <p:spPr bwMode="auto">
          <a:xfrm flipV="1">
            <a:off x="1947864" y="3396222"/>
            <a:ext cx="2200275" cy="9204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Arrow Connector 85"/>
          <p:cNvCxnSpPr>
            <a:cxnSpLocks noChangeShapeType="1"/>
            <a:stCxn id="39" idx="6"/>
            <a:endCxn id="5" idx="2"/>
          </p:cNvCxnSpPr>
          <p:nvPr/>
        </p:nvCxnSpPr>
        <p:spPr bwMode="auto">
          <a:xfrm flipV="1">
            <a:off x="4978401" y="3464984"/>
            <a:ext cx="2201863" cy="2328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5" idx="6"/>
          </p:cNvCxnSpPr>
          <p:nvPr/>
        </p:nvCxnSpPr>
        <p:spPr bwMode="auto">
          <a:xfrm flipV="1">
            <a:off x="8059739" y="3445933"/>
            <a:ext cx="1247775" cy="1905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2506664" y="1869018"/>
            <a:ext cx="879475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92388" y="1902885"/>
            <a:ext cx="7937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keep 1</a:t>
            </a:r>
          </a:p>
        </p:txBody>
      </p:sp>
      <p:sp>
        <p:nvSpPr>
          <p:cNvPr id="96" name="Isosceles Triangle 95"/>
          <p:cNvSpPr>
            <a:spLocks noChangeArrowheads="1"/>
          </p:cNvSpPr>
          <p:nvPr/>
        </p:nvSpPr>
        <p:spPr bwMode="auto">
          <a:xfrm>
            <a:off x="2832100" y="3194051"/>
            <a:ext cx="236538" cy="279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 flipH="1" flipV="1">
            <a:off x="2946401" y="2973917"/>
            <a:ext cx="4763" cy="24341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>
            <a:off x="2946400" y="1195918"/>
            <a:ext cx="0" cy="6731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8212138" y="1869018"/>
            <a:ext cx="881062" cy="1104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8299450" y="1902885"/>
            <a:ext cx="844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keep 0</a:t>
            </a:r>
          </a:p>
        </p:txBody>
      </p:sp>
      <p:sp>
        <p:nvSpPr>
          <p:cNvPr id="101" name="Isosceles Triangle 100"/>
          <p:cNvSpPr>
            <a:spLocks noChangeArrowheads="1"/>
          </p:cNvSpPr>
          <p:nvPr/>
        </p:nvSpPr>
        <p:spPr bwMode="auto">
          <a:xfrm>
            <a:off x="8539164" y="3172884"/>
            <a:ext cx="236537" cy="27728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02" name="Straight Connector 101"/>
          <p:cNvCxnSpPr>
            <a:cxnSpLocks noChangeShapeType="1"/>
            <a:stCxn id="101" idx="0"/>
            <a:endCxn id="99" idx="4"/>
          </p:cNvCxnSpPr>
          <p:nvPr/>
        </p:nvCxnSpPr>
        <p:spPr bwMode="auto">
          <a:xfrm flipH="1" flipV="1">
            <a:off x="8653464" y="2973918"/>
            <a:ext cx="3175" cy="1989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102"/>
          <p:cNvCxnSpPr>
            <a:cxnSpLocks noChangeShapeType="1"/>
            <a:endCxn id="99" idx="0"/>
          </p:cNvCxnSpPr>
          <p:nvPr/>
        </p:nvCxnSpPr>
        <p:spPr bwMode="auto">
          <a:xfrm flipH="1">
            <a:off x="8653464" y="1195918"/>
            <a:ext cx="3175" cy="6731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92076" y="1858434"/>
            <a:ext cx="879475" cy="110701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996" name="TextBox 104"/>
          <p:cNvSpPr txBox="1">
            <a:spLocks noChangeArrowheads="1"/>
          </p:cNvSpPr>
          <p:nvPr/>
        </p:nvSpPr>
        <p:spPr bwMode="auto">
          <a:xfrm>
            <a:off x="177800" y="1894418"/>
            <a:ext cx="78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cs typeface="Arial" pitchFamily="34" charset="0"/>
              </a:rPr>
              <a:t>keep 0</a:t>
            </a:r>
          </a:p>
        </p:txBody>
      </p:sp>
      <p:sp>
        <p:nvSpPr>
          <p:cNvPr id="106" name="Isosceles Triangle 105"/>
          <p:cNvSpPr>
            <a:spLocks noChangeArrowheads="1"/>
          </p:cNvSpPr>
          <p:nvPr/>
        </p:nvSpPr>
        <p:spPr bwMode="auto">
          <a:xfrm>
            <a:off x="417514" y="3206751"/>
            <a:ext cx="236537" cy="279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07" name="Straight Connector 106"/>
          <p:cNvCxnSpPr>
            <a:cxnSpLocks noChangeShapeType="1"/>
            <a:stCxn id="106" idx="0"/>
            <a:endCxn id="104" idx="4"/>
          </p:cNvCxnSpPr>
          <p:nvPr/>
        </p:nvCxnSpPr>
        <p:spPr bwMode="auto">
          <a:xfrm flipH="1" flipV="1">
            <a:off x="531813" y="2965451"/>
            <a:ext cx="4762" cy="241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107"/>
          <p:cNvCxnSpPr>
            <a:cxnSpLocks noChangeShapeType="1"/>
            <a:endCxn id="104" idx="0"/>
          </p:cNvCxnSpPr>
          <p:nvPr/>
        </p:nvCxnSpPr>
        <p:spPr bwMode="auto">
          <a:xfrm flipH="1">
            <a:off x="531813" y="1195918"/>
            <a:ext cx="4762" cy="66251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000" name="TextBox 121"/>
          <p:cNvSpPr txBox="1">
            <a:spLocks noChangeArrowheads="1"/>
          </p:cNvSpPr>
          <p:nvPr/>
        </p:nvSpPr>
        <p:spPr bwMode="auto">
          <a:xfrm>
            <a:off x="4013201" y="5626100"/>
            <a:ext cx="1757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time </a:t>
            </a:r>
            <a:r>
              <a:rPr lang="en-US" sz="200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9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5" grpId="0" animBg="1"/>
      <p:bldP spid="16" grpId="0" animBg="1"/>
      <p:bldP spid="17" grpId="0" animBg="1"/>
      <p:bldP spid="21" grpId="0"/>
      <p:bldP spid="39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50" grpId="0"/>
      <p:bldP spid="74" grpId="0"/>
      <p:bldP spid="94" grpId="0" animBg="1"/>
      <p:bldP spid="95" grpId="0"/>
      <p:bldP spid="96" grpId="0" animBg="1"/>
      <p:bldP spid="99" grpId="0" animBg="1"/>
      <p:bldP spid="100" grpId="0"/>
      <p:bldP spid="1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LSTM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6611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0" y="51816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Repeated blocks in RNNs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</a:t>
            </a:r>
            <a:r>
              <a:rPr lang="en-US" sz="2400" dirty="0"/>
              <a:t>is taken from 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1125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9BAC46D91A24084CC94425F6DA155" ma:contentTypeVersion="6" ma:contentTypeDescription="Create a new document." ma:contentTypeScope="" ma:versionID="7571f06978080b1a394c54bac4156474">
  <xsd:schema xmlns:xsd="http://www.w3.org/2001/XMLSchema" xmlns:xs="http://www.w3.org/2001/XMLSchema" xmlns:p="http://schemas.microsoft.com/office/2006/metadata/properties" xmlns:ns2="4d49264e-c508-45fc-ad3a-e2b621517860" targetNamespace="http://schemas.microsoft.com/office/2006/metadata/properties" ma:root="true" ma:fieldsID="12ca08a71d586f19e40959745c87cedd" ns2:_="">
    <xsd:import namespace="4d49264e-c508-45fc-ad3a-e2b621517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9264e-c508-45fc-ad3a-e2b6215178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BEFFEE-E6F8-4CE7-8C8E-BF0ABBA039DB}"/>
</file>

<file path=customXml/itemProps2.xml><?xml version="1.0" encoding="utf-8"?>
<ds:datastoreItem xmlns:ds="http://schemas.openxmlformats.org/officeDocument/2006/customXml" ds:itemID="{2BEE2A54-857F-4573-B195-CCC3D0309BA1}"/>
</file>

<file path=customXml/itemProps3.xml><?xml version="1.0" encoding="utf-8"?>
<ds:datastoreItem xmlns:ds="http://schemas.openxmlformats.org/officeDocument/2006/customXml" ds:itemID="{E82BBD7F-D955-47C2-8AC5-A9B529E1E0C5}"/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2357</Words>
  <Application>Microsoft Office PowerPoint</Application>
  <PresentationFormat>On-screen Show (4:3)</PresentationFormat>
  <Paragraphs>282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Long-Short Term Memory (LSTM)</vt:lpstr>
      <vt:lpstr>The Problem of Long-Term Dependencies</vt:lpstr>
      <vt:lpstr>Vanishing Gradient Problem Intuition:</vt:lpstr>
      <vt:lpstr>Vanishing Gradient Problem Intuition:</vt:lpstr>
      <vt:lpstr>Neural Network and Backpropagation</vt:lpstr>
      <vt:lpstr>Long Short Term Memory (LSTM)</vt:lpstr>
      <vt:lpstr>Basic Architecture of LSTM Unit</vt:lpstr>
      <vt:lpstr>Intuition: Forward Propagation with One Unit </vt:lpstr>
      <vt:lpstr>Understanding LSTM Architecture</vt:lpstr>
      <vt:lpstr>Understanding LSTM Architecture</vt:lpstr>
      <vt:lpstr>Understanding LSTM Architecture</vt:lpstr>
      <vt:lpstr>Understanding LSTM Architecture</vt:lpstr>
      <vt:lpstr>Understanding LSTM Architecture</vt:lpstr>
      <vt:lpstr>Understanding LSTM Architecture</vt:lpstr>
      <vt:lpstr>Understanding LSTM Architecture</vt:lpstr>
      <vt:lpstr>Recurrent Neural Network: Encoder Decoder Model</vt:lpstr>
      <vt:lpstr>Recurrent Neural Network: Encoder Decoder Model</vt:lpstr>
      <vt:lpstr>RNN Encoder-Decoder Based Neural Machine Translation</vt:lpstr>
      <vt:lpstr>RNN Encoder-Decoder Based Neural Machine Translation</vt:lpstr>
      <vt:lpstr>LSTM Encoder-Decoder Based Neural Machine Translation</vt:lpstr>
      <vt:lpstr>LSTM Encoder-Decoder Based Neural Machine Translation</vt:lpstr>
      <vt:lpstr>An Issue with Encoder-Decoder Approach  </vt:lpstr>
      <vt:lpstr>Attention Based Model  </vt:lpstr>
      <vt:lpstr>Attention Based Model: Example</vt:lpstr>
      <vt:lpstr>Attention Based Model: Example</vt:lpstr>
      <vt:lpstr>Attention Based Model: Example</vt:lpstr>
      <vt:lpstr>Attention Based Model: Example</vt:lpstr>
      <vt:lpstr>Attention Based Model: Example</vt:lpstr>
      <vt:lpstr>Attention Based Model: Example</vt:lpstr>
      <vt:lpstr>Attention Based Model: Example</vt:lpstr>
      <vt:lpstr>Attention Based Model: Example</vt:lpstr>
      <vt:lpstr>Attention Based Model: Example</vt:lpstr>
      <vt:lpstr>Variant of Attention Based Model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Vanishing Gradient Problem and Long-Short Term Memories</dc:title>
  <dc:creator>pro400G1</dc:creator>
  <cp:lastModifiedBy>Tehseen-PC</cp:lastModifiedBy>
  <cp:revision>58</cp:revision>
  <dcterms:created xsi:type="dcterms:W3CDTF">2006-08-16T00:00:00Z</dcterms:created>
  <dcterms:modified xsi:type="dcterms:W3CDTF">2019-04-15T10:48:36Z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0x0101005469BAC46D91A24084CC94425F6DA155</vt:lpwstr>
  </property>
</Properties>
</file>