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>
      <a:defRPr lang="en-US"/>
    </a:defPPr>
    <a:lvl1pPr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5" Type="http://schemas.openxmlformats.org/officeDocument/2006/relationships/slide" Target="slides/slide1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E11ACF-303E-461B-A6E0-CFC4F396146E}" type="datetimeFigureOut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5AC5E9-8013-4EB5-BA44-3F40A6D8F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4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3CA1B4C-B08D-4938-915D-8F997C8F73A0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DB46E-443B-48A3-966E-012F09102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EA9C-E769-49DF-926A-004B796F3E27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DEE86-4883-443B-A3AD-C07681C1A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D1E07-7700-4E16-82FF-A2C49C0BDF52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A5D56-C95E-4B5C-94A0-43B0AA55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75079-1CD1-4B5C-9583-15AAA5546CB6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B275B-9FA3-42E2-A243-60A9A4F4E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E9962-E0F2-4650-8CC8-AAF0C464E609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716E6-FE3E-420E-9D39-63A14526D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2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519C3-3378-488A-8FBE-9B60968F680A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212DB-3862-441C-94AE-FB17317F6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AF7EB-B0E5-4E38-83F5-66DC0BA7A4CA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0BAA2-B245-45F1-9A60-B6C5AF35E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2EDA-D1E0-4BCD-A583-3979BF4B6B0D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3D897-7CCB-4ED6-BBF2-746B9292F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4CA2-3F7C-45FD-8D9E-8A68261000A6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D408E-FB4A-4707-B146-44F73000B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EFCF2-5C51-4D7F-AE5C-899B922EE3DD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E3BC-F6A4-479E-85F2-63D1BF19A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E8C8-7E2F-4BB7-8772-7A2C806112F0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2743-C151-4206-A0DE-1BF52D1C8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FEB148-514E-4205-A3C4-5132858897D7}" type="datetime1">
              <a:rPr lang="en-US"/>
              <a:pPr>
                <a:defRPr/>
              </a:pPr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480BD3-5280-4A94-B89C-093310677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65" r:id="rId2"/>
    <p:sldLayoutId id="2147484170" r:id="rId3"/>
    <p:sldLayoutId id="2147484166" r:id="rId4"/>
    <p:sldLayoutId id="2147484167" r:id="rId5"/>
    <p:sldLayoutId id="2147484171" r:id="rId6"/>
    <p:sldLayoutId id="2147484172" r:id="rId7"/>
    <p:sldLayoutId id="2147484173" r:id="rId8"/>
    <p:sldLayoutId id="2147484174" r:id="rId9"/>
    <p:sldLayoutId id="2147484168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7010400" cy="1066800"/>
          </a:xfrm>
        </p:spPr>
        <p:txBody>
          <a:bodyPr/>
          <a:lstStyle/>
          <a:p>
            <a:pPr algn="ctr" eaLnBrk="1" hangingPunct="1"/>
            <a:r>
              <a:rPr lang="en-US" smtClean="0"/>
              <a:t>Computer Organization &amp;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90550"/>
          </a:xfrm>
        </p:spPr>
        <p:txBody>
          <a:bodyPr>
            <a:normAutofit/>
          </a:bodyPr>
          <a:lstStyle/>
          <a:p>
            <a:pPr indent="339725" algn="l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Recursion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05" name="Shape 25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hape 2560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Fibonacci Sequence Code</a:t>
            </a:r>
          </a:p>
        </p:txBody>
      </p:sp>
      <p:sp>
        <p:nvSpPr>
          <p:cNvPr id="25607" name="Shape 25607"/>
          <p:cNvSpPr txBox="1"/>
          <p:nvPr>
            <p:ph idx="1" type="body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org 100h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.CODE 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MAIN PROC       		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MOV AX, 3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MOV DX, 0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MOV CX, 0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CALL FIB 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RET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MAIN ENDP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FIB PROC            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PUSH AX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CMP AX,1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JLE RET1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DEC AX</a:t>
            </a:r>
          </a:p>
        </p:txBody>
      </p:sp>
      <p:sp>
        <p:nvSpPr>
          <p:cNvPr id="25608" name="Shape 25608"/>
          <p:cNvSpPr txBox="1"/>
          <p:nvPr>
            <p:ph idx="2" type="body"/>
          </p:nvPr>
        </p:nvSpPr>
        <p:spPr>
          <a:xfrm>
            <a:off x="4299689" y="1219227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CALL FIB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PUSH CX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MOV CX, DX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DEC AX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CALL FIB 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ADD DX, CX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POP CX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POP AX 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RET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RET1:          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MOV DX, 1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POP AX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    RET</a:t>
            </a: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FIB ENDP</a:t>
            </a:r>
          </a:p>
        </p:txBody>
      </p:sp>
      <p:sp>
        <p:nvSpPr>
          <p:cNvPr id="25609" name="Shape 25609"/>
          <p:cNvSpPr txBox="1"/>
          <p:nvPr>
            <p:ph idx="12" type="sldNum"/>
          </p:nvPr>
        </p:nvSpPr>
        <p:spPr>
          <a:xfrm>
            <a:off x="612775" y="635635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Reading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Chapter #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79B53-F8FE-4156-9839-2839034D2B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8925" indent="-288925" algn="just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sz="2400" dirty="0" smtClean="0">
                <a:latin typeface="Arial" charset="0"/>
                <a:cs typeface="Arial" charset="0"/>
              </a:rPr>
              <a:t>A process is said to be recursive if it is defined in terms of itself.</a:t>
            </a:r>
          </a:p>
          <a:p>
            <a:pPr marL="288925" indent="-288925" algn="just"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sz="2400" dirty="0" smtClean="0">
                <a:latin typeface="Arial" charset="0"/>
                <a:cs typeface="Arial" charset="0"/>
              </a:rPr>
              <a:t>A recursive procedure is a procedure that calls itself.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Functions can be written in two ways: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Iterative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keep repeating until a task </a:t>
            </a:r>
            <a:r>
              <a:rPr lang="en-US" sz="2200" dirty="0" smtClean="0"/>
              <a:t>is done</a:t>
            </a:r>
            <a:endParaRPr lang="en-US" sz="2200" dirty="0" smtClean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i="1" dirty="0" smtClean="0"/>
              <a:t>e.g</a:t>
            </a:r>
            <a:r>
              <a:rPr lang="en-US" i="1" dirty="0"/>
              <a:t>., </a:t>
            </a:r>
            <a:r>
              <a:rPr lang="en-US" dirty="0"/>
              <a:t>loop counter reaches </a:t>
            </a:r>
            <a:r>
              <a:rPr lang="en-US" dirty="0" smtClean="0"/>
              <a:t>limit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Recursive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Solve a large problem by breaking it up into smaller and smaller pieces until you can solve it; combine the results.</a:t>
            </a:r>
          </a:p>
          <a:p>
            <a:pPr marL="0" indent="0">
              <a:buNone/>
            </a:pPr>
            <a:endParaRPr lang="en-US" dirty="0"/>
          </a:p>
          <a:p>
            <a:pPr marL="288925" indent="-288925" algn="just" eaLnBrk="1" hangingPunct="1">
              <a:spcBef>
                <a:spcPct val="50000"/>
              </a:spcBef>
              <a:buFontTx/>
              <a:buChar char="•"/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B275B-9FA3-42E2-A243-60A9A4F4EC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Properties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153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/>
              <a:t>A recursive function must have two properties: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/>
              <a:t>There must be a certain (base) criteria for which function doesn’t call itself. 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/>
              <a:t>Each time function does call itself (directly or indirectly), it must closer to the base criteria.</a:t>
            </a:r>
          </a:p>
          <a:p>
            <a:pPr algn="just" eaLnBrk="1" hangingPunct="1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F6DE0-ED34-4053-B3C8-F1BD358A07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(Factorial)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Non recursive definition of factorial: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𝐹𝑎𝑐𝑡𝑜𝑟𝑖𝑎𝑙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i="1" dirty="0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∗…∗1 </m:t>
                    </m:r>
                    <m:r>
                      <a:rPr lang="en-US" i="1" dirty="0" smtClean="0">
                        <a:latin typeface="Cambria Math"/>
                      </a:rPr>
                      <m:t>𝑖𝑓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&gt;1</m:t>
                    </m:r>
                  </m:oMath>
                </a14:m>
                <a:endParaRPr lang="en-US" dirty="0" smtClean="0"/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Recursive definition </a:t>
                </a:r>
                <a:r>
                  <a:rPr lang="en-US" dirty="0"/>
                  <a:t>of </a:t>
                </a:r>
                <a:r>
                  <a:rPr lang="en-US" dirty="0" smtClean="0"/>
                  <a:t>factorial: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𝐹𝑎𝑐𝑡𝑜𝑟𝑖𝑎𝑙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𝐹𝑎𝑐𝑡𝑜𝑟𝑖𝑎𝑙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∗ </m:t>
                    </m:r>
                    <m:r>
                      <a:rPr lang="en-US" i="1" dirty="0">
                        <a:latin typeface="Cambria Math"/>
                      </a:rPr>
                      <m:t>𝐹𝑎𝑐𝑡𝑜𝑟𝑖𝑎𝑙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       </m:t>
                    </m:r>
                    <m:r>
                      <a:rPr lang="en-US" b="0" i="1" dirty="0" smtClean="0">
                        <a:latin typeface="Cambria Math"/>
                      </a:rPr>
                      <m:t>𝑖𝑓</m:t>
                    </m:r>
                    <m:r>
                      <a:rPr lang="en-US" b="0" i="1" dirty="0" smtClean="0"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B275B-9FA3-42E2-A243-60A9A4F4EC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on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org </a:t>
            </a:r>
            <a:r>
              <a:rPr lang="en-US" sz="2200" dirty="0" smtClean="0"/>
              <a:t>100h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.DATA</a:t>
            </a:r>
          </a:p>
          <a:p>
            <a:pPr marL="0" indent="0">
              <a:buNone/>
            </a:pPr>
            <a:r>
              <a:rPr lang="en-US" sz="2200" dirty="0"/>
              <a:t>    WORD1 DW 2</a:t>
            </a:r>
          </a:p>
          <a:p>
            <a:pPr marL="0" indent="0">
              <a:buNone/>
            </a:pPr>
            <a:r>
              <a:rPr lang="en-US" sz="2200" dirty="0"/>
              <a:t>    WORD2 DW 5</a:t>
            </a:r>
          </a:p>
          <a:p>
            <a:pPr marL="0" indent="0">
              <a:buNone/>
            </a:pPr>
            <a:r>
              <a:rPr lang="en-US" sz="2200" dirty="0"/>
              <a:t>.CODE</a:t>
            </a:r>
          </a:p>
          <a:p>
            <a:pPr marL="0" indent="0">
              <a:buNone/>
            </a:pPr>
            <a:r>
              <a:rPr lang="en-US" sz="2200" dirty="0"/>
              <a:t>MAIN PROC</a:t>
            </a:r>
          </a:p>
          <a:p>
            <a:pPr marL="0" indent="0">
              <a:buNone/>
            </a:pPr>
            <a:r>
              <a:rPr lang="en-US" sz="2200" dirty="0"/>
              <a:t>    PUSH WORD1</a:t>
            </a:r>
          </a:p>
          <a:p>
            <a:pPr marL="0" indent="0">
              <a:buNone/>
            </a:pPr>
            <a:r>
              <a:rPr lang="en-US" sz="2200" dirty="0"/>
              <a:t>    PUSH WORD2</a:t>
            </a:r>
          </a:p>
          <a:p>
            <a:pPr marL="0" indent="0">
              <a:buNone/>
            </a:pPr>
            <a:r>
              <a:rPr lang="en-US" sz="2200" dirty="0"/>
              <a:t>    CALL ADD_WORDS</a:t>
            </a:r>
          </a:p>
          <a:p>
            <a:pPr marL="0" indent="0">
              <a:buNone/>
            </a:pPr>
            <a:r>
              <a:rPr lang="en-US" sz="2200" dirty="0"/>
              <a:t>    RET</a:t>
            </a:r>
          </a:p>
          <a:p>
            <a:pPr marL="0" indent="0">
              <a:buNone/>
            </a:pPr>
            <a:r>
              <a:rPr lang="en-US" sz="2200" dirty="0"/>
              <a:t>MAIN ENDP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962400" y="1216152"/>
            <a:ext cx="4711446" cy="493776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ADD_WORDS PROC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PUSH </a:t>
            </a:r>
            <a:r>
              <a:rPr lang="en-US" sz="2200" dirty="0"/>
              <a:t>BP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MOV </a:t>
            </a:r>
            <a:r>
              <a:rPr lang="en-US" sz="2200" dirty="0"/>
              <a:t>BP,SP</a:t>
            </a:r>
          </a:p>
          <a:p>
            <a:pPr marL="0" indent="0">
              <a:buNone/>
            </a:pPr>
            <a:r>
              <a:rPr lang="en-US" sz="2200" dirty="0" smtClean="0"/>
              <a:t> MOV </a:t>
            </a:r>
            <a:r>
              <a:rPr lang="en-US" sz="2200" dirty="0"/>
              <a:t>AX,[BP+6] </a:t>
            </a:r>
            <a:r>
              <a:rPr lang="en-US" sz="2200" dirty="0" smtClean="0"/>
              <a:t>  ;</a:t>
            </a:r>
            <a:r>
              <a:rPr lang="en-US" sz="2200" dirty="0"/>
              <a:t>AX </a:t>
            </a:r>
            <a:r>
              <a:rPr lang="en-US" sz="2200" dirty="0" smtClean="0"/>
              <a:t>GETS WORD1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ADD </a:t>
            </a:r>
            <a:r>
              <a:rPr lang="en-US" sz="2200" dirty="0"/>
              <a:t>AX,[BP+4]   ;AX HAS SUM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POP </a:t>
            </a:r>
            <a:r>
              <a:rPr lang="en-US" sz="2200" dirty="0"/>
              <a:t>BP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RET </a:t>
            </a:r>
            <a:r>
              <a:rPr lang="en-US" sz="2200" dirty="0"/>
              <a:t>4</a:t>
            </a:r>
          </a:p>
          <a:p>
            <a:pPr marL="0" indent="0">
              <a:buNone/>
            </a:pPr>
            <a:r>
              <a:rPr lang="en-US" sz="2200" dirty="0"/>
              <a:t>ADD_WORDS ENDP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BBFC7-593D-4E5C-AB5D-03890E1458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(Factorial)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PROCEDURE FACTORIAL </a:t>
            </a:r>
          </a:p>
          <a:p>
            <a:pPr marL="0" indent="0">
              <a:buNone/>
            </a:pPr>
            <a:r>
              <a:rPr lang="en-US" dirty="0" smtClean="0"/>
              <a:t>IF N =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THEN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 smtClean="0"/>
              <a:t>     </a:t>
            </a:r>
            <a:r>
              <a:rPr lang="en-US" sz="2600" dirty="0">
                <a:solidFill>
                  <a:schemeClr val="tx1"/>
                </a:solidFill>
              </a:rPr>
              <a:t>RESULT=1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600" dirty="0">
                <a:solidFill>
                  <a:schemeClr val="tx1"/>
                </a:solidFill>
              </a:rPr>
              <a:t>ELSE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600" dirty="0">
                <a:solidFill>
                  <a:schemeClr val="tx1"/>
                </a:solidFill>
              </a:rPr>
              <a:t>     CALL FACTORIAL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600" dirty="0">
                <a:solidFill>
                  <a:schemeClr val="tx1"/>
                </a:solidFill>
              </a:rPr>
              <a:t>     </a:t>
            </a:r>
            <a:r>
              <a:rPr lang="en-US" sz="2600" dirty="0" smtClean="0">
                <a:solidFill>
                  <a:schemeClr val="tx1"/>
                </a:solidFill>
              </a:rPr>
              <a:t>RESULT </a:t>
            </a:r>
            <a:r>
              <a:rPr lang="en-US" sz="2600" dirty="0">
                <a:solidFill>
                  <a:schemeClr val="tx1"/>
                </a:solidFill>
              </a:rPr>
              <a:t>= N * RESULT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600" dirty="0">
                <a:solidFill>
                  <a:schemeClr val="tx1"/>
                </a:solidFill>
              </a:rPr>
              <a:t>END_IF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6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B275B-9FA3-42E2-A243-60A9A4F4EC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org </a:t>
            </a:r>
            <a:r>
              <a:rPr lang="en-US" sz="2000" dirty="0" smtClean="0"/>
              <a:t>100h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.CODE</a:t>
            </a:r>
          </a:p>
          <a:p>
            <a:pPr marL="0" indent="0">
              <a:buNone/>
            </a:pPr>
            <a:r>
              <a:rPr lang="en-US" sz="2000" dirty="0"/>
              <a:t>MAIN PROC</a:t>
            </a:r>
          </a:p>
          <a:p>
            <a:pPr marL="0" indent="0">
              <a:buNone/>
            </a:pPr>
            <a:r>
              <a:rPr lang="en-US" sz="2000" dirty="0"/>
              <a:t>    MOV AX,3</a:t>
            </a:r>
          </a:p>
          <a:p>
            <a:pPr marL="0" indent="0">
              <a:buNone/>
            </a:pPr>
            <a:r>
              <a:rPr lang="en-US" sz="2000" dirty="0"/>
              <a:t>    PUSH AX</a:t>
            </a:r>
          </a:p>
          <a:p>
            <a:pPr marL="0" indent="0">
              <a:buNone/>
            </a:pPr>
            <a:r>
              <a:rPr lang="en-US" sz="2000" dirty="0"/>
              <a:t>    CALL FACTORIAL</a:t>
            </a:r>
          </a:p>
          <a:p>
            <a:pPr marL="0" indent="0">
              <a:buNone/>
            </a:pPr>
            <a:r>
              <a:rPr lang="en-US" sz="2000" dirty="0"/>
              <a:t>    RET </a:t>
            </a:r>
          </a:p>
          <a:p>
            <a:pPr marL="0" indent="0">
              <a:buNone/>
            </a:pPr>
            <a:r>
              <a:rPr lang="en-US" sz="2000" dirty="0" smtClean="0"/>
              <a:t>MAIN </a:t>
            </a:r>
            <a:r>
              <a:rPr lang="en-US" sz="2000" dirty="0"/>
              <a:t>ENDP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FACTORIAL PROC</a:t>
            </a:r>
          </a:p>
          <a:p>
            <a:pPr marL="0" indent="0">
              <a:buNone/>
            </a:pPr>
            <a:r>
              <a:rPr lang="en-US" sz="2000" dirty="0"/>
              <a:t>    PUSH BP</a:t>
            </a:r>
          </a:p>
          <a:p>
            <a:pPr marL="0" indent="0">
              <a:buNone/>
            </a:pPr>
            <a:r>
              <a:rPr lang="en-US" sz="2000" dirty="0"/>
              <a:t>    MOV BP, </a:t>
            </a:r>
            <a:r>
              <a:rPr lang="en-US" sz="2000" dirty="0" smtClean="0"/>
              <a:t>SP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CMP </a:t>
            </a:r>
            <a:r>
              <a:rPr lang="en-US" sz="2000" dirty="0"/>
              <a:t>[BP+4], 1</a:t>
            </a:r>
          </a:p>
          <a:p>
            <a:pPr marL="0" indent="0">
              <a:buNone/>
            </a:pPr>
            <a:r>
              <a:rPr lang="en-US" sz="2000" dirty="0"/>
              <a:t>    JG END_IF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MOV </a:t>
            </a:r>
            <a:r>
              <a:rPr lang="en-US" sz="2000" dirty="0"/>
              <a:t>AX, 1</a:t>
            </a:r>
          </a:p>
          <a:p>
            <a:pPr marL="0" indent="0">
              <a:buNone/>
            </a:pPr>
            <a:r>
              <a:rPr lang="en-US" sz="2000" dirty="0"/>
              <a:t>    JMP RETURN  </a:t>
            </a:r>
          </a:p>
          <a:p>
            <a:pPr marL="0" indent="0">
              <a:buNone/>
            </a:pPr>
            <a:r>
              <a:rPr lang="en-US" sz="2000" dirty="0"/>
              <a:t>END_IF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MOV BX, [BP+4]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DEC BX</a:t>
            </a:r>
          </a:p>
          <a:p>
            <a:pPr marL="0" indent="0">
              <a:buNone/>
            </a:pPr>
            <a:r>
              <a:rPr lang="en-US" sz="2000" dirty="0" smtClean="0"/>
              <a:t>    PUSH BX</a:t>
            </a:r>
          </a:p>
          <a:p>
            <a:pPr marL="0" indent="0">
              <a:buNone/>
            </a:pPr>
            <a:r>
              <a:rPr lang="en-US" sz="2000" dirty="0" smtClean="0"/>
              <a:t>    CALL FACTORIAL</a:t>
            </a:r>
          </a:p>
          <a:p>
            <a:pPr marL="0" indent="0">
              <a:buNone/>
            </a:pPr>
            <a:r>
              <a:rPr lang="en-US" sz="2000" dirty="0" smtClean="0"/>
              <a:t>    MUL [BP+4]</a:t>
            </a:r>
          </a:p>
          <a:p>
            <a:pPr marL="0" indent="0">
              <a:buNone/>
            </a:pPr>
            <a:r>
              <a:rPr lang="en-US" sz="2000" dirty="0" smtClean="0"/>
              <a:t>RETURN: </a:t>
            </a:r>
          </a:p>
          <a:p>
            <a:pPr marL="0" indent="0">
              <a:buNone/>
            </a:pPr>
            <a:r>
              <a:rPr lang="en-US" sz="2000" dirty="0" smtClean="0"/>
              <a:t>    POP BP </a:t>
            </a:r>
          </a:p>
          <a:p>
            <a:pPr marL="0" indent="0">
              <a:buNone/>
            </a:pPr>
            <a:r>
              <a:rPr lang="en-US" sz="2000" dirty="0" smtClean="0"/>
              <a:t>    RET 2</a:t>
            </a:r>
          </a:p>
          <a:p>
            <a:pPr marL="0" indent="0">
              <a:buNone/>
            </a:pPr>
            <a:r>
              <a:rPr lang="en-US" sz="2000" dirty="0" smtClean="0"/>
              <a:t>FACTORIAL ENDP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B275B-9FA3-42E2-A243-60A9A4F4EC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Following is the Fibonacci Series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  <a:r>
              <a:rPr lang="en-US" dirty="0"/>
              <a:t>, 1, 2, 3, 5, 8, 13, 21, 34, 55, 89………………..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Fibonacci series start with </a:t>
            </a:r>
            <a:r>
              <a:rPr lang="en-US" dirty="0" smtClean="0"/>
              <a:t>1 </a:t>
            </a:r>
            <a:r>
              <a:rPr lang="en-US" dirty="0"/>
              <a:t>and 1 as first two numbers and any </a:t>
            </a:r>
            <a:r>
              <a:rPr lang="en-US" b="1" dirty="0"/>
              <a:t>subsequent number is sum of previous two numbers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2 = 1+1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3 = 2+1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5 = 3+2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8 = 5+3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21 = 13+8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93E9C-00A0-449B-8F74-D57EB98795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Nth Fibonacci Number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Base Case </a:t>
            </a:r>
            <a:r>
              <a:rPr lang="en-US" b="1" dirty="0"/>
              <a:t>: if n = 1 or n=0 then </a:t>
            </a:r>
            <a:r>
              <a:rPr lang="en-US" b="1" dirty="0" err="1"/>
              <a:t>F</a:t>
            </a:r>
            <a:r>
              <a:rPr lang="en-US" b="1" baseline="-25000" dirty="0" err="1"/>
              <a:t>n</a:t>
            </a:r>
            <a:r>
              <a:rPr lang="en-US" b="1" dirty="0"/>
              <a:t> = </a:t>
            </a:r>
            <a:r>
              <a:rPr lang="en-US" b="1" dirty="0" smtClean="0"/>
              <a:t>1</a:t>
            </a:r>
            <a:endParaRPr lang="en-US" b="1" baseline="-250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Recursive Call</a:t>
            </a:r>
            <a:r>
              <a:rPr lang="en-US" b="1" dirty="0"/>
              <a:t>: if n &gt; 1 then </a:t>
            </a:r>
            <a:r>
              <a:rPr lang="en-US" b="1" dirty="0" err="1"/>
              <a:t>F</a:t>
            </a:r>
            <a:r>
              <a:rPr lang="en-US" b="1" baseline="-25000" dirty="0" err="1"/>
              <a:t>n</a:t>
            </a:r>
            <a:r>
              <a:rPr lang="en-US" b="1" baseline="-25000" dirty="0"/>
              <a:t> </a:t>
            </a:r>
            <a:r>
              <a:rPr lang="en-US" b="1" dirty="0"/>
              <a:t> = F</a:t>
            </a:r>
            <a:r>
              <a:rPr lang="en-US" b="1" baseline="-25000" dirty="0"/>
              <a:t>n-2</a:t>
            </a:r>
            <a:r>
              <a:rPr lang="en-US" b="1" dirty="0"/>
              <a:t> + F</a:t>
            </a:r>
            <a:r>
              <a:rPr lang="en-US" b="1" baseline="-25000" dirty="0"/>
              <a:t>n-1</a:t>
            </a:r>
          </a:p>
          <a:p>
            <a:pPr marL="0" indent="0">
              <a:buNone/>
            </a:pPr>
            <a:endParaRPr lang="en-US" sz="2000" dirty="0" smtClean="0"/>
          </a:p>
          <a:p>
            <a:pPr marL="274638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fib(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 n</a:t>
            </a:r>
            <a:r>
              <a:rPr lang="en-US" sz="2000" dirty="0"/>
              <a:t>)</a:t>
            </a:r>
          </a:p>
          <a:p>
            <a:pPr marL="274638" lvl="1" indent="0">
              <a:buNone/>
            </a:pPr>
            <a:r>
              <a:rPr lang="en-US" sz="2000" dirty="0"/>
              <a:t>{</a:t>
            </a:r>
          </a:p>
          <a:p>
            <a:pPr marL="274638" lvl="1" indent="0">
              <a:buNone/>
            </a:pPr>
            <a:r>
              <a:rPr lang="en-US" sz="2000" dirty="0"/>
              <a:t>   if ( n == 0 )</a:t>
            </a:r>
          </a:p>
          <a:p>
            <a:pPr marL="274638" lvl="1" indent="0">
              <a:buNone/>
            </a:pPr>
            <a:r>
              <a:rPr lang="en-US" sz="2000" dirty="0"/>
              <a:t>      return </a:t>
            </a:r>
            <a:r>
              <a:rPr lang="en-US" sz="2000" dirty="0" smtClean="0"/>
              <a:t>1; </a:t>
            </a:r>
            <a:endParaRPr lang="en-US" sz="2000" dirty="0"/>
          </a:p>
          <a:p>
            <a:pPr marL="274638" lvl="1" indent="0">
              <a:buNone/>
            </a:pPr>
            <a:r>
              <a:rPr lang="en-US" sz="2000" dirty="0"/>
              <a:t>   else if ( n == 1 )</a:t>
            </a:r>
          </a:p>
          <a:p>
            <a:pPr marL="274638" lvl="1" indent="0">
              <a:buNone/>
            </a:pPr>
            <a:r>
              <a:rPr lang="en-US" sz="2000" dirty="0"/>
              <a:t>      return 1; </a:t>
            </a:r>
          </a:p>
          <a:p>
            <a:pPr marL="274638" lvl="1" indent="0">
              <a:buNone/>
            </a:pPr>
            <a:r>
              <a:rPr lang="en-US" sz="2000" dirty="0"/>
              <a:t>   else</a:t>
            </a:r>
          </a:p>
          <a:p>
            <a:pPr marL="274638" lvl="1" indent="0">
              <a:buNone/>
            </a:pPr>
            <a:r>
              <a:rPr lang="en-US" sz="2000" dirty="0"/>
              <a:t>      return (fib(n-1) + fib (n-2) );</a:t>
            </a:r>
          </a:p>
          <a:p>
            <a:pPr marL="274638" lvl="1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91DE6-64D5-4358-96EC-EAF109C2C9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1981200" cy="196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